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sldIdLst>
    <p:sldId id="3569" r:id="rId2"/>
    <p:sldId id="912" r:id="rId3"/>
    <p:sldId id="3579" r:id="rId4"/>
    <p:sldId id="3556" r:id="rId5"/>
    <p:sldId id="3567" r:id="rId6"/>
    <p:sldId id="256" r:id="rId7"/>
    <p:sldId id="3557" r:id="rId8"/>
    <p:sldId id="3566" r:id="rId9"/>
    <p:sldId id="3561" r:id="rId10"/>
    <p:sldId id="3570" r:id="rId11"/>
    <p:sldId id="919" r:id="rId12"/>
    <p:sldId id="3553" r:id="rId13"/>
    <p:sldId id="3571" r:id="rId14"/>
    <p:sldId id="3562" r:id="rId15"/>
    <p:sldId id="3572" r:id="rId16"/>
    <p:sldId id="3563" r:id="rId17"/>
    <p:sldId id="3573" r:id="rId18"/>
    <p:sldId id="3543" r:id="rId19"/>
    <p:sldId id="3544" r:id="rId20"/>
    <p:sldId id="3574" r:id="rId21"/>
    <p:sldId id="3565" r:id="rId22"/>
    <p:sldId id="3576" r:id="rId23"/>
    <p:sldId id="3546" r:id="rId24"/>
    <p:sldId id="3551" r:id="rId25"/>
    <p:sldId id="3575" r:id="rId26"/>
    <p:sldId id="3577" r:id="rId27"/>
    <p:sldId id="3578" r:id="rId28"/>
    <p:sldId id="92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18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aparia\Desktop\BLIP2\trinsite_time_double%20ga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aparia\Desktop\BLIP2\trinsite_time_double%20ga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T(Beta)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Sheet2!$I$1</c:f>
              <c:strCache>
                <c:ptCount val="1"/>
                <c:pt idx="0">
                  <c:v>T(beta)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Sheet2!$E$2:$E$60</c:f>
              <c:numCache>
                <c:formatCode>General</c:formatCode>
                <c:ptCount val="59"/>
                <c:pt idx="0">
                  <c:v>0.16409283988326143</c:v>
                </c:pt>
                <c:pt idx="1">
                  <c:v>0.16977060816643752</c:v>
                </c:pt>
                <c:pt idx="2">
                  <c:v>0.17610027291643887</c:v>
                </c:pt>
                <c:pt idx="3">
                  <c:v>0.18301675459311043</c:v>
                </c:pt>
                <c:pt idx="4">
                  <c:v>0.19042746933312849</c:v>
                </c:pt>
                <c:pt idx="5">
                  <c:v>0.19822286330877711</c:v>
                </c:pt>
                <c:pt idx="6">
                  <c:v>0.20628839378422223</c:v>
                </c:pt>
                <c:pt idx="7">
                  <c:v>0.21451505625222367</c:v>
                </c:pt>
                <c:pt idx="8">
                  <c:v>0.22280666003814376</c:v>
                </c:pt>
                <c:pt idx="9">
                  <c:v>0.23108347365008308</c:v>
                </c:pt>
                <c:pt idx="10">
                  <c:v>0.23928288089317484</c:v>
                </c:pt>
                <c:pt idx="11">
                  <c:v>0.24735808613905835</c:v>
                </c:pt>
                <c:pt idx="12">
                  <c:v>0.2552758400365705</c:v>
                </c:pt>
                <c:pt idx="13">
                  <c:v>0.26301388567986411</c:v>
                </c:pt>
                <c:pt idx="14">
                  <c:v>0.2705585382197116</c:v>
                </c:pt>
                <c:pt idx="15">
                  <c:v>0.27790259169911208</c:v>
                </c:pt>
                <c:pt idx="16">
                  <c:v>0.28504360879519769</c:v>
                </c:pt>
                <c:pt idx="17">
                  <c:v>0.2919825753562178</c:v>
                </c:pt>
                <c:pt idx="18">
                  <c:v>0.29872286969757417</c:v>
                </c:pt>
                <c:pt idx="19">
                  <c:v>0.3052694883703857</c:v>
                </c:pt>
                <c:pt idx="20">
                  <c:v>0.31162847349604916</c:v>
                </c:pt>
                <c:pt idx="21">
                  <c:v>0.31780649476247075</c:v>
                </c:pt>
                <c:pt idx="22">
                  <c:v>0.32381054814936405</c:v>
                </c:pt>
                <c:pt idx="23">
                  <c:v>0.32964774172050815</c:v>
                </c:pt>
                <c:pt idx="24">
                  <c:v>0.33532514578608746</c:v>
                </c:pt>
                <c:pt idx="25">
                  <c:v>0.34084969031613355</c:v>
                </c:pt>
                <c:pt idx="26">
                  <c:v>0.34622809681821115</c:v>
                </c:pt>
                <c:pt idx="27">
                  <c:v>0.35146683519209948</c:v>
                </c:pt>
                <c:pt idx="28">
                  <c:v>0.35657209855572397</c:v>
                </c:pt>
                <c:pt idx="29">
                  <c:v>0.36154979088747141</c:v>
                </c:pt>
                <c:pt idx="30">
                  <c:v>0.3664055237031183</c:v>
                </c:pt>
                <c:pt idx="31">
                  <c:v>0.37114461900082663</c:v>
                </c:pt>
                <c:pt idx="32">
                  <c:v>0.37577211645659264</c:v>
                </c:pt>
                <c:pt idx="33">
                  <c:v>0.38029278340433958</c:v>
                </c:pt>
                <c:pt idx="34">
                  <c:v>0.38471112654098183</c:v>
                </c:pt>
                <c:pt idx="35">
                  <c:v>0.38903140459551672</c:v>
                </c:pt>
                <c:pt idx="36">
                  <c:v>0.39325764142066277</c:v>
                </c:pt>
                <c:pt idx="37">
                  <c:v>0.39739363912665948</c:v>
                </c:pt>
                <c:pt idx="38">
                  <c:v>0.40144299099481567</c:v>
                </c:pt>
                <c:pt idx="39">
                  <c:v>0.40540909399458563</c:v>
                </c:pt>
                <c:pt idx="40">
                  <c:v>0.40929516079067191</c:v>
                </c:pt>
                <c:pt idx="41">
                  <c:v>0.41310423117203465</c:v>
                </c:pt>
                <c:pt idx="42">
                  <c:v>0.41683918286727822</c:v>
                </c:pt>
                <c:pt idx="43">
                  <c:v>0.42050274173406027</c:v>
                </c:pt>
                <c:pt idx="44">
                  <c:v>0.4240974913263455</c:v>
                </c:pt>
                <c:pt idx="45">
                  <c:v>0.42762588185444694</c:v>
                </c:pt>
                <c:pt idx="46">
                  <c:v>0.43109023856013656</c:v>
                </c:pt>
                <c:pt idx="47">
                  <c:v>0.43449276953373506</c:v>
                </c:pt>
                <c:pt idx="48">
                  <c:v>0.43783557300273096</c:v>
                </c:pt>
                <c:pt idx="49">
                  <c:v>0.44112064412271962</c:v>
                </c:pt>
                <c:pt idx="50">
                  <c:v>0.44434988130165959</c:v>
                </c:pt>
              </c:numCache>
            </c:numRef>
          </c:xVal>
          <c:yVal>
            <c:numRef>
              <c:f>Sheet2!$I$2:$I$60</c:f>
              <c:numCache>
                <c:formatCode>General</c:formatCode>
                <c:ptCount val="59"/>
                <c:pt idx="0">
                  <c:v>0.3933016103795221</c:v>
                </c:pt>
                <c:pt idx="1">
                  <c:v>0.45566334290104404</c:v>
                </c:pt>
                <c:pt idx="2">
                  <c:v>0.51884981273233732</c:v>
                </c:pt>
                <c:pt idx="3">
                  <c:v>0.58046529783868805</c:v>
                </c:pt>
                <c:pt idx="4">
                  <c:v>0.63833269603996046</c:v>
                </c:pt>
                <c:pt idx="5">
                  <c:v>0.69079171574401654</c:v>
                </c:pt>
                <c:pt idx="6">
                  <c:v>0.73684204367713224</c:v>
                </c:pt>
                <c:pt idx="7">
                  <c:v>0.77612425275621155</c:v>
                </c:pt>
                <c:pt idx="8">
                  <c:v>0.80879065551757934</c:v>
                </c:pt>
                <c:pt idx="9">
                  <c:v>0.83533527072381153</c:v>
                </c:pt>
                <c:pt idx="10">
                  <c:v>0.85643557860875652</c:v>
                </c:pt>
                <c:pt idx="11">
                  <c:v>0.87283172689715049</c:v>
                </c:pt>
                <c:pt idx="12">
                  <c:v>0.88524747117631541</c:v>
                </c:pt>
                <c:pt idx="13">
                  <c:v>0.89434594192760464</c:v>
                </c:pt>
                <c:pt idx="14">
                  <c:v>0.90071008015585519</c:v>
                </c:pt>
                <c:pt idx="15">
                  <c:v>0.90483852109175067</c:v>
                </c:pt>
                <c:pt idx="16">
                  <c:v>0.90715005767141832</c:v>
                </c:pt>
                <c:pt idx="17">
                  <c:v>0.9079921517345495</c:v>
                </c:pt>
                <c:pt idx="18">
                  <c:v>0.9076507711657672</c:v>
                </c:pt>
                <c:pt idx="19">
                  <c:v>0.90636006400126512</c:v>
                </c:pt>
                <c:pt idx="20">
                  <c:v>0.90431115035857534</c:v>
                </c:pt>
                <c:pt idx="21">
                  <c:v>0.90165976065269116</c:v>
                </c:pt>
                <c:pt idx="22">
                  <c:v>0.89853269024822013</c:v>
                </c:pt>
                <c:pt idx="23">
                  <c:v>0.89503315875022227</c:v>
                </c:pt>
                <c:pt idx="24">
                  <c:v>0.89124520993454992</c:v>
                </c:pt>
                <c:pt idx="25">
                  <c:v>0.88723729852944944</c:v>
                </c:pt>
                <c:pt idx="26">
                  <c:v>0.88306520177695724</c:v>
                </c:pt>
                <c:pt idx="27">
                  <c:v>0.87877437760831467</c:v>
                </c:pt>
                <c:pt idx="28">
                  <c:v>0.87440187304552563</c:v>
                </c:pt>
                <c:pt idx="29">
                  <c:v>0.86997786890440409</c:v>
                </c:pt>
                <c:pt idx="30">
                  <c:v>0.86552693124625601</c:v>
                </c:pt>
                <c:pt idx="31">
                  <c:v>0.86106902668566854</c:v>
                </c:pt>
                <c:pt idx="32">
                  <c:v>0.85662034757107941</c:v>
                </c:pt>
                <c:pt idx="33">
                  <c:v>0.85219398398648283</c:v>
                </c:pt>
                <c:pt idx="34">
                  <c:v>0.84780047218752441</c:v>
                </c:pt>
                <c:pt idx="35">
                  <c:v>0.8434482431927679</c:v>
                </c:pt>
                <c:pt idx="36">
                  <c:v>0.83914399053733424</c:v>
                </c:pt>
                <c:pt idx="37">
                  <c:v>0.83489297243436689</c:v>
                </c:pt>
                <c:pt idx="38">
                  <c:v>0.83069926059070631</c:v>
                </c:pt>
                <c:pt idx="39">
                  <c:v>0.82656594553214113</c:v>
                </c:pt>
                <c:pt idx="40">
                  <c:v>0.8224953063860041</c:v>
                </c:pt>
                <c:pt idx="41">
                  <c:v>0.81848895154511037</c:v>
                </c:pt>
                <c:pt idx="42">
                  <c:v>0.81454793541779347</c:v>
                </c:pt>
                <c:pt idx="43">
                  <c:v>0.81067285549137014</c:v>
                </c:pt>
                <c:pt idx="44">
                  <c:v>0.8068639331511408</c:v>
                </c:pt>
                <c:pt idx="45">
                  <c:v>0.80312108106467539</c:v>
                </c:pt>
                <c:pt idx="46">
                  <c:v>0.7994439594307563</c:v>
                </c:pt>
                <c:pt idx="47">
                  <c:v>0.79583202297933409</c:v>
                </c:pt>
                <c:pt idx="48">
                  <c:v>0.79228456027382921</c:v>
                </c:pt>
                <c:pt idx="49">
                  <c:v>0.78880072659463241</c:v>
                </c:pt>
                <c:pt idx="50">
                  <c:v>0.78537957146052373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76-5D43-81F4-119DFB67C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1264784"/>
        <c:axId val="411400240"/>
      </c:scatterChart>
      <c:valAx>
        <c:axId val="411264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400240"/>
        <c:crosses val="autoZero"/>
        <c:crossBetween val="midCat"/>
      </c:valAx>
      <c:valAx>
        <c:axId val="411400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64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Sheet2!$X$1</c:f>
              <c:strCache>
                <c:ptCount val="1"/>
                <c:pt idx="0">
                  <c:v># Cavity 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Sheet2!$W$2:$W$60</c:f>
              <c:numCache>
                <c:formatCode>General</c:formatCode>
                <c:ptCount val="59"/>
                <c:pt idx="0">
                  <c:v>0.2</c:v>
                </c:pt>
                <c:pt idx="1">
                  <c:v>0.21</c:v>
                </c:pt>
                <c:pt idx="2">
                  <c:v>0.22</c:v>
                </c:pt>
                <c:pt idx="3">
                  <c:v>0.23</c:v>
                </c:pt>
                <c:pt idx="4">
                  <c:v>0.24</c:v>
                </c:pt>
                <c:pt idx="5">
                  <c:v>0.25</c:v>
                </c:pt>
                <c:pt idx="6">
                  <c:v>0.26</c:v>
                </c:pt>
                <c:pt idx="7">
                  <c:v>0.27</c:v>
                </c:pt>
                <c:pt idx="8">
                  <c:v>0.28000000000000003</c:v>
                </c:pt>
                <c:pt idx="9">
                  <c:v>0.28999999999999998</c:v>
                </c:pt>
                <c:pt idx="10">
                  <c:v>0.3</c:v>
                </c:pt>
              </c:numCache>
            </c:numRef>
          </c:xVal>
          <c:yVal>
            <c:numRef>
              <c:f>Sheet2!$X$2:$X$60</c:f>
              <c:numCache>
                <c:formatCode>General</c:formatCode>
                <c:ptCount val="59"/>
                <c:pt idx="0">
                  <c:v>32</c:v>
                </c:pt>
                <c:pt idx="1">
                  <c:v>31</c:v>
                </c:pt>
                <c:pt idx="2">
                  <c:v>30</c:v>
                </c:pt>
                <c:pt idx="3">
                  <c:v>28</c:v>
                </c:pt>
                <c:pt idx="4">
                  <c:v>27</c:v>
                </c:pt>
                <c:pt idx="5">
                  <c:v>26</c:v>
                </c:pt>
                <c:pt idx="6">
                  <c:v>26</c:v>
                </c:pt>
                <c:pt idx="7">
                  <c:v>26</c:v>
                </c:pt>
                <c:pt idx="8">
                  <c:v>26</c:v>
                </c:pt>
                <c:pt idx="9">
                  <c:v>26</c:v>
                </c:pt>
                <c:pt idx="10">
                  <c:v>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D6-854A-8767-5AF836029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4947823"/>
        <c:axId val="1876857376"/>
      </c:scatterChart>
      <c:valAx>
        <c:axId val="4049478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6857376"/>
        <c:crosses val="autoZero"/>
        <c:crossBetween val="midCat"/>
      </c:valAx>
      <c:valAx>
        <c:axId val="187685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94782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j/h7xqg92s6g16ns4yx3mnfvs80000gn/T/com.microsoft.Word/WebArchiveCopyPasteTempFiles/page19image31326832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file:////var/folders/1j/h7xqg92s6g16ns4yx3mnfvs80000gn/T/com.microsoft.Word/WebArchiveCopyPasteTempFiles/page19image31327040" TargetMode="Externa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Center for Linac Isotope Production (CLIP) proposal light ion accelerator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82466"/>
            <a:ext cx="7750969" cy="746185"/>
          </a:xfrm>
        </p:spPr>
        <p:txBody>
          <a:bodyPr/>
          <a:lstStyle/>
          <a:p>
            <a:r>
              <a:rPr lang="en-US" dirty="0"/>
              <a:t>December 09, 2021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D. Raparia</a:t>
            </a:r>
          </a:p>
        </p:txBody>
      </p:sp>
    </p:spTree>
    <p:extLst>
      <p:ext uri="{BB962C8B-B14F-4D97-AF65-F5344CB8AC3E}">
        <p14:creationId xmlns:p14="http://schemas.microsoft.com/office/powerpoint/2010/main" val="2534975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95DE-9254-B849-B835-CB61BFB9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90AF1-3A8A-BE41-AB56-13043C387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facility will an isotope production facility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Ion energies range  5 MeV to  60 MeV/u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Reliability is priority within the irradiation time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DEDC8-84C0-E84A-AC1D-BE97E9500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7618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DDF9-C93D-5E4F-A3F4-26FF37E4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Proposed Design for Light Ion Linac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BF5DC-840E-C14C-8D67-B0F6FD796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FB2335-6DC7-F448-8842-42E9B28C9D3B}"/>
              </a:ext>
            </a:extLst>
          </p:cNvPr>
          <p:cNvGrpSpPr/>
          <p:nvPr/>
        </p:nvGrpSpPr>
        <p:grpSpPr>
          <a:xfrm>
            <a:off x="657699" y="2276061"/>
            <a:ext cx="7733311" cy="3186636"/>
            <a:chOff x="-93464" y="0"/>
            <a:chExt cx="9534519" cy="3108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91F356-3FB8-784C-BCD5-4DF2C3EE490E}"/>
                </a:ext>
              </a:extLst>
            </p:cNvPr>
            <p:cNvSpPr/>
            <p:nvPr/>
          </p:nvSpPr>
          <p:spPr>
            <a:xfrm>
              <a:off x="53928" y="280805"/>
              <a:ext cx="544167" cy="49198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42060B9-A2AF-9542-91C5-8F18876A14F1}"/>
                </a:ext>
              </a:extLst>
            </p:cNvPr>
            <p:cNvSpPr/>
            <p:nvPr/>
          </p:nvSpPr>
          <p:spPr>
            <a:xfrm>
              <a:off x="53928" y="2324692"/>
              <a:ext cx="544167" cy="49198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00FEA7-7DAE-C441-9E13-625E3AB5923A}"/>
                </a:ext>
              </a:extLst>
            </p:cNvPr>
            <p:cNvSpPr/>
            <p:nvPr/>
          </p:nvSpPr>
          <p:spPr>
            <a:xfrm>
              <a:off x="1293695" y="1374941"/>
              <a:ext cx="544167" cy="49198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4E3211-8740-4848-8209-682477907EF9}"/>
                </a:ext>
              </a:extLst>
            </p:cNvPr>
            <p:cNvSpPr/>
            <p:nvPr/>
          </p:nvSpPr>
          <p:spPr>
            <a:xfrm>
              <a:off x="2100008" y="1374941"/>
              <a:ext cx="1349237" cy="4919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D4BD33-1966-6342-B2BB-0A96651923C7}"/>
                </a:ext>
              </a:extLst>
            </p:cNvPr>
            <p:cNvSpPr/>
            <p:nvPr/>
          </p:nvSpPr>
          <p:spPr>
            <a:xfrm>
              <a:off x="3641814" y="1356305"/>
              <a:ext cx="2064854" cy="5292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E354B0-0BEB-174F-BBF0-ED27091290DA}"/>
                </a:ext>
              </a:extLst>
            </p:cNvPr>
            <p:cNvSpPr/>
            <p:nvPr/>
          </p:nvSpPr>
          <p:spPr>
            <a:xfrm>
              <a:off x="5945209" y="1324816"/>
              <a:ext cx="409989" cy="5624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F0DCCE-7A63-754A-95C9-E56C4DACD546}"/>
                </a:ext>
              </a:extLst>
            </p:cNvPr>
            <p:cNvSpPr/>
            <p:nvPr/>
          </p:nvSpPr>
          <p:spPr>
            <a:xfrm>
              <a:off x="6593737" y="1323147"/>
              <a:ext cx="409990" cy="5624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DACDF3-5177-3B4A-8CE4-913B8D3D7D03}"/>
                </a:ext>
              </a:extLst>
            </p:cNvPr>
            <p:cNvSpPr/>
            <p:nvPr/>
          </p:nvSpPr>
          <p:spPr>
            <a:xfrm>
              <a:off x="7168343" y="1304511"/>
              <a:ext cx="409989" cy="5624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7D7FC9-2F2D-D84B-8745-F39A4F28F518}"/>
                </a:ext>
              </a:extLst>
            </p:cNvPr>
            <p:cNvSpPr/>
            <p:nvPr/>
          </p:nvSpPr>
          <p:spPr>
            <a:xfrm>
              <a:off x="7782705" y="1304511"/>
              <a:ext cx="409989" cy="5624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TextBox 29">
              <a:extLst>
                <a:ext uri="{FF2B5EF4-FFF2-40B4-BE49-F238E27FC236}">
                  <a16:creationId xmlns:a16="http://schemas.microsoft.com/office/drawing/2014/main" id="{9EB156A0-B5AB-4D43-B46B-0E8F204EABCF}"/>
                </a:ext>
              </a:extLst>
            </p:cNvPr>
            <p:cNvSpPr txBox="1"/>
            <p:nvPr/>
          </p:nvSpPr>
          <p:spPr>
            <a:xfrm>
              <a:off x="3833" y="0"/>
              <a:ext cx="1002979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ECR (Li)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249EFDE7-A889-3349-91A4-7BD819D5B45E}"/>
                </a:ext>
              </a:extLst>
            </p:cNvPr>
            <p:cNvSpPr txBox="1"/>
            <p:nvPr/>
          </p:nvSpPr>
          <p:spPr>
            <a:xfrm>
              <a:off x="-93464" y="2815524"/>
              <a:ext cx="1055222" cy="29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ECR (H</a:t>
              </a:r>
              <a:r>
                <a:rPr lang="en-US" sz="1350" u="sng" kern="1200" dirty="0">
                  <a:solidFill>
                    <a:srgbClr val="00808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,D)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1D8969-E596-C14D-895D-DA66C3F7DC77}"/>
                </a:ext>
              </a:extLst>
            </p:cNvPr>
            <p:cNvCxnSpPr>
              <a:cxnSpLocks/>
            </p:cNvCxnSpPr>
            <p:nvPr/>
          </p:nvCxnSpPr>
          <p:spPr>
            <a:xfrm>
              <a:off x="606737" y="760585"/>
              <a:ext cx="748533" cy="6143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C84005-3FA1-EC40-8D05-13E33B4DE9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476" y="1873536"/>
              <a:ext cx="733219" cy="5132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FE1C1B-58C4-D447-A996-2AE55F585B94}"/>
                </a:ext>
              </a:extLst>
            </p:cNvPr>
            <p:cNvCxnSpPr/>
            <p:nvPr/>
          </p:nvCxnSpPr>
          <p:spPr>
            <a:xfrm>
              <a:off x="1837861" y="1620934"/>
              <a:ext cx="26214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A75FED-B7D6-AB49-A0C7-6D6AEF9BF17F}"/>
                </a:ext>
              </a:extLst>
            </p:cNvPr>
            <p:cNvCxnSpPr/>
            <p:nvPr/>
          </p:nvCxnSpPr>
          <p:spPr>
            <a:xfrm flipV="1">
              <a:off x="3449244" y="1620934"/>
              <a:ext cx="19257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774014-8D34-CB40-97A9-C710B0476C22}"/>
                </a:ext>
              </a:extLst>
            </p:cNvPr>
            <p:cNvCxnSpPr/>
            <p:nvPr/>
          </p:nvCxnSpPr>
          <p:spPr>
            <a:xfrm flipV="1">
              <a:off x="5706668" y="1606026"/>
              <a:ext cx="238540" cy="149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1EFE411-3D81-FD4B-B87F-308D89CB28F8}"/>
                </a:ext>
              </a:extLst>
            </p:cNvPr>
            <p:cNvCxnSpPr>
              <a:cxnSpLocks/>
            </p:cNvCxnSpPr>
            <p:nvPr/>
          </p:nvCxnSpPr>
          <p:spPr>
            <a:xfrm>
              <a:off x="6350229" y="1601015"/>
              <a:ext cx="243509" cy="33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CB352AD-B4E3-6A43-A6DF-396A63E97FF2}"/>
                </a:ext>
              </a:extLst>
            </p:cNvPr>
            <p:cNvCxnSpPr/>
            <p:nvPr/>
          </p:nvCxnSpPr>
          <p:spPr>
            <a:xfrm flipV="1">
              <a:off x="7003726" y="1585719"/>
              <a:ext cx="164616" cy="186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1B4E830-DCD7-9D4E-A402-A81B7B30856C}"/>
                </a:ext>
              </a:extLst>
            </p:cNvPr>
            <p:cNvCxnSpPr>
              <a:cxnSpLocks/>
            </p:cNvCxnSpPr>
            <p:nvPr/>
          </p:nvCxnSpPr>
          <p:spPr>
            <a:xfrm>
              <a:off x="7578333" y="1585719"/>
              <a:ext cx="2043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F0E0279-3E4F-7940-A436-2CA8C705F9A4}"/>
                </a:ext>
              </a:extLst>
            </p:cNvPr>
            <p:cNvCxnSpPr/>
            <p:nvPr/>
          </p:nvCxnSpPr>
          <p:spPr>
            <a:xfrm>
              <a:off x="8192693" y="1585719"/>
              <a:ext cx="198784" cy="190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46AA770-6334-D94C-8E36-723BFCF81CDA}"/>
                </a:ext>
              </a:extLst>
            </p:cNvPr>
            <p:cNvCxnSpPr/>
            <p:nvPr/>
          </p:nvCxnSpPr>
          <p:spPr>
            <a:xfrm flipV="1">
              <a:off x="8390978" y="1585719"/>
              <a:ext cx="587616" cy="15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59">
              <a:extLst>
                <a:ext uri="{FF2B5EF4-FFF2-40B4-BE49-F238E27FC236}">
                  <a16:creationId xmlns:a16="http://schemas.microsoft.com/office/drawing/2014/main" id="{B3B8CC7E-37BD-A54B-AAB8-70C98CC1B1B9}"/>
                </a:ext>
              </a:extLst>
            </p:cNvPr>
            <p:cNvSpPr txBox="1"/>
            <p:nvPr/>
          </p:nvSpPr>
          <p:spPr>
            <a:xfrm>
              <a:off x="1118758" y="851851"/>
              <a:ext cx="1119665" cy="52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Switcher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60">
              <a:extLst>
                <a:ext uri="{FF2B5EF4-FFF2-40B4-BE49-F238E27FC236}">
                  <a16:creationId xmlns:a16="http://schemas.microsoft.com/office/drawing/2014/main" id="{2727B8EF-CC06-0F4C-B4F7-4E7D59BE39F6}"/>
                </a:ext>
              </a:extLst>
            </p:cNvPr>
            <p:cNvSpPr txBox="1"/>
            <p:nvPr/>
          </p:nvSpPr>
          <p:spPr>
            <a:xfrm>
              <a:off x="2142330" y="781216"/>
              <a:ext cx="1942593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RFQ (162.5 MHz)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61">
              <a:extLst>
                <a:ext uri="{FF2B5EF4-FFF2-40B4-BE49-F238E27FC236}">
                  <a16:creationId xmlns:a16="http://schemas.microsoft.com/office/drawing/2014/main" id="{D60853FA-3447-5F45-8D13-890058D0D13D}"/>
                </a:ext>
              </a:extLst>
            </p:cNvPr>
            <p:cNvSpPr txBox="1"/>
            <p:nvPr/>
          </p:nvSpPr>
          <p:spPr>
            <a:xfrm>
              <a:off x="3974842" y="778029"/>
              <a:ext cx="1748877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IH (162.5 MHz) 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9B5FE6D-ADF8-2A41-AFAF-93FD7B5F1D6A}"/>
                </a:ext>
              </a:extLst>
            </p:cNvPr>
            <p:cNvCxnSpPr/>
            <p:nvPr/>
          </p:nvCxnSpPr>
          <p:spPr>
            <a:xfrm>
              <a:off x="4674240" y="1321089"/>
              <a:ext cx="0" cy="529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6CEDAF9B-51E7-464D-B95A-710E48C678F1}"/>
                </a:ext>
              </a:extLst>
            </p:cNvPr>
            <p:cNvSpPr txBox="1"/>
            <p:nvPr/>
          </p:nvSpPr>
          <p:spPr>
            <a:xfrm>
              <a:off x="5825024" y="851851"/>
              <a:ext cx="764002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HWR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68">
              <a:extLst>
                <a:ext uri="{FF2B5EF4-FFF2-40B4-BE49-F238E27FC236}">
                  <a16:creationId xmlns:a16="http://schemas.microsoft.com/office/drawing/2014/main" id="{307AEF9C-6E10-D041-B75C-4014A58DC742}"/>
                </a:ext>
              </a:extLst>
            </p:cNvPr>
            <p:cNvSpPr txBox="1"/>
            <p:nvPr/>
          </p:nvSpPr>
          <p:spPr>
            <a:xfrm>
              <a:off x="6447350" y="831811"/>
              <a:ext cx="764002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HWR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69">
              <a:extLst>
                <a:ext uri="{FF2B5EF4-FFF2-40B4-BE49-F238E27FC236}">
                  <a16:creationId xmlns:a16="http://schemas.microsoft.com/office/drawing/2014/main" id="{97E49B88-B4D9-2643-9E16-21B1FB8AB5CE}"/>
                </a:ext>
              </a:extLst>
            </p:cNvPr>
            <p:cNvSpPr txBox="1"/>
            <p:nvPr/>
          </p:nvSpPr>
          <p:spPr>
            <a:xfrm>
              <a:off x="7089169" y="799330"/>
              <a:ext cx="764002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HWR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70">
              <a:extLst>
                <a:ext uri="{FF2B5EF4-FFF2-40B4-BE49-F238E27FC236}">
                  <a16:creationId xmlns:a16="http://schemas.microsoft.com/office/drawing/2014/main" id="{FC324B30-BEF9-4846-A19F-34B4BB7BD614}"/>
                </a:ext>
              </a:extLst>
            </p:cNvPr>
            <p:cNvSpPr txBox="1"/>
            <p:nvPr/>
          </p:nvSpPr>
          <p:spPr>
            <a:xfrm>
              <a:off x="7803182" y="799331"/>
              <a:ext cx="763942" cy="52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HWR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72">
              <a:extLst>
                <a:ext uri="{FF2B5EF4-FFF2-40B4-BE49-F238E27FC236}">
                  <a16:creationId xmlns:a16="http://schemas.microsoft.com/office/drawing/2014/main" id="{AD1D96DE-DA83-864F-BD71-EEB564F1788B}"/>
                </a:ext>
              </a:extLst>
            </p:cNvPr>
            <p:cNvSpPr txBox="1"/>
            <p:nvPr/>
          </p:nvSpPr>
          <p:spPr>
            <a:xfrm>
              <a:off x="5657033" y="367944"/>
              <a:ext cx="2173423" cy="51106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162.5 MHz </a:t>
              </a:r>
              <a:r>
                <a:rPr lang="en-US" sz="1350" kern="1200" dirty="0">
                  <a:solidFill>
                    <a:srgbClr val="000000"/>
                  </a:solidFill>
                  <a:effectLst/>
                  <a:latin typeface="Symbol" pitchFamily="2" charset="2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kern="1200" dirty="0" err="1">
                  <a:solidFill>
                    <a:srgbClr val="000000"/>
                  </a:solidFill>
                  <a:effectLst/>
                  <a:latin typeface="Symbol" pitchFamily="2" charset="2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r>
                <a:rPr lang="en-US" sz="1350" kern="1200" baseline="-250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</a:t>
              </a: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0.25 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37" name="TextBox 75">
              <a:extLst>
                <a:ext uri="{FF2B5EF4-FFF2-40B4-BE49-F238E27FC236}">
                  <a16:creationId xmlns:a16="http://schemas.microsoft.com/office/drawing/2014/main" id="{E5C5632B-1D58-7949-B0F9-9D758E65CB5C}"/>
                </a:ext>
              </a:extLst>
            </p:cNvPr>
            <p:cNvSpPr txBox="1"/>
            <p:nvPr/>
          </p:nvSpPr>
          <p:spPr>
            <a:xfrm>
              <a:off x="938824" y="2363211"/>
              <a:ext cx="1137767" cy="52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 keV/u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76">
              <a:extLst>
                <a:ext uri="{FF2B5EF4-FFF2-40B4-BE49-F238E27FC236}">
                  <a16:creationId xmlns:a16="http://schemas.microsoft.com/office/drawing/2014/main" id="{4AA5718A-2D45-0E42-9663-5C8B14150469}"/>
                </a:ext>
              </a:extLst>
            </p:cNvPr>
            <p:cNvSpPr txBox="1"/>
            <p:nvPr/>
          </p:nvSpPr>
          <p:spPr>
            <a:xfrm>
              <a:off x="2041435" y="2027304"/>
              <a:ext cx="1909409" cy="29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1000 keV/u, 2.</a:t>
              </a:r>
              <a:r>
                <a:rPr lang="en-US" sz="1350" u="sng" kern="1200" dirty="0">
                  <a:solidFill>
                    <a:srgbClr val="00808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3m 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77">
              <a:extLst>
                <a:ext uri="{FF2B5EF4-FFF2-40B4-BE49-F238E27FC236}">
                  <a16:creationId xmlns:a16="http://schemas.microsoft.com/office/drawing/2014/main" id="{34314CD4-61BA-114A-8885-9E0073A68F52}"/>
                </a:ext>
              </a:extLst>
            </p:cNvPr>
            <p:cNvSpPr txBox="1"/>
            <p:nvPr/>
          </p:nvSpPr>
          <p:spPr>
            <a:xfrm>
              <a:off x="4504287" y="2063382"/>
              <a:ext cx="1795948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 MeV/u, 8. m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78">
              <a:extLst>
                <a:ext uri="{FF2B5EF4-FFF2-40B4-BE49-F238E27FC236}">
                  <a16:creationId xmlns:a16="http://schemas.microsoft.com/office/drawing/2014/main" id="{9FAA504A-310B-704D-81E7-7CB00161C884}"/>
                </a:ext>
              </a:extLst>
            </p:cNvPr>
            <p:cNvSpPr txBox="1"/>
            <p:nvPr/>
          </p:nvSpPr>
          <p:spPr>
            <a:xfrm>
              <a:off x="8197289" y="2047701"/>
              <a:ext cx="1243766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60 MeV/u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DF6D99A-40A9-6C4C-ACF6-BA242395862C}"/>
                </a:ext>
              </a:extLst>
            </p:cNvPr>
            <p:cNvSpPr/>
            <p:nvPr/>
          </p:nvSpPr>
          <p:spPr>
            <a:xfrm>
              <a:off x="34924" y="933717"/>
              <a:ext cx="515815" cy="4946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endParaRPr lang="en-US" sz="1200" dirty="0">
                <a:effectLst/>
                <a:highlight>
                  <a:srgbClr val="FF0000"/>
                </a:highlight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84">
              <a:extLst>
                <a:ext uri="{FF2B5EF4-FFF2-40B4-BE49-F238E27FC236}">
                  <a16:creationId xmlns:a16="http://schemas.microsoft.com/office/drawing/2014/main" id="{C4310DA7-B61A-064A-B6F3-225241C831AE}"/>
                </a:ext>
              </a:extLst>
            </p:cNvPr>
            <p:cNvSpPr txBox="1"/>
            <p:nvPr/>
          </p:nvSpPr>
          <p:spPr>
            <a:xfrm>
              <a:off x="-68903" y="1502862"/>
              <a:ext cx="978145" cy="29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ECR (He)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6BB3F88-88FF-E244-99AC-1082B6185FD2}"/>
                </a:ext>
              </a:extLst>
            </p:cNvPr>
            <p:cNvCxnSpPr>
              <a:cxnSpLocks/>
            </p:cNvCxnSpPr>
            <p:nvPr/>
          </p:nvCxnSpPr>
          <p:spPr>
            <a:xfrm>
              <a:off x="606736" y="1336902"/>
              <a:ext cx="686958" cy="284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ADD2939-BD11-5549-9A87-83E0BE17ABEC}"/>
              </a:ext>
            </a:extLst>
          </p:cNvPr>
          <p:cNvSpPr txBox="1"/>
          <p:nvPr/>
        </p:nvSpPr>
        <p:spPr>
          <a:xfrm>
            <a:off x="2623679" y="5265528"/>
            <a:ext cx="24128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Peak beam current  2 mA</a:t>
            </a:r>
          </a:p>
          <a:p>
            <a:r>
              <a:rPr lang="en-US" sz="1400" dirty="0"/>
              <a:t>Beam pulse length   3 ms</a:t>
            </a:r>
          </a:p>
          <a:p>
            <a:r>
              <a:rPr lang="en-US" sz="1400" dirty="0"/>
              <a:t>Repetition rate          100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5A20E9-7D4D-DD4F-A82E-82649E35EA7F}"/>
              </a:ext>
            </a:extLst>
          </p:cNvPr>
          <p:cNvSpPr txBox="1"/>
          <p:nvPr/>
        </p:nvSpPr>
        <p:spPr>
          <a:xfrm>
            <a:off x="1235222" y="2882257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45</a:t>
            </a:r>
            <a:r>
              <a:rPr lang="en-US" baseline="30000" dirty="0"/>
              <a:t>∘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3130C6-714F-3142-895F-416E4BADD6F2}"/>
              </a:ext>
            </a:extLst>
          </p:cNvPr>
          <p:cNvSpPr txBox="1"/>
          <p:nvPr/>
        </p:nvSpPr>
        <p:spPr>
          <a:xfrm>
            <a:off x="960965" y="4334278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sz="1400" dirty="0"/>
              <a:t>45</a:t>
            </a:r>
            <a:r>
              <a:rPr lang="en-US" baseline="30000" dirty="0"/>
              <a:t>∘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D2A1DF-FBA6-2840-9F74-89B4ECFAA90B}"/>
              </a:ext>
            </a:extLst>
          </p:cNvPr>
          <p:cNvSpPr txBox="1"/>
          <p:nvPr/>
        </p:nvSpPr>
        <p:spPr>
          <a:xfrm>
            <a:off x="1149155" y="3394490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22.5∘</a:t>
            </a:r>
          </a:p>
        </p:txBody>
      </p:sp>
    </p:spTree>
    <p:extLst>
      <p:ext uri="{BB962C8B-B14F-4D97-AF65-F5344CB8AC3E}">
        <p14:creationId xmlns:p14="http://schemas.microsoft.com/office/powerpoint/2010/main" val="213635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1FCC9-EED6-F248-9F83-9DB2FD42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Ion Sources and LEBT (20 keV/u)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76B0F-95DD-9A40-8A7A-A19905FDD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    </a:t>
            </a:r>
            <a:r>
              <a:rPr lang="en-US" dirty="0">
                <a:solidFill>
                  <a:srgbClr val="7030A0"/>
                </a:solidFill>
              </a:rPr>
              <a:t>ECR  sources could be used for the light 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707F4-6872-2F40-BE75-FEEA96259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95DB312-BCD3-4E49-8373-2DE8FE8F2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66071"/>
              </p:ext>
            </p:extLst>
          </p:nvPr>
        </p:nvGraphicFramePr>
        <p:xfrm>
          <a:off x="1204543" y="2512522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9576019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8246423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83063509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8982654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3668472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Emittance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86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H,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 pi mm </a:t>
                      </a:r>
                      <a:r>
                        <a:rPr lang="en-US" dirty="0" err="1"/>
                        <a:t>mr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02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He, 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14-18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 pi mm </a:t>
                      </a:r>
                      <a:r>
                        <a:rPr lang="en-US" dirty="0" err="1"/>
                        <a:t>mr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996268"/>
                  </a:ext>
                </a:extLst>
              </a:tr>
            </a:tbl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ABB6F68F-B118-F647-9C41-63AF2BCF3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0" y="3601798"/>
            <a:ext cx="3990109" cy="271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6E19F6-4E50-474F-A680-55C4A4682095}"/>
              </a:ext>
            </a:extLst>
          </p:cNvPr>
          <p:cNvSpPr txBox="1"/>
          <p:nvPr/>
        </p:nvSpPr>
        <p:spPr>
          <a:xfrm>
            <a:off x="526535" y="3719170"/>
            <a:ext cx="182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Li oven and ECRIS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0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4BD9-2947-9844-9719-34FC640C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Energy Beam Transport (LEBT)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ED797-B70C-B240-AE49-69AB23919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75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014CBF-7928-F145-B75B-ED3926DBE3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5" y="1426056"/>
            <a:ext cx="4258636" cy="4704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>
                <a:solidFill>
                  <a:srgbClr val="7030A0"/>
                </a:solidFill>
              </a:rPr>
              <a:t>LEBT</a:t>
            </a:r>
            <a:r>
              <a:rPr lang="en-US" sz="1600" dirty="0"/>
              <a:t> </a:t>
            </a:r>
          </a:p>
          <a:p>
            <a:r>
              <a:rPr lang="en-US" sz="1600" dirty="0"/>
              <a:t>-</a:t>
            </a:r>
            <a:r>
              <a:rPr lang="en-US" dirty="0"/>
              <a:t>Magnetic switchyard to inject the beam from either source into the RFQ.</a:t>
            </a:r>
          </a:p>
          <a:p>
            <a:r>
              <a:rPr lang="en-US" dirty="0"/>
              <a:t>-To provide mass to charge separation big angles (-45⁰, +22.5⁰, and +45⁰) to RFQ</a:t>
            </a:r>
          </a:p>
          <a:p>
            <a:r>
              <a:rPr lang="en-US" dirty="0"/>
              <a:t>- Adjustable water-cooled slits all three lines expected total power several hundred Watts</a:t>
            </a:r>
          </a:p>
          <a:p>
            <a:endParaRPr lang="en-US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CB44AD-05C0-354A-8C5D-DBD824FA6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19" y="3371930"/>
            <a:ext cx="4132865" cy="2944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472D2B-91AC-D54B-A30E-46CC7E1F0573}"/>
              </a:ext>
            </a:extLst>
          </p:cNvPr>
          <p:cNvSpPr txBox="1"/>
          <p:nvPr/>
        </p:nvSpPr>
        <p:spPr>
          <a:xfrm>
            <a:off x="4663286" y="2472133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TRACE2D showing one branch at 45 deg </a:t>
            </a:r>
          </a:p>
        </p:txBody>
      </p:sp>
    </p:spTree>
    <p:extLst>
      <p:ext uri="{BB962C8B-B14F-4D97-AF65-F5344CB8AC3E}">
        <p14:creationId xmlns:p14="http://schemas.microsoft.com/office/powerpoint/2010/main" val="1323574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CE5D-55D3-FA4B-B500-1E1C0F5E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RFQ: 1 MeV/u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84566-2E01-1444-B0CB-9445B4495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11B44-FE6B-2245-AAE7-6C149401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75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960B820-B054-3D42-A9DA-A7FDB04E6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777035"/>
              </p:ext>
            </p:extLst>
          </p:nvPr>
        </p:nvGraphicFramePr>
        <p:xfrm>
          <a:off x="428625" y="1690689"/>
          <a:ext cx="3635375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411">
                  <a:extLst>
                    <a:ext uri="{9D8B030D-6E8A-4147-A177-3AD203B41FA5}">
                      <a16:colId xmlns:a16="http://schemas.microsoft.com/office/drawing/2014/main" val="784409699"/>
                    </a:ext>
                  </a:extLst>
                </a:gridCol>
                <a:gridCol w="905164">
                  <a:extLst>
                    <a:ext uri="{9D8B030D-6E8A-4147-A177-3AD203B41FA5}">
                      <a16:colId xmlns:a16="http://schemas.microsoft.com/office/drawing/2014/main" val="138321272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73559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047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M/Q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409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162.5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971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keV/u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207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keV/u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98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771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Ave.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478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Vane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377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180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33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002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675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𝚷 mm </a:t>
                      </a:r>
                      <a:r>
                        <a:rPr lang="en-US" dirty="0" err="1"/>
                        <a:t>mr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245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DF59D2F-4687-5140-B3CB-F6718857E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54" y="1303351"/>
            <a:ext cx="3483538" cy="2412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8633C4-12C0-524B-854E-1E6485B73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62" y="4075230"/>
            <a:ext cx="3737113" cy="2670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250AC7-E445-3C45-AD6C-977DF2C5A18F}"/>
              </a:ext>
            </a:extLst>
          </p:cNvPr>
          <p:cNvSpPr txBox="1"/>
          <p:nvPr/>
        </p:nvSpPr>
        <p:spPr>
          <a:xfrm>
            <a:off x="6159102" y="92617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RFQ parameters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FDF644-3D60-F443-9E60-97236E72FFF4}"/>
              </a:ext>
            </a:extLst>
          </p:cNvPr>
          <p:cNvSpPr txBox="1"/>
          <p:nvPr/>
        </p:nvSpPr>
        <p:spPr>
          <a:xfrm>
            <a:off x="5204097" y="3698058"/>
            <a:ext cx="364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PARMTEQM simulation for Li</a:t>
            </a:r>
            <a:r>
              <a:rPr lang="en-US" baseline="30000" dirty="0">
                <a:solidFill>
                  <a:srgbClr val="7030A0"/>
                </a:solidFill>
              </a:rPr>
              <a:t>+++</a:t>
            </a:r>
          </a:p>
        </p:txBody>
      </p:sp>
    </p:spTree>
    <p:extLst>
      <p:ext uri="{BB962C8B-B14F-4D97-AF65-F5344CB8AC3E}">
        <p14:creationId xmlns:p14="http://schemas.microsoft.com/office/powerpoint/2010/main" val="553280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B6CB-B320-0B45-9CC6-CD30E15B2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limits and phase advances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1151F-C78F-F94A-B724-8DB004B10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750" dirty="0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6DD804B-1E18-FE45-A394-BE551554C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3" y="1488955"/>
            <a:ext cx="4662282" cy="2775684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4406C0C9-7070-5542-88E5-4639EE271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86" y="3474490"/>
            <a:ext cx="3894689" cy="3018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67BD-8E93-A441-A4FA-1405EE673BB3}"/>
              </a:ext>
            </a:extLst>
          </p:cNvPr>
          <p:cNvSpPr txBox="1"/>
          <p:nvPr/>
        </p:nvSpPr>
        <p:spPr>
          <a:xfrm>
            <a:off x="5227181" y="2828159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and longitudinal </a:t>
            </a:r>
          </a:p>
          <a:p>
            <a:r>
              <a:rPr lang="en-US" dirty="0"/>
              <a:t>phase advance along the RFQ.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2B63C-C51A-E246-A74E-FC75E99E10D8}"/>
              </a:ext>
            </a:extLst>
          </p:cNvPr>
          <p:cNvSpPr txBox="1"/>
          <p:nvPr/>
        </p:nvSpPr>
        <p:spPr>
          <a:xfrm>
            <a:off x="518673" y="4399512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 and longitudinal </a:t>
            </a:r>
          </a:p>
          <a:p>
            <a:r>
              <a:rPr lang="en-US" dirty="0"/>
              <a:t>Current limits through the RFQ </a:t>
            </a:r>
          </a:p>
        </p:txBody>
      </p:sp>
    </p:spTree>
    <p:extLst>
      <p:ext uri="{BB962C8B-B14F-4D97-AF65-F5344CB8AC3E}">
        <p14:creationId xmlns:p14="http://schemas.microsoft.com/office/powerpoint/2010/main" val="419436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C094-808C-8B42-B53E-82F44885C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42" y="57538"/>
            <a:ext cx="8286750" cy="110910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RFQs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F599B-5A27-1F48-8E40-518EF9881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pic>
        <p:nvPicPr>
          <p:cNvPr id="5" name="Picture 5" descr="IMG_0689">
            <a:extLst>
              <a:ext uri="{FF2B5EF4-FFF2-40B4-BE49-F238E27FC236}">
                <a16:creationId xmlns:a16="http://schemas.microsoft.com/office/drawing/2014/main" id="{12C8779A-151B-604C-8CB3-007D31DF53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709" y="1504012"/>
            <a:ext cx="3071091" cy="230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alessi.BNL\Desktop\75.jpg">
            <a:extLst>
              <a:ext uri="{FF2B5EF4-FFF2-40B4-BE49-F238E27FC236}">
                <a16:creationId xmlns:a16="http://schemas.microsoft.com/office/drawing/2014/main" id="{3AAF79FF-1274-C748-8560-C3804AB4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793" y="1408464"/>
            <a:ext cx="3327392" cy="249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BB3BAFD-3625-5443-BF4D-D8E9B3804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8000" contrast="12000"/>
          </a:blip>
          <a:srcRect/>
          <a:stretch>
            <a:fillRect/>
          </a:stretch>
        </p:blipFill>
        <p:spPr bwMode="auto">
          <a:xfrm>
            <a:off x="290296" y="4297295"/>
            <a:ext cx="2935288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AEB887-065D-5649-9A57-DE2AC5720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538419"/>
            <a:ext cx="2901607" cy="1960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0AFEA3-11D1-814A-B2BE-D73028706D78}"/>
              </a:ext>
            </a:extLst>
          </p:cNvPr>
          <p:cNvSpPr txBox="1"/>
          <p:nvPr/>
        </p:nvSpPr>
        <p:spPr>
          <a:xfrm>
            <a:off x="163080" y="965995"/>
            <a:ext cx="3189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BNL Polarized RFQ 200 MHz</a:t>
            </a:r>
          </a:p>
          <a:p>
            <a:r>
              <a:rPr lang="en-US" dirty="0"/>
              <a:t>750 keV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F781C1-0316-114B-87AD-22CB8B0C959A}"/>
              </a:ext>
            </a:extLst>
          </p:cNvPr>
          <p:cNvSpPr txBox="1"/>
          <p:nvPr/>
        </p:nvSpPr>
        <p:spPr>
          <a:xfrm>
            <a:off x="3870012" y="962172"/>
            <a:ext cx="500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BNL  EBIS RFQ 100 MHz, 300 keV/u, M/Q ~ 6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2565DB-B6C7-FF46-999F-8907266F33C7}"/>
              </a:ext>
            </a:extLst>
          </p:cNvPr>
          <p:cNvSpPr txBox="1"/>
          <p:nvPr/>
        </p:nvSpPr>
        <p:spPr>
          <a:xfrm>
            <a:off x="219856" y="3743516"/>
            <a:ext cx="3574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BNL high intensity RFQ 200 MHz</a:t>
            </a:r>
          </a:p>
          <a:p>
            <a:r>
              <a:rPr lang="en-US" dirty="0"/>
              <a:t>750 keV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2E3D0-1608-6B4A-A382-CE4A939884F5}"/>
              </a:ext>
            </a:extLst>
          </p:cNvPr>
          <p:cNvSpPr txBox="1"/>
          <p:nvPr/>
        </p:nvSpPr>
        <p:spPr>
          <a:xfrm>
            <a:off x="4572000" y="4052312"/>
            <a:ext cx="360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 IT RFQ 162.5 MHz, 2.1 MeV </a:t>
            </a:r>
          </a:p>
        </p:txBody>
      </p:sp>
    </p:spTree>
    <p:extLst>
      <p:ext uri="{BB962C8B-B14F-4D97-AF65-F5344CB8AC3E}">
        <p14:creationId xmlns:p14="http://schemas.microsoft.com/office/powerpoint/2010/main" val="2215448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F71C8-7490-CF42-A86B-04C6AAE7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Energy Beam Transport (MEBT)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23115-BE02-4342-A492-F223C7AB8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25626"/>
            <a:ext cx="3106030" cy="42071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90 cm long,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RFQ will have Crandall Cell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Five  controllable knobs and buncher position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CECA6-5232-3B42-A413-589C1EA84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75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9DE59E4-0CA1-7E41-9747-D790B8CDB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4" y="2863543"/>
            <a:ext cx="4572000" cy="3267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01C16-2FC9-424E-8DD8-67DA56FDFC46}"/>
              </a:ext>
            </a:extLst>
          </p:cNvPr>
          <p:cNvSpPr txBox="1"/>
          <p:nvPr/>
        </p:nvSpPr>
        <p:spPr>
          <a:xfrm>
            <a:off x="4072537" y="2228370"/>
            <a:ext cx="401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TRACE3D calculations for the MEBT </a:t>
            </a:r>
          </a:p>
        </p:txBody>
      </p:sp>
    </p:spTree>
    <p:extLst>
      <p:ext uri="{BB962C8B-B14F-4D97-AF65-F5344CB8AC3E}">
        <p14:creationId xmlns:p14="http://schemas.microsoft.com/office/powerpoint/2010/main" val="3144667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E8E0C-1BCE-294C-B6B2-F5EFE8068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IH Linac: 11 MeV/u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67402-4670-E241-85D4-2B8AABBAD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75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62D13B3-C882-AE40-895E-5BCCC9BCA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443301"/>
              </p:ext>
            </p:extLst>
          </p:nvPr>
        </p:nvGraphicFramePr>
        <p:xfrm>
          <a:off x="328788" y="2504790"/>
          <a:ext cx="2951884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910">
                  <a:extLst>
                    <a:ext uri="{9D8B030D-6E8A-4147-A177-3AD203B41FA5}">
                      <a16:colId xmlns:a16="http://schemas.microsoft.com/office/drawing/2014/main" val="3448238565"/>
                    </a:ext>
                  </a:extLst>
                </a:gridCol>
                <a:gridCol w="748146">
                  <a:extLst>
                    <a:ext uri="{9D8B030D-6E8A-4147-A177-3AD203B41FA5}">
                      <a16:colId xmlns:a16="http://schemas.microsoft.com/office/drawing/2014/main" val="2056832605"/>
                    </a:ext>
                  </a:extLst>
                </a:gridCol>
                <a:gridCol w="956828">
                  <a:extLst>
                    <a:ext uri="{9D8B030D-6E8A-4147-A177-3AD203B41FA5}">
                      <a16:colId xmlns:a16="http://schemas.microsoft.com/office/drawing/2014/main" val="2871018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Paramweter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518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M/Q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10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MeV/u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320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MeV/u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876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090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31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 of Gap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230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94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723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155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Emittance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𝚷 mm </a:t>
                      </a:r>
                      <a:r>
                        <a:rPr lang="en-US" dirty="0" err="1"/>
                        <a:t>mr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145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FBE86D4-937D-0F4E-8BBA-7898B82E9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5" y="574642"/>
            <a:ext cx="4572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F8545-24D4-3748-BB98-1FAF47159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69" y="4003642"/>
            <a:ext cx="3920610" cy="2948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BC3B19-D5B9-0346-9871-4A74332E18CE}"/>
              </a:ext>
            </a:extLst>
          </p:cNvPr>
          <p:cNvSpPr txBox="1"/>
          <p:nvPr/>
        </p:nvSpPr>
        <p:spPr>
          <a:xfrm>
            <a:off x="228951" y="1507783"/>
            <a:ext cx="315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Proven technology BNL, CERN,  GSI</a:t>
            </a:r>
          </a:p>
        </p:txBody>
      </p:sp>
    </p:spTree>
    <p:extLst>
      <p:ext uri="{BB962C8B-B14F-4D97-AF65-F5344CB8AC3E}">
        <p14:creationId xmlns:p14="http://schemas.microsoft.com/office/powerpoint/2010/main" val="712105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1BA1-A0CF-CC49-9C45-9E5E34A4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IH Linac at BNL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607FC0-A7B9-8D45-A591-74CA75705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7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5573F-58FF-C743-931F-776F8A04A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916493"/>
            <a:ext cx="2912918" cy="4229717"/>
          </a:xfrm>
          <a:prstGeom prst="rect">
            <a:avLst/>
          </a:prstGeom>
        </p:spPr>
      </p:pic>
      <p:pic>
        <p:nvPicPr>
          <p:cNvPr id="7" name="Picture 2" descr="E:\For lecture\Photos of EBIS\IMG_0888.JPG">
            <a:extLst>
              <a:ext uri="{FF2B5EF4-FFF2-40B4-BE49-F238E27FC236}">
                <a16:creationId xmlns:a16="http://schemas.microsoft.com/office/drawing/2014/main" id="{20C519A9-3D06-494F-BAB5-3D3D3A575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37676"/>
            <a:ext cx="3804830" cy="285371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162B1A-D5BA-A14A-BC26-0F3A1EA24853}"/>
              </a:ext>
            </a:extLst>
          </p:cNvPr>
          <p:cNvSpPr txBox="1"/>
          <p:nvPr/>
        </p:nvSpPr>
        <p:spPr>
          <a:xfrm>
            <a:off x="4843055" y="124771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IH Linac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9CDC4-B5DC-FE4F-B632-B4672776D3C4}"/>
              </a:ext>
            </a:extLst>
          </p:cNvPr>
          <p:cNvSpPr txBox="1"/>
          <p:nvPr/>
        </p:nvSpPr>
        <p:spPr>
          <a:xfrm>
            <a:off x="7003595" y="12952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RFQ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85145-F936-2B4A-8391-3F76511F3C3E}"/>
              </a:ext>
            </a:extLst>
          </p:cNvPr>
          <p:cNvSpPr txBox="1"/>
          <p:nvPr/>
        </p:nvSpPr>
        <p:spPr>
          <a:xfrm>
            <a:off x="701964" y="1616764"/>
            <a:ext cx="218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BNL EBIS IH Linac </a:t>
            </a:r>
          </a:p>
        </p:txBody>
      </p:sp>
      <p:graphicFrame>
        <p:nvGraphicFramePr>
          <p:cNvPr id="11" name="Group 1906">
            <a:extLst>
              <a:ext uri="{FF2B5EF4-FFF2-40B4-BE49-F238E27FC236}">
                <a16:creationId xmlns:a16="http://schemas.microsoft.com/office/drawing/2014/main" id="{E9949109-ACC1-AB47-ACA0-4ECDDB89A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80339"/>
              </p:ext>
            </p:extLst>
          </p:nvPr>
        </p:nvGraphicFramePr>
        <p:xfrm>
          <a:off x="4572000" y="3402213"/>
          <a:ext cx="3886200" cy="2883408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343919599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91830091"/>
                    </a:ext>
                  </a:extLst>
                </a:gridCol>
              </a:tblGrid>
              <a:tr h="1654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  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 D-U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471109"/>
                  </a:ext>
                </a:extLst>
              </a:tr>
              <a:tr h="327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Q/M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.16-0.5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150628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Energy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2 MeV/u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352201"/>
                  </a:ext>
                </a:extLst>
              </a:tr>
              <a:tr h="327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1.5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emA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431247"/>
                  </a:ext>
                </a:extLst>
              </a:tr>
              <a:tr h="327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Pulse Length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Rep.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  <a:sym typeface="Symbol" pitchFamily="2" charset="2"/>
                        </a:rPr>
                        <a:t>s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  <a:sym typeface="Symbol" pitchFamily="2" charset="2"/>
                        </a:rPr>
                        <a:t>5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3028466"/>
                  </a:ext>
                </a:extLst>
              </a:tr>
              <a:tr h="327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Emittance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0.7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  <a:sym typeface="Symbol" pitchFamily="2" charset="2"/>
                        </a:rPr>
                        <a:t> mm rad (nor, 90%)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909844"/>
                  </a:ext>
                </a:extLst>
              </a:tr>
              <a:tr h="327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Energy Spread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anose="02020603050405020304" pitchFamily="18" charset="0"/>
                        </a:rPr>
                        <a:t>1.8 keV/amu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35432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DD3D877-B4BA-AC4E-BBA9-1EEC1DE2681C}"/>
              </a:ext>
            </a:extLst>
          </p:cNvPr>
          <p:cNvSpPr txBox="1"/>
          <p:nvPr/>
        </p:nvSpPr>
        <p:spPr>
          <a:xfrm>
            <a:off x="5984133" y="2650293"/>
            <a:ext cx="2381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BNL EBIS Preinjector</a:t>
            </a:r>
          </a:p>
        </p:txBody>
      </p:sp>
    </p:spTree>
    <p:extLst>
      <p:ext uri="{BB962C8B-B14F-4D97-AF65-F5344CB8AC3E}">
        <p14:creationId xmlns:p14="http://schemas.microsoft.com/office/powerpoint/2010/main" val="391859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C3E9B-C5A4-A749-9CD3-892E685A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Outlines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7653F-A949-5B4C-A693-52342B04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10" y="2226469"/>
            <a:ext cx="8328991" cy="3774281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	Motivation</a:t>
            </a:r>
          </a:p>
          <a:p>
            <a:pPr marL="0" indent="0"/>
            <a:r>
              <a:rPr lang="en-US" dirty="0"/>
              <a:t>	Considerations </a:t>
            </a:r>
          </a:p>
          <a:p>
            <a:pPr marL="0" indent="0"/>
            <a:r>
              <a:rPr lang="en-US" dirty="0"/>
              <a:t>	Light Ion Linac </a:t>
            </a:r>
          </a:p>
          <a:p>
            <a:pPr marL="0" indent="0"/>
            <a:r>
              <a:rPr lang="en-US" dirty="0"/>
              <a:t>	Summary </a:t>
            </a:r>
          </a:p>
          <a:p>
            <a:pPr marL="0" indent="0"/>
            <a:r>
              <a:rPr lang="en-US" dirty="0"/>
              <a:t>		</a:t>
            </a:r>
          </a:p>
          <a:p>
            <a:pPr marL="0" indent="0"/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491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7"/>
    </mc:Choice>
    <mc:Fallback xmlns="">
      <p:transition spd="slow" advTm="946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0A45-9367-3D4F-94DF-E200B8DE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Energy Beam Transport-2 (MEBT2)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E558C-C288-434F-A233-05CD932E3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25626"/>
            <a:ext cx="4143375" cy="42071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 meter long (space for transition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Six degree of freedom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0C565-AA97-3244-90BC-F51390F4E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75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4742BEF-330E-B54E-B24D-71266115B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89" y="3059046"/>
            <a:ext cx="4874004" cy="3472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156CF9-EC3E-CB4B-8914-3FEC8D231BCC}"/>
              </a:ext>
            </a:extLst>
          </p:cNvPr>
          <p:cNvSpPr txBox="1"/>
          <p:nvPr/>
        </p:nvSpPr>
        <p:spPr>
          <a:xfrm>
            <a:off x="3981192" y="23245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TRACE3D calculations for the MEBT 2</a:t>
            </a:r>
          </a:p>
        </p:txBody>
      </p:sp>
    </p:spTree>
    <p:extLst>
      <p:ext uri="{BB962C8B-B14F-4D97-AF65-F5344CB8AC3E}">
        <p14:creationId xmlns:p14="http://schemas.microsoft.com/office/powerpoint/2010/main" val="3131920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3AE8-B662-C647-AF2C-CF2BBA1A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SC Sections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229C70-8112-3D43-96EB-830697AB9A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8383797"/>
              </p:ext>
            </p:extLst>
          </p:nvPr>
        </p:nvGraphicFramePr>
        <p:xfrm>
          <a:off x="488320" y="1690689"/>
          <a:ext cx="248083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451">
                  <a:extLst>
                    <a:ext uri="{9D8B030D-6E8A-4147-A177-3AD203B41FA5}">
                      <a16:colId xmlns:a16="http://schemas.microsoft.com/office/drawing/2014/main" val="385771472"/>
                    </a:ext>
                  </a:extLst>
                </a:gridCol>
                <a:gridCol w="1083379">
                  <a:extLst>
                    <a:ext uri="{9D8B030D-6E8A-4147-A177-3AD203B41FA5}">
                      <a16:colId xmlns:a16="http://schemas.microsoft.com/office/drawing/2014/main" val="1638534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42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10.8 MeV/u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765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 MeV/u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35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162.5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328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204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Cryomodule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674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Cavity /(CM)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09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Solenoid/(CM)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363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Cavity 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HWR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288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𝛃</a:t>
                      </a:r>
                      <a:r>
                        <a:rPr lang="en-US" sz="135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5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Eacc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10.5MV/m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792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99047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A1508-6F30-D64D-9A9F-669844244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750" dirty="0"/>
          </a:p>
        </p:txBody>
      </p:sp>
      <p:pic>
        <p:nvPicPr>
          <p:cNvPr id="16" name="Picture 224" descr="page19image31326832">
            <a:extLst>
              <a:ext uri="{FF2B5EF4-FFF2-40B4-BE49-F238E27FC236}">
                <a16:creationId xmlns:a16="http://schemas.microsoft.com/office/drawing/2014/main" id="{44DF1A7A-434C-8C45-84FA-4EBA8B53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62" y="3495945"/>
            <a:ext cx="242570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3" descr="page19image31327040">
            <a:extLst>
              <a:ext uri="{FF2B5EF4-FFF2-40B4-BE49-F238E27FC236}">
                <a16:creationId xmlns:a16="http://schemas.microsoft.com/office/drawing/2014/main" id="{04B07BE5-B98A-274B-BF9D-0F0107FA7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52" y="3390562"/>
            <a:ext cx="1746457" cy="189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D2F7E0-78FE-4F47-A932-8D5321D2FCD0}"/>
              </a:ext>
            </a:extLst>
          </p:cNvPr>
          <p:cNvSpPr txBox="1"/>
          <p:nvPr/>
        </p:nvSpPr>
        <p:spPr>
          <a:xfrm>
            <a:off x="4629412" y="2438013"/>
            <a:ext cx="254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 II 162.5 MHz HWR</a:t>
            </a:r>
          </a:p>
        </p:txBody>
      </p:sp>
    </p:spTree>
    <p:extLst>
      <p:ext uri="{BB962C8B-B14F-4D97-AF65-F5344CB8AC3E}">
        <p14:creationId xmlns:p14="http://schemas.microsoft.com/office/powerpoint/2010/main" val="1317510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10D4D-B4BE-6040-9E1E-6E2AB18D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Time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2ABD2-3716-244D-BABE-D09AA5118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745969"/>
            <a:ext cx="8286750" cy="4207185"/>
          </a:xfrm>
        </p:spPr>
        <p:txBody>
          <a:bodyPr/>
          <a:lstStyle/>
          <a:p>
            <a:r>
              <a:rPr lang="en-US" dirty="0"/>
              <a:t>The transit time factor and energy gain for the two-cell cavity is given by 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4E40C-67D0-8646-BB1D-35CCDFA6B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60AEB-7270-A646-ADB4-031A7B255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278581"/>
            <a:ext cx="3499716" cy="1011029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3C632C4-1FFE-984E-BA25-89B58F4FAB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3819509"/>
              </p:ext>
            </p:extLst>
          </p:nvPr>
        </p:nvGraphicFramePr>
        <p:xfrm>
          <a:off x="731605" y="3153376"/>
          <a:ext cx="3840395" cy="220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DC3C0D1-218F-C847-A975-0B9517BC77E4}"/>
              </a:ext>
            </a:extLst>
          </p:cNvPr>
          <p:cNvSpPr txBox="1"/>
          <p:nvPr/>
        </p:nvSpPr>
        <p:spPr>
          <a:xfrm>
            <a:off x="336416" y="5194234"/>
            <a:ext cx="4074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 time verse normalized particle </a:t>
            </a:r>
          </a:p>
          <a:p>
            <a:r>
              <a:rPr lang="en-US" dirty="0"/>
              <a:t>velocity. 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6336417-0779-634D-9731-7CEB34DDE7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2007520"/>
              </p:ext>
            </p:extLst>
          </p:nvPr>
        </p:nvGraphicFramePr>
        <p:xfrm>
          <a:off x="4664210" y="3419065"/>
          <a:ext cx="3490536" cy="193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50EAB94-5F15-1D45-94EC-E322D38606CB}"/>
              </a:ext>
            </a:extLst>
          </p:cNvPr>
          <p:cNvSpPr txBox="1"/>
          <p:nvPr/>
        </p:nvSpPr>
        <p:spPr>
          <a:xfrm>
            <a:off x="4664210" y="5271274"/>
            <a:ext cx="4583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b VS # of cavity to reach 60 MeV/u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76901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240F-FF58-C94B-B847-D0E6B83D2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HWR Cavity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B07FC3-3BC3-CE43-B1AC-FFDFF9968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75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3C397E-B49E-7D49-B2A3-0A486849E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31" y="232575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picture containing sky, green&#10;&#10;Description automatically generated">
            <a:extLst>
              <a:ext uri="{FF2B5EF4-FFF2-40B4-BE49-F238E27FC236}">
                <a16:creationId xmlns:a16="http://schemas.microsoft.com/office/drawing/2014/main" id="{C9A5B814-911D-E94D-97B5-0A0BC5F5F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85" y="1751046"/>
            <a:ext cx="1653765" cy="20202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06F100-420D-D441-A016-3B13A4FCD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236832"/>
              </p:ext>
            </p:extLst>
          </p:nvPr>
        </p:nvGraphicFramePr>
        <p:xfrm>
          <a:off x="457686" y="1660943"/>
          <a:ext cx="3714059" cy="237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7754">
                  <a:extLst>
                    <a:ext uri="{9D8B030D-6E8A-4147-A177-3AD203B41FA5}">
                      <a16:colId xmlns:a16="http://schemas.microsoft.com/office/drawing/2014/main" val="2312142948"/>
                    </a:ext>
                  </a:extLst>
                </a:gridCol>
                <a:gridCol w="836821">
                  <a:extLst>
                    <a:ext uri="{9D8B030D-6E8A-4147-A177-3AD203B41FA5}">
                      <a16:colId xmlns:a16="http://schemas.microsoft.com/office/drawing/2014/main" val="3133687182"/>
                    </a:ext>
                  </a:extLst>
                </a:gridCol>
                <a:gridCol w="1399484">
                  <a:extLst>
                    <a:ext uri="{9D8B030D-6E8A-4147-A177-3AD203B41FA5}">
                      <a16:colId xmlns:a16="http://schemas.microsoft.com/office/drawing/2014/main" val="3547915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Parameter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HWR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UNITS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2100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Frequency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162.5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MHz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2577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b</a:t>
                      </a:r>
                      <a:r>
                        <a:rPr lang="en-US" sz="1200" baseline="-25000" dirty="0" err="1">
                          <a:effectLst/>
                        </a:rPr>
                        <a:t>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2427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Length    bl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0.46155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6463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E</a:t>
                      </a:r>
                      <a:r>
                        <a:rPr lang="en-US" sz="1200" baseline="-25000" dirty="0" err="1">
                          <a:effectLst/>
                        </a:rPr>
                        <a:t>acc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MV/m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5391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Phase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2029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</a:t>
                      </a:r>
                      <a:r>
                        <a:rPr lang="en-US" sz="1200" baseline="-25000">
                          <a:effectLst/>
                        </a:rPr>
                        <a:t>Peak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MV/m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7062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</a:t>
                      </a:r>
                      <a:r>
                        <a:rPr lang="en-US" sz="1200" baseline="-25000">
                          <a:effectLst/>
                        </a:rPr>
                        <a:t>Peak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72.5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005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</a:t>
                      </a:r>
                      <a:r>
                        <a:rPr lang="en-US" sz="1200" baseline="-25000">
                          <a:effectLst/>
                        </a:rPr>
                        <a:t>peak</a:t>
                      </a:r>
                      <a:r>
                        <a:rPr lang="en-US" sz="1200">
                          <a:effectLst/>
                        </a:rPr>
                        <a:t>/E</a:t>
                      </a:r>
                      <a:r>
                        <a:rPr lang="en-US" sz="1200" baseline="-25000">
                          <a:effectLst/>
                        </a:rPr>
                        <a:t>acc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2249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</a:t>
                      </a:r>
                      <a:r>
                        <a:rPr lang="en-US" sz="1200" baseline="-25000">
                          <a:effectLst/>
                        </a:rPr>
                        <a:t>peak</a:t>
                      </a:r>
                      <a:r>
                        <a:rPr lang="en-US" sz="1200">
                          <a:effectLst/>
                        </a:rPr>
                        <a:t>/E</a:t>
                      </a:r>
                      <a:r>
                        <a:rPr lang="en-US" sz="1200" baseline="-25000">
                          <a:effectLst/>
                        </a:rPr>
                        <a:t>acc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4633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R/Q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7576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3039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# of cavities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6861751"/>
                  </a:ext>
                </a:extLst>
              </a:tr>
            </a:tbl>
          </a:graphicData>
        </a:graphic>
      </p:graphicFrame>
      <p:pic>
        <p:nvPicPr>
          <p:cNvPr id="10" name="Picture 9" descr="A close-up of a computer tower&#10;&#10;Description automatically generated with low confidence">
            <a:extLst>
              <a:ext uri="{FF2B5EF4-FFF2-40B4-BE49-F238E27FC236}">
                <a16:creationId xmlns:a16="http://schemas.microsoft.com/office/drawing/2014/main" id="{D0A7BF2B-DBB2-9A41-B920-4E04E3BC9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07" y="1765656"/>
            <a:ext cx="1724793" cy="2107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91E35C-D40A-244A-8A5C-0CD8D75668ED}"/>
              </a:ext>
            </a:extLst>
          </p:cNvPr>
          <p:cNvSpPr txBox="1"/>
          <p:nvPr/>
        </p:nvSpPr>
        <p:spPr>
          <a:xfrm>
            <a:off x="5671127" y="122843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HWR Design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4F62695-14D9-D444-81DD-1255B89C9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47036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E5821D26-AB64-4849-909A-85BE4EC38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1" y="4245509"/>
            <a:ext cx="5943600" cy="1903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1BB795-9822-5B49-99AD-DCEEBD75CDB0}"/>
              </a:ext>
            </a:extLst>
          </p:cNvPr>
          <p:cNvSpPr txBox="1"/>
          <p:nvPr/>
        </p:nvSpPr>
        <p:spPr>
          <a:xfrm>
            <a:off x="457686" y="5993430"/>
            <a:ext cx="3771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162.5 MHz HWR cavities ,</a:t>
            </a:r>
          </a:p>
          <a:p>
            <a:r>
              <a:rPr lang="en-US" dirty="0"/>
              <a:t> (</a:t>
            </a:r>
            <a:r>
              <a:rPr lang="en-US" dirty="0" err="1"/>
              <a:t>E</a:t>
            </a:r>
            <a:r>
              <a:rPr lang="en-US" baseline="-25000" dirty="0" err="1"/>
              <a:t>Peak</a:t>
            </a:r>
            <a:r>
              <a:rPr lang="en-US" baseline="-25000" dirty="0"/>
              <a:t> </a:t>
            </a:r>
            <a:r>
              <a:rPr lang="en-US" dirty="0"/>
              <a:t> =68 MV/m,  B</a:t>
            </a:r>
            <a:r>
              <a:rPr lang="en-US" baseline="-25000" dirty="0"/>
              <a:t>PEAK </a:t>
            </a:r>
            <a:r>
              <a:rPr lang="en-US" dirty="0"/>
              <a:t>=72 </a:t>
            </a:r>
            <a:r>
              <a:rPr lang="en-US" dirty="0" err="1"/>
              <a:t>mT</a:t>
            </a:r>
            <a:r>
              <a:rPr lang="en-US" dirty="0"/>
              <a:t>  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4D271-1247-9E4E-9B91-A06E082401BC}"/>
              </a:ext>
            </a:extLst>
          </p:cNvPr>
          <p:cNvSpPr txBox="1"/>
          <p:nvPr/>
        </p:nvSpPr>
        <p:spPr>
          <a:xfrm>
            <a:off x="7385611" y="95212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O. Masahiro </a:t>
            </a:r>
          </a:p>
        </p:txBody>
      </p:sp>
      <p:pic>
        <p:nvPicPr>
          <p:cNvPr id="14" name="Picture 13" descr="A picture containing text, sky, ski tow, handcart&#10;&#10;Description automatically generated">
            <a:extLst>
              <a:ext uri="{FF2B5EF4-FFF2-40B4-BE49-F238E27FC236}">
                <a16:creationId xmlns:a16="http://schemas.microsoft.com/office/drawing/2014/main" id="{110D96AC-4BE8-D64E-AB69-FCEEFC339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285" y="3831678"/>
            <a:ext cx="1943749" cy="29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59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BFE0D-E465-2046-AE59-C9E9320AA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Cryomodule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72E1B-DA92-AF49-A9FF-A5C30EB4C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750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7364956D-8494-D04A-B9F2-5DBD92FAD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983" y="-384644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4.3.8.XII.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E65A9262-D084-5B4A-9EDB-A8C529810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983" y="-33892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034753-DE4A-3C4B-B4C5-204D3FEA6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01" y="1827530"/>
            <a:ext cx="8141674" cy="1560487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4940326-F1C6-EC4E-A3A3-F02DEED43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878642"/>
              </p:ext>
            </p:extLst>
          </p:nvPr>
        </p:nvGraphicFramePr>
        <p:xfrm>
          <a:off x="1798983" y="4469690"/>
          <a:ext cx="4914900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5344">
                  <a:extLst>
                    <a:ext uri="{9D8B030D-6E8A-4147-A177-3AD203B41FA5}">
                      <a16:colId xmlns:a16="http://schemas.microsoft.com/office/drawing/2014/main" val="1698569363"/>
                    </a:ext>
                  </a:extLst>
                </a:gridCol>
                <a:gridCol w="741131">
                  <a:extLst>
                    <a:ext uri="{9D8B030D-6E8A-4147-A177-3AD203B41FA5}">
                      <a16:colId xmlns:a16="http://schemas.microsoft.com/office/drawing/2014/main" val="2419124473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71539804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880268991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8768794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4.5K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30-50K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LN2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Shield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799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6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SRF modules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9311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Cryo-Distribution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3464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960605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F5EB40B-B262-8048-860F-728175AEBA78}"/>
              </a:ext>
            </a:extLst>
          </p:cNvPr>
          <p:cNvSpPr txBox="1"/>
          <p:nvPr/>
        </p:nvSpPr>
        <p:spPr>
          <a:xfrm>
            <a:off x="2493819" y="3818976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Cryogenic Load Requirements </a:t>
            </a:r>
          </a:p>
        </p:txBody>
      </p:sp>
    </p:spTree>
    <p:extLst>
      <p:ext uri="{BB962C8B-B14F-4D97-AF65-F5344CB8AC3E}">
        <p14:creationId xmlns:p14="http://schemas.microsoft.com/office/powerpoint/2010/main" val="922210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3AE8-B662-C647-AF2C-CF2BBA1A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SC Sections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A1508-6F30-D64D-9A9F-669844244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750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C985ADA-36DE-514B-9346-DABA488DA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6" y="4716968"/>
            <a:ext cx="3254003" cy="1603375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0972553-ABE1-E047-9C3F-AB38CFB7D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92" y="4655212"/>
            <a:ext cx="3387023" cy="1759008"/>
          </a:xfrm>
          <a:prstGeom prst="rect">
            <a:avLst/>
          </a:prstGeom>
        </p:spPr>
      </p:pic>
      <p:pic>
        <p:nvPicPr>
          <p:cNvPr id="9" name="Picture 8" descr="Chart, diagram, scatter chart&#10;&#10;Description automatically generated">
            <a:extLst>
              <a:ext uri="{FF2B5EF4-FFF2-40B4-BE49-F238E27FC236}">
                <a16:creationId xmlns:a16="http://schemas.microsoft.com/office/drawing/2014/main" id="{296BA210-A9A5-2C41-A6FE-6E7BAA98B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715325"/>
            <a:ext cx="2086161" cy="2120473"/>
          </a:xfrm>
          <a:prstGeom prst="rect">
            <a:avLst/>
          </a:prstGeom>
        </p:spPr>
      </p:pic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1317DFF8-A89D-5249-B36D-CF1A8D098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533" y="1873921"/>
            <a:ext cx="1932809" cy="1964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C6CFC5-C318-434D-9A62-D9E1BEBE1AB1}"/>
              </a:ext>
            </a:extLst>
          </p:cNvPr>
          <p:cNvSpPr txBox="1"/>
          <p:nvPr/>
        </p:nvSpPr>
        <p:spPr>
          <a:xfrm>
            <a:off x="293099" y="1286381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Phase Spaces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B57162-FEB1-FB48-8472-ACA4423ADDBE}"/>
              </a:ext>
            </a:extLst>
          </p:cNvPr>
          <p:cNvSpPr txBox="1"/>
          <p:nvPr/>
        </p:nvSpPr>
        <p:spPr>
          <a:xfrm>
            <a:off x="761574" y="4347636"/>
            <a:ext cx="142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X, Y profiles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54EC6-591A-F549-AB59-E5857F6002EE}"/>
              </a:ext>
            </a:extLst>
          </p:cNvPr>
          <p:cNvSpPr txBox="1"/>
          <p:nvPr/>
        </p:nvSpPr>
        <p:spPr>
          <a:xfrm>
            <a:off x="6408944" y="4285880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𝚫E and 𝚽 Profiles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B8E41-0077-B241-906E-EAF9D87779FD}"/>
              </a:ext>
            </a:extLst>
          </p:cNvPr>
          <p:cNvSpPr txBox="1"/>
          <p:nvPr/>
        </p:nvSpPr>
        <p:spPr>
          <a:xfrm>
            <a:off x="6286503" y="142281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Phase Spaces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9B7CB5-E9B6-3F46-9B33-E4AE94677926}"/>
              </a:ext>
            </a:extLst>
          </p:cNvPr>
          <p:cNvSpPr txBox="1"/>
          <p:nvPr/>
        </p:nvSpPr>
        <p:spPr>
          <a:xfrm>
            <a:off x="3387508" y="1090899"/>
            <a:ext cx="236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TraceWin</a:t>
            </a:r>
            <a:r>
              <a:rPr lang="en-US" dirty="0"/>
              <a:t> Simulation </a:t>
            </a:r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21F714AB-11AB-3D43-B4D0-176F65299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31" y="1792143"/>
            <a:ext cx="3576183" cy="19542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3941FE-233F-1B46-A0EC-F33EFABEB3E8}"/>
              </a:ext>
            </a:extLst>
          </p:cNvPr>
          <p:cNvSpPr txBox="1"/>
          <p:nvPr/>
        </p:nvSpPr>
        <p:spPr>
          <a:xfrm>
            <a:off x="3533715" y="3875254"/>
            <a:ext cx="2005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Accelerating field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45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BD12-1F83-5B42-ACBD-E5235396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for future upgrade 100 MeV/u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1AE48-73C6-AB42-B7D3-6F99F7474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cryomodule / 6 cavity  (beta=0.4)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External quadrupole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DDEFC-4FA9-AE49-8725-96F81CE96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750" dirty="0"/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C470E9A2-724E-054F-972B-18C0C50CA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7" y="2948143"/>
            <a:ext cx="1930400" cy="196215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9357628-B61C-B84B-8878-8B5F56D62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52" y="2948143"/>
            <a:ext cx="4040095" cy="2098173"/>
          </a:xfrm>
          <a:prstGeom prst="rect">
            <a:avLst/>
          </a:prstGeom>
        </p:spPr>
      </p:pic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1CE4A101-FD36-E24B-A86F-B49AB9411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497" y="2948143"/>
            <a:ext cx="1930400" cy="1962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15E0AB-0B88-724E-95BC-E93D603AED2E}"/>
              </a:ext>
            </a:extLst>
          </p:cNvPr>
          <p:cNvSpPr txBox="1"/>
          <p:nvPr/>
        </p:nvSpPr>
        <p:spPr>
          <a:xfrm>
            <a:off x="482155" y="510222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phase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D2B99-EE5C-FC41-A551-444710768F8A}"/>
              </a:ext>
            </a:extLst>
          </p:cNvPr>
          <p:cNvSpPr txBox="1"/>
          <p:nvPr/>
        </p:nvSpPr>
        <p:spPr>
          <a:xfrm>
            <a:off x="6763605" y="4878731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phase space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5859F1-94B9-B648-8A9E-C9ED4E79C72B}"/>
              </a:ext>
            </a:extLst>
          </p:cNvPr>
          <p:cNvSpPr txBox="1"/>
          <p:nvPr/>
        </p:nvSpPr>
        <p:spPr>
          <a:xfrm>
            <a:off x="2805047" y="4947416"/>
            <a:ext cx="3151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and Longitudinal </a:t>
            </a:r>
          </a:p>
          <a:p>
            <a:r>
              <a:rPr lang="en-US" dirty="0"/>
              <a:t>Profiles </a:t>
            </a:r>
          </a:p>
        </p:txBody>
      </p:sp>
    </p:spTree>
    <p:extLst>
      <p:ext uri="{BB962C8B-B14F-4D97-AF65-F5344CB8AC3E}">
        <p14:creationId xmlns:p14="http://schemas.microsoft.com/office/powerpoint/2010/main" val="1478286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5B2F-9826-E747-B15B-BAAF4F4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Focus and Switch Yard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66D82-405E-6E48-A6E2-19DC56A34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42" y="1201784"/>
            <a:ext cx="8286750" cy="4739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17 meters space for switch yard , final focus and raster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D560C-0C30-0541-89D3-0C18D8891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75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99B10D-7574-924F-84F8-16A759BCD204}"/>
              </a:ext>
            </a:extLst>
          </p:cNvPr>
          <p:cNvCxnSpPr>
            <a:cxnSpLocks/>
          </p:cNvCxnSpPr>
          <p:nvPr/>
        </p:nvCxnSpPr>
        <p:spPr>
          <a:xfrm flipV="1">
            <a:off x="852806" y="2920578"/>
            <a:ext cx="191332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C7A7693-B48B-AD42-8DF4-AD64EA208D85}"/>
              </a:ext>
            </a:extLst>
          </p:cNvPr>
          <p:cNvGrpSpPr/>
          <p:nvPr/>
        </p:nvGrpSpPr>
        <p:grpSpPr>
          <a:xfrm>
            <a:off x="3082833" y="1837515"/>
            <a:ext cx="3240333" cy="2166127"/>
            <a:chOff x="2498733" y="2573867"/>
            <a:chExt cx="4233854" cy="2751667"/>
          </a:xfrm>
        </p:grpSpPr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56B1ED5F-46DA-244E-8B85-F183A8FF36B0}"/>
                </a:ext>
              </a:extLst>
            </p:cNvPr>
            <p:cNvSpPr/>
            <p:nvPr/>
          </p:nvSpPr>
          <p:spPr>
            <a:xfrm rot="16200000">
              <a:off x="2425581" y="3471332"/>
              <a:ext cx="1060704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0462D39-728E-F94A-BF2B-45591B9635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9268" y="3071813"/>
              <a:ext cx="2318799" cy="6154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CB17BDF-1E6F-3449-8021-0682A80E68B6}"/>
                </a:ext>
              </a:extLst>
            </p:cNvPr>
            <p:cNvCxnSpPr/>
            <p:nvPr/>
          </p:nvCxnSpPr>
          <p:spPr>
            <a:xfrm>
              <a:off x="3529012" y="3928532"/>
              <a:ext cx="20859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5A18609-B60B-C540-A4B7-19FC7002D59F}"/>
                </a:ext>
              </a:extLst>
            </p:cNvPr>
            <p:cNvCxnSpPr>
              <a:cxnSpLocks/>
            </p:cNvCxnSpPr>
            <p:nvPr/>
          </p:nvCxnSpPr>
          <p:spPr>
            <a:xfrm>
              <a:off x="3413134" y="4136028"/>
              <a:ext cx="2233067" cy="6457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ame 20">
              <a:extLst>
                <a:ext uri="{FF2B5EF4-FFF2-40B4-BE49-F238E27FC236}">
                  <a16:creationId xmlns:a16="http://schemas.microsoft.com/office/drawing/2014/main" id="{7134F3FC-3F4E-394F-A39D-73174C3B8033}"/>
                </a:ext>
              </a:extLst>
            </p:cNvPr>
            <p:cNvSpPr/>
            <p:nvPr/>
          </p:nvSpPr>
          <p:spPr>
            <a:xfrm>
              <a:off x="5589587" y="2573867"/>
              <a:ext cx="1143000" cy="2751667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938F7EB-F930-604D-9B55-1D77689669A1}"/>
                </a:ext>
              </a:extLst>
            </p:cNvPr>
            <p:cNvCxnSpPr/>
            <p:nvPr/>
          </p:nvCxnSpPr>
          <p:spPr>
            <a:xfrm>
              <a:off x="5698067" y="3398180"/>
              <a:ext cx="812800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292DA46-AC09-324A-89C6-E97EA8672FA7}"/>
                </a:ext>
              </a:extLst>
            </p:cNvPr>
            <p:cNvCxnSpPr/>
            <p:nvPr/>
          </p:nvCxnSpPr>
          <p:spPr>
            <a:xfrm>
              <a:off x="5698067" y="4271070"/>
              <a:ext cx="812800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93EE18D-9198-D441-BE82-6C307B90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02358" y="3487053"/>
            <a:ext cx="2740543" cy="3836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4A2CE-22D0-8344-8255-4474CAEB0866}"/>
              </a:ext>
            </a:extLst>
          </p:cNvPr>
          <p:cNvSpPr txBox="1"/>
          <p:nvPr/>
        </p:nvSpPr>
        <p:spPr>
          <a:xfrm>
            <a:off x="852806" y="4117458"/>
            <a:ext cx="34451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+/-30 deg switching dipole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Final focus triplet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8 meters space for raster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Beam size 8 mm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FBCBC-07EA-F147-A8AA-8405553EEAF6}"/>
              </a:ext>
            </a:extLst>
          </p:cNvPr>
          <p:cNvSpPr txBox="1"/>
          <p:nvPr/>
        </p:nvSpPr>
        <p:spPr>
          <a:xfrm>
            <a:off x="2548572" y="194845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Switching magnet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20A843-A561-2441-BEBA-4EC8409D53A5}"/>
              </a:ext>
            </a:extLst>
          </p:cNvPr>
          <p:cNvCxnSpPr>
            <a:cxnSpLocks/>
          </p:cNvCxnSpPr>
          <p:nvPr/>
        </p:nvCxnSpPr>
        <p:spPr>
          <a:xfrm>
            <a:off x="6472629" y="2207489"/>
            <a:ext cx="0" cy="7130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DC1DE7D-3E94-3E42-81CA-93A235261435}"/>
              </a:ext>
            </a:extLst>
          </p:cNvPr>
          <p:cNvSpPr txBox="1"/>
          <p:nvPr/>
        </p:nvSpPr>
        <p:spPr>
          <a:xfrm>
            <a:off x="6626648" y="231779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meter</a:t>
            </a:r>
          </a:p>
        </p:txBody>
      </p:sp>
    </p:spTree>
    <p:extLst>
      <p:ext uri="{BB962C8B-B14F-4D97-AF65-F5344CB8AC3E}">
        <p14:creationId xmlns:p14="http://schemas.microsoft.com/office/powerpoint/2010/main" val="596034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039D-E954-044B-B15D-C056DFEC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Summary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2DE2E-2A06-324A-990C-FCDBF98CF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25626"/>
            <a:ext cx="8595302" cy="42071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Light 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Light ions 60 MeV/u (m/q ~ 2.3), max beam power 28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Use existing technologies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Considerations for high reliability and maintainability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New tunnel and RF gallery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Three target stations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/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23782-2694-7945-A2F4-DD859E230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322158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6DD65-73EB-F540-AABF-3C7796492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EAF8-D87A-0948-808B-B0BD0C316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CLIP team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7ACBE-0DB8-9C4E-A691-4EB672583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4613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72CE4-B3D0-4946-B094-DA3BFC17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14349"/>
            <a:ext cx="828675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4DCB-39EC-6C49-9CF4-F263EFC9B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210903"/>
            <a:ext cx="8286750" cy="4207185"/>
          </a:xfrm>
        </p:spPr>
        <p:txBody>
          <a:bodyPr>
            <a:noAutofit/>
          </a:bodyPr>
          <a:lstStyle/>
          <a:p>
            <a:pPr marL="228600" lvl="1"/>
            <a:r>
              <a:rPr lang="en-US" sz="2400" dirty="0"/>
              <a:t>Increase proton energies to 600 MeV or higher</a:t>
            </a:r>
          </a:p>
          <a:p>
            <a:pPr marL="685800" lvl="2"/>
            <a:r>
              <a:rPr lang="en-US" sz="2400" dirty="0">
                <a:solidFill>
                  <a:srgbClr val="FF0000"/>
                </a:solidFill>
              </a:rPr>
              <a:t>BLIP can irradiate up to 5 100-gram Th targets producing approximately 10 Ci of Ac-225</a:t>
            </a:r>
          </a:p>
          <a:p>
            <a:pPr marL="685800" lvl="2"/>
            <a:r>
              <a:rPr lang="en-US" sz="2400" dirty="0">
                <a:solidFill>
                  <a:srgbClr val="FF0000"/>
                </a:solidFill>
              </a:rPr>
              <a:t>increase in beam energy allowing more targets to be irradiated.</a:t>
            </a:r>
          </a:p>
          <a:p>
            <a:pPr marL="685800" lvl="2"/>
            <a:r>
              <a:rPr lang="en-US" sz="2400" dirty="0">
                <a:solidFill>
                  <a:srgbClr val="FF0000"/>
                </a:solidFill>
              </a:rPr>
              <a:t>Increase in beam energy could result in even higher Ac-225 production from Th as well as Ra-225 for generator production of Ac-225 free of Ac-227</a:t>
            </a:r>
          </a:p>
          <a:p>
            <a:pPr marL="685800" lvl="2"/>
            <a:r>
              <a:rPr lang="en-US" sz="2400" dirty="0"/>
              <a:t>Allow for more spallation target irradiations</a:t>
            </a:r>
          </a:p>
          <a:p>
            <a:pPr marL="685800" lvl="2"/>
            <a:r>
              <a:rPr lang="en-US" sz="2400" dirty="0">
                <a:solidFill>
                  <a:srgbClr val="FF0000"/>
                </a:solidFill>
              </a:rPr>
              <a:t>Neutron source for isotope production</a:t>
            </a:r>
          </a:p>
          <a:p>
            <a:pPr lvl="1" indent="117475"/>
            <a:r>
              <a:rPr lang="en-US" sz="2400" dirty="0">
                <a:solidFill>
                  <a:srgbClr val="FF0000"/>
                </a:solidFill>
              </a:rPr>
              <a:t>Utilize fast neutrons for isotope production</a:t>
            </a:r>
          </a:p>
          <a:p>
            <a:pPr marL="685800" lvl="2"/>
            <a:endParaRPr lang="en-US" sz="2400" dirty="0"/>
          </a:p>
          <a:p>
            <a:pPr lvl="1" indent="117475"/>
            <a:r>
              <a:rPr lang="en-US" sz="2400" dirty="0"/>
              <a:t>Higher energy allow more fast neutrons for radiation damage studies.</a:t>
            </a:r>
          </a:p>
          <a:p>
            <a:pPr lvl="1" indent="117475"/>
            <a:endParaRPr lang="en-US" sz="2400" dirty="0"/>
          </a:p>
          <a:p>
            <a:pPr lvl="1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CBD71-F81D-A145-A466-289970C29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820859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890DF-4C56-9A41-A74E-19F9294D9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EC83E-4FD5-714C-87C7-32A6C6334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Ion linac energies up to  60 MeV/</a:t>
            </a:r>
            <a:r>
              <a:rPr lang="en-US" dirty="0">
                <a:sym typeface="Symbol" panose="05050102010706020507" pitchFamily="18" charset="2"/>
              </a:rPr>
              <a:t>u</a:t>
            </a:r>
          </a:p>
          <a:p>
            <a:pPr marL="628650" lvl="1" indent="-285750"/>
            <a:r>
              <a:rPr lang="en-US" sz="2400" dirty="0">
                <a:sym typeface="Symbol" panose="05050102010706020507" pitchFamily="18" charset="2"/>
              </a:rPr>
              <a:t> To reach the energies and current of light ions which are not available elsewhere  for a variety of applications </a:t>
            </a:r>
          </a:p>
          <a:p>
            <a:pPr marL="628650" lvl="1" indent="-285750"/>
            <a:r>
              <a:rPr lang="en-US" sz="2400" dirty="0">
                <a:sym typeface="Symbol" panose="05050102010706020507" pitchFamily="18" charset="2"/>
              </a:rPr>
              <a:t>Nuclear reaction  cross section measurements </a:t>
            </a:r>
          </a:p>
          <a:p>
            <a:pPr marL="628650" lvl="1" indent="-285750"/>
            <a:r>
              <a:rPr lang="en-US" sz="2400" dirty="0">
                <a:solidFill>
                  <a:srgbClr val="FF0000"/>
                </a:solidFill>
              </a:rPr>
              <a:t>Allow for  alpha emitter production unique capability (Rn-211,At-211, Pt-193m, Pt-195m, Sn-117m)</a:t>
            </a:r>
          </a:p>
          <a:p>
            <a:pPr marL="628650" lvl="1" indent="-285750"/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F8D97-18DB-424C-8F65-A4CEE232D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05730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F48D13-D9EB-4F72-91C1-7706D0020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2128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Li-7 beam application for isotope production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DBB317-6B77-4782-8E4F-326ABAB7A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26367"/>
            <a:ext cx="7886700" cy="5150596"/>
          </a:xfrm>
        </p:spPr>
        <p:txBody>
          <a:bodyPr/>
          <a:lstStyle/>
          <a:p>
            <a:r>
              <a:rPr lang="en-US" dirty="0"/>
              <a:t>Production of radiotherapeutic alpha emitter At-211 (T</a:t>
            </a:r>
            <a:r>
              <a:rPr lang="en-US" baseline="-25000" dirty="0"/>
              <a:t>1/2</a:t>
            </a:r>
            <a:r>
              <a:rPr lang="en-US" dirty="0"/>
              <a:t>=7.21 h)</a:t>
            </a:r>
          </a:p>
          <a:p>
            <a:pPr lvl="1"/>
            <a:r>
              <a:rPr lang="en-US" dirty="0"/>
              <a:t>Pseudo generator approach via </a:t>
            </a:r>
            <a:r>
              <a:rPr lang="en-US" baseline="30000" dirty="0"/>
              <a:t>211</a:t>
            </a:r>
            <a:r>
              <a:rPr lang="en-US" dirty="0"/>
              <a:t>Rn route</a:t>
            </a:r>
          </a:p>
          <a:p>
            <a:pPr lvl="2"/>
            <a:r>
              <a:rPr lang="en-US" baseline="30000" dirty="0"/>
              <a:t>209</a:t>
            </a:r>
            <a:r>
              <a:rPr lang="en-US" dirty="0"/>
              <a:t>Bi(</a:t>
            </a:r>
            <a:r>
              <a:rPr lang="en-US" baseline="30000" dirty="0"/>
              <a:t>7</a:t>
            </a:r>
            <a:r>
              <a:rPr lang="en-US" dirty="0"/>
              <a:t>Li, 5n)</a:t>
            </a:r>
            <a:r>
              <a:rPr lang="en-US" baseline="30000" dirty="0"/>
              <a:t>211</a:t>
            </a:r>
            <a:r>
              <a:rPr lang="en-US" dirty="0"/>
              <a:t>Rn</a:t>
            </a:r>
            <a:r>
              <a:rPr lang="en-US" dirty="0">
                <a:sym typeface="Symbol" panose="05050102010706020507" pitchFamily="18" charset="2"/>
              </a:rPr>
              <a:t>(T</a:t>
            </a:r>
            <a:r>
              <a:rPr lang="en-US" baseline="-25000" dirty="0">
                <a:sym typeface="Symbol" panose="05050102010706020507" pitchFamily="18" charset="2"/>
              </a:rPr>
              <a:t>1/2</a:t>
            </a:r>
            <a:r>
              <a:rPr lang="en-US" dirty="0">
                <a:sym typeface="Symbol" panose="05050102010706020507" pitchFamily="18" charset="2"/>
              </a:rPr>
              <a:t>=14.6 h) </a:t>
            </a:r>
            <a:r>
              <a:rPr lang="en-US" baseline="30000" dirty="0">
                <a:sym typeface="Symbol" panose="05050102010706020507" pitchFamily="18" charset="2"/>
              </a:rPr>
              <a:t>211</a:t>
            </a:r>
            <a:r>
              <a:rPr lang="en-US" dirty="0">
                <a:sym typeface="Symbol" panose="05050102010706020507" pitchFamily="18" charset="2"/>
              </a:rPr>
              <a:t>At </a:t>
            </a:r>
            <a:endParaRPr lang="en-US" baseline="-25000" dirty="0">
              <a:sym typeface="Symbol" panose="05050102010706020507" pitchFamily="18" charset="2"/>
            </a:endParaRPr>
          </a:p>
          <a:p>
            <a:pPr lvl="2"/>
            <a:r>
              <a:rPr lang="en-US" dirty="0"/>
              <a:t>The excitation function approaches 650 mb at 53 MeV (7.6 MeV/u). The thick target saturation yield was 5.5 </a:t>
            </a:r>
            <a:r>
              <a:rPr lang="en-US" dirty="0" err="1"/>
              <a:t>μCi</a:t>
            </a:r>
            <a:r>
              <a:rPr lang="en-US" dirty="0"/>
              <a:t>/</a:t>
            </a:r>
            <a:r>
              <a:rPr lang="en-US" dirty="0" err="1"/>
              <a:t>nA.</a:t>
            </a:r>
            <a:r>
              <a:rPr lang="en-US" dirty="0"/>
              <a:t> </a:t>
            </a:r>
            <a:endParaRPr lang="en-US" dirty="0">
              <a:sym typeface="Symbol" panose="05050102010706020507" pitchFamily="18" charset="2"/>
            </a:endParaRP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BE2E66-4D3E-4905-A25B-ADD5C86EE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302057"/>
            <a:ext cx="4306921" cy="2874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2C2D2B-C2E2-6545-9061-490AC97B541B}"/>
              </a:ext>
            </a:extLst>
          </p:cNvPr>
          <p:cNvSpPr txBox="1"/>
          <p:nvPr/>
        </p:nvSpPr>
        <p:spPr>
          <a:xfrm>
            <a:off x="5342709" y="3840480"/>
            <a:ext cx="3352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Another route  (more popular ) 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aseline="30000" dirty="0"/>
              <a:t>209</a:t>
            </a:r>
            <a:r>
              <a:rPr lang="en-US" dirty="0"/>
              <a:t>Bi(</a:t>
            </a:r>
            <a:r>
              <a:rPr lang="en-US" baseline="30000" dirty="0"/>
              <a:t>4</a:t>
            </a:r>
            <a:r>
              <a:rPr lang="en-US" dirty="0"/>
              <a:t>He,2n)</a:t>
            </a:r>
            <a:r>
              <a:rPr lang="en-US" baseline="30000" dirty="0"/>
              <a:t>211</a:t>
            </a:r>
            <a:r>
              <a:rPr lang="en-US" dirty="0"/>
              <a:t>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4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D36D-B854-E94C-9607-5544C2907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716109"/>
            <a:ext cx="8286750" cy="100647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Requirements 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 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53EBF-AF9A-4F45-8631-C24C1EC79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630017"/>
            <a:ext cx="8466897" cy="522798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		             </a:t>
            </a:r>
            <a:endParaRPr lang="en-US" sz="6000" dirty="0"/>
          </a:p>
          <a:p>
            <a:r>
              <a:rPr lang="en-US" sz="6000" dirty="0"/>
              <a:t> </a:t>
            </a:r>
          </a:p>
          <a:p>
            <a:r>
              <a:rPr lang="en-US" sz="6000" dirty="0"/>
              <a:t>	        </a:t>
            </a:r>
            <a:r>
              <a:rPr lang="en-US" sz="5100" dirty="0">
                <a:solidFill>
                  <a:srgbClr val="7030A0"/>
                </a:solidFill>
              </a:rPr>
              <a:t>Ion:</a:t>
            </a:r>
            <a:r>
              <a:rPr lang="en-US" sz="5100" dirty="0"/>
              <a:t>   </a:t>
            </a:r>
          </a:p>
          <a:p>
            <a:r>
              <a:rPr lang="en-US" sz="5100" dirty="0"/>
              <a:t>			    m/q          				</a:t>
            </a:r>
            <a:r>
              <a:rPr lang="en-US" sz="5100" dirty="0">
                <a:sym typeface="Wingdings" pitchFamily="2" charset="2"/>
              </a:rPr>
              <a:t>&lt;</a:t>
            </a:r>
            <a:r>
              <a:rPr lang="en-US" sz="5100" dirty="0"/>
              <a:t>2.3 </a:t>
            </a:r>
          </a:p>
          <a:p>
            <a:r>
              <a:rPr lang="en-US" sz="5100" dirty="0"/>
              <a:t>			    Energy 				60 MeV/u</a:t>
            </a:r>
          </a:p>
          <a:p>
            <a:r>
              <a:rPr lang="en-US" sz="5100" dirty="0"/>
              <a:t>			    Av. Beam Current		200 𝛍A</a:t>
            </a:r>
          </a:p>
          <a:p>
            <a:r>
              <a:rPr lang="en-US" sz="5100" dirty="0"/>
              <a:t>			    Beam Power		  	84 kW</a:t>
            </a:r>
          </a:p>
          <a:p>
            <a:r>
              <a:rPr lang="en-US" sz="5100" dirty="0"/>
              <a:t>		</a:t>
            </a:r>
          </a:p>
          <a:p>
            <a:r>
              <a:rPr lang="en-US" sz="6000" dirty="0"/>
              <a:t>		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4DB35-A596-9C45-9783-54AF9CCD9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098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D39C2-8F4E-0B46-88E5-83796D217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89" y="2507962"/>
            <a:ext cx="828675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Light Ion Linac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26F2E-F77D-D145-8641-48DED5D32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331496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FCB6F-BECE-3741-ABBD-39C82F77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Light Ion Linac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431D1-1B2A-0E42-9218-5E0AE303B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505528"/>
            <a:ext cx="8613775" cy="4527284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Options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Room temperature , Superconducting  , or combinations</a:t>
            </a:r>
          </a:p>
          <a:p>
            <a:pPr marL="0" indent="0"/>
            <a:r>
              <a:rPr lang="en-US" sz="2000" dirty="0"/>
              <a:t>    - Wide range of experience with RT RFQ and IH  up to  several MeV/u	  </a:t>
            </a:r>
          </a:p>
          <a:p>
            <a:pPr marL="0" indent="0"/>
            <a:r>
              <a:rPr lang="en-US" sz="2000" dirty="0"/>
              <a:t>    - Higher energy,  superconducting linac </a:t>
            </a:r>
          </a:p>
          <a:p>
            <a:pPr marL="0" indent="0"/>
            <a:r>
              <a:rPr lang="en-US" sz="2000" dirty="0"/>
              <a:t>    - Transition energy RT  to  SC (depends on peak current, Space charge)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Pulse or CW </a:t>
            </a:r>
          </a:p>
          <a:p>
            <a:pPr marL="0" indent="0"/>
            <a:r>
              <a:rPr lang="en-US" sz="2000" dirty="0"/>
              <a:t>     - Limited experience with RT CW operation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Higher current ion source for light ions (Laser, EBIS, ECR)</a:t>
            </a:r>
          </a:p>
          <a:p>
            <a:pPr marL="0" indent="0"/>
            <a:r>
              <a:rPr lang="en-US" sz="2000" dirty="0"/>
              <a:t>        </a:t>
            </a:r>
          </a:p>
          <a:p>
            <a:pPr marL="0" indent="0"/>
            <a:r>
              <a:rPr lang="en-US" sz="2000" dirty="0">
                <a:solidFill>
                  <a:srgbClr val="7030A0"/>
                </a:solidFill>
              </a:rPr>
              <a:t>     What is riskier, high peak current  IS (Li)  or CW RFQ (RT) ?</a:t>
            </a:r>
          </a:p>
          <a:p>
            <a:pPr marL="0" indent="0"/>
            <a:r>
              <a:rPr lang="en-US" sz="2000" dirty="0"/>
              <a:t>      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5B721-AA54-804B-9041-E93D5D04D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1519541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15291</TotalTime>
  <Words>1311</Words>
  <Application>Microsoft Macintosh PowerPoint</Application>
  <PresentationFormat>On-screen Show (4:3)</PresentationFormat>
  <Paragraphs>391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Symbol</vt:lpstr>
      <vt:lpstr>Times New Roman</vt:lpstr>
      <vt:lpstr>BNL</vt:lpstr>
      <vt:lpstr>Center for Linac Isotope Production (CLIP) proposal light ion accelerator</vt:lpstr>
      <vt:lpstr>Outlines </vt:lpstr>
      <vt:lpstr>Acknowledgements</vt:lpstr>
      <vt:lpstr>Motivation</vt:lpstr>
      <vt:lpstr>Motivation </vt:lpstr>
      <vt:lpstr>Li-7 beam application for isotope production</vt:lpstr>
      <vt:lpstr>Requirements     </vt:lpstr>
      <vt:lpstr>Light Ion Linac </vt:lpstr>
      <vt:lpstr>Light Ion Linac</vt:lpstr>
      <vt:lpstr>Considerations </vt:lpstr>
      <vt:lpstr>Proposed Design for Light Ion Linac</vt:lpstr>
      <vt:lpstr>Ion Sources and LEBT (20 keV/u)</vt:lpstr>
      <vt:lpstr>Low Energy Beam Transport (LEBT)</vt:lpstr>
      <vt:lpstr>RFQ: 1 MeV/u</vt:lpstr>
      <vt:lpstr>Current limits and phase advances </vt:lpstr>
      <vt:lpstr>RFQs</vt:lpstr>
      <vt:lpstr>Medium Energy Beam Transport (MEBT)</vt:lpstr>
      <vt:lpstr>IH Linac: 11 MeV/u</vt:lpstr>
      <vt:lpstr>IH Linac at BNL</vt:lpstr>
      <vt:lpstr>Medium Energy Beam Transport-2 (MEBT2)</vt:lpstr>
      <vt:lpstr>SC Sections</vt:lpstr>
      <vt:lpstr>Transit Time Factor</vt:lpstr>
      <vt:lpstr>HWR Cavity </vt:lpstr>
      <vt:lpstr>Cryomodule </vt:lpstr>
      <vt:lpstr>SC Sections</vt:lpstr>
      <vt:lpstr>Space for future upgrade 100 MeV/u</vt:lpstr>
      <vt:lpstr>Final Focus and Switch Yard </vt:lpstr>
      <vt:lpstr>Summary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Preinjectors Status</dc:title>
  <dc:subject/>
  <dc:creator>Raparia, Deepak</dc:creator>
  <cp:keywords/>
  <dc:description/>
  <cp:lastModifiedBy>DiFilippo, Lynanne</cp:lastModifiedBy>
  <cp:revision>66</cp:revision>
  <cp:lastPrinted>2021-10-06T12:28:19Z</cp:lastPrinted>
  <dcterms:created xsi:type="dcterms:W3CDTF">2021-06-08T16:06:04Z</dcterms:created>
  <dcterms:modified xsi:type="dcterms:W3CDTF">2021-11-30T12:51:56Z</dcterms:modified>
  <cp:category/>
</cp:coreProperties>
</file>