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28"/>
  </p:notesMasterIdLst>
  <p:sldIdLst>
    <p:sldId id="256" r:id="rId2"/>
    <p:sldId id="266" r:id="rId3"/>
    <p:sldId id="264" r:id="rId4"/>
    <p:sldId id="261" r:id="rId5"/>
    <p:sldId id="270" r:id="rId6"/>
    <p:sldId id="271" r:id="rId7"/>
    <p:sldId id="269" r:id="rId8"/>
    <p:sldId id="272" r:id="rId9"/>
    <p:sldId id="262" r:id="rId10"/>
    <p:sldId id="275" r:id="rId11"/>
    <p:sldId id="276" r:id="rId12"/>
    <p:sldId id="274" r:id="rId13"/>
    <p:sldId id="277" r:id="rId14"/>
    <p:sldId id="273" r:id="rId15"/>
    <p:sldId id="278" r:id="rId16"/>
    <p:sldId id="280" r:id="rId17"/>
    <p:sldId id="281" r:id="rId18"/>
    <p:sldId id="279" r:id="rId19"/>
    <p:sldId id="282" r:id="rId20"/>
    <p:sldId id="283" r:id="rId21"/>
    <p:sldId id="267" r:id="rId22"/>
    <p:sldId id="257" r:id="rId23"/>
    <p:sldId id="260" r:id="rId24"/>
    <p:sldId id="258" r:id="rId25"/>
    <p:sldId id="259" r:id="rId26"/>
    <p:sldId id="268" r:id="rId27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0" autoAdjust="0"/>
    <p:restoredTop sz="95518"/>
  </p:normalViewPr>
  <p:slideViewPr>
    <p:cSldViewPr snapToGrid="0">
      <p:cViewPr>
        <p:scale>
          <a:sx n="140" d="100"/>
          <a:sy n="140" d="100"/>
        </p:scale>
        <p:origin x="552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E926277A-7AA0-4DA1-8633-529CB58AA235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44FC4DBE-6DBA-4358-AC42-2460EA24D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1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0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F3B61-0F60-4A0C-9E89-560C19381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A675-3420-4F5F-BF37-9430F029A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6EB71-6F22-41A4-84C4-DA2A79DC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A864-D439-4D2B-9A8A-CE2BF5307A82}" type="datetime1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44B71-A368-4398-9113-98B2F301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57BBE-694D-44BF-80D8-B80FD875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4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D5338-74AA-447C-986C-4C13CF5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EB9A4-7B55-4140-909A-D212F5FDD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AEC3D-FA43-47CD-939E-4C18781D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C64A-015F-47A1-B5D3-5F4702ACBD84}" type="datetime1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E0737-2748-4709-BE9C-933AC2F0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26CD6-57C1-49B8-8B42-E2F2A9FF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27B60-CFC3-4CC9-8885-4D9AE3EBE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C4D49-CD5C-4FAB-938B-B5CC01AFF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58E58-18E3-4094-809D-F9EC1A089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24095-B52A-4109-BAA0-B13129B7A5A8}" type="datetime1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69B38-105B-45C0-8D27-EA9E1504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47CD2-ADEB-4FCB-85E0-803161D5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C8BE-AB12-4E4D-B9F3-1236789C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B8111-5FC9-4C74-9FF1-B3BBA0327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D5424-447B-4616-AD59-829B9CB2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A83-63B4-487B-B995-85D465D9BC63}" type="datetime1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9A4CB-A0E1-4499-9D69-E62B6CB8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5615-7534-4E6B-8B0C-4C81B7C5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4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04AFC-2EC9-48D9-B8FA-165E2B4E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CE11E-22ED-4E2C-967D-DEFA24179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00E12-54D3-48C2-B09C-C29E88E5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EFCE-8B4B-4059-BA12-7F035A1C8A62}" type="datetime1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E42E8-B121-487E-848A-096930FC7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24DAF-C857-47C7-ACCF-9CD3614E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2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5F8D-D435-4CEF-A8B6-6B48ECD5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D6F01-C751-4920-B6AA-5B1D415A8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91C2D-671E-4FC5-8C22-FA2D796FE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B98B3-7311-4076-8212-ECCFF58B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13F9-3CF9-49A9-B0FB-493D0761F515}" type="datetime1">
              <a:rPr lang="en-US" smtClean="0"/>
              <a:t>11/27/21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021E4-1260-4296-8779-334B78CA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39E55-5CA8-48A4-A01A-DB051BB2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57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848BB-87AC-4609-9244-16034F5D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E69AD-FCE4-43B9-A216-7B06F4B14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905B5-6308-41C9-9C2F-C6DC200D2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664A8-6C7A-42A0-9485-E352A3A39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59A84-0FC2-472F-A0DA-CC0891134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086C0E-847B-4A8E-97E8-4F5764E6F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00D4-C0C1-4650-B09E-37CCC8878C85}" type="datetime1">
              <a:rPr lang="en-US" smtClean="0"/>
              <a:t>11/27/21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E11C9-4D60-43D6-94FA-3C081623C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88F03-59E4-4D04-AD4A-03E2A243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17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5724-F98A-417E-8088-E1C46C83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B1C5D1-DFD9-42B8-AFB5-BDD104E1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B656-0A9B-40F0-9130-167A98396BF5}" type="datetime1">
              <a:rPr lang="en-US" smtClean="0"/>
              <a:t>11/27/21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D995-074E-472B-BA7E-DF873564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C5078-4EA6-4280-8F5A-3931671B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7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6BADE6-B64E-480F-8445-BFEC8D1F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69B9-B21F-4953-BB48-D93E41544080}" type="datetime1">
              <a:rPr lang="en-US" smtClean="0"/>
              <a:t>11/27/21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BA10D-2C42-4DA6-99DF-78E528426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BF586-4F58-413D-ABF8-47EAE713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7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9A940-4D99-41DC-8DE7-4F555423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28387-F235-4FED-98E3-CDC516E1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87F1C-1A8E-4450-A3F5-6FF0427C1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0FBEB-CE02-49E9-9349-5A7BD8F6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5663-5EA8-4DA9-B22D-3151169951D8}" type="datetime1">
              <a:rPr lang="en-US" smtClean="0"/>
              <a:t>11/27/21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39756-75B2-4059-8CD1-8BAB1777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102B2-CDCE-436E-A2E8-EAFF86A7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5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0DDA-6A30-43CD-873C-8B6E6C45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0766FD-0594-4CF4-87B9-BE8CA0BE1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183B9-ACF9-4036-8D9F-FA893BDA0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126A3-5C1E-4FF7-9AEF-686DB5AFE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A858-B828-4084-97AB-46C8894E2226}" type="datetime1">
              <a:rPr lang="en-US" smtClean="0"/>
              <a:t>11/27/21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C7536-BE12-463E-86B1-D2201573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8CF4F-2D7F-4FD8-AECC-254313B2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6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6D6EB2-CC42-4050-A14C-CE967BB7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6394E-59C9-4FE0-8DEE-CA5D07DF4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04AFD-38EC-491F-AEEA-DEAAE8913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D2E25-3777-4395-A4F5-C80DB0163042}" type="datetime1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609D1-351F-4EF5-A487-651DE35EE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F724-CFC1-4EF0-A305-25062C2F3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F73F-9C1F-4C4C-91DD-8A85C506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tomic_weight" TargetMode="External"/><Relationship Id="rId13" Type="http://schemas.openxmlformats.org/officeDocument/2006/relationships/hyperlink" Target="https://en.wikipedia.org/wiki/Argon" TargetMode="External"/><Relationship Id="rId18" Type="http://schemas.openxmlformats.org/officeDocument/2006/relationships/hyperlink" Target="https://en.wikipedia.org/wiki/Density" TargetMode="External"/><Relationship Id="rId3" Type="http://schemas.openxmlformats.org/officeDocument/2006/relationships/hyperlink" Target="https://en.wikipedia.org/wiki/Sodium" TargetMode="External"/><Relationship Id="rId7" Type="http://schemas.openxmlformats.org/officeDocument/2006/relationships/hyperlink" Target="https://en.wikipedia.org/wiki/Atomic_number" TargetMode="External"/><Relationship Id="rId12" Type="http://schemas.openxmlformats.org/officeDocument/2006/relationships/hyperlink" Target="https://en.wikipedia.org/wiki/Neon" TargetMode="External"/><Relationship Id="rId17" Type="http://schemas.openxmlformats.org/officeDocument/2006/relationships/hyperlink" Target="https://en.wikipedia.org/wiki/Boiling_point" TargetMode="External"/><Relationship Id="rId2" Type="http://schemas.openxmlformats.org/officeDocument/2006/relationships/hyperlink" Target="https://en.wikipedia.org/wiki/Lithium" TargetMode="External"/><Relationship Id="rId16" Type="http://schemas.openxmlformats.org/officeDocument/2006/relationships/hyperlink" Target="https://en.wikipedia.org/wiki/Melting_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aesium" TargetMode="External"/><Relationship Id="rId11" Type="http://schemas.openxmlformats.org/officeDocument/2006/relationships/hyperlink" Target="https://en.wikipedia.org/wiki/Helium" TargetMode="External"/><Relationship Id="rId5" Type="http://schemas.openxmlformats.org/officeDocument/2006/relationships/hyperlink" Target="https://en.wikipedia.org/wiki/Rubidium" TargetMode="External"/><Relationship Id="rId15" Type="http://schemas.openxmlformats.org/officeDocument/2006/relationships/hyperlink" Target="https://en.wikipedia.org/wiki/Xenon" TargetMode="External"/><Relationship Id="rId10" Type="http://schemas.openxmlformats.org/officeDocument/2006/relationships/hyperlink" Target="https://en.wikipedia.org/wiki/Electron_configuration" TargetMode="External"/><Relationship Id="rId4" Type="http://schemas.openxmlformats.org/officeDocument/2006/relationships/hyperlink" Target="https://en.wikipedia.org/wiki/Potassium" TargetMode="External"/><Relationship Id="rId9" Type="http://schemas.openxmlformats.org/officeDocument/2006/relationships/hyperlink" Target="https://en.wikipedia.org/wiki/Unified_atomic_mass_unit" TargetMode="External"/><Relationship Id="rId14" Type="http://schemas.openxmlformats.org/officeDocument/2006/relationships/hyperlink" Target="https://en.wikipedia.org/wiki/Krypton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40E1F-22A6-4DB2-A521-824DDACE03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Lithium ECRIS for CLIP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4168D-7FD6-409F-8CDD-B1BB3B8749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Dec 2021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M. Okamura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DB421-3681-4D47-923E-BC9FD972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93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3C761-1377-5847-A59D-30623ED4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F59B4-13CA-ED49-8828-7B4CDD31965E}"/>
              </a:ext>
            </a:extLst>
          </p:cNvPr>
          <p:cNvSpPr txBox="1"/>
          <p:nvPr/>
        </p:nvSpPr>
        <p:spPr>
          <a:xfrm>
            <a:off x="4416056" y="541133"/>
            <a:ext cx="35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with other alkali metals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A911D-A652-A64D-B80F-CA6BD9413393}"/>
              </a:ext>
            </a:extLst>
          </p:cNvPr>
          <p:cNvSpPr txBox="1"/>
          <p:nvPr/>
        </p:nvSpPr>
        <p:spPr>
          <a:xfrm>
            <a:off x="3019647" y="1181933"/>
            <a:ext cx="708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Natural abundance of </a:t>
            </a:r>
            <a:r>
              <a:rPr lang="en-US" baseline="30000" dirty="0"/>
              <a:t>7</a:t>
            </a:r>
            <a:r>
              <a:rPr lang="en-US" dirty="0"/>
              <a:t>Li is 93 %. 7 % is </a:t>
            </a:r>
            <a:r>
              <a:rPr lang="en-US" baseline="30000" dirty="0"/>
              <a:t>6</a:t>
            </a:r>
            <a:r>
              <a:rPr lang="en-US" dirty="0"/>
              <a:t>Li which is not our interest.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D6E581-C78F-584C-B09B-CD926317A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682207"/>
              </p:ext>
            </p:extLst>
          </p:nvPr>
        </p:nvGraphicFramePr>
        <p:xfrm>
          <a:off x="1811793" y="1724869"/>
          <a:ext cx="8568413" cy="4351337"/>
        </p:xfrm>
        <a:graphic>
          <a:graphicData uri="http://schemas.openxmlformats.org/drawingml/2006/table">
            <a:tbl>
              <a:tblPr/>
              <a:tblGrid>
                <a:gridCol w="2685064">
                  <a:extLst>
                    <a:ext uri="{9D8B030D-6E8A-4147-A177-3AD203B41FA5}">
                      <a16:colId xmlns:a16="http://schemas.microsoft.com/office/drawing/2014/main" val="1543149805"/>
                    </a:ext>
                  </a:extLst>
                </a:gridCol>
                <a:gridCol w="992372">
                  <a:extLst>
                    <a:ext uri="{9D8B030D-6E8A-4147-A177-3AD203B41FA5}">
                      <a16:colId xmlns:a16="http://schemas.microsoft.com/office/drawing/2014/main" val="3047352065"/>
                    </a:ext>
                  </a:extLst>
                </a:gridCol>
                <a:gridCol w="1056168">
                  <a:extLst>
                    <a:ext uri="{9D8B030D-6E8A-4147-A177-3AD203B41FA5}">
                      <a16:colId xmlns:a16="http://schemas.microsoft.com/office/drawing/2014/main" val="2557809930"/>
                    </a:ext>
                  </a:extLst>
                </a:gridCol>
                <a:gridCol w="1282995">
                  <a:extLst>
                    <a:ext uri="{9D8B030D-6E8A-4147-A177-3AD203B41FA5}">
                      <a16:colId xmlns:a16="http://schemas.microsoft.com/office/drawing/2014/main" val="3078952972"/>
                    </a:ext>
                  </a:extLst>
                </a:gridCol>
                <a:gridCol w="1396410">
                  <a:extLst>
                    <a:ext uri="{9D8B030D-6E8A-4147-A177-3AD203B41FA5}">
                      <a16:colId xmlns:a16="http://schemas.microsoft.com/office/drawing/2014/main" val="2903530890"/>
                    </a:ext>
                  </a:extLst>
                </a:gridCol>
                <a:gridCol w="1155404">
                  <a:extLst>
                    <a:ext uri="{9D8B030D-6E8A-4147-A177-3AD203B41FA5}">
                      <a16:colId xmlns:a16="http://schemas.microsoft.com/office/drawing/2014/main" val="1194995807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Name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2" tooltip="Lithi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Lithium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3" tooltip="Sodi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Sodium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4" tooltip="Potassi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Potassium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5" tooltip="Rubidi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Rubidium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6" tooltip="Caesi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Caesium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220894"/>
                  </a:ext>
                </a:extLst>
              </a:tr>
              <a:tr h="585757">
                <a:tc>
                  <a:txBody>
                    <a:bodyPr/>
                    <a:lstStyle/>
                    <a:p>
                      <a:pPr algn="l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hlinkClick r:id="rId7" tooltip="Atomic number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Atomic number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57984"/>
                  </a:ext>
                </a:extLst>
              </a:tr>
              <a:tr h="1087834"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Standard 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hlinkClick r:id="rId8" tooltip="Atomic weight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atomic weight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 (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hlinkClick r:id="rId9" tooltip="Unified atomic mass unit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6.94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22.98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39.09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85.46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132.9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81714"/>
                  </a:ext>
                </a:extLst>
              </a:tr>
              <a:tr h="585757">
                <a:tc>
                  <a:txBody>
                    <a:bodyPr/>
                    <a:lstStyle/>
                    <a:p>
                      <a:pPr algn="l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10" tooltip="Electron configura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Electron configuration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11" tooltip="Heli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</a:t>
                      </a: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] 2s</a:t>
                      </a:r>
                      <a:r>
                        <a:rPr lang="en-US" sz="1600" u="none" baseline="30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hlinkClick r:id="rId12" tooltip="Ne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] 3s</a:t>
                      </a:r>
                      <a:r>
                        <a:rPr lang="en-US" sz="1600" u="none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hlinkClick r:id="rId13" tooltip="Arg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] 4s</a:t>
                      </a:r>
                      <a:r>
                        <a:rPr lang="en-US" sz="1600" u="none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14" tooltip="Krypt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Kr</a:t>
                      </a: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] 5s</a:t>
                      </a:r>
                      <a:r>
                        <a:rPr lang="en-US" sz="1600" u="none" baseline="30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15" tooltip="Xen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Xe</a:t>
                      </a: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] 6s</a:t>
                      </a:r>
                      <a:r>
                        <a:rPr lang="en-US" sz="1600" u="none" baseline="30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673464"/>
                  </a:ext>
                </a:extLst>
              </a:tr>
              <a:tr h="585757">
                <a:tc>
                  <a:txBody>
                    <a:bodyPr/>
                    <a:lstStyle/>
                    <a:p>
                      <a:pPr algn="l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16" tooltip="Melting point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Melting point</a:t>
                      </a: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 (°C)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180.54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97.72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63.38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39.31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28.44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470232"/>
                  </a:ext>
                </a:extLst>
              </a:tr>
              <a:tr h="585757">
                <a:tc>
                  <a:txBody>
                    <a:bodyPr/>
                    <a:lstStyle/>
                    <a:p>
                      <a:pPr algn="l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17" tooltip="Boiling point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Boiling point</a:t>
                      </a: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 (°C)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1342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883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759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688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671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923454"/>
                  </a:ext>
                </a:extLst>
              </a:tr>
              <a:tr h="585757">
                <a:tc>
                  <a:txBody>
                    <a:bodyPr/>
                    <a:lstStyle/>
                    <a:p>
                      <a:pPr algn="l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  <a:hlinkClick r:id="rId18" tooltip="Density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Density</a:t>
                      </a: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 (g·cm</a:t>
                      </a:r>
                      <a:r>
                        <a:rPr lang="en-US" sz="1600" u="none" baseline="30000">
                          <a:solidFill>
                            <a:schemeClr val="tx1"/>
                          </a:solidFill>
                          <a:effectLst/>
                        </a:rPr>
                        <a:t>−3</a:t>
                      </a: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0.534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0.968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0.89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1.532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1.93</a:t>
                      </a:r>
                    </a:p>
                  </a:txBody>
                  <a:tcPr marL="83680" marR="83680" marT="41840" marB="4184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17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295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0859A-ADB6-984A-8FCD-A9FFCD6E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6A00B-7D97-1440-B7F0-4D1BD9065DBE}"/>
              </a:ext>
            </a:extLst>
          </p:cNvPr>
          <p:cNvSpPr txBox="1"/>
          <p:nvPr/>
        </p:nvSpPr>
        <p:spPr>
          <a:xfrm>
            <a:off x="1013637" y="730103"/>
            <a:ext cx="100938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 does not readily react with water-free 0</a:t>
            </a:r>
            <a:r>
              <a:rPr lang="en-US" baseline="-25000" dirty="0"/>
              <a:t>2</a:t>
            </a:r>
            <a:r>
              <a:rPr lang="en-US" dirty="0"/>
              <a:t> below 373 K, but reacts above 373 K to form an oxide (Li</a:t>
            </a:r>
            <a:r>
              <a:rPr lang="en-US" baseline="-25000" dirty="0"/>
              <a:t>2</a:t>
            </a:r>
            <a:r>
              <a:rPr lang="en-US" dirty="0"/>
              <a:t>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reaction between metal Li and N</a:t>
            </a:r>
            <a:r>
              <a:rPr lang="en-US" baseline="-25000" dirty="0"/>
              <a:t>2</a:t>
            </a:r>
            <a:r>
              <a:rPr lang="en-US" dirty="0"/>
              <a:t> is slow in the case of N</a:t>
            </a:r>
            <a:r>
              <a:rPr lang="en-US" baseline="-25000" dirty="0"/>
              <a:t>2</a:t>
            </a:r>
            <a:r>
              <a:rPr lang="en-US" dirty="0"/>
              <a:t> without moisture, but when even a small amount of moisture is present, the exothermic reaction proceeds rapidly even at room temperature to produce nitride (Li</a:t>
            </a:r>
            <a:r>
              <a:rPr lang="en-US" baseline="-25000" dirty="0"/>
              <a:t>3</a:t>
            </a:r>
            <a:r>
              <a:rPr lang="en-US" dirty="0"/>
              <a:t>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highly corrosive to iron and steel (the melting point of Li</a:t>
            </a:r>
            <a:r>
              <a:rPr lang="en-US" baseline="-25000" dirty="0"/>
              <a:t>3</a:t>
            </a:r>
            <a:r>
              <a:rPr lang="en-US" dirty="0"/>
              <a:t>N itself is almost 1118 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 and C react at high temperatures to form carbides (Li</a:t>
            </a:r>
            <a:r>
              <a:rPr lang="en-US" baseline="-25000" dirty="0"/>
              <a:t>2</a:t>
            </a: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). The reaction with H</a:t>
            </a:r>
            <a:r>
              <a:rPr lang="en-US" baseline="-25000" dirty="0"/>
              <a:t>2</a:t>
            </a:r>
            <a:r>
              <a:rPr lang="en-US" dirty="0"/>
              <a:t> produces a stable solid compound (</a:t>
            </a:r>
            <a:r>
              <a:rPr lang="en-US" dirty="0" err="1"/>
              <a:t>LiH</a:t>
            </a:r>
            <a:r>
              <a:rPr lang="en-US" dirty="0"/>
              <a:t>: melting point 960 K, decomposition temperature ~1245 K), which is the most stable among alkali metal hydrides.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 at room temperature easily loses its luster and turns black when it comes in contact with air containing moisture, and becomes a white powder if left for a long time, but this is thought to be due to the formation of compounds such as Li</a:t>
            </a:r>
            <a:r>
              <a:rPr lang="en-US" baseline="-25000" dirty="0"/>
              <a:t>3</a:t>
            </a:r>
            <a:r>
              <a:rPr lang="en-US" dirty="0"/>
              <a:t>N, </a:t>
            </a:r>
            <a:r>
              <a:rPr lang="en-US" dirty="0" err="1"/>
              <a:t>LiOH</a:t>
            </a:r>
            <a:r>
              <a:rPr lang="en-US" dirty="0"/>
              <a:t>, and LiOH-H</a:t>
            </a:r>
            <a:r>
              <a:rPr lang="en-US" baseline="-25000" dirty="0"/>
              <a:t>2</a:t>
            </a:r>
            <a:r>
              <a:rPr lang="en-US" dirty="0"/>
              <a:t>O first, and finally Li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powder.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the standpoint of corrosion resistance, it is desirable to make the device out of Mo, Nb, Ta, Zr, </a:t>
            </a:r>
            <a:r>
              <a:rPr lang="en-US" dirty="0" err="1"/>
              <a:t>Ti</a:t>
            </a:r>
            <a:r>
              <a:rPr lang="en-US" dirty="0"/>
              <a:t> and W. Fe is also relatively safe, and SUS316 is used in fusion reactors as a non-magnetic material.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C6EBB-B8BA-6B47-B324-B1337D71EF08}"/>
              </a:ext>
            </a:extLst>
          </p:cNvPr>
          <p:cNvSpPr txBox="1"/>
          <p:nvPr/>
        </p:nvSpPr>
        <p:spPr>
          <a:xfrm>
            <a:off x="3792278" y="241004"/>
            <a:ext cx="31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Notable chemical property of 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17DBE-1BD4-A447-A3B1-4557AD020371}"/>
              </a:ext>
            </a:extLst>
          </p:cNvPr>
          <p:cNvSpPr txBox="1"/>
          <p:nvPr/>
        </p:nvSpPr>
        <p:spPr>
          <a:xfrm>
            <a:off x="2861653" y="5025656"/>
            <a:ext cx="6468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Li feed line is kept between 200 C and 300 C.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Interior of the ion source should be made of Mo, Nb, Ta, or SUS316.</a:t>
            </a:r>
          </a:p>
        </p:txBody>
      </p:sp>
    </p:spTree>
    <p:extLst>
      <p:ext uri="{BB962C8B-B14F-4D97-AF65-F5344CB8AC3E}">
        <p14:creationId xmlns:p14="http://schemas.microsoft.com/office/powerpoint/2010/main" val="673839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9C7E1E-86A8-8546-ABFA-2A3F3871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961B74F-A32D-1A49-835E-FD180E15C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95" y="1012648"/>
            <a:ext cx="4978817" cy="2520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6F38D-40E6-1F4C-9920-D3D2E6FC5480}"/>
              </a:ext>
            </a:extLst>
          </p:cNvPr>
          <p:cNvSpPr txBox="1"/>
          <p:nvPr/>
        </p:nvSpPr>
        <p:spPr>
          <a:xfrm>
            <a:off x="4015463" y="350570"/>
            <a:ext cx="341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Develop Li feeding system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5DFB1B2C-3757-1648-9BC6-E4174AF9602D}"/>
              </a:ext>
            </a:extLst>
          </p:cNvPr>
          <p:cNvCxnSpPr/>
          <p:nvPr/>
        </p:nvCxnSpPr>
        <p:spPr>
          <a:xfrm rot="10800000" flipV="1">
            <a:off x="6219617" y="2032662"/>
            <a:ext cx="180037" cy="147918"/>
          </a:xfrm>
          <a:prstGeom prst="curvedConnector3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B1902F05-E668-7440-A285-44E903C66467}"/>
              </a:ext>
            </a:extLst>
          </p:cNvPr>
          <p:cNvSpPr/>
          <p:nvPr/>
        </p:nvSpPr>
        <p:spPr>
          <a:xfrm rot="15300000">
            <a:off x="6177982" y="2182245"/>
            <a:ext cx="134470" cy="134470"/>
          </a:xfrm>
          <a:prstGeom prst="arc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B25C06DB-9F66-D04E-A0E3-658A70257335}"/>
              </a:ext>
            </a:extLst>
          </p:cNvPr>
          <p:cNvSpPr/>
          <p:nvPr/>
        </p:nvSpPr>
        <p:spPr>
          <a:xfrm>
            <a:off x="6147181" y="2976649"/>
            <a:ext cx="58271" cy="113887"/>
          </a:xfrm>
          <a:prstGeom prst="snip2Same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FF2B09-C23C-E74A-86FF-B23EAA799AAD}"/>
              </a:ext>
            </a:extLst>
          </p:cNvPr>
          <p:cNvCxnSpPr>
            <a:cxnSpLocks/>
          </p:cNvCxnSpPr>
          <p:nvPr/>
        </p:nvCxnSpPr>
        <p:spPr>
          <a:xfrm>
            <a:off x="6171960" y="2266882"/>
            <a:ext cx="0" cy="71424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1A37AC-2DCF-4D43-BCA4-9867946B9469}"/>
              </a:ext>
            </a:extLst>
          </p:cNvPr>
          <p:cNvCxnSpPr/>
          <p:nvPr/>
        </p:nvCxnSpPr>
        <p:spPr>
          <a:xfrm>
            <a:off x="5955900" y="1629250"/>
            <a:ext cx="191281" cy="1347399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9265C4C-BA3C-8D4F-BC3A-123C49A36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37" y="4501006"/>
            <a:ext cx="3035985" cy="1357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351156-660D-0148-97CE-B7EAEAA5E977}"/>
              </a:ext>
            </a:extLst>
          </p:cNvPr>
          <p:cNvSpPr txBox="1"/>
          <p:nvPr/>
        </p:nvSpPr>
        <p:spPr>
          <a:xfrm>
            <a:off x="2346442" y="4057368"/>
            <a:ext cx="307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Oven type: Internal or external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1C110-AA5B-6A41-8987-6B9A4BCFB282}"/>
              </a:ext>
            </a:extLst>
          </p:cNvPr>
          <p:cNvSpPr txBox="1"/>
          <p:nvPr/>
        </p:nvSpPr>
        <p:spPr>
          <a:xfrm>
            <a:off x="7759518" y="3896243"/>
            <a:ext cx="196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ablation type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17B53F-FC0C-7B40-A75D-575C19C40A9A}"/>
              </a:ext>
            </a:extLst>
          </p:cNvPr>
          <p:cNvCxnSpPr>
            <a:cxnSpLocks/>
          </p:cNvCxnSpPr>
          <p:nvPr/>
        </p:nvCxnSpPr>
        <p:spPr>
          <a:xfrm>
            <a:off x="6683135" y="948399"/>
            <a:ext cx="0" cy="134332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B118F5A-0B85-D341-8817-0DC2A148A6A1}"/>
              </a:ext>
            </a:extLst>
          </p:cNvPr>
          <p:cNvSpPr txBox="1"/>
          <p:nvPr/>
        </p:nvSpPr>
        <p:spPr>
          <a:xfrm rot="16200000">
            <a:off x="6541790" y="1152747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Laser</a:t>
            </a:r>
          </a:p>
        </p:txBody>
      </p:sp>
      <p:pic>
        <p:nvPicPr>
          <p:cNvPr id="17" name="Picture 16" descr="A picture containing indoor, wall, white, appliance&#10;&#10;Description automatically generated">
            <a:extLst>
              <a:ext uri="{FF2B5EF4-FFF2-40B4-BE49-F238E27FC236}">
                <a16:creationId xmlns:a16="http://schemas.microsoft.com/office/drawing/2014/main" id="{044C26D6-CAFE-DA45-9E7B-E7EEF4129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97" y="4339881"/>
            <a:ext cx="1218053" cy="11639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0E8A96-BB98-1F48-A14B-20503DC16123}"/>
              </a:ext>
            </a:extLst>
          </p:cNvPr>
          <p:cNvSpPr txBox="1"/>
          <p:nvPr/>
        </p:nvSpPr>
        <p:spPr>
          <a:xfrm>
            <a:off x="8025950" y="5612761"/>
            <a:ext cx="1508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Lithium laser target at LIS</a:t>
            </a:r>
          </a:p>
        </p:txBody>
      </p:sp>
      <p:sp>
        <p:nvSpPr>
          <p:cNvPr id="21" name="Snip Same Side Corner Rectangle 20">
            <a:extLst>
              <a:ext uri="{FF2B5EF4-FFF2-40B4-BE49-F238E27FC236}">
                <a16:creationId xmlns:a16="http://schemas.microsoft.com/office/drawing/2014/main" id="{A6C8D9D7-0E2D-214B-A393-69EC361FB825}"/>
              </a:ext>
            </a:extLst>
          </p:cNvPr>
          <p:cNvSpPr/>
          <p:nvPr/>
        </p:nvSpPr>
        <p:spPr>
          <a:xfrm>
            <a:off x="6654000" y="2306687"/>
            <a:ext cx="58271" cy="113887"/>
          </a:xfrm>
          <a:prstGeom prst="snip2Same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22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E134EE-47DC-9449-9DB7-207618D3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C17F9961-12D8-F74B-B601-3C607BAF3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37" y="2106538"/>
            <a:ext cx="3526564" cy="2644923"/>
          </a:xfrm>
          <a:prstGeom prst="rect">
            <a:avLst/>
          </a:prstGeom>
        </p:spPr>
      </p:pic>
      <p:pic>
        <p:nvPicPr>
          <p:cNvPr id="10" name="Picture 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2EA712AF-3E3D-7947-9FE3-15B1B42A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1" y="777666"/>
            <a:ext cx="7309503" cy="54821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88FDCB-473A-484F-A0F6-084F29C2CC16}"/>
              </a:ext>
            </a:extLst>
          </p:cNvPr>
          <p:cNvCxnSpPr/>
          <p:nvPr/>
        </p:nvCxnSpPr>
        <p:spPr>
          <a:xfrm flipH="1">
            <a:off x="3367043" y="2106538"/>
            <a:ext cx="4583394" cy="2277455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E548A4-5FD3-A74D-8B80-3960099C5EBC}"/>
              </a:ext>
            </a:extLst>
          </p:cNvPr>
          <p:cNvCxnSpPr>
            <a:cxnSpLocks/>
          </p:cNvCxnSpPr>
          <p:nvPr/>
        </p:nvCxnSpPr>
        <p:spPr>
          <a:xfrm flipH="1" flipV="1">
            <a:off x="3367043" y="4657456"/>
            <a:ext cx="4583394" cy="94005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BBE82DB-ED88-804B-A0D8-67F84D3D12FE}"/>
              </a:ext>
            </a:extLst>
          </p:cNvPr>
          <p:cNvSpPr txBox="1"/>
          <p:nvPr/>
        </p:nvSpPr>
        <p:spPr>
          <a:xfrm>
            <a:off x="4348181" y="228874"/>
            <a:ext cx="3495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 evaporation test is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92543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4A07D-1DF6-C646-823B-3820612D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669B1AC-9116-B846-A514-1F2B5C01E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95" y="609600"/>
            <a:ext cx="8738036" cy="5483117"/>
          </a:xfrm>
          <a:prstGeom prst="rect">
            <a:avLst/>
          </a:prstGeom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B6F4C3-A2D3-1441-B6F6-595BF2BD76CB}"/>
              </a:ext>
            </a:extLst>
          </p:cNvPr>
          <p:cNvCxnSpPr>
            <a:cxnSpLocks/>
          </p:cNvCxnSpPr>
          <p:nvPr/>
        </p:nvCxnSpPr>
        <p:spPr>
          <a:xfrm>
            <a:off x="3749749" y="2473842"/>
            <a:ext cx="320394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F3C980-91B7-D44C-8B9D-F3AF326C1B67}"/>
              </a:ext>
            </a:extLst>
          </p:cNvPr>
          <p:cNvCxnSpPr>
            <a:cxnSpLocks/>
          </p:cNvCxnSpPr>
          <p:nvPr/>
        </p:nvCxnSpPr>
        <p:spPr>
          <a:xfrm>
            <a:off x="3749749" y="3781647"/>
            <a:ext cx="320394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3DB84-C981-214E-B621-BFC1355DE84C}"/>
              </a:ext>
            </a:extLst>
          </p:cNvPr>
          <p:cNvCxnSpPr>
            <a:cxnSpLocks/>
          </p:cNvCxnSpPr>
          <p:nvPr/>
        </p:nvCxnSpPr>
        <p:spPr>
          <a:xfrm>
            <a:off x="6953693" y="2424223"/>
            <a:ext cx="0" cy="5245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F047A3-7987-5042-A3E0-AE9B1B3DE61E}"/>
              </a:ext>
            </a:extLst>
          </p:cNvPr>
          <p:cNvCxnSpPr>
            <a:cxnSpLocks/>
          </p:cNvCxnSpPr>
          <p:nvPr/>
        </p:nvCxnSpPr>
        <p:spPr>
          <a:xfrm>
            <a:off x="6960781" y="3287366"/>
            <a:ext cx="0" cy="5245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D2E9A0-9BDF-1547-9998-47E5E17EF04E}"/>
              </a:ext>
            </a:extLst>
          </p:cNvPr>
          <p:cNvCxnSpPr/>
          <p:nvPr/>
        </p:nvCxnSpPr>
        <p:spPr>
          <a:xfrm flipV="1">
            <a:off x="2803021" y="3781647"/>
            <a:ext cx="1076770" cy="2038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C42883D-7649-5E49-8626-8A09CB00A0C6}"/>
              </a:ext>
            </a:extLst>
          </p:cNvPr>
          <p:cNvCxnSpPr/>
          <p:nvPr/>
        </p:nvCxnSpPr>
        <p:spPr>
          <a:xfrm rot="10800000" flipV="1">
            <a:off x="2589377" y="3287366"/>
            <a:ext cx="1160373" cy="1053898"/>
          </a:xfrm>
          <a:prstGeom prst="bentConnector3">
            <a:avLst/>
          </a:prstGeom>
          <a:ln w="412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B1C66B3-D277-414E-837F-D4B0D6B6AAC3}"/>
              </a:ext>
            </a:extLst>
          </p:cNvPr>
          <p:cNvSpPr/>
          <p:nvPr/>
        </p:nvSpPr>
        <p:spPr>
          <a:xfrm>
            <a:off x="2230452" y="4187439"/>
            <a:ext cx="358924" cy="50420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96832D-2C1F-0B43-A04B-1020E4C983B5}"/>
              </a:ext>
            </a:extLst>
          </p:cNvPr>
          <p:cNvCxnSpPr/>
          <p:nvPr/>
        </p:nvCxnSpPr>
        <p:spPr>
          <a:xfrm flipV="1">
            <a:off x="2803021" y="4341264"/>
            <a:ext cx="111095" cy="147842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AAF7A3-4983-C74F-89F0-FEDC5AF15164}"/>
              </a:ext>
            </a:extLst>
          </p:cNvPr>
          <p:cNvSpPr txBox="1"/>
          <p:nvPr/>
        </p:nvSpPr>
        <p:spPr>
          <a:xfrm>
            <a:off x="922945" y="5867016"/>
            <a:ext cx="688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avoid Li condensation, all the surface will be kept above 200 C.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09B5E6-2C4C-974C-8735-9DA5FAA6857E}"/>
              </a:ext>
            </a:extLst>
          </p:cNvPr>
          <p:cNvSpPr txBox="1"/>
          <p:nvPr/>
        </p:nvSpPr>
        <p:spPr>
          <a:xfrm>
            <a:off x="1528476" y="281303"/>
            <a:ext cx="881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the evaporation experiment, we will design temperature distribution in the ECRIS.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6E4E10-EC5F-2A40-8AD7-E11736211A02}"/>
              </a:ext>
            </a:extLst>
          </p:cNvPr>
          <p:cNvCxnSpPr>
            <a:cxnSpLocks/>
          </p:cNvCxnSpPr>
          <p:nvPr/>
        </p:nvCxnSpPr>
        <p:spPr>
          <a:xfrm>
            <a:off x="5007836" y="2341548"/>
            <a:ext cx="1207677" cy="0"/>
          </a:xfrm>
          <a:prstGeom prst="line">
            <a:avLst/>
          </a:prstGeom>
          <a:ln w="1746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B5595B-CF6F-2F46-AF47-AC08D86446FD}"/>
              </a:ext>
            </a:extLst>
          </p:cNvPr>
          <p:cNvCxnSpPr>
            <a:cxnSpLocks/>
          </p:cNvCxnSpPr>
          <p:nvPr/>
        </p:nvCxnSpPr>
        <p:spPr>
          <a:xfrm>
            <a:off x="5016382" y="3929642"/>
            <a:ext cx="1207677" cy="0"/>
          </a:xfrm>
          <a:prstGeom prst="line">
            <a:avLst/>
          </a:prstGeom>
          <a:ln w="1746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257690-7683-0F46-913F-2ABE564F2122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6215514" y="2341549"/>
            <a:ext cx="3002652" cy="203055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2FBD482-F653-564F-B97D-06A199B09C07}"/>
              </a:ext>
            </a:extLst>
          </p:cNvPr>
          <p:cNvSpPr txBox="1"/>
          <p:nvPr/>
        </p:nvSpPr>
        <p:spPr>
          <a:xfrm>
            <a:off x="9218166" y="4187439"/>
            <a:ext cx="286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 insulator to protect PM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7D4E44-0CC8-D242-BCF8-B92855C1B2BD}"/>
              </a:ext>
            </a:extLst>
          </p:cNvPr>
          <p:cNvSpPr txBox="1"/>
          <p:nvPr/>
        </p:nvSpPr>
        <p:spPr>
          <a:xfrm>
            <a:off x="8312211" y="4871721"/>
            <a:ext cx="394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Hexapole is usually made of Nd magnet.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6A5ADE-B57A-444C-93EE-D092C7DC6826}"/>
              </a:ext>
            </a:extLst>
          </p:cNvPr>
          <p:cNvCxnSpPr>
            <a:cxnSpLocks/>
          </p:cNvCxnSpPr>
          <p:nvPr/>
        </p:nvCxnSpPr>
        <p:spPr>
          <a:xfrm flipH="1" flipV="1">
            <a:off x="6215514" y="3929643"/>
            <a:ext cx="3002652" cy="45451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528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1AD02D-A750-3647-BAF1-07B1EEC5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6FEE1-FF66-AB4A-B1BA-4C61152D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847" y="3358462"/>
            <a:ext cx="5380290" cy="2690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A8F11-B5D7-1647-951B-9E0E77C9DE8F}"/>
              </a:ext>
            </a:extLst>
          </p:cNvPr>
          <p:cNvSpPr txBox="1"/>
          <p:nvPr/>
        </p:nvSpPr>
        <p:spPr>
          <a:xfrm>
            <a:off x="1846280" y="455958"/>
            <a:ext cx="9798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GHz microwave needs 6.4 </a:t>
            </a:r>
            <a:r>
              <a:rPr lang="en-US" dirty="0" err="1"/>
              <a:t>kG.</a:t>
            </a:r>
            <a:endParaRPr lang="en-US" dirty="0"/>
          </a:p>
          <a:p>
            <a:r>
              <a:rPr lang="en-US" dirty="0"/>
              <a:t>Nd</a:t>
            </a:r>
            <a:r>
              <a:rPr lang="en-US" baseline="-25000" dirty="0"/>
              <a:t>2</a:t>
            </a:r>
            <a:r>
              <a:rPr lang="en-US" dirty="0"/>
              <a:t>Fe</a:t>
            </a:r>
            <a:r>
              <a:rPr lang="en-US" baseline="-25000" dirty="0"/>
              <a:t>14</a:t>
            </a:r>
            <a:r>
              <a:rPr lang="en-US" dirty="0"/>
              <a:t>B is commonly used to form hexapole field for transverse confinement.</a:t>
            </a:r>
          </a:p>
          <a:p>
            <a:r>
              <a:rPr lang="en-US" dirty="0"/>
              <a:t>However, it is strongly recommended below 100 C to avoid irreversible demagnetization.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Choice of a different PM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magnet without core. (Core cannot be used because it will reduce the axial field of the solenoids.)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design to prevent thermal penetration to the hexapole magnet.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B465E-B9B8-854E-8F0C-63C8B448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408" y="2403007"/>
            <a:ext cx="2699981" cy="2051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A8E962-884F-8742-8356-A3E8C35E7674}"/>
              </a:ext>
            </a:extLst>
          </p:cNvPr>
          <p:cNvSpPr txBox="1"/>
          <p:nvPr/>
        </p:nvSpPr>
        <p:spPr>
          <a:xfrm>
            <a:off x="9679751" y="4418977"/>
            <a:ext cx="2172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Solenoid mirror and cusp field</a:t>
            </a:r>
          </a:p>
        </p:txBody>
      </p:sp>
    </p:spTree>
    <p:extLst>
      <p:ext uri="{BB962C8B-B14F-4D97-AF65-F5344CB8AC3E}">
        <p14:creationId xmlns:p14="http://schemas.microsoft.com/office/powerpoint/2010/main" val="1294658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unburst chart&#10;&#10;Description automatically generated">
            <a:extLst>
              <a:ext uri="{FF2B5EF4-FFF2-40B4-BE49-F238E27FC236}">
                <a16:creationId xmlns:a16="http://schemas.microsoft.com/office/drawing/2014/main" id="{4BD22890-8EB4-FE45-B811-22FF5B3AF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07" y="49589"/>
            <a:ext cx="8572359" cy="644085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D799C3-1754-C84E-8B33-36096D363823}"/>
              </a:ext>
            </a:extLst>
          </p:cNvPr>
          <p:cNvCxnSpPr>
            <a:cxnSpLocks/>
          </p:cNvCxnSpPr>
          <p:nvPr/>
        </p:nvCxnSpPr>
        <p:spPr>
          <a:xfrm>
            <a:off x="6310294" y="1126943"/>
            <a:ext cx="1682239" cy="15654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1221F2-E389-CE46-B201-805DF09902B0}"/>
              </a:ext>
            </a:extLst>
          </p:cNvPr>
          <p:cNvSpPr txBox="1"/>
          <p:nvPr/>
        </p:nvSpPr>
        <p:spPr>
          <a:xfrm rot="2504172">
            <a:off x="6672757" y="158734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mm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4DA662-5761-BD44-AC59-5673C6F0573C}"/>
              </a:ext>
            </a:extLst>
          </p:cNvPr>
          <p:cNvCxnSpPr/>
          <p:nvPr/>
        </p:nvCxnSpPr>
        <p:spPr>
          <a:xfrm flipV="1">
            <a:off x="6671299" y="3429000"/>
            <a:ext cx="746235" cy="12612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DA652E-FEF6-134C-9604-D81D5FEF64B9}"/>
              </a:ext>
            </a:extLst>
          </p:cNvPr>
          <p:cNvSpPr txBox="1"/>
          <p:nvPr/>
        </p:nvSpPr>
        <p:spPr>
          <a:xfrm>
            <a:off x="6624268" y="387495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84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3873D-5922-AC4F-ACEC-7C9DB3192590}"/>
              </a:ext>
            </a:extLst>
          </p:cNvPr>
          <p:cNvSpPr txBox="1"/>
          <p:nvPr/>
        </p:nvSpPr>
        <p:spPr>
          <a:xfrm>
            <a:off x="5149120" y="6168417"/>
            <a:ext cx="295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Permanent magnet hexapole</a:t>
            </a:r>
          </a:p>
        </p:txBody>
      </p:sp>
    </p:spTree>
    <p:extLst>
      <p:ext uri="{BB962C8B-B14F-4D97-AF65-F5344CB8AC3E}">
        <p14:creationId xmlns:p14="http://schemas.microsoft.com/office/powerpoint/2010/main" val="254246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2E74986-F505-9C4A-9638-16E816F81A30}"/>
              </a:ext>
            </a:extLst>
          </p:cNvPr>
          <p:cNvGrpSpPr/>
          <p:nvPr/>
        </p:nvGrpSpPr>
        <p:grpSpPr>
          <a:xfrm>
            <a:off x="1909845" y="879864"/>
            <a:ext cx="7298163" cy="5978135"/>
            <a:chOff x="1909845" y="0"/>
            <a:chExt cx="837231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CCC026-2FD2-6D43-834A-93A2FB7B9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9845" y="0"/>
              <a:ext cx="8372310" cy="68580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31951FC-0411-B545-9090-596981217B44}"/>
                </a:ext>
              </a:extLst>
            </p:cNvPr>
            <p:cNvCxnSpPr>
              <a:cxnSpLocks/>
            </p:cNvCxnSpPr>
            <p:nvPr/>
          </p:nvCxnSpPr>
          <p:spPr>
            <a:xfrm>
              <a:off x="6316717" y="2017986"/>
              <a:ext cx="0" cy="29113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4D72F8-2374-924B-8A43-A8DB76B64367}"/>
                </a:ext>
              </a:extLst>
            </p:cNvPr>
            <p:cNvSpPr txBox="1"/>
            <p:nvPr/>
          </p:nvSpPr>
          <p:spPr>
            <a:xfrm>
              <a:off x="6316717" y="3751459"/>
              <a:ext cx="1146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ID 80 mm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440E8A3-1B5E-2F40-8307-9461BB29FC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8841" y="2669628"/>
              <a:ext cx="2816773" cy="155553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247AD2-43E6-DB41-8596-70FBB5140570}"/>
                </a:ext>
              </a:extLst>
            </p:cNvPr>
            <p:cNvSpPr txBox="1"/>
            <p:nvPr/>
          </p:nvSpPr>
          <p:spPr>
            <a:xfrm>
              <a:off x="5199075" y="3473669"/>
              <a:ext cx="418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86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59B372-8D44-0F44-BFCB-538AC0207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8321" y="541867"/>
              <a:ext cx="0" cy="12954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3E6231-6ADC-6247-9454-326C24B5B032}"/>
                </a:ext>
              </a:extLst>
            </p:cNvPr>
            <p:cNvSpPr txBox="1"/>
            <p:nvPr/>
          </p:nvSpPr>
          <p:spPr>
            <a:xfrm>
              <a:off x="6338321" y="676302"/>
              <a:ext cx="593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34.7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E1FFD3E-38D6-DC46-97B7-2F8372D54D45}"/>
                </a:ext>
              </a:extLst>
            </p:cNvPr>
            <p:cNvCxnSpPr>
              <a:cxnSpLocks/>
            </p:cNvCxnSpPr>
            <p:nvPr/>
          </p:nvCxnSpPr>
          <p:spPr>
            <a:xfrm>
              <a:off x="3826933" y="2091267"/>
              <a:ext cx="4961467" cy="270933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BFABCD-112B-DF46-9A44-47C70C3D8117}"/>
                </a:ext>
              </a:extLst>
            </p:cNvPr>
            <p:cNvSpPr txBox="1"/>
            <p:nvPr/>
          </p:nvSpPr>
          <p:spPr>
            <a:xfrm>
              <a:off x="5339560" y="2669628"/>
              <a:ext cx="53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150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97B1D64-07F5-C940-98FB-5AF382CB9A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9075" y="778933"/>
              <a:ext cx="1108591" cy="2259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AD373-B269-9043-A010-D5BEFF34B16C}"/>
                </a:ext>
              </a:extLst>
            </p:cNvPr>
            <p:cNvSpPr txBox="1"/>
            <p:nvPr/>
          </p:nvSpPr>
          <p:spPr>
            <a:xfrm>
              <a:off x="5578568" y="826648"/>
              <a:ext cx="593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31.7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B7664F-F9F8-1E42-8D69-EAF3A3A6C2FF}"/>
                </a:ext>
              </a:extLst>
            </p:cNvPr>
            <p:cNvSpPr txBox="1"/>
            <p:nvPr/>
          </p:nvSpPr>
          <p:spPr>
            <a:xfrm>
              <a:off x="3704263" y="4225159"/>
              <a:ext cx="992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78.7 deg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86A16B8-6A1B-0045-8EF6-23F0EAEAA8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7227" y="1955800"/>
              <a:ext cx="674706" cy="1490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DD12F6-2C55-384C-9EC8-5105ADEFC808}"/>
                </a:ext>
              </a:extLst>
            </p:cNvPr>
            <p:cNvSpPr txBox="1"/>
            <p:nvPr/>
          </p:nvSpPr>
          <p:spPr>
            <a:xfrm>
              <a:off x="6247085" y="2314601"/>
              <a:ext cx="81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24 deg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9B6AC5-B6D0-9247-B8EA-81E366A058C0}"/>
                </a:ext>
              </a:extLst>
            </p:cNvPr>
            <p:cNvSpPr txBox="1"/>
            <p:nvPr/>
          </p:nvSpPr>
          <p:spPr>
            <a:xfrm>
              <a:off x="6316717" y="1148688"/>
              <a:ext cx="81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52 deg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D57A5AA-6BE9-3D40-8C3D-4D075E42C5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6933" y="2108783"/>
              <a:ext cx="5197999" cy="29113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C17A37-5359-D842-9072-9BE26952C261}"/>
                </a:ext>
              </a:extLst>
            </p:cNvPr>
            <p:cNvSpPr txBox="1"/>
            <p:nvPr/>
          </p:nvSpPr>
          <p:spPr>
            <a:xfrm>
              <a:off x="7246252" y="3019948"/>
              <a:ext cx="53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156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6F24B8E-ECB4-0742-AD76-FC89E9E55D80}"/>
                </a:ext>
              </a:extLst>
            </p:cNvPr>
            <p:cNvSpPr txBox="1"/>
            <p:nvPr/>
          </p:nvSpPr>
          <p:spPr>
            <a:xfrm>
              <a:off x="5633783" y="1837267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D62B400-A4F6-7843-BA62-CDDB23C2454A}"/>
                </a:ext>
              </a:extLst>
            </p:cNvPr>
            <p:cNvCxnSpPr>
              <a:cxnSpLocks/>
            </p:cNvCxnSpPr>
            <p:nvPr/>
          </p:nvCxnSpPr>
          <p:spPr>
            <a:xfrm>
              <a:off x="5935469" y="1837267"/>
              <a:ext cx="85689" cy="1807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F461CA-87C1-E647-AA5F-B00395ED7948}"/>
                </a:ext>
              </a:extLst>
            </p:cNvPr>
            <p:cNvSpPr txBox="1"/>
            <p:nvPr/>
          </p:nvSpPr>
          <p:spPr>
            <a:xfrm>
              <a:off x="5563226" y="4067871"/>
              <a:ext cx="81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 deg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35EBFBB-F893-3341-90A8-641D7501F515}"/>
              </a:ext>
            </a:extLst>
          </p:cNvPr>
          <p:cNvSpPr/>
          <p:nvPr/>
        </p:nvSpPr>
        <p:spPr>
          <a:xfrm>
            <a:off x="3089558" y="320853"/>
            <a:ext cx="5647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simulation was conducted based on ANL's ECR design.</a:t>
            </a:r>
          </a:p>
        </p:txBody>
      </p:sp>
    </p:spTree>
    <p:extLst>
      <p:ext uri="{BB962C8B-B14F-4D97-AF65-F5344CB8AC3E}">
        <p14:creationId xmlns:p14="http://schemas.microsoft.com/office/powerpoint/2010/main" val="247203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ACB39-CF5D-0F41-A963-4527D261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71EB6B35-DB74-0145-B012-D6D25F7B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23" y="0"/>
            <a:ext cx="9127554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946E30-5825-FF40-9EC7-B359D7284CD1}"/>
              </a:ext>
            </a:extLst>
          </p:cNvPr>
          <p:cNvCxnSpPr/>
          <p:nvPr/>
        </p:nvCxnSpPr>
        <p:spPr>
          <a:xfrm flipH="1">
            <a:off x="8705088" y="1682496"/>
            <a:ext cx="12618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223F7C-BD4C-ED4C-9949-D875DE7082FA}"/>
              </a:ext>
            </a:extLst>
          </p:cNvPr>
          <p:cNvCxnSpPr>
            <a:cxnSpLocks/>
          </p:cNvCxnSpPr>
          <p:nvPr/>
        </p:nvCxnSpPr>
        <p:spPr>
          <a:xfrm flipH="1">
            <a:off x="8610600" y="1682496"/>
            <a:ext cx="135636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741A9C-3348-3147-930C-344310885021}"/>
              </a:ext>
            </a:extLst>
          </p:cNvPr>
          <p:cNvSpPr txBox="1"/>
          <p:nvPr/>
        </p:nvSpPr>
        <p:spPr>
          <a:xfrm>
            <a:off x="9966960" y="1497829"/>
            <a:ext cx="123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Nd Magnet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58EDFA-314C-0E4E-972D-565E0F08EA52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610600" y="2694432"/>
            <a:ext cx="1117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BE21632-3E94-FD44-9387-119C72223B80}"/>
              </a:ext>
            </a:extLst>
          </p:cNvPr>
          <p:cNvSpPr txBox="1"/>
          <p:nvPr/>
        </p:nvSpPr>
        <p:spPr>
          <a:xfrm>
            <a:off x="9728400" y="2509766"/>
            <a:ext cx="255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Samarium-cobalt magnet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82A0C5-D321-E849-ADBF-DB90AC783D07}"/>
              </a:ext>
            </a:extLst>
          </p:cNvPr>
          <p:cNvCxnSpPr>
            <a:cxnSpLocks/>
          </p:cNvCxnSpPr>
          <p:nvPr/>
        </p:nvCxnSpPr>
        <p:spPr>
          <a:xfrm flipH="1">
            <a:off x="8777124" y="5344414"/>
            <a:ext cx="1117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5DFDA0-F104-2A4D-B133-A2267531F18F}"/>
              </a:ext>
            </a:extLst>
          </p:cNvPr>
          <p:cNvSpPr txBox="1"/>
          <p:nvPr/>
        </p:nvSpPr>
        <p:spPr>
          <a:xfrm>
            <a:off x="9982200" y="5159747"/>
            <a:ext cx="153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Alnico magnet</a:t>
            </a:r>
          </a:p>
        </p:txBody>
      </p:sp>
    </p:spTree>
    <p:extLst>
      <p:ext uri="{BB962C8B-B14F-4D97-AF65-F5344CB8AC3E}">
        <p14:creationId xmlns:p14="http://schemas.microsoft.com/office/powerpoint/2010/main" val="1817672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A3473-2F3F-EB4F-9D48-0FB7C985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A picture containing text, stationary, stapler&#10;&#10;Description automatically generated">
            <a:extLst>
              <a:ext uri="{FF2B5EF4-FFF2-40B4-BE49-F238E27FC236}">
                <a16:creationId xmlns:a16="http://schemas.microsoft.com/office/drawing/2014/main" id="{328EE9FD-FCDE-E141-9B48-001A6648B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23" y="0"/>
            <a:ext cx="91275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F2A1B-27F4-9E48-A9F8-6EB5247DE614}"/>
              </a:ext>
            </a:extLst>
          </p:cNvPr>
          <p:cNvSpPr txBox="1"/>
          <p:nvPr/>
        </p:nvSpPr>
        <p:spPr>
          <a:xfrm>
            <a:off x="4496491" y="79994"/>
            <a:ext cx="2942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Electromagnet can be used??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A4141-D6E1-E249-822E-E8F30D32D949}"/>
              </a:ext>
            </a:extLst>
          </p:cNvPr>
          <p:cNvSpPr txBox="1"/>
          <p:nvPr/>
        </p:nvSpPr>
        <p:spPr>
          <a:xfrm>
            <a:off x="4545782" y="6298549"/>
            <a:ext cx="337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dimension as the PM model</a:t>
            </a:r>
          </a:p>
        </p:txBody>
      </p:sp>
    </p:spTree>
    <p:extLst>
      <p:ext uri="{BB962C8B-B14F-4D97-AF65-F5344CB8AC3E}">
        <p14:creationId xmlns:p14="http://schemas.microsoft.com/office/powerpoint/2010/main" val="1482393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C44737-8AF0-2C4B-8075-B131DA4A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BD94E2-8C31-F941-8DC2-1FE901AF8C1A}"/>
              </a:ext>
            </a:extLst>
          </p:cNvPr>
          <p:cNvSpPr txBox="1"/>
          <p:nvPr/>
        </p:nvSpPr>
        <p:spPr>
          <a:xfrm>
            <a:off x="2512688" y="497590"/>
            <a:ext cx="711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High performance ECRIS for He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</a:rPr>
              <a:t>2+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and Li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</a:rPr>
              <a:t>3+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beam.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FCEA9E3-E901-8246-B516-C65530106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3" y="1840374"/>
            <a:ext cx="6223488" cy="46832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D42E85-9632-F946-9EB2-C9FEA65859F3}"/>
              </a:ext>
            </a:extLst>
          </p:cNvPr>
          <p:cNvSpPr/>
          <p:nvPr/>
        </p:nvSpPr>
        <p:spPr>
          <a:xfrm>
            <a:off x="6805935" y="2982063"/>
            <a:ext cx="1919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accent5">
                    <a:lumMod val="50000"/>
                  </a:schemeClr>
                </a:solidFill>
              </a:rPr>
              <a:t>209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Bi(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He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2n)</a:t>
            </a:r>
            <a:r>
              <a:rPr lang="en-US" baseline="30000" dirty="0">
                <a:solidFill>
                  <a:srgbClr val="FF0000"/>
                </a:solidFill>
              </a:rPr>
              <a:t>211</a:t>
            </a:r>
            <a:r>
              <a:rPr lang="en-US" dirty="0">
                <a:solidFill>
                  <a:srgbClr val="FF0000"/>
                </a:solidFill>
              </a:rPr>
              <a:t>At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85A2D-8E76-CD4D-83BA-677A6FB41D1B}"/>
              </a:ext>
            </a:extLst>
          </p:cNvPr>
          <p:cNvSpPr/>
          <p:nvPr/>
        </p:nvSpPr>
        <p:spPr>
          <a:xfrm>
            <a:off x="6070649" y="2024521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accent5">
                    <a:lumMod val="50000"/>
                  </a:schemeClr>
                </a:solidFill>
              </a:rPr>
              <a:t>209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Bi(</a:t>
            </a:r>
            <a:r>
              <a:rPr lang="en-US" baseline="30000" dirty="0">
                <a:solidFill>
                  <a:srgbClr val="FF0000"/>
                </a:solidFill>
              </a:rPr>
              <a:t>7</a:t>
            </a:r>
            <a:r>
              <a:rPr lang="en-US" dirty="0">
                <a:solidFill>
                  <a:srgbClr val="FF0000"/>
                </a:solidFill>
              </a:rPr>
              <a:t>Li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5n)</a:t>
            </a:r>
            <a:r>
              <a:rPr lang="en-US" baseline="30000" dirty="0">
                <a:solidFill>
                  <a:srgbClr val="FF0000"/>
                </a:solidFill>
              </a:rPr>
              <a:t>211</a:t>
            </a:r>
            <a:r>
              <a:rPr lang="en-US" dirty="0">
                <a:solidFill>
                  <a:srgbClr val="FF0000"/>
                </a:solidFill>
              </a:rPr>
              <a:t>Rn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7E940-F33E-2B47-A1FC-D9CD6D421F03}"/>
              </a:ext>
            </a:extLst>
          </p:cNvPr>
          <p:cNvSpPr txBox="1"/>
          <p:nvPr/>
        </p:nvSpPr>
        <p:spPr>
          <a:xfrm>
            <a:off x="5354255" y="2780031"/>
            <a:ext cx="826626" cy="7733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9850EA-5778-EF42-A6E3-B5419285D023}"/>
              </a:ext>
            </a:extLst>
          </p:cNvPr>
          <p:cNvCxnSpPr/>
          <p:nvPr/>
        </p:nvCxnSpPr>
        <p:spPr>
          <a:xfrm flipH="1">
            <a:off x="5354255" y="2209187"/>
            <a:ext cx="716394" cy="9417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577ED1-3DFD-6C4F-B9BF-9F1E857C80D7}"/>
              </a:ext>
            </a:extLst>
          </p:cNvPr>
          <p:cNvCxnSpPr>
            <a:cxnSpLocks/>
          </p:cNvCxnSpPr>
          <p:nvPr/>
        </p:nvCxnSpPr>
        <p:spPr>
          <a:xfrm flipH="1">
            <a:off x="6240927" y="3166729"/>
            <a:ext cx="565008" cy="4708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FD9303-34D4-E645-8619-BADA2ED22E46}"/>
              </a:ext>
            </a:extLst>
          </p:cNvPr>
          <p:cNvCxnSpPr/>
          <p:nvPr/>
        </p:nvCxnSpPr>
        <p:spPr>
          <a:xfrm>
            <a:off x="4605893" y="2393853"/>
            <a:ext cx="579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9996E9-FB9A-E14B-9B24-328F06183850}"/>
              </a:ext>
            </a:extLst>
          </p:cNvPr>
          <p:cNvSpPr txBox="1"/>
          <p:nvPr/>
        </p:nvSpPr>
        <p:spPr>
          <a:xfrm>
            <a:off x="8457344" y="1947577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Li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</a:rPr>
              <a:t>3+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BC23F-6BEA-3E42-A03C-3DB4070F8D3E}"/>
              </a:ext>
            </a:extLst>
          </p:cNvPr>
          <p:cNvSpPr txBox="1"/>
          <p:nvPr/>
        </p:nvSpPr>
        <p:spPr>
          <a:xfrm>
            <a:off x="8985007" y="2834496"/>
            <a:ext cx="173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He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</a:rPr>
              <a:t>2+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beam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BCEF8A-51A2-C745-8DBA-BD46659C8896}"/>
              </a:ext>
            </a:extLst>
          </p:cNvPr>
          <p:cNvCxnSpPr/>
          <p:nvPr/>
        </p:nvCxnSpPr>
        <p:spPr>
          <a:xfrm>
            <a:off x="6325855" y="2470797"/>
            <a:ext cx="38390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58D0DE-A872-3846-8D36-76516CA7B708}"/>
              </a:ext>
            </a:extLst>
          </p:cNvPr>
          <p:cNvCxnSpPr/>
          <p:nvPr/>
        </p:nvCxnSpPr>
        <p:spPr>
          <a:xfrm>
            <a:off x="6997345" y="3382700"/>
            <a:ext cx="38390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FFAEE1-D74D-9C4E-AD3A-8891B4623D67}"/>
              </a:ext>
            </a:extLst>
          </p:cNvPr>
          <p:cNvSpPr txBox="1"/>
          <p:nvPr/>
        </p:nvSpPr>
        <p:spPr>
          <a:xfrm>
            <a:off x="5946706" y="5746513"/>
            <a:ext cx="5745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Do we have enough technologies for the ion source?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35D33B-7271-8E48-98F4-19A0E5D21E61}"/>
              </a:ext>
            </a:extLst>
          </p:cNvPr>
          <p:cNvSpPr txBox="1"/>
          <p:nvPr/>
        </p:nvSpPr>
        <p:spPr>
          <a:xfrm>
            <a:off x="6641128" y="4628949"/>
            <a:ext cx="468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current Li3+ and He2+ beams are required.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916B9-7FBA-D044-9A7D-8F19C5B830D9}"/>
              </a:ext>
            </a:extLst>
          </p:cNvPr>
          <p:cNvSpPr/>
          <p:nvPr/>
        </p:nvSpPr>
        <p:spPr>
          <a:xfrm>
            <a:off x="1372140" y="6511190"/>
            <a:ext cx="4868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MyriadPro"/>
              </a:rPr>
              <a:t>Journal of Radioanalytical and Nuclear Chemistry (2020) 323:921–926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1622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E442B5-5799-B340-86AB-09DFA7409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1A50F9F-CAF5-0447-A045-960A6E834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23" y="0"/>
            <a:ext cx="91275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50E69C-AE09-4A42-85E3-B9577DE6D5C2}"/>
              </a:ext>
            </a:extLst>
          </p:cNvPr>
          <p:cNvSpPr txBox="1"/>
          <p:nvPr/>
        </p:nvSpPr>
        <p:spPr>
          <a:xfrm>
            <a:off x="4206240" y="5907024"/>
            <a:ext cx="286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water cool condition.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7DC5C-56C0-264A-9429-4CCE835D27ED}"/>
              </a:ext>
            </a:extLst>
          </p:cNvPr>
          <p:cNvSpPr txBox="1"/>
          <p:nvPr/>
        </p:nvSpPr>
        <p:spPr>
          <a:xfrm>
            <a:off x="3192363" y="1554480"/>
            <a:ext cx="547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20X      10 % duty factor and 5 times of temperature rise.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3AB9C-D069-834B-8192-ED27019ADAF2}"/>
              </a:ext>
            </a:extLst>
          </p:cNvPr>
          <p:cNvSpPr txBox="1"/>
          <p:nvPr/>
        </p:nvSpPr>
        <p:spPr>
          <a:xfrm>
            <a:off x="5394960" y="2194560"/>
            <a:ext cx="229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Probably too extreme!</a:t>
            </a:r>
          </a:p>
        </p:txBody>
      </p:sp>
    </p:spTree>
    <p:extLst>
      <p:ext uri="{BB962C8B-B14F-4D97-AF65-F5344CB8AC3E}">
        <p14:creationId xmlns:p14="http://schemas.microsoft.com/office/powerpoint/2010/main" val="3457801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60E03-EED1-FF4C-918A-65404D873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3F85C-4E0B-E742-900A-27FFC17F75C0}"/>
              </a:ext>
            </a:extLst>
          </p:cNvPr>
          <p:cNvSpPr txBox="1"/>
          <p:nvPr/>
        </p:nvSpPr>
        <p:spPr>
          <a:xfrm>
            <a:off x="4311820" y="290946"/>
            <a:ext cx="3531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TEST ECRIS is proposed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6E390-BB0A-4443-B904-191BBA36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005" y="1760132"/>
            <a:ext cx="2220565" cy="15117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7181775-6A75-E744-953A-81DD889E0F07}"/>
              </a:ext>
            </a:extLst>
          </p:cNvPr>
          <p:cNvSpPr txBox="1"/>
          <p:nvPr/>
        </p:nvSpPr>
        <p:spPr>
          <a:xfrm>
            <a:off x="7341543" y="1129570"/>
            <a:ext cx="3998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Design of microwave feed line</a:t>
            </a:r>
          </a:p>
        </p:txBody>
      </p:sp>
      <p:pic>
        <p:nvPicPr>
          <p:cNvPr id="33" name="Picture 3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130928-A28E-7E47-9042-03F952574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43" y="3495474"/>
            <a:ext cx="4681725" cy="10254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EAF0FA-5B63-AB49-9B4D-8DCE0C0D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132" y="4744576"/>
            <a:ext cx="2780839" cy="15100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B4E332C-7E13-E045-A4AE-C5FDFE840FAD}"/>
              </a:ext>
            </a:extLst>
          </p:cNvPr>
          <p:cNvSpPr txBox="1"/>
          <p:nvPr/>
        </p:nvSpPr>
        <p:spPr>
          <a:xfrm>
            <a:off x="1828430" y="1188432"/>
            <a:ext cx="355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Design of plasma chamber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F92C94-89A0-FF44-9096-5DC1CC5BEBE1}"/>
              </a:ext>
            </a:extLst>
          </p:cNvPr>
          <p:cNvGrpSpPr/>
          <p:nvPr/>
        </p:nvGrpSpPr>
        <p:grpSpPr>
          <a:xfrm>
            <a:off x="2215265" y="1646517"/>
            <a:ext cx="2464115" cy="1837017"/>
            <a:chOff x="7249749" y="1868447"/>
            <a:chExt cx="3557727" cy="2652313"/>
          </a:xfrm>
        </p:grpSpPr>
        <p:pic>
          <p:nvPicPr>
            <p:cNvPr id="32" name="Picture 31" descr="Diagram&#10;&#10;Description automatically generated">
              <a:extLst>
                <a:ext uri="{FF2B5EF4-FFF2-40B4-BE49-F238E27FC236}">
                  <a16:creationId xmlns:a16="http://schemas.microsoft.com/office/drawing/2014/main" id="{E4A9AB3C-2DAC-B74C-9A38-C0B28FB4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868447"/>
              <a:ext cx="3174651" cy="2652313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8BF2FFC-9345-2A4D-94F6-09360A29E851}"/>
                </a:ext>
              </a:extLst>
            </p:cNvPr>
            <p:cNvSpPr/>
            <p:nvPr/>
          </p:nvSpPr>
          <p:spPr>
            <a:xfrm rot="2174496">
              <a:off x="7249749" y="3798780"/>
              <a:ext cx="516835" cy="454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BA4FD12-B4FB-E24B-8615-76547A982E19}"/>
                </a:ext>
              </a:extLst>
            </p:cNvPr>
            <p:cNvSpPr/>
            <p:nvPr/>
          </p:nvSpPr>
          <p:spPr>
            <a:xfrm rot="3016898">
              <a:off x="10200371" y="2470271"/>
              <a:ext cx="516835" cy="454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BA60995-09C3-8F49-8CF9-D6725D92A09F}"/>
                </a:ext>
              </a:extLst>
            </p:cNvPr>
            <p:cNvSpPr/>
            <p:nvPr/>
          </p:nvSpPr>
          <p:spPr>
            <a:xfrm rot="4159176">
              <a:off x="10322031" y="2752936"/>
              <a:ext cx="516835" cy="454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04DA4621-90A0-7344-8F7A-6380A50F1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09" y="3889573"/>
            <a:ext cx="2493229" cy="208300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EBE4B22-A98D-AB4A-BF43-7F60E5D887AD}"/>
              </a:ext>
            </a:extLst>
          </p:cNvPr>
          <p:cNvSpPr txBox="1"/>
          <p:nvPr/>
        </p:nvSpPr>
        <p:spPr>
          <a:xfrm>
            <a:off x="1806328" y="3404705"/>
            <a:ext cx="332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Design of beam extractor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620BAC-38D6-4C42-ACBC-847F4998E5DB}"/>
              </a:ext>
            </a:extLst>
          </p:cNvPr>
          <p:cNvSpPr txBox="1"/>
          <p:nvPr/>
        </p:nvSpPr>
        <p:spPr>
          <a:xfrm>
            <a:off x="4454886" y="1696169"/>
            <a:ext cx="1982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Heat insulation </a:t>
            </a:r>
          </a:p>
          <a:p>
            <a:r>
              <a:rPr lang="en-US" sz="1400" dirty="0"/>
              <a:t>   to permanent magnets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D82725-BD93-444B-A5C0-6E9045380BB9}"/>
              </a:ext>
            </a:extLst>
          </p:cNvPr>
          <p:cNvSpPr txBox="1"/>
          <p:nvPr/>
        </p:nvSpPr>
        <p:spPr>
          <a:xfrm>
            <a:off x="4810098" y="3908592"/>
            <a:ext cx="1625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Avoid condensation</a:t>
            </a:r>
          </a:p>
          <a:p>
            <a:r>
              <a:rPr lang="en-US" sz="1400" dirty="0"/>
              <a:t> of lithium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A544A4-E8A3-1947-99A3-C88E67E2E10D}"/>
              </a:ext>
            </a:extLst>
          </p:cNvPr>
          <p:cNvSpPr txBox="1"/>
          <p:nvPr/>
        </p:nvSpPr>
        <p:spPr>
          <a:xfrm>
            <a:off x="4506054" y="2441378"/>
            <a:ext cx="1998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Volume less than 0.5L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432B9-72F2-EA4C-AF15-1673FD3521BC}"/>
              </a:ext>
            </a:extLst>
          </p:cNvPr>
          <p:cNvSpPr txBox="1"/>
          <p:nvPr/>
        </p:nvSpPr>
        <p:spPr>
          <a:xfrm>
            <a:off x="4311820" y="780891"/>
            <a:ext cx="484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investigating the feasibility and beam current.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F7E31-7C8E-8242-98E6-9455EAF10BBF}"/>
              </a:ext>
            </a:extLst>
          </p:cNvPr>
          <p:cNvSpPr txBox="1"/>
          <p:nvPr/>
        </p:nvSpPr>
        <p:spPr>
          <a:xfrm>
            <a:off x="4372495" y="6550429"/>
            <a:ext cx="418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a support gas will be also tested. </a:t>
            </a:r>
          </a:p>
        </p:txBody>
      </p:sp>
    </p:spTree>
    <p:extLst>
      <p:ext uri="{BB962C8B-B14F-4D97-AF65-F5344CB8AC3E}">
        <p14:creationId xmlns:p14="http://schemas.microsoft.com/office/powerpoint/2010/main" val="3401033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9000D-45C4-4A43-9FDC-113D6D0E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53" y="-38643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1.68 T at extraction aperture</a:t>
            </a:r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6859BD5A-D5F1-4018-9B8A-1753F0CCD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01" y="1018572"/>
            <a:ext cx="8340599" cy="36043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E45C37-DE0E-4D79-BC21-2F6238FC3073}"/>
              </a:ext>
            </a:extLst>
          </p:cNvPr>
          <p:cNvCxnSpPr>
            <a:cxnSpLocks/>
          </p:cNvCxnSpPr>
          <p:nvPr/>
        </p:nvCxnSpPr>
        <p:spPr>
          <a:xfrm flipH="1">
            <a:off x="1522929" y="901271"/>
            <a:ext cx="88158" cy="3133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AF8B78-3ADD-425C-BECE-567C73EED47E}"/>
              </a:ext>
            </a:extLst>
          </p:cNvPr>
          <p:cNvSpPr txBox="1"/>
          <p:nvPr/>
        </p:nvSpPr>
        <p:spPr>
          <a:xfrm>
            <a:off x="5558971" y="403497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kV- -3kV - 0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7FF3C-0944-4E77-A218-C574D11E7D61}"/>
              </a:ext>
            </a:extLst>
          </p:cNvPr>
          <p:cNvSpPr txBox="1"/>
          <p:nvPr/>
        </p:nvSpPr>
        <p:spPr>
          <a:xfrm>
            <a:off x="9232425" y="4118646"/>
            <a:ext cx="240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Z=400 means 100 mm</a:t>
            </a:r>
          </a:p>
          <a:p>
            <a:r>
              <a:rPr lang="en-US" dirty="0"/>
              <a:t>(Mesh </a:t>
            </a:r>
            <a:r>
              <a:rPr lang="en-US" dirty="0" err="1"/>
              <a:t>uniti</a:t>
            </a:r>
            <a:r>
              <a:rPr lang="en-US" dirty="0"/>
              <a:t> is 0.25 mm)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264E32-10A8-4FFF-8BB3-56BBFFE8CE46}"/>
              </a:ext>
            </a:extLst>
          </p:cNvPr>
          <p:cNvCxnSpPr>
            <a:cxnSpLocks/>
          </p:cNvCxnSpPr>
          <p:nvPr/>
        </p:nvCxnSpPr>
        <p:spPr>
          <a:xfrm flipH="1" flipV="1">
            <a:off x="7871055" y="4209817"/>
            <a:ext cx="1331002" cy="207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4F9705-65A2-41F2-9F0F-DDD9DDC2B528}"/>
              </a:ext>
            </a:extLst>
          </p:cNvPr>
          <p:cNvSpPr txBox="1"/>
          <p:nvPr/>
        </p:nvSpPr>
        <p:spPr>
          <a:xfrm>
            <a:off x="362992" y="4763381"/>
            <a:ext cx="240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R=40 means 10 mm</a:t>
            </a:r>
          </a:p>
          <a:p>
            <a:r>
              <a:rPr lang="en-US" dirty="0"/>
              <a:t>(Mesh </a:t>
            </a:r>
            <a:r>
              <a:rPr lang="en-US" dirty="0" err="1"/>
              <a:t>uniti</a:t>
            </a:r>
            <a:r>
              <a:rPr lang="en-US" dirty="0"/>
              <a:t> is 0.25 mm)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1EF81D-F842-40B6-983D-C8DE51734B94}"/>
              </a:ext>
            </a:extLst>
          </p:cNvPr>
          <p:cNvCxnSpPr/>
          <p:nvPr/>
        </p:nvCxnSpPr>
        <p:spPr>
          <a:xfrm flipV="1">
            <a:off x="551543" y="3604170"/>
            <a:ext cx="286657" cy="1107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00B11B0-2763-471B-9498-85276FC31102}"/>
              </a:ext>
            </a:extLst>
          </p:cNvPr>
          <p:cNvGraphicFramePr>
            <a:graphicFrameLocks noGrp="1"/>
          </p:cNvGraphicFramePr>
          <p:nvPr/>
        </p:nvGraphicFramePr>
        <p:xfrm>
          <a:off x="3162299" y="4979996"/>
          <a:ext cx="6402615" cy="1725118"/>
        </p:xfrm>
        <a:graphic>
          <a:graphicData uri="http://schemas.openxmlformats.org/drawingml/2006/table">
            <a:tbl>
              <a:tblPr/>
              <a:tblGrid>
                <a:gridCol w="694051">
                  <a:extLst>
                    <a:ext uri="{9D8B030D-6E8A-4147-A177-3AD203B41FA5}">
                      <a16:colId xmlns:a16="http://schemas.microsoft.com/office/drawing/2014/main" val="2064630783"/>
                    </a:ext>
                  </a:extLst>
                </a:gridCol>
                <a:gridCol w="809725">
                  <a:extLst>
                    <a:ext uri="{9D8B030D-6E8A-4147-A177-3AD203B41FA5}">
                      <a16:colId xmlns:a16="http://schemas.microsoft.com/office/drawing/2014/main" val="3440235964"/>
                    </a:ext>
                  </a:extLst>
                </a:gridCol>
                <a:gridCol w="896482">
                  <a:extLst>
                    <a:ext uri="{9D8B030D-6E8A-4147-A177-3AD203B41FA5}">
                      <a16:colId xmlns:a16="http://schemas.microsoft.com/office/drawing/2014/main" val="3941551832"/>
                    </a:ext>
                  </a:extLst>
                </a:gridCol>
                <a:gridCol w="910941">
                  <a:extLst>
                    <a:ext uri="{9D8B030D-6E8A-4147-A177-3AD203B41FA5}">
                      <a16:colId xmlns:a16="http://schemas.microsoft.com/office/drawing/2014/main" val="2073260250"/>
                    </a:ext>
                  </a:extLst>
                </a:gridCol>
                <a:gridCol w="245810">
                  <a:extLst>
                    <a:ext uri="{9D8B030D-6E8A-4147-A177-3AD203B41FA5}">
                      <a16:colId xmlns:a16="http://schemas.microsoft.com/office/drawing/2014/main" val="3301443715"/>
                    </a:ext>
                  </a:extLst>
                </a:gridCol>
                <a:gridCol w="555240">
                  <a:extLst>
                    <a:ext uri="{9D8B030D-6E8A-4147-A177-3AD203B41FA5}">
                      <a16:colId xmlns:a16="http://schemas.microsoft.com/office/drawing/2014/main" val="1198471747"/>
                    </a:ext>
                  </a:extLst>
                </a:gridCol>
                <a:gridCol w="555240">
                  <a:extLst>
                    <a:ext uri="{9D8B030D-6E8A-4147-A177-3AD203B41FA5}">
                      <a16:colId xmlns:a16="http://schemas.microsoft.com/office/drawing/2014/main" val="2451285340"/>
                    </a:ext>
                  </a:extLst>
                </a:gridCol>
                <a:gridCol w="838644">
                  <a:extLst>
                    <a:ext uri="{9D8B030D-6E8A-4147-A177-3AD203B41FA5}">
                      <a16:colId xmlns:a16="http://schemas.microsoft.com/office/drawing/2014/main" val="3540355044"/>
                    </a:ext>
                  </a:extLst>
                </a:gridCol>
                <a:gridCol w="896482">
                  <a:extLst>
                    <a:ext uri="{9D8B030D-6E8A-4147-A177-3AD203B41FA5}">
                      <a16:colId xmlns:a16="http://schemas.microsoft.com/office/drawing/2014/main" val="1281424651"/>
                    </a:ext>
                  </a:extLst>
                </a:gridCol>
              </a:tblGrid>
              <a:tr h="2536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r-r'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x-x' and y-y'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318322"/>
                  </a:ext>
                </a:extLst>
              </a:tr>
              <a:tr h="2536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Erms_norm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E_tot_norm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Erms_norm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E_tot_norm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760865"/>
                  </a:ext>
                </a:extLst>
              </a:tr>
              <a:tr h="456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mrad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619324"/>
                  </a:ext>
                </a:extLst>
              </a:tr>
              <a:tr h="2536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Li3+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Li3+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547252"/>
                  </a:ext>
                </a:extLst>
              </a:tr>
              <a:tr h="2536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Li2+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Li2+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666367"/>
                  </a:ext>
                </a:extLst>
              </a:tr>
              <a:tr h="2536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Li1+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Li1+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70360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54EEC8A-6DCE-4B31-BCA5-ED583EAB2A76}"/>
              </a:ext>
            </a:extLst>
          </p:cNvPr>
          <p:cNvSpPr txBox="1"/>
          <p:nvPr/>
        </p:nvSpPr>
        <p:spPr>
          <a:xfrm>
            <a:off x="9537612" y="1375633"/>
            <a:ext cx="1117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Li3+: 2mA</a:t>
            </a:r>
          </a:p>
          <a:p>
            <a:r>
              <a:rPr lang="en-US" dirty="0"/>
              <a:t>Li2+: 2mA</a:t>
            </a:r>
          </a:p>
          <a:p>
            <a:r>
              <a:rPr lang="en-US" dirty="0"/>
              <a:t>Li1+: 2mA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65E62A-90F1-49DB-AB8C-C8D1BCEED0CB}"/>
              </a:ext>
            </a:extLst>
          </p:cNvPr>
          <p:cNvSpPr txBox="1"/>
          <p:nvPr/>
        </p:nvSpPr>
        <p:spPr>
          <a:xfrm>
            <a:off x="9012506" y="2828907"/>
            <a:ext cx="278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 aperture R=3mm</a:t>
            </a:r>
          </a:p>
        </p:txBody>
      </p:sp>
    </p:spTree>
    <p:extLst>
      <p:ext uri="{BB962C8B-B14F-4D97-AF65-F5344CB8AC3E}">
        <p14:creationId xmlns:p14="http://schemas.microsoft.com/office/powerpoint/2010/main" val="342003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96B7-7DEB-448C-A386-E9008E24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702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1.68 T at extraction aperture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4D9079-DECB-47C4-9D3F-B52DBD1AE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942" y="936606"/>
            <a:ext cx="8922771" cy="592139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D17C2E-2B4D-4057-B82C-D45255ED9359}"/>
              </a:ext>
            </a:extLst>
          </p:cNvPr>
          <p:cNvSpPr/>
          <p:nvPr/>
        </p:nvSpPr>
        <p:spPr>
          <a:xfrm>
            <a:off x="8345714" y="1278543"/>
            <a:ext cx="1456490" cy="4937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C49A7-334B-4992-AD6A-0B36651075EB}"/>
              </a:ext>
            </a:extLst>
          </p:cNvPr>
          <p:cNvSpPr txBox="1"/>
          <p:nvPr/>
        </p:nvSpPr>
        <p:spPr>
          <a:xfrm>
            <a:off x="8009404" y="963892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ZEND=400 (100 mm)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79FE4-DE41-474B-82D9-26585F9A397D}"/>
              </a:ext>
            </a:extLst>
          </p:cNvPr>
          <p:cNvSpPr txBox="1"/>
          <p:nvPr/>
        </p:nvSpPr>
        <p:spPr>
          <a:xfrm>
            <a:off x="8265884" y="6215829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R-rms ~5.6 mm</a:t>
            </a:r>
          </a:p>
        </p:txBody>
      </p:sp>
    </p:spTree>
    <p:extLst>
      <p:ext uri="{BB962C8B-B14F-4D97-AF65-F5344CB8AC3E}">
        <p14:creationId xmlns:p14="http://schemas.microsoft.com/office/powerpoint/2010/main" val="2596733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E5CE-B839-4345-BEA6-FBFA583A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 T at extraction aperture</a:t>
            </a:r>
          </a:p>
        </p:txBody>
      </p:sp>
      <p:pic>
        <p:nvPicPr>
          <p:cNvPr id="4" name="Content Placeholder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699EB53-F090-4AFA-A56B-4B78DCA48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71" y="1240266"/>
            <a:ext cx="8175172" cy="348995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943549B-B44D-4B19-A8E9-120EECCFD2E0}"/>
              </a:ext>
            </a:extLst>
          </p:cNvPr>
          <p:cNvGraphicFramePr>
            <a:graphicFrameLocks noGrp="1"/>
          </p:cNvGraphicFramePr>
          <p:nvPr/>
        </p:nvGraphicFramePr>
        <p:xfrm>
          <a:off x="2784929" y="5053518"/>
          <a:ext cx="6141358" cy="1571724"/>
        </p:xfrm>
        <a:graphic>
          <a:graphicData uri="http://schemas.openxmlformats.org/drawingml/2006/table">
            <a:tbl>
              <a:tblPr/>
              <a:tblGrid>
                <a:gridCol w="638063">
                  <a:extLst>
                    <a:ext uri="{9D8B030D-6E8A-4147-A177-3AD203B41FA5}">
                      <a16:colId xmlns:a16="http://schemas.microsoft.com/office/drawing/2014/main" val="921607918"/>
                    </a:ext>
                  </a:extLst>
                </a:gridCol>
                <a:gridCol w="744407">
                  <a:extLst>
                    <a:ext uri="{9D8B030D-6E8A-4147-A177-3AD203B41FA5}">
                      <a16:colId xmlns:a16="http://schemas.microsoft.com/office/drawing/2014/main" val="4263221156"/>
                    </a:ext>
                  </a:extLst>
                </a:gridCol>
                <a:gridCol w="824165">
                  <a:extLst>
                    <a:ext uri="{9D8B030D-6E8A-4147-A177-3AD203B41FA5}">
                      <a16:colId xmlns:a16="http://schemas.microsoft.com/office/drawing/2014/main" val="1228088004"/>
                    </a:ext>
                  </a:extLst>
                </a:gridCol>
                <a:gridCol w="837458">
                  <a:extLst>
                    <a:ext uri="{9D8B030D-6E8A-4147-A177-3AD203B41FA5}">
                      <a16:colId xmlns:a16="http://schemas.microsoft.com/office/drawing/2014/main" val="3143075612"/>
                    </a:ext>
                  </a:extLst>
                </a:gridCol>
                <a:gridCol w="225981">
                  <a:extLst>
                    <a:ext uri="{9D8B030D-6E8A-4147-A177-3AD203B41FA5}">
                      <a16:colId xmlns:a16="http://schemas.microsoft.com/office/drawing/2014/main" val="764646509"/>
                    </a:ext>
                  </a:extLst>
                </a:gridCol>
                <a:gridCol w="638063">
                  <a:extLst>
                    <a:ext uri="{9D8B030D-6E8A-4147-A177-3AD203B41FA5}">
                      <a16:colId xmlns:a16="http://schemas.microsoft.com/office/drawing/2014/main" val="3567419616"/>
                    </a:ext>
                  </a:extLst>
                </a:gridCol>
                <a:gridCol w="638063">
                  <a:extLst>
                    <a:ext uri="{9D8B030D-6E8A-4147-A177-3AD203B41FA5}">
                      <a16:colId xmlns:a16="http://schemas.microsoft.com/office/drawing/2014/main" val="148933573"/>
                    </a:ext>
                  </a:extLst>
                </a:gridCol>
                <a:gridCol w="770993">
                  <a:extLst>
                    <a:ext uri="{9D8B030D-6E8A-4147-A177-3AD203B41FA5}">
                      <a16:colId xmlns:a16="http://schemas.microsoft.com/office/drawing/2014/main" val="1683268177"/>
                    </a:ext>
                  </a:extLst>
                </a:gridCol>
                <a:gridCol w="824165">
                  <a:extLst>
                    <a:ext uri="{9D8B030D-6E8A-4147-A177-3AD203B41FA5}">
                      <a16:colId xmlns:a16="http://schemas.microsoft.com/office/drawing/2014/main" val="488121841"/>
                    </a:ext>
                  </a:extLst>
                </a:gridCol>
              </a:tblGrid>
              <a:tr h="37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r-r'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x-x' and y-y'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x-x'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19927"/>
                  </a:ext>
                </a:extLst>
              </a:tr>
              <a:tr h="206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Erms_norm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E_tot_norm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Erms_norm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E_tot_norm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8688948"/>
                  </a:ext>
                </a:extLst>
              </a:tr>
              <a:tr h="37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mm mrad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527825"/>
                  </a:ext>
                </a:extLst>
              </a:tr>
              <a:tr h="206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Li3+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Li3+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14937"/>
                  </a:ext>
                </a:extLst>
              </a:tr>
              <a:tr h="206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Li3+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Li2+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710346"/>
                  </a:ext>
                </a:extLst>
              </a:tr>
              <a:tr h="206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Li3+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Li1+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643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717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A100-25C7-4E77-88B2-13DB29DED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389" y="-20611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1 T at extraction aperture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E747F0-E963-49D1-AE10-AE81A6333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377" y="989544"/>
            <a:ext cx="8963078" cy="582919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5BCC07-D69E-4B3E-ACAA-2ACB6949C50D}"/>
              </a:ext>
            </a:extLst>
          </p:cNvPr>
          <p:cNvSpPr/>
          <p:nvPr/>
        </p:nvSpPr>
        <p:spPr>
          <a:xfrm>
            <a:off x="8345714" y="1278543"/>
            <a:ext cx="1456490" cy="4937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1D9BE-FA67-4ADC-A8F9-DF8AEE9F7D31}"/>
              </a:ext>
            </a:extLst>
          </p:cNvPr>
          <p:cNvSpPr txBox="1"/>
          <p:nvPr/>
        </p:nvSpPr>
        <p:spPr>
          <a:xfrm>
            <a:off x="8009404" y="963892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ZEND=400 (100 mm)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25874-9BC1-4475-BA03-D8171ADE9CDA}"/>
              </a:ext>
            </a:extLst>
          </p:cNvPr>
          <p:cNvSpPr txBox="1"/>
          <p:nvPr/>
        </p:nvSpPr>
        <p:spPr>
          <a:xfrm>
            <a:off x="8265884" y="6215829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R-rms ~5.6 mm</a:t>
            </a:r>
          </a:p>
        </p:txBody>
      </p:sp>
    </p:spTree>
    <p:extLst>
      <p:ext uri="{BB962C8B-B14F-4D97-AF65-F5344CB8AC3E}">
        <p14:creationId xmlns:p14="http://schemas.microsoft.com/office/powerpoint/2010/main" val="3369835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5BB06E-AE5D-0E47-95F0-196E102A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D6609-D31C-604C-B0EA-5CE5E859919B}"/>
              </a:ext>
            </a:extLst>
          </p:cNvPr>
          <p:cNvSpPr txBox="1"/>
          <p:nvPr/>
        </p:nvSpPr>
        <p:spPr>
          <a:xfrm>
            <a:off x="5309502" y="561104"/>
            <a:ext cx="157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9A4D1-C521-1045-B0A3-15909DFB07DD}"/>
              </a:ext>
            </a:extLst>
          </p:cNvPr>
          <p:cNvSpPr txBox="1"/>
          <p:nvPr/>
        </p:nvSpPr>
        <p:spPr>
          <a:xfrm>
            <a:off x="1287087" y="1881372"/>
            <a:ext cx="100667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Proton and deuteron ECRIS can be built or purchased.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 class LI3+ ECRIS is a challenging task.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 is chemically highly reactive. Needs to establish maintenance procedure.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 vapor supply systems will be studied. External oven, internal oven or laser.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Hexapole magnet design must be experimentally confirmed.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Based on test ECRIS study, we will scall every design parameters.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He2+ can be delivered from the Li ECRIS.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10E97-3986-3349-B4A1-B4467AD6E7F0}"/>
              </a:ext>
            </a:extLst>
          </p:cNvPr>
          <p:cNvSpPr txBox="1"/>
          <p:nvPr/>
        </p:nvSpPr>
        <p:spPr>
          <a:xfrm>
            <a:off x="2873162" y="5894685"/>
            <a:ext cx="6681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Establish high current ECRIS for He</a:t>
            </a:r>
            <a:r>
              <a:rPr lang="en-US" sz="2400" baseline="30000" dirty="0"/>
              <a:t>2+</a:t>
            </a:r>
            <a:r>
              <a:rPr lang="en-US" sz="2400" dirty="0"/>
              <a:t> and Li</a:t>
            </a:r>
            <a:r>
              <a:rPr lang="en-US" sz="2400" baseline="30000" dirty="0"/>
              <a:t>3+</a:t>
            </a:r>
            <a:r>
              <a:rPr lang="en-US" sz="2400" dirty="0"/>
              <a:t> beams.</a:t>
            </a:r>
          </a:p>
        </p:txBody>
      </p:sp>
    </p:spTree>
    <p:extLst>
      <p:ext uri="{BB962C8B-B14F-4D97-AF65-F5344CB8AC3E}">
        <p14:creationId xmlns:p14="http://schemas.microsoft.com/office/powerpoint/2010/main" val="141535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5745A-A43A-F742-8CBA-E484ADAE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0236662-3CC0-BE4F-8104-B27B7CD0BB7D}"/>
              </a:ext>
            </a:extLst>
          </p:cNvPr>
          <p:cNvSpPr txBox="1">
            <a:spLocks/>
          </p:cNvSpPr>
          <p:nvPr/>
        </p:nvSpPr>
        <p:spPr>
          <a:xfrm>
            <a:off x="1336861" y="3682303"/>
            <a:ext cx="9518277" cy="439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Without ECRIS, a new isotope facility cannot be realized in BNL.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0C7868-DDEB-4545-87B2-53D00622236E}"/>
              </a:ext>
            </a:extLst>
          </p:cNvPr>
          <p:cNvSpPr/>
          <p:nvPr/>
        </p:nvSpPr>
        <p:spPr>
          <a:xfrm>
            <a:off x="4792275" y="263048"/>
            <a:ext cx="2350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Why </a:t>
            </a:r>
            <a:r>
              <a:rPr lang="en-US" sz="3200" dirty="0">
                <a:solidFill>
                  <a:srgbClr val="FF0000"/>
                </a:solidFill>
              </a:rPr>
              <a:t>ECRIS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4F9EF-C896-1340-BA3C-C0C99191AB20}"/>
              </a:ext>
            </a:extLst>
          </p:cNvPr>
          <p:cNvSpPr txBox="1"/>
          <p:nvPr/>
        </p:nvSpPr>
        <p:spPr>
          <a:xfrm>
            <a:off x="968188" y="832531"/>
            <a:ext cx="497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At CAD, we have world class ion sources. However,,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671859F3-368E-2544-9A59-DDBB75F4D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346577"/>
              </p:ext>
            </p:extLst>
          </p:nvPr>
        </p:nvGraphicFramePr>
        <p:xfrm>
          <a:off x="1474693" y="1372178"/>
          <a:ext cx="8727141" cy="2225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36377">
                  <a:extLst>
                    <a:ext uri="{9D8B030D-6E8A-4147-A177-3AD203B41FA5}">
                      <a16:colId xmlns:a16="http://schemas.microsoft.com/office/drawing/2014/main" val="1298013148"/>
                    </a:ext>
                  </a:extLst>
                </a:gridCol>
                <a:gridCol w="1541929">
                  <a:extLst>
                    <a:ext uri="{9D8B030D-6E8A-4147-A177-3AD203B41FA5}">
                      <a16:colId xmlns:a16="http://schemas.microsoft.com/office/drawing/2014/main" val="3099438720"/>
                    </a:ext>
                  </a:extLst>
                </a:gridCol>
                <a:gridCol w="1586753">
                  <a:extLst>
                    <a:ext uri="{9D8B030D-6E8A-4147-A177-3AD203B41FA5}">
                      <a16:colId xmlns:a16="http://schemas.microsoft.com/office/drawing/2014/main" val="2896164387"/>
                    </a:ext>
                  </a:extLst>
                </a:gridCol>
                <a:gridCol w="1689847">
                  <a:extLst>
                    <a:ext uri="{9D8B030D-6E8A-4147-A177-3AD203B41FA5}">
                      <a16:colId xmlns:a16="http://schemas.microsoft.com/office/drawing/2014/main" val="4267611491"/>
                    </a:ext>
                  </a:extLst>
                </a:gridCol>
                <a:gridCol w="1972235">
                  <a:extLst>
                    <a:ext uri="{9D8B030D-6E8A-4147-A177-3AD203B41FA5}">
                      <a16:colId xmlns:a16="http://schemas.microsoft.com/office/drawing/2014/main" val="1636172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Li</a:t>
                      </a:r>
                      <a:r>
                        <a:rPr lang="en-US" b="0" baseline="30000" dirty="0"/>
                        <a:t>3+</a:t>
                      </a:r>
                      <a:r>
                        <a:rPr lang="en-US" b="0" dirty="0"/>
                        <a:t>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He</a:t>
                      </a:r>
                      <a:r>
                        <a:rPr lang="en-US" b="0" baseline="30000" dirty="0"/>
                        <a:t>2+</a:t>
                      </a:r>
                      <a:r>
                        <a:rPr lang="en-US" b="0" dirty="0"/>
                        <a:t>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High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CW like operation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058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EBIS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09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63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OPPIS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43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H</a:t>
                      </a:r>
                      <a:r>
                        <a:rPr lang="en-US" b="0" baseline="30000" dirty="0"/>
                        <a:t>-</a:t>
                      </a:r>
                      <a:r>
                        <a:rPr lang="en-US" b="0" dirty="0"/>
                        <a:t> magnetron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06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ECRIS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34796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21F6666-6F5D-584C-98C3-3F13DD008239}"/>
              </a:ext>
            </a:extLst>
          </p:cNvPr>
          <p:cNvSpPr txBox="1"/>
          <p:nvPr/>
        </p:nvSpPr>
        <p:spPr>
          <a:xfrm>
            <a:off x="3600262" y="4976727"/>
            <a:ext cx="5690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No great Li ECRIS in the world.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Lithium is a chemically active material.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FE4705-61B5-B144-8CE3-F1B1B8F73E41}"/>
              </a:ext>
            </a:extLst>
          </p:cNvPr>
          <p:cNvSpPr/>
          <p:nvPr/>
        </p:nvSpPr>
        <p:spPr>
          <a:xfrm>
            <a:off x="3621057" y="4206658"/>
            <a:ext cx="4693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Why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is the </a:t>
            </a:r>
            <a:r>
              <a:rPr lang="en-US" sz="3200" dirty="0">
                <a:solidFill>
                  <a:srgbClr val="FF0000"/>
                </a:solidFill>
              </a:rPr>
              <a:t>R&amp;D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required?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3D955F-0143-284A-A78C-E4034E9FFA9A}"/>
              </a:ext>
            </a:extLst>
          </p:cNvPr>
          <p:cNvSpPr/>
          <p:nvPr/>
        </p:nvSpPr>
        <p:spPr>
          <a:xfrm>
            <a:off x="3780083" y="5993018"/>
            <a:ext cx="5155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Prototype test is indispensable.</a:t>
            </a:r>
          </a:p>
        </p:txBody>
      </p:sp>
    </p:spTree>
    <p:extLst>
      <p:ext uri="{BB962C8B-B14F-4D97-AF65-F5344CB8AC3E}">
        <p14:creationId xmlns:p14="http://schemas.microsoft.com/office/powerpoint/2010/main" val="214746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71FF0A-EFE6-4808-991B-78B3C938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Target species: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36424-441C-42D0-BE8E-4372590E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DE1D1-0C3A-1743-8815-A4DAF959FE78}"/>
              </a:ext>
            </a:extLst>
          </p:cNvPr>
          <p:cNvSpPr txBox="1"/>
          <p:nvPr/>
        </p:nvSpPr>
        <p:spPr>
          <a:xfrm>
            <a:off x="1048215" y="5435703"/>
            <a:ext cx="3600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RFQ input energy : 20 keV/u</a:t>
            </a:r>
          </a:p>
          <a:p>
            <a:r>
              <a:rPr lang="en-US" dirty="0"/>
              <a:t>Duty factor : 10 %</a:t>
            </a:r>
          </a:p>
          <a:p>
            <a:r>
              <a:rPr lang="en-US" dirty="0"/>
              <a:t>Emittance : 0.2 pi mm </a:t>
            </a:r>
            <a:r>
              <a:rPr lang="en-US" dirty="0" err="1"/>
              <a:t>mrad</a:t>
            </a:r>
            <a:r>
              <a:rPr lang="en-US" dirty="0"/>
              <a:t> nor. rms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7A39538-10DF-B54B-A708-7935703657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320664"/>
              </p:ext>
            </p:extLst>
          </p:nvPr>
        </p:nvGraphicFramePr>
        <p:xfrm>
          <a:off x="2039589" y="2056768"/>
          <a:ext cx="8112822" cy="2352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6021">
                  <a:extLst>
                    <a:ext uri="{9D8B030D-6E8A-4147-A177-3AD203B41FA5}">
                      <a16:colId xmlns:a16="http://schemas.microsoft.com/office/drawing/2014/main" val="1211777792"/>
                    </a:ext>
                  </a:extLst>
                </a:gridCol>
                <a:gridCol w="860062">
                  <a:extLst>
                    <a:ext uri="{9D8B030D-6E8A-4147-A177-3AD203B41FA5}">
                      <a16:colId xmlns:a16="http://schemas.microsoft.com/office/drawing/2014/main" val="4190010567"/>
                    </a:ext>
                  </a:extLst>
                </a:gridCol>
                <a:gridCol w="1116797">
                  <a:extLst>
                    <a:ext uri="{9D8B030D-6E8A-4147-A177-3AD203B41FA5}">
                      <a16:colId xmlns:a16="http://schemas.microsoft.com/office/drawing/2014/main" val="3003914187"/>
                    </a:ext>
                  </a:extLst>
                </a:gridCol>
                <a:gridCol w="1732960">
                  <a:extLst>
                    <a:ext uri="{9D8B030D-6E8A-4147-A177-3AD203B41FA5}">
                      <a16:colId xmlns:a16="http://schemas.microsoft.com/office/drawing/2014/main" val="2677141444"/>
                    </a:ext>
                  </a:extLst>
                </a:gridCol>
                <a:gridCol w="1899838">
                  <a:extLst>
                    <a:ext uri="{9D8B030D-6E8A-4147-A177-3AD203B41FA5}">
                      <a16:colId xmlns:a16="http://schemas.microsoft.com/office/drawing/2014/main" val="1694620121"/>
                    </a:ext>
                  </a:extLst>
                </a:gridCol>
                <a:gridCol w="1797144">
                  <a:extLst>
                    <a:ext uri="{9D8B030D-6E8A-4147-A177-3AD203B41FA5}">
                      <a16:colId xmlns:a16="http://schemas.microsoft.com/office/drawing/2014/main" val="3197378678"/>
                    </a:ext>
                  </a:extLst>
                </a:gridCol>
              </a:tblGrid>
              <a:tr h="864852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Energy (keV)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Column Voltage (kV)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Current (mA)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9909481"/>
                  </a:ext>
                </a:extLst>
              </a:tr>
              <a:tr h="289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761223"/>
                  </a:ext>
                </a:extLst>
              </a:tr>
              <a:tr h="289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2497791"/>
                  </a:ext>
                </a:extLst>
              </a:tr>
              <a:tr h="419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lang="en-US" sz="2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0999493"/>
                  </a:ext>
                </a:extLst>
              </a:tr>
              <a:tr h="439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r>
                        <a:rPr lang="en-US" sz="2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46. 7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6450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80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0CE7A140-EA15-BA42-8FD1-2A5E5333C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832853"/>
              </p:ext>
            </p:extLst>
          </p:nvPr>
        </p:nvGraphicFramePr>
        <p:xfrm>
          <a:off x="7239000" y="1104775"/>
          <a:ext cx="2743200" cy="281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4497194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710484586"/>
                    </a:ext>
                  </a:extLst>
                </a:gridCol>
              </a:tblGrid>
              <a:tr h="6056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Microwave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Magnetic 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46063"/>
                  </a:ext>
                </a:extLst>
              </a:tr>
              <a:tr h="4359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875 Gauss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80459"/>
                  </a:ext>
                </a:extLst>
              </a:tr>
              <a:tr h="4359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GHz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 </a:t>
                      </a:r>
                      <a:r>
                        <a:rPr lang="en-US" dirty="0" err="1"/>
                        <a:t>KGauss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09249"/>
                  </a:ext>
                </a:extLst>
              </a:tr>
              <a:tr h="4359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 </a:t>
                      </a:r>
                      <a:r>
                        <a:rPr lang="en-US" dirty="0" err="1"/>
                        <a:t>KGauss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984975"/>
                  </a:ext>
                </a:extLst>
              </a:tr>
              <a:tr h="4359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 </a:t>
                      </a:r>
                      <a:r>
                        <a:rPr lang="en-US" dirty="0" err="1"/>
                        <a:t>KGauss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743604"/>
                  </a:ext>
                </a:extLst>
              </a:tr>
              <a:tr h="4359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3325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BDDCF26-A625-5547-A6FF-13E57731B843}"/>
              </a:ext>
            </a:extLst>
          </p:cNvPr>
          <p:cNvSpPr txBox="1"/>
          <p:nvPr/>
        </p:nvSpPr>
        <p:spPr>
          <a:xfrm>
            <a:off x="7868954" y="798617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ECR condition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A38DA-26E9-7F41-A930-C1C819F18F1F}"/>
              </a:ext>
            </a:extLst>
          </p:cNvPr>
          <p:cNvSpPr txBox="1"/>
          <p:nvPr/>
        </p:nvSpPr>
        <p:spPr>
          <a:xfrm>
            <a:off x="10327478" y="1780224"/>
            <a:ext cx="11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Proton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A3304-AE55-AD46-A4EB-46D155BCC263}"/>
              </a:ext>
            </a:extLst>
          </p:cNvPr>
          <p:cNvSpPr txBox="1"/>
          <p:nvPr/>
        </p:nvSpPr>
        <p:spPr>
          <a:xfrm>
            <a:off x="4803135" y="30381"/>
            <a:ext cx="18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Choice</a:t>
            </a:r>
          </a:p>
        </p:txBody>
      </p:sp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93DA05B2-C115-6F4E-8CE5-1F02236C5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979859"/>
              </p:ext>
            </p:extLst>
          </p:nvPr>
        </p:nvGraphicFramePr>
        <p:xfrm>
          <a:off x="466060" y="749453"/>
          <a:ext cx="4368708" cy="304530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81734">
                  <a:extLst>
                    <a:ext uri="{9D8B030D-6E8A-4147-A177-3AD203B41FA5}">
                      <a16:colId xmlns:a16="http://schemas.microsoft.com/office/drawing/2014/main" val="1345106754"/>
                    </a:ext>
                  </a:extLst>
                </a:gridCol>
                <a:gridCol w="1986974">
                  <a:extLst>
                    <a:ext uri="{9D8B030D-6E8A-4147-A177-3AD203B41FA5}">
                      <a16:colId xmlns:a16="http://schemas.microsoft.com/office/drawing/2014/main" val="862763778"/>
                    </a:ext>
                  </a:extLst>
                </a:gridCol>
              </a:tblGrid>
              <a:tr h="4849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 / charge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Ionization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106929"/>
                  </a:ext>
                </a:extLst>
              </a:tr>
              <a:tr h="3117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r>
                        <a:rPr lang="en-US" baseline="30000" dirty="0"/>
                        <a:t>+</a:t>
                      </a:r>
                      <a:r>
                        <a:rPr lang="en-US" baseline="0" dirty="0"/>
                        <a:t>, D</a:t>
                      </a:r>
                      <a:r>
                        <a:rPr lang="en-US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13.6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345414"/>
                  </a:ext>
                </a:extLst>
              </a:tr>
              <a:tr h="3117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</a:t>
                      </a:r>
                      <a:r>
                        <a:rPr lang="en-US" baseline="30000" dirty="0"/>
                        <a:t>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122.4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7010"/>
                  </a:ext>
                </a:extLst>
              </a:tr>
              <a:tr h="3117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</a:t>
                      </a:r>
                      <a:r>
                        <a:rPr lang="en-US" baseline="30000" dirty="0"/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54.4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20499"/>
                  </a:ext>
                </a:extLst>
              </a:tr>
              <a:tr h="3117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r>
                        <a:rPr lang="en-US" baseline="30000" dirty="0"/>
                        <a:t>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327931"/>
                  </a:ext>
                </a:extLst>
              </a:tr>
              <a:tr h="3117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r>
                        <a:rPr lang="en-US" baseline="30000" dirty="0"/>
                        <a:t>5</a:t>
                      </a:r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392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29252"/>
                  </a:ext>
                </a:extLst>
              </a:tr>
              <a:tr h="3117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r>
                        <a:rPr lang="en-US" baseline="30000" dirty="0"/>
                        <a:t>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113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192640"/>
                  </a:ext>
                </a:extLst>
              </a:tr>
              <a:tr h="3117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</a:t>
                      </a:r>
                      <a:r>
                        <a:rPr lang="en-US" baseline="30000" dirty="0"/>
                        <a:t>7+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124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4510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5159EE6-28A6-2845-BD08-7F88A420D949}"/>
              </a:ext>
            </a:extLst>
          </p:cNvPr>
          <p:cNvSpPr txBox="1"/>
          <p:nvPr/>
        </p:nvSpPr>
        <p:spPr>
          <a:xfrm>
            <a:off x="10574150" y="2937224"/>
            <a:ext cx="121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He &amp; Li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8ABBDA0-9BFA-5B45-BAFE-7FF66BE5E980}"/>
              </a:ext>
            </a:extLst>
          </p:cNvPr>
          <p:cNvSpPr/>
          <p:nvPr/>
        </p:nvSpPr>
        <p:spPr>
          <a:xfrm>
            <a:off x="6870934" y="1780224"/>
            <a:ext cx="214932" cy="206538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03C12-7A2E-304E-825D-11B881C885B4}"/>
              </a:ext>
            </a:extLst>
          </p:cNvPr>
          <p:cNvSpPr txBox="1"/>
          <p:nvPr/>
        </p:nvSpPr>
        <p:spPr>
          <a:xfrm rot="16200000">
            <a:off x="5663513" y="2521722"/>
            <a:ext cx="209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 temperature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CC7D92E-B201-5F4C-935C-979185673DCF}"/>
              </a:ext>
            </a:extLst>
          </p:cNvPr>
          <p:cNvSpPr/>
          <p:nvPr/>
        </p:nvSpPr>
        <p:spPr>
          <a:xfrm rot="10800000">
            <a:off x="6271530" y="1770002"/>
            <a:ext cx="214932" cy="206538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1B50D3-98F5-C042-8BE5-056B5488345B}"/>
              </a:ext>
            </a:extLst>
          </p:cNvPr>
          <p:cNvSpPr txBox="1"/>
          <p:nvPr/>
        </p:nvSpPr>
        <p:spPr>
          <a:xfrm rot="16200000">
            <a:off x="5295824" y="2653289"/>
            <a:ext cx="176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emittance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357DA1-1871-864A-B579-4B791F0A512A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10093892" y="2837956"/>
            <a:ext cx="480258" cy="28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16A79B-82FD-8D44-9071-616D6F3D2236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0093892" y="3121890"/>
            <a:ext cx="480258" cy="152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72394A81-7317-6C45-8A83-2680639D3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095" y="757856"/>
            <a:ext cx="1225479" cy="693837"/>
          </a:xfrm>
          <a:prstGeom prst="rect">
            <a:avLst/>
          </a:prstGeom>
        </p:spPr>
      </p:pic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51CC71F8-63EE-4E40-AB6D-9BAE6112C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0" y="4467885"/>
            <a:ext cx="1427250" cy="22583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CA6357-37E1-AD46-9B9D-9C0C5B382505}"/>
              </a:ext>
            </a:extLst>
          </p:cNvPr>
          <p:cNvSpPr txBox="1"/>
          <p:nvPr/>
        </p:nvSpPr>
        <p:spPr>
          <a:xfrm>
            <a:off x="609409" y="4129331"/>
            <a:ext cx="213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Geller’s scaling laws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C43EFA-933D-B74A-B5F2-4ED54108371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0038046" y="1964890"/>
            <a:ext cx="2894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6D0089-BFBA-B444-A6F0-5C26B4B796C4}"/>
              </a:ext>
            </a:extLst>
          </p:cNvPr>
          <p:cNvSpPr txBox="1"/>
          <p:nvPr/>
        </p:nvSpPr>
        <p:spPr>
          <a:xfrm>
            <a:off x="3912645" y="5031234"/>
            <a:ext cx="759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emittance is proportional to the magnetic field strength at the extraction.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B90CDB-2BE5-5447-875C-A9A1FDB6F751}"/>
              </a:ext>
            </a:extLst>
          </p:cNvPr>
          <p:cNvSpPr txBox="1"/>
          <p:nvPr/>
        </p:nvSpPr>
        <p:spPr>
          <a:xfrm>
            <a:off x="6486462" y="5614804"/>
            <a:ext cx="293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field -&gt;  Large emittance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B65C5E-8EF9-824D-AF3B-F8D16AAEE115}"/>
              </a:ext>
            </a:extLst>
          </p:cNvPr>
          <p:cNvSpPr txBox="1"/>
          <p:nvPr/>
        </p:nvSpPr>
        <p:spPr>
          <a:xfrm>
            <a:off x="5623762" y="6204984"/>
            <a:ext cx="513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</a:t>
            </a:r>
            <a:r>
              <a:rPr lang="en-US" baseline="30000" dirty="0"/>
              <a:t>2+</a:t>
            </a:r>
            <a:r>
              <a:rPr lang="en-US" dirty="0"/>
              <a:t> can be provided from a higher frequency ECRIS</a:t>
            </a:r>
          </a:p>
        </p:txBody>
      </p:sp>
    </p:spTree>
    <p:extLst>
      <p:ext uri="{BB962C8B-B14F-4D97-AF65-F5344CB8AC3E}">
        <p14:creationId xmlns:p14="http://schemas.microsoft.com/office/powerpoint/2010/main" val="361389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3ABA5B-7E0E-1C43-97EE-426B330B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4122" y="7281902"/>
            <a:ext cx="2743200" cy="365125"/>
          </a:xfrm>
        </p:spPr>
        <p:txBody>
          <a:bodyPr/>
          <a:lstStyle/>
          <a:p>
            <a:fld id="{FABAF73F-9C1F-4C4C-91DD-8A85C506F69D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0C3FDC-8B53-5E41-93FD-B0A4855027B7}"/>
              </a:ext>
            </a:extLst>
          </p:cNvPr>
          <p:cNvSpPr/>
          <p:nvPr/>
        </p:nvSpPr>
        <p:spPr>
          <a:xfrm>
            <a:off x="6858000" y="3958684"/>
            <a:ext cx="2999678" cy="54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A7AA6E-6386-C349-BDA9-F2307627C53F}"/>
              </a:ext>
            </a:extLst>
          </p:cNvPr>
          <p:cNvSpPr/>
          <p:nvPr/>
        </p:nvSpPr>
        <p:spPr>
          <a:xfrm>
            <a:off x="6356195" y="3936380"/>
            <a:ext cx="189571" cy="568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2D6CD1-937C-3E40-A078-8DD181EB6CBA}"/>
              </a:ext>
            </a:extLst>
          </p:cNvPr>
          <p:cNvSpPr/>
          <p:nvPr/>
        </p:nvSpPr>
        <p:spPr>
          <a:xfrm>
            <a:off x="4966011" y="3891776"/>
            <a:ext cx="713678" cy="680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656683-FE2D-3245-871F-ABC3BCAE8D47}"/>
              </a:ext>
            </a:extLst>
          </p:cNvPr>
          <p:cNvCxnSpPr>
            <a:stCxn id="3" idx="1"/>
          </p:cNvCxnSpPr>
          <p:nvPr/>
        </p:nvCxnSpPr>
        <p:spPr>
          <a:xfrm flipH="1">
            <a:off x="4616605" y="4231889"/>
            <a:ext cx="2241395" cy="11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5706C1-828A-4446-BC8F-960D51FC26F2}"/>
              </a:ext>
            </a:extLst>
          </p:cNvPr>
          <p:cNvCxnSpPr/>
          <p:nvPr/>
        </p:nvCxnSpPr>
        <p:spPr>
          <a:xfrm flipH="1">
            <a:off x="4783873" y="4231888"/>
            <a:ext cx="538977" cy="340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691146-18B7-5040-8EC9-624D0C9FB5E9}"/>
              </a:ext>
            </a:extLst>
          </p:cNvPr>
          <p:cNvCxnSpPr/>
          <p:nvPr/>
        </p:nvCxnSpPr>
        <p:spPr>
          <a:xfrm flipH="1" flipV="1">
            <a:off x="4783873" y="3323064"/>
            <a:ext cx="538977" cy="897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F486D91-27D2-C44E-AF95-042B827A737D}"/>
              </a:ext>
            </a:extLst>
          </p:cNvPr>
          <p:cNvSpPr/>
          <p:nvPr/>
        </p:nvSpPr>
        <p:spPr>
          <a:xfrm>
            <a:off x="4521820" y="3021981"/>
            <a:ext cx="531541" cy="531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9BC76C-8D20-324D-8D84-1523D64E82B0}"/>
              </a:ext>
            </a:extLst>
          </p:cNvPr>
          <p:cNvSpPr/>
          <p:nvPr/>
        </p:nvSpPr>
        <p:spPr>
          <a:xfrm rot="19672315">
            <a:off x="4322398" y="4491152"/>
            <a:ext cx="531541" cy="490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848BA1-92BB-8941-9715-0FFA2D8922CC}"/>
              </a:ext>
            </a:extLst>
          </p:cNvPr>
          <p:cNvSpPr/>
          <p:nvPr/>
        </p:nvSpPr>
        <p:spPr>
          <a:xfrm rot="18393656">
            <a:off x="3035812" y="2111524"/>
            <a:ext cx="699770" cy="78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32D47C-0454-ED41-9C0C-8703715BAC96}"/>
              </a:ext>
            </a:extLst>
          </p:cNvPr>
          <p:cNvSpPr/>
          <p:nvPr/>
        </p:nvSpPr>
        <p:spPr>
          <a:xfrm rot="9900000">
            <a:off x="4176071" y="1345204"/>
            <a:ext cx="699770" cy="78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68047DD-4D66-014F-B52F-8A4E3571B06E}"/>
              </a:ext>
            </a:extLst>
          </p:cNvPr>
          <p:cNvSpPr/>
          <p:nvPr/>
        </p:nvSpPr>
        <p:spPr>
          <a:xfrm rot="3609145">
            <a:off x="5531165" y="4765771"/>
            <a:ext cx="297047" cy="203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155FCF8-BF3B-C94C-80D0-A26F51214858}"/>
              </a:ext>
            </a:extLst>
          </p:cNvPr>
          <p:cNvSpPr/>
          <p:nvPr/>
        </p:nvSpPr>
        <p:spPr>
          <a:xfrm rot="18179350">
            <a:off x="5552401" y="3424520"/>
            <a:ext cx="297047" cy="203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86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86ED97-911C-C948-B7BB-7F6D968C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3856BD-109C-AC4A-B6AC-A52895878329}"/>
              </a:ext>
            </a:extLst>
          </p:cNvPr>
          <p:cNvSpPr txBox="1"/>
          <p:nvPr/>
        </p:nvSpPr>
        <p:spPr>
          <a:xfrm>
            <a:off x="732263" y="657922"/>
            <a:ext cx="53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H+ and D+, Taylor type ECR works good.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4CD40F2-4EDE-D64A-B2AC-1FCE59554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2" y="1202707"/>
            <a:ext cx="4895385" cy="4252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3D916D-01BD-B049-88E4-B54BC7D8F1FD}"/>
              </a:ext>
            </a:extLst>
          </p:cNvPr>
          <p:cNvSpPr/>
          <p:nvPr/>
        </p:nvSpPr>
        <p:spPr>
          <a:xfrm>
            <a:off x="2393409" y="5630985"/>
            <a:ext cx="1822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82833"/>
                </a:solidFill>
                <a:latin typeface="ArialMT"/>
              </a:rPr>
              <a:t>NIMA 309 (1991) 37-42 </a:t>
            </a:r>
            <a:endParaRPr lang="en-US" sz="1200" dirty="0">
              <a:effectLst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923048F-51B9-DA40-A18A-8D4F58E17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59" y="2831851"/>
            <a:ext cx="2705100" cy="2781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D228E-A77A-C940-BFD0-8588F6B076F4}"/>
              </a:ext>
            </a:extLst>
          </p:cNvPr>
          <p:cNvSpPr txBox="1"/>
          <p:nvPr/>
        </p:nvSpPr>
        <p:spPr>
          <a:xfrm>
            <a:off x="6081959" y="1051892"/>
            <a:ext cx="52352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2.45 GHz (same frequency to a kitchen microwave)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axial solenoid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transverse confinement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kW provides more than 10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Proton fraction more than 90%</a:t>
            </a:r>
          </a:p>
        </p:txBody>
      </p:sp>
    </p:spTree>
    <p:extLst>
      <p:ext uri="{BB962C8B-B14F-4D97-AF65-F5344CB8AC3E}">
        <p14:creationId xmlns:p14="http://schemas.microsoft.com/office/powerpoint/2010/main" val="89402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A99A3-CEDB-5041-A7FD-11B4623C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A744B-31AB-FC46-9856-CFAD767F3C03}"/>
              </a:ext>
            </a:extLst>
          </p:cNvPr>
          <p:cNvSpPr txBox="1"/>
          <p:nvPr/>
        </p:nvSpPr>
        <p:spPr>
          <a:xfrm>
            <a:off x="947853" y="613317"/>
            <a:ext cx="544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Permanent magnet 2.45 GHz ECR is getting popular now.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C3E859B-3CA9-1D47-A944-A0CFAA37C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49" y="1929935"/>
            <a:ext cx="3429000" cy="2730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0B38EB-0F1A-504C-8098-3189D59F5CDD}"/>
              </a:ext>
            </a:extLst>
          </p:cNvPr>
          <p:cNvSpPr/>
          <p:nvPr/>
        </p:nvSpPr>
        <p:spPr>
          <a:xfrm>
            <a:off x="1485349" y="4872413"/>
            <a:ext cx="3661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TUCOCK02 Proceedings of ECRIS2010, Grenoble, France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8993BC8-659B-434B-BD0C-373C4370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70" y="1581912"/>
            <a:ext cx="4024539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6DC120-C050-E144-B76E-A7CDD86657EA}"/>
              </a:ext>
            </a:extLst>
          </p:cNvPr>
          <p:cNvSpPr txBox="1"/>
          <p:nvPr/>
        </p:nvSpPr>
        <p:spPr>
          <a:xfrm>
            <a:off x="7327928" y="5293558"/>
            <a:ext cx="3182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Commercial solution is available</a:t>
            </a:r>
          </a:p>
          <a:p>
            <a:pPr algn="ctr"/>
            <a:r>
              <a:rPr lang="en-US" dirty="0" err="1"/>
              <a:t>Pantenik</a:t>
            </a:r>
            <a:r>
              <a:rPr lang="en-US" dirty="0"/>
              <a:t> </a:t>
            </a:r>
            <a:r>
              <a:rPr lang="en-US" dirty="0" err="1"/>
              <a:t>Monogan</a:t>
            </a:r>
            <a:r>
              <a:rPr lang="en-US" dirty="0"/>
              <a:t> M-1000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8747F-CBDD-4743-A83A-772083B352B7}"/>
              </a:ext>
            </a:extLst>
          </p:cNvPr>
          <p:cNvSpPr txBox="1"/>
          <p:nvPr/>
        </p:nvSpPr>
        <p:spPr>
          <a:xfrm>
            <a:off x="3658654" y="6222535"/>
            <a:ext cx="5260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ECRIS can be fabricated in house or purchased.</a:t>
            </a:r>
          </a:p>
        </p:txBody>
      </p:sp>
    </p:spTree>
    <p:extLst>
      <p:ext uri="{BB962C8B-B14F-4D97-AF65-F5344CB8AC3E}">
        <p14:creationId xmlns:p14="http://schemas.microsoft.com/office/powerpoint/2010/main" val="7143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CA72B-C127-40D6-A2A1-64F11BE95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943" y="631435"/>
            <a:ext cx="10963233" cy="70671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have been no mA class Electron Cyclotron Resonance </a:t>
            </a:r>
            <a:r>
              <a:rPr lang="en-US" sz="2400" dirty="0"/>
              <a:t>Ion Source for Li</a:t>
            </a:r>
            <a:r>
              <a:rPr lang="en-US" sz="2400" baseline="30000" dirty="0"/>
              <a:t>3+</a:t>
            </a:r>
            <a:r>
              <a:rPr lang="en-US" sz="2400" dirty="0"/>
              <a:t> beam.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00F8D-75BA-484D-9927-97A744710653}"/>
              </a:ext>
            </a:extLst>
          </p:cNvPr>
          <p:cNvSpPr txBox="1"/>
          <p:nvPr/>
        </p:nvSpPr>
        <p:spPr>
          <a:xfrm>
            <a:off x="790908" y="1338146"/>
            <a:ext cx="1140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Lithium is classified as an alkali metal on the Periodic Table. </a:t>
            </a:r>
          </a:p>
          <a:p>
            <a:r>
              <a:rPr lang="en-US" dirty="0"/>
              <a:t>At 300°C, lithium has a significantly high enough vapor pressure to cause ppm level contamination in a vacuum system.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745B827-5237-6048-81BA-88502137F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866432"/>
              </p:ext>
            </p:extLst>
          </p:nvPr>
        </p:nvGraphicFramePr>
        <p:xfrm>
          <a:off x="1322485" y="5868687"/>
          <a:ext cx="4860073" cy="918210"/>
        </p:xfrm>
        <a:graphic>
          <a:graphicData uri="http://schemas.openxmlformats.org/drawingml/2006/table">
            <a:tbl>
              <a:tblPr/>
              <a:tblGrid>
                <a:gridCol w="3778405">
                  <a:extLst>
                    <a:ext uri="{9D8B030D-6E8A-4147-A177-3AD203B41FA5}">
                      <a16:colId xmlns:a16="http://schemas.microsoft.com/office/drawing/2014/main" val="3142139628"/>
                    </a:ext>
                  </a:extLst>
                </a:gridCol>
                <a:gridCol w="1081668">
                  <a:extLst>
                    <a:ext uri="{9D8B030D-6E8A-4147-A177-3AD203B41FA5}">
                      <a16:colId xmlns:a16="http://schemas.microsoft.com/office/drawing/2014/main" val="901315728"/>
                    </a:ext>
                  </a:extLst>
                </a:gridCol>
              </a:tblGrid>
              <a:tr h="55973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Temp. (°C) for Given </a:t>
                      </a:r>
                      <a:r>
                        <a:rPr lang="en-US" b="1" dirty="0" err="1">
                          <a:solidFill>
                            <a:srgbClr val="FFFFFF"/>
                          </a:solidFill>
                          <a:effectLst/>
                        </a:rPr>
                        <a:t>Vap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. Press. (Torr)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</a:rPr>
                        <a:t>10</a:t>
                      </a:r>
                      <a:r>
                        <a:rPr lang="en-US" b="1" baseline="30000" dirty="0">
                          <a:effectLst/>
                        </a:rPr>
                        <a:t>-8</a:t>
                      </a:r>
                      <a:r>
                        <a:rPr lang="en-US" b="1" dirty="0">
                          <a:effectLst/>
                        </a:rPr>
                        <a:t>:</a:t>
                      </a:r>
                      <a:r>
                        <a:rPr lang="en-US" dirty="0">
                          <a:effectLst/>
                        </a:rPr>
                        <a:t>  227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10</a:t>
                      </a:r>
                      <a:r>
                        <a:rPr lang="en-US" b="1" baseline="30000" dirty="0">
                          <a:effectLst/>
                        </a:rPr>
                        <a:t>-6</a:t>
                      </a:r>
                      <a:r>
                        <a:rPr lang="en-US" b="1" dirty="0">
                          <a:effectLst/>
                        </a:rPr>
                        <a:t>:</a:t>
                      </a:r>
                      <a:r>
                        <a:rPr lang="en-US" dirty="0">
                          <a:effectLst/>
                        </a:rPr>
                        <a:t>  307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10</a:t>
                      </a:r>
                      <a:r>
                        <a:rPr lang="en-US" b="1" baseline="30000" dirty="0">
                          <a:effectLst/>
                        </a:rPr>
                        <a:t>-4</a:t>
                      </a:r>
                      <a:r>
                        <a:rPr lang="en-US" b="1" dirty="0">
                          <a:effectLst/>
                        </a:rPr>
                        <a:t>:</a:t>
                      </a:r>
                      <a:r>
                        <a:rPr lang="en-US" dirty="0">
                          <a:effectLst/>
                        </a:rPr>
                        <a:t>  407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728279"/>
                  </a:ext>
                </a:extLst>
              </a:tr>
            </a:tbl>
          </a:graphicData>
        </a:graphic>
      </p:graphicFrame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07533FE6-C697-E84B-A164-1BBF49E2B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8" y="2617594"/>
            <a:ext cx="5561361" cy="31719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619743-47F8-7946-B07B-5080A47CEBA6}"/>
              </a:ext>
            </a:extLst>
          </p:cNvPr>
          <p:cNvSpPr txBox="1"/>
          <p:nvPr/>
        </p:nvSpPr>
        <p:spPr>
          <a:xfrm>
            <a:off x="7114478" y="3557250"/>
            <a:ext cx="4195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control lithium vapor pressure?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manage lithium contamination?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1E51970-80FD-544E-88F2-92B6C30853D4}"/>
              </a:ext>
            </a:extLst>
          </p:cNvPr>
          <p:cNvCxnSpPr/>
          <p:nvPr/>
        </p:nvCxnSpPr>
        <p:spPr>
          <a:xfrm flipV="1">
            <a:off x="2367516" y="4898066"/>
            <a:ext cx="0" cy="496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5EDE8E-D06E-D345-9656-0F8BD01F77E4}"/>
              </a:ext>
            </a:extLst>
          </p:cNvPr>
          <p:cNvCxnSpPr>
            <a:cxnSpLocks/>
          </p:cNvCxnSpPr>
          <p:nvPr/>
        </p:nvCxnSpPr>
        <p:spPr>
          <a:xfrm>
            <a:off x="2367516" y="4898066"/>
            <a:ext cx="3331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E18E09D-8FFC-9A4A-85CE-47E1D459EC13}"/>
              </a:ext>
            </a:extLst>
          </p:cNvPr>
          <p:cNvSpPr txBox="1"/>
          <p:nvPr/>
        </p:nvSpPr>
        <p:spPr>
          <a:xfrm>
            <a:off x="6855496" y="5394252"/>
            <a:ext cx="394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ECR requirement range from E-8 to E-6.</a:t>
            </a:r>
          </a:p>
          <a:p>
            <a:r>
              <a:rPr lang="en-US" dirty="0"/>
              <a:t>Temperature range from 230 C to 310 C.</a:t>
            </a:r>
          </a:p>
        </p:txBody>
      </p:sp>
    </p:spTree>
    <p:extLst>
      <p:ext uri="{BB962C8B-B14F-4D97-AF65-F5344CB8AC3E}">
        <p14:creationId xmlns:p14="http://schemas.microsoft.com/office/powerpoint/2010/main" val="859742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10715</TotalTime>
  <Words>1521</Words>
  <Application>Microsoft Macintosh PowerPoint</Application>
  <PresentationFormat>Widescreen</PresentationFormat>
  <Paragraphs>368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ArialMT</vt:lpstr>
      <vt:lpstr>MyriadPro</vt:lpstr>
      <vt:lpstr>Arial</vt:lpstr>
      <vt:lpstr>Calibri</vt:lpstr>
      <vt:lpstr>Calibri Light</vt:lpstr>
      <vt:lpstr>Office Theme</vt:lpstr>
      <vt:lpstr>Lithium ECRIS for CLIP</vt:lpstr>
      <vt:lpstr>PowerPoint Presentation</vt:lpstr>
      <vt:lpstr>PowerPoint Presentation</vt:lpstr>
      <vt:lpstr>Target species: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1.68 T at extraction aperture</vt:lpstr>
      <vt:lpstr>1.68 T at extraction aperture</vt:lpstr>
      <vt:lpstr>1 T at extraction aperture</vt:lpstr>
      <vt:lpstr>1 T at extraction aperture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NPP FY 2020 LDRD Draft Proposal Presentations</dc:title>
  <dc:creator>Hauser, John J</dc:creator>
  <cp:lastModifiedBy>Okamura, Masahiro</cp:lastModifiedBy>
  <cp:revision>88</cp:revision>
  <cp:lastPrinted>2019-04-03T12:28:41Z</cp:lastPrinted>
  <dcterms:created xsi:type="dcterms:W3CDTF">2019-04-02T19:07:02Z</dcterms:created>
  <dcterms:modified xsi:type="dcterms:W3CDTF">2021-11-30T01:17:01Z</dcterms:modified>
</cp:coreProperties>
</file>