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1"/>
  </p:notesMasterIdLst>
  <p:sldIdLst>
    <p:sldId id="256" r:id="rId2"/>
    <p:sldId id="262" r:id="rId3"/>
    <p:sldId id="264" r:id="rId4"/>
    <p:sldId id="265" r:id="rId5"/>
    <p:sldId id="266" r:id="rId6"/>
    <p:sldId id="267" r:id="rId7"/>
    <p:sldId id="258" r:id="rId8"/>
    <p:sldId id="268" r:id="rId9"/>
    <p:sldId id="269" r:id="rId10"/>
    <p:sldId id="271" r:id="rId11"/>
    <p:sldId id="399" r:id="rId12"/>
    <p:sldId id="270" r:id="rId13"/>
    <p:sldId id="263" r:id="rId14"/>
    <p:sldId id="401" r:id="rId15"/>
    <p:sldId id="423" r:id="rId16"/>
    <p:sldId id="429" r:id="rId17"/>
    <p:sldId id="431" r:id="rId18"/>
    <p:sldId id="434" r:id="rId19"/>
    <p:sldId id="43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69"/>
    <p:restoredTop sz="94694"/>
  </p:normalViewPr>
  <p:slideViewPr>
    <p:cSldViewPr snapToGrid="0" snapToObjects="1">
      <p:cViewPr varScale="1">
        <p:scale>
          <a:sx n="102" d="100"/>
          <a:sy n="102" d="100"/>
        </p:scale>
        <p:origin x="216" y="4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11/16/21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1</a:t>
            </a:fld>
            <a:endParaRPr lang="en-US"/>
          </a:p>
        </p:txBody>
      </p:sp>
    </p:spTree>
    <p:extLst>
      <p:ext uri="{BB962C8B-B14F-4D97-AF65-F5344CB8AC3E}">
        <p14:creationId xmlns:p14="http://schemas.microsoft.com/office/powerpoint/2010/main" val="1121762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2</a:t>
            </a:fld>
            <a:endParaRPr lang="en-US"/>
          </a:p>
        </p:txBody>
      </p:sp>
    </p:spTree>
    <p:extLst>
      <p:ext uri="{BB962C8B-B14F-4D97-AF65-F5344CB8AC3E}">
        <p14:creationId xmlns:p14="http://schemas.microsoft.com/office/powerpoint/2010/main" val="2882598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5</a:t>
            </a:fld>
            <a:endParaRPr lang="en-US"/>
          </a:p>
        </p:txBody>
      </p:sp>
    </p:spTree>
    <p:extLst>
      <p:ext uri="{BB962C8B-B14F-4D97-AF65-F5344CB8AC3E}">
        <p14:creationId xmlns:p14="http://schemas.microsoft.com/office/powerpoint/2010/main" val="2513390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6</a:t>
            </a:fld>
            <a:endParaRPr lang="en-US"/>
          </a:p>
        </p:txBody>
      </p:sp>
    </p:spTree>
    <p:extLst>
      <p:ext uri="{BB962C8B-B14F-4D97-AF65-F5344CB8AC3E}">
        <p14:creationId xmlns:p14="http://schemas.microsoft.com/office/powerpoint/2010/main" val="356406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want to note that for this design we intend for all beam intensity control to be done in the beamline, using two collimators. This simplifies the ability to control the beam intensity over a large range - from 100 particles to full intensity. There should be no need to reach upstream, to the source or something else, to go to low intensities.</a:t>
            </a:r>
          </a:p>
        </p:txBody>
      </p:sp>
    </p:spTree>
    <p:extLst>
      <p:ext uri="{BB962C8B-B14F-4D97-AF65-F5344CB8AC3E}">
        <p14:creationId xmlns:p14="http://schemas.microsoft.com/office/powerpoint/2010/main" val="3543317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16</a:t>
            </a:fld>
            <a:endParaRPr lang="en-US"/>
          </a:p>
        </p:txBody>
      </p:sp>
    </p:spTree>
    <p:extLst>
      <p:ext uri="{BB962C8B-B14F-4D97-AF65-F5344CB8AC3E}">
        <p14:creationId xmlns:p14="http://schemas.microsoft.com/office/powerpoint/2010/main" val="34245530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8" name="Picture 7">
            <a:extLst>
              <a:ext uri="{FF2B5EF4-FFF2-40B4-BE49-F238E27FC236}">
                <a16:creationId xmlns:a16="http://schemas.microsoft.com/office/drawing/2014/main" id="{A1CCAF04-6C30-614D-8071-3CC683E9765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6083" y="5755088"/>
            <a:ext cx="3238500" cy="4191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6033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811919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81660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066097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7" name="Picture 6">
            <a:extLst>
              <a:ext uri="{FF2B5EF4-FFF2-40B4-BE49-F238E27FC236}">
                <a16:creationId xmlns:a16="http://schemas.microsoft.com/office/drawing/2014/main" id="{E64EB6B9-C6AF-7F40-9A3F-E71E87EB2DF9}"/>
              </a:ext>
            </a:extLst>
          </p:cNvPr>
          <p:cNvPicPr>
            <a:picLocks noChangeAspect="1"/>
          </p:cNvPicPr>
          <p:nvPr userDrawn="1"/>
        </p:nvPicPr>
        <p:blipFill>
          <a:blip r:embed="rId3"/>
          <a:stretch>
            <a:fillRect/>
          </a:stretch>
        </p:blipFill>
        <p:spPr>
          <a:xfrm>
            <a:off x="8386083" y="5742910"/>
            <a:ext cx="3238500" cy="419100"/>
          </a:xfrm>
          <a:prstGeom prst="rect">
            <a:avLst/>
          </a:prstGeom>
        </p:spPr>
      </p:pic>
    </p:spTree>
    <p:extLst>
      <p:ext uri="{BB962C8B-B14F-4D97-AF65-F5344CB8AC3E}">
        <p14:creationId xmlns:p14="http://schemas.microsoft.com/office/powerpoint/2010/main" val="3440654292"/>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79456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4223687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1724543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5715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0960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630614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5715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57150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57150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60960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60960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573931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33593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91252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571500" y="365125"/>
            <a:ext cx="11049000" cy="1325563"/>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571500" y="1825625"/>
            <a:ext cx="11049000" cy="4207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7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tiff"/><Relationship Id="rId1" Type="http://schemas.openxmlformats.org/officeDocument/2006/relationships/slideLayout" Target="../slideLayouts/slideLayout9.xml"/><Relationship Id="rId4" Type="http://schemas.openxmlformats.org/officeDocument/2006/relationships/image" Target="../media/image20.emf"/></Relationships>
</file>

<file path=ppt/slides/_rels/slide1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9.xml"/><Relationship Id="rId4" Type="http://schemas.openxmlformats.org/officeDocument/2006/relationships/image" Target="../media/image11.tiff"/></Relationships>
</file>

<file path=ppt/slides/_rels/slide4.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hyperlink" Target="https://nscl.msu.edu/users/beams.html" TargetMode="External"/><Relationship Id="rId4" Type="http://schemas.openxmlformats.org/officeDocument/2006/relationships/image" Target="../media/image14.tif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p:txBody>
          <a:bodyPr/>
          <a:lstStyle/>
          <a:p>
            <a:r>
              <a:rPr lang="en-US" dirty="0"/>
              <a:t>Proposed BNL High Energy Effects Testing Facility</a:t>
            </a:r>
          </a:p>
        </p:txBody>
      </p:sp>
      <p:sp>
        <p:nvSpPr>
          <p:cNvPr id="3" name="Subtitle 2">
            <a:extLst>
              <a:ext uri="{FF2B5EF4-FFF2-40B4-BE49-F238E27FC236}">
                <a16:creationId xmlns:a16="http://schemas.microsoft.com/office/drawing/2014/main" id="{FDB0E14B-6889-F849-8A8C-D01D7C36038D}"/>
              </a:ext>
            </a:extLst>
          </p:cNvPr>
          <p:cNvSpPr>
            <a:spLocks noGrp="1"/>
          </p:cNvSpPr>
          <p:nvPr>
            <p:ph type="subTitle" idx="1"/>
          </p:nvPr>
        </p:nvSpPr>
        <p:spPr/>
        <p:txBody>
          <a:bodyPr/>
          <a:lstStyle/>
          <a:p>
            <a:r>
              <a:rPr lang="en-US" dirty="0"/>
              <a:t>December 9, 2021</a:t>
            </a:r>
          </a:p>
        </p:txBody>
      </p:sp>
      <p:sp>
        <p:nvSpPr>
          <p:cNvPr id="4" name="Text Placeholder 3">
            <a:extLst>
              <a:ext uri="{FF2B5EF4-FFF2-40B4-BE49-F238E27FC236}">
                <a16:creationId xmlns:a16="http://schemas.microsoft.com/office/drawing/2014/main" id="{BD0F4563-AB5E-1F4E-B28C-08AC1323034C}"/>
              </a:ext>
            </a:extLst>
          </p:cNvPr>
          <p:cNvSpPr>
            <a:spLocks noGrp="1"/>
          </p:cNvSpPr>
          <p:nvPr>
            <p:ph type="body" sz="quarter" idx="10"/>
          </p:nvPr>
        </p:nvSpPr>
        <p:spPr/>
        <p:txBody>
          <a:bodyPr/>
          <a:lstStyle/>
          <a:p>
            <a:r>
              <a:rPr lang="en-US" dirty="0"/>
              <a:t>Kevin A. Brown, C-AD</a:t>
            </a:r>
          </a:p>
        </p:txBody>
      </p:sp>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1DDC36-9498-BE4D-A76B-3976EDB37F80}"/>
              </a:ext>
            </a:extLst>
          </p:cNvPr>
          <p:cNvPicPr>
            <a:picLocks noChangeAspect="1"/>
          </p:cNvPicPr>
          <p:nvPr/>
        </p:nvPicPr>
        <p:blipFill rotWithShape="1">
          <a:blip r:embed="rId2">
            <a:extLst>
              <a:ext uri="{28A0092B-C50C-407E-A947-70E740481C1C}">
                <a14:useLocalDpi xmlns:a14="http://schemas.microsoft.com/office/drawing/2010/main"/>
              </a:ext>
            </a:extLst>
          </a:blip>
          <a:srcRect l="20903" t="8602" r="63717" b="63029"/>
          <a:stretch/>
        </p:blipFill>
        <p:spPr>
          <a:xfrm rot="16200000">
            <a:off x="7597657" y="-62719"/>
            <a:ext cx="2374511" cy="6215648"/>
          </a:xfrm>
          <a:prstGeom prst="rect">
            <a:avLst/>
          </a:prstGeom>
        </p:spPr>
      </p:pic>
      <p:sp>
        <p:nvSpPr>
          <p:cNvPr id="2" name="Slide Number Placeholder 1">
            <a:extLst>
              <a:ext uri="{FF2B5EF4-FFF2-40B4-BE49-F238E27FC236}">
                <a16:creationId xmlns:a16="http://schemas.microsoft.com/office/drawing/2014/main" id="{0ACA0849-BA73-614E-A225-93E595C586B5}"/>
              </a:ext>
            </a:extLst>
          </p:cNvPr>
          <p:cNvSpPr>
            <a:spLocks noGrp="1"/>
          </p:cNvSpPr>
          <p:nvPr>
            <p:ph type="sldNum" sz="quarter" idx="4"/>
          </p:nvPr>
        </p:nvSpPr>
        <p:spPr/>
        <p:txBody>
          <a:bodyPr/>
          <a:lstStyle/>
          <a:p>
            <a:fld id="{933A556B-7C63-244D-9B7C-B0EA8042B330}" type="slidenum">
              <a:rPr lang="en-US" smtClean="0"/>
              <a:pPr/>
              <a:t>10</a:t>
            </a:fld>
            <a:endParaRPr lang="en-US" sz="1000" dirty="0"/>
          </a:p>
        </p:txBody>
      </p:sp>
      <p:pic>
        <p:nvPicPr>
          <p:cNvPr id="4" name="Picture 3">
            <a:extLst>
              <a:ext uri="{FF2B5EF4-FFF2-40B4-BE49-F238E27FC236}">
                <a16:creationId xmlns:a16="http://schemas.microsoft.com/office/drawing/2014/main" id="{36762BDE-3055-9A41-A53F-CB470481A8C4}"/>
              </a:ext>
            </a:extLst>
          </p:cNvPr>
          <p:cNvPicPr>
            <a:picLocks noChangeAspect="1"/>
          </p:cNvPicPr>
          <p:nvPr/>
        </p:nvPicPr>
        <p:blipFill rotWithShape="1">
          <a:blip r:embed="rId2">
            <a:extLst>
              <a:ext uri="{28A0092B-C50C-407E-A947-70E740481C1C}">
                <a14:useLocalDpi xmlns:a14="http://schemas.microsoft.com/office/drawing/2010/main"/>
              </a:ext>
            </a:extLst>
          </a:blip>
          <a:srcRect l="45425" t="8038" r="34391" b="63421"/>
          <a:stretch/>
        </p:blipFill>
        <p:spPr>
          <a:xfrm rot="16200000">
            <a:off x="1326288" y="-296931"/>
            <a:ext cx="3074755" cy="5626845"/>
          </a:xfrm>
          <a:prstGeom prst="rect">
            <a:avLst/>
          </a:prstGeom>
        </p:spPr>
      </p:pic>
      <p:cxnSp>
        <p:nvCxnSpPr>
          <p:cNvPr id="5" name="Straight Arrow Connector 4">
            <a:extLst>
              <a:ext uri="{FF2B5EF4-FFF2-40B4-BE49-F238E27FC236}">
                <a16:creationId xmlns:a16="http://schemas.microsoft.com/office/drawing/2014/main" id="{F1753788-BC0B-934D-92A4-77B3577C0FD0}"/>
              </a:ext>
            </a:extLst>
          </p:cNvPr>
          <p:cNvCxnSpPr/>
          <p:nvPr/>
        </p:nvCxnSpPr>
        <p:spPr>
          <a:xfrm>
            <a:off x="9515021" y="2516492"/>
            <a:ext cx="0" cy="1195602"/>
          </a:xfrm>
          <a:prstGeom prst="straightConnector1">
            <a:avLst/>
          </a:prstGeom>
          <a:ln w="44450">
            <a:solidFill>
              <a:schemeClr val="tx1"/>
            </a:solidFill>
            <a:headEnd type="stealth" w="med" len="med"/>
            <a:tailEnd type="stealth" w="med" len="med"/>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62878CF4-C751-654F-8E88-3E3EE3FB9DAD}"/>
              </a:ext>
            </a:extLst>
          </p:cNvPr>
          <p:cNvSpPr txBox="1"/>
          <p:nvPr/>
        </p:nvSpPr>
        <p:spPr>
          <a:xfrm>
            <a:off x="1584960" y="4043414"/>
            <a:ext cx="1116716" cy="369332"/>
          </a:xfrm>
          <a:prstGeom prst="rect">
            <a:avLst/>
          </a:prstGeom>
          <a:noFill/>
        </p:spPr>
        <p:txBody>
          <a:bodyPr wrap="none" rtlCol="0">
            <a:spAutoFit/>
          </a:bodyPr>
          <a:lstStyle/>
          <a:p>
            <a:r>
              <a:rPr lang="en-US" dirty="0"/>
              <a:t>Top View</a:t>
            </a:r>
          </a:p>
        </p:txBody>
      </p:sp>
      <p:sp>
        <p:nvSpPr>
          <p:cNvPr id="7" name="TextBox 6">
            <a:extLst>
              <a:ext uri="{FF2B5EF4-FFF2-40B4-BE49-F238E27FC236}">
                <a16:creationId xmlns:a16="http://schemas.microsoft.com/office/drawing/2014/main" id="{A1003367-23E9-5C40-BBF0-B7993E9CB853}"/>
              </a:ext>
            </a:extLst>
          </p:cNvPr>
          <p:cNvSpPr txBox="1"/>
          <p:nvPr/>
        </p:nvSpPr>
        <p:spPr>
          <a:xfrm>
            <a:off x="7211806" y="4043414"/>
            <a:ext cx="1206421" cy="369332"/>
          </a:xfrm>
          <a:prstGeom prst="rect">
            <a:avLst/>
          </a:prstGeom>
          <a:noFill/>
        </p:spPr>
        <p:txBody>
          <a:bodyPr wrap="none" rtlCol="0">
            <a:spAutoFit/>
          </a:bodyPr>
          <a:lstStyle/>
          <a:p>
            <a:r>
              <a:rPr lang="en-US" dirty="0"/>
              <a:t>Side View</a:t>
            </a:r>
          </a:p>
        </p:txBody>
      </p:sp>
      <p:sp>
        <p:nvSpPr>
          <p:cNvPr id="8" name="TextBox 7">
            <a:extLst>
              <a:ext uri="{FF2B5EF4-FFF2-40B4-BE49-F238E27FC236}">
                <a16:creationId xmlns:a16="http://schemas.microsoft.com/office/drawing/2014/main" id="{C8BF3AFD-5AFD-874B-AD78-56B6ACDF0626}"/>
              </a:ext>
            </a:extLst>
          </p:cNvPr>
          <p:cNvSpPr txBox="1"/>
          <p:nvPr/>
        </p:nvSpPr>
        <p:spPr>
          <a:xfrm>
            <a:off x="8830218" y="2758767"/>
            <a:ext cx="684803" cy="369332"/>
          </a:xfrm>
          <a:prstGeom prst="rect">
            <a:avLst/>
          </a:prstGeom>
          <a:noFill/>
        </p:spPr>
        <p:txBody>
          <a:bodyPr wrap="none" rtlCol="0">
            <a:spAutoFit/>
          </a:bodyPr>
          <a:lstStyle/>
          <a:p>
            <a:r>
              <a:rPr lang="en-US" dirty="0"/>
              <a:t>13.5’</a:t>
            </a:r>
          </a:p>
        </p:txBody>
      </p:sp>
    </p:spTree>
    <p:extLst>
      <p:ext uri="{BB962C8B-B14F-4D97-AF65-F5344CB8AC3E}">
        <p14:creationId xmlns:p14="http://schemas.microsoft.com/office/powerpoint/2010/main" val="42561476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4359B-979F-1D4F-A9D9-46CBCE024CC5}"/>
              </a:ext>
            </a:extLst>
          </p:cNvPr>
          <p:cNvSpPr>
            <a:spLocks noGrp="1"/>
          </p:cNvSpPr>
          <p:nvPr>
            <p:ph type="title"/>
          </p:nvPr>
        </p:nvSpPr>
        <p:spPr>
          <a:xfrm>
            <a:off x="571500" y="176522"/>
            <a:ext cx="11049000" cy="1325563"/>
          </a:xfrm>
        </p:spPr>
        <p:txBody>
          <a:bodyPr/>
          <a:lstStyle/>
          <a:p>
            <a:r>
              <a:rPr lang="en-US" dirty="0"/>
              <a:t>Capabilities</a:t>
            </a:r>
          </a:p>
        </p:txBody>
      </p:sp>
      <p:sp>
        <p:nvSpPr>
          <p:cNvPr id="3" name="Content Placeholder 2">
            <a:extLst>
              <a:ext uri="{FF2B5EF4-FFF2-40B4-BE49-F238E27FC236}">
                <a16:creationId xmlns:a16="http://schemas.microsoft.com/office/drawing/2014/main" id="{D7D7DAEE-4DCF-7947-9C57-C61DD12A97E2}"/>
              </a:ext>
            </a:extLst>
          </p:cNvPr>
          <p:cNvSpPr>
            <a:spLocks noGrp="1"/>
          </p:cNvSpPr>
          <p:nvPr>
            <p:ph idx="1"/>
          </p:nvPr>
        </p:nvSpPr>
        <p:spPr>
          <a:xfrm>
            <a:off x="571500" y="1292353"/>
            <a:ext cx="11049000" cy="4157471"/>
          </a:xfrm>
        </p:spPr>
        <p:txBody>
          <a:bodyPr>
            <a:normAutofit fontScale="77500" lnSpcReduction="20000"/>
          </a:bodyPr>
          <a:lstStyle/>
          <a:p>
            <a:pPr marL="457200" indent="-457200">
              <a:buFont typeface="Arial" panose="020B0604020202020204" pitchFamily="34" charset="0"/>
              <a:buChar char="•"/>
            </a:pPr>
            <a:r>
              <a:rPr lang="en-US" dirty="0"/>
              <a:t>Large range of beam energies (e.g., </a:t>
            </a:r>
            <a:r>
              <a:rPr lang="en-US" b="1" dirty="0"/>
              <a:t>40 - 2000 MeV/n Fe</a:t>
            </a:r>
            <a:r>
              <a:rPr lang="en-US" b="1" baseline="30000" dirty="0"/>
              <a:t>21+</a:t>
            </a:r>
            <a:r>
              <a:rPr lang="en-US" b="1" dirty="0"/>
              <a:t> ions</a:t>
            </a:r>
            <a:r>
              <a:rPr lang="en-US" dirty="0"/>
              <a:t>)</a:t>
            </a:r>
          </a:p>
          <a:p>
            <a:pPr marL="457200" indent="-457200">
              <a:buFont typeface="Arial" panose="020B0604020202020204" pitchFamily="34" charset="0"/>
              <a:buChar char="•"/>
            </a:pPr>
            <a:r>
              <a:rPr lang="en-US" dirty="0"/>
              <a:t>Large number of available ion species (e.g., </a:t>
            </a:r>
            <a:r>
              <a:rPr lang="en-US" b="1" dirty="0"/>
              <a:t>H to U </a:t>
            </a:r>
            <a:r>
              <a:rPr lang="en-US" altLang="en-US" sz="3200" b="1" dirty="0"/>
              <a:t>[Z = 1 to 92] </a:t>
            </a:r>
            <a:r>
              <a:rPr lang="en-US" dirty="0"/>
              <a:t>and more)</a:t>
            </a:r>
          </a:p>
          <a:p>
            <a:pPr marL="457200" indent="-457200">
              <a:buFont typeface="Arial" panose="020B0604020202020204" pitchFamily="34" charset="0"/>
              <a:buChar char="•"/>
            </a:pPr>
            <a:r>
              <a:rPr lang="en-US" dirty="0"/>
              <a:t>Fast energy change (minutes)</a:t>
            </a:r>
          </a:p>
          <a:p>
            <a:pPr marL="457200" indent="-457200">
              <a:buFont typeface="Arial" panose="020B0604020202020204" pitchFamily="34" charset="0"/>
              <a:buChar char="•"/>
            </a:pPr>
            <a:r>
              <a:rPr lang="en-US" dirty="0"/>
              <a:t>Fast switching of ions (minutes) [note: </a:t>
            </a:r>
            <a:r>
              <a:rPr lang="en-US" b="1" dirty="0"/>
              <a:t>Simulation of Galactic Cosmic Rays</a:t>
            </a:r>
            <a:r>
              <a:rPr lang="en-US" dirty="0"/>
              <a:t>]</a:t>
            </a:r>
          </a:p>
          <a:p>
            <a:pPr marL="457200" indent="-457200">
              <a:buFont typeface="Arial" panose="020B0604020202020204" pitchFamily="34" charset="0"/>
              <a:buChar char="•"/>
            </a:pPr>
            <a:r>
              <a:rPr lang="en-US" dirty="0"/>
              <a:t>Support for both unclassified and classified experiments</a:t>
            </a:r>
          </a:p>
          <a:p>
            <a:pPr marL="457200" indent="-457200">
              <a:buFont typeface="Arial" panose="020B0604020202020204" pitchFamily="34" charset="0"/>
              <a:buChar char="•"/>
            </a:pPr>
            <a:r>
              <a:rPr lang="en-US" dirty="0"/>
              <a:t>3D Uniform Beams</a:t>
            </a:r>
          </a:p>
          <a:p>
            <a:pPr marL="457200" indent="-457200">
              <a:buFont typeface="Arial" panose="020B0604020202020204" pitchFamily="34" charset="0"/>
              <a:buChar char="•"/>
            </a:pPr>
            <a:r>
              <a:rPr lang="en-US" dirty="0"/>
              <a:t>Square uniform beam sizes from </a:t>
            </a:r>
            <a:r>
              <a:rPr lang="en-US" b="1" dirty="0"/>
              <a:t>1 cm</a:t>
            </a:r>
            <a:r>
              <a:rPr lang="en-US" b="1" baseline="30000" dirty="0"/>
              <a:t>2</a:t>
            </a:r>
            <a:r>
              <a:rPr lang="en-US" b="1" dirty="0"/>
              <a:t> to 400 cm</a:t>
            </a:r>
            <a:r>
              <a:rPr lang="en-US" b="1" baseline="30000" dirty="0"/>
              <a:t>2</a:t>
            </a:r>
            <a:r>
              <a:rPr lang="en-US" dirty="0"/>
              <a:t>, and larger</a:t>
            </a:r>
          </a:p>
          <a:p>
            <a:pPr marL="457200" indent="-457200">
              <a:buFont typeface="Arial" panose="020B0604020202020204" pitchFamily="34" charset="0"/>
              <a:buChar char="•"/>
            </a:pPr>
            <a:r>
              <a:rPr lang="en-US" dirty="0"/>
              <a:t>Small beams on the scale of 1 cm </a:t>
            </a:r>
            <a:r>
              <a:rPr lang="en-US" dirty="0" err="1"/>
              <a:t>rms</a:t>
            </a:r>
            <a:r>
              <a:rPr lang="en-US" dirty="0"/>
              <a:t> (and smaller are possible)</a:t>
            </a:r>
          </a:p>
          <a:p>
            <a:pPr marL="457200" indent="-457200">
              <a:buFont typeface="Arial" panose="020B0604020202020204" pitchFamily="34" charset="0"/>
              <a:buChar char="•"/>
            </a:pPr>
            <a:r>
              <a:rPr lang="en-US" dirty="0"/>
              <a:t>Beam </a:t>
            </a:r>
            <a:r>
              <a:rPr lang="en-US" b="1" dirty="0"/>
              <a:t>spills from 0.1 - 5.0 seconds </a:t>
            </a:r>
            <a:r>
              <a:rPr lang="en-US" dirty="0"/>
              <a:t>(longer and shorter are possible)</a:t>
            </a:r>
          </a:p>
          <a:p>
            <a:pPr marL="457200" indent="-457200">
              <a:buFont typeface="Arial" panose="020B0604020202020204" pitchFamily="34" charset="0"/>
              <a:buChar char="•"/>
            </a:pPr>
            <a:r>
              <a:rPr lang="en-US" dirty="0"/>
              <a:t>Fast beam cutoff with insignificant overshoot (e.g., 0.1%)</a:t>
            </a:r>
          </a:p>
          <a:p>
            <a:pPr marL="457200" indent="-457200">
              <a:buFont typeface="Arial" panose="020B0604020202020204" pitchFamily="34" charset="0"/>
              <a:buChar char="•"/>
            </a:pPr>
            <a:r>
              <a:rPr lang="en-US" dirty="0"/>
              <a:t>Same level of support and service as NSRL</a:t>
            </a:r>
          </a:p>
        </p:txBody>
      </p:sp>
      <p:sp>
        <p:nvSpPr>
          <p:cNvPr id="6" name="Slide Number Placeholder 5">
            <a:extLst>
              <a:ext uri="{FF2B5EF4-FFF2-40B4-BE49-F238E27FC236}">
                <a16:creationId xmlns:a16="http://schemas.microsoft.com/office/drawing/2014/main" id="{4DFF3FEE-0612-C945-957A-3F1563A8A064}"/>
              </a:ext>
            </a:extLst>
          </p:cNvPr>
          <p:cNvSpPr>
            <a:spLocks noGrp="1"/>
          </p:cNvSpPr>
          <p:nvPr>
            <p:ph type="sldNum" sz="quarter" idx="12"/>
          </p:nvPr>
        </p:nvSpPr>
        <p:spPr>
          <a:xfrm>
            <a:off x="10441458" y="6356350"/>
            <a:ext cx="912341" cy="365125"/>
          </a:xfrm>
          <a:prstGeom prst="rect">
            <a:avLst/>
          </a:prstGeom>
        </p:spPr>
        <p:txBody>
          <a:bodyPr vert="horz" lIns="91440" tIns="45720" rIns="91440" bIns="45720" rtlCol="0" anchor="ctr"/>
          <a:lstStyle>
            <a:defPPr>
              <a:defRPr lang="en-US"/>
            </a:defPPr>
            <a:lvl1pPr algn="r" defTabSz="508000" rtl="0" eaLnBrk="0" fontAlgn="base" hangingPunct="0">
              <a:spcBef>
                <a:spcPct val="0"/>
              </a:spcBef>
              <a:spcAft>
                <a:spcPct val="0"/>
              </a:spcAft>
              <a:defRPr sz="1600" kern="1200">
                <a:solidFill>
                  <a:schemeClr val="tx1">
                    <a:tint val="75000"/>
                  </a:schemeClr>
                </a:solidFill>
                <a:latin typeface="Arial" charset="0"/>
                <a:ea typeface="ＭＳ Ｐゴシック" charset="-128"/>
                <a:cs typeface="+mn-cs"/>
              </a:defRPr>
            </a:lvl1pPr>
            <a:lvl2pPr marL="508000" indent="-50800" algn="l" defTabSz="508000" rtl="0" eaLnBrk="0" fontAlgn="base" hangingPunct="0">
              <a:spcBef>
                <a:spcPct val="0"/>
              </a:spcBef>
              <a:spcAft>
                <a:spcPct val="0"/>
              </a:spcAft>
              <a:defRPr kern="1200">
                <a:solidFill>
                  <a:schemeClr val="tx1"/>
                </a:solidFill>
                <a:latin typeface="Arial" charset="0"/>
                <a:ea typeface="ＭＳ Ｐゴシック" charset="-128"/>
                <a:cs typeface="+mn-cs"/>
              </a:defRPr>
            </a:lvl2pPr>
            <a:lvl3pPr marL="1017588" indent="-103188" algn="l" defTabSz="508000" rtl="0" eaLnBrk="0" fontAlgn="base" hangingPunct="0">
              <a:spcBef>
                <a:spcPct val="0"/>
              </a:spcBef>
              <a:spcAft>
                <a:spcPct val="0"/>
              </a:spcAft>
              <a:defRPr kern="1200">
                <a:solidFill>
                  <a:schemeClr val="tx1"/>
                </a:solidFill>
                <a:latin typeface="Arial" charset="0"/>
                <a:ea typeface="ＭＳ Ｐゴシック" charset="-128"/>
                <a:cs typeface="+mn-cs"/>
              </a:defRPr>
            </a:lvl3pPr>
            <a:lvl4pPr marL="1527175" indent="-155575" algn="l" defTabSz="508000" rtl="0" eaLnBrk="0" fontAlgn="base" hangingPunct="0">
              <a:spcBef>
                <a:spcPct val="0"/>
              </a:spcBef>
              <a:spcAft>
                <a:spcPct val="0"/>
              </a:spcAft>
              <a:defRPr kern="1200">
                <a:solidFill>
                  <a:schemeClr val="tx1"/>
                </a:solidFill>
                <a:latin typeface="Arial" charset="0"/>
                <a:ea typeface="ＭＳ Ｐゴシック" charset="-128"/>
                <a:cs typeface="+mn-cs"/>
              </a:defRPr>
            </a:lvl4pPr>
            <a:lvl5pPr marL="2036763" indent="-207963" algn="l" defTabSz="508000" rtl="0" eaLnBrk="0" fontAlgn="base" hangingPunct="0">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fld id="{6BDD3E15-F825-5F41-B8FC-D0833A08965E}" type="slidenum">
              <a:rPr lang="en-US" smtClean="0"/>
              <a:pPr/>
              <a:t>11</a:t>
            </a:fld>
            <a:endParaRPr lang="en-US"/>
          </a:p>
        </p:txBody>
      </p:sp>
    </p:spTree>
    <p:extLst>
      <p:ext uri="{BB962C8B-B14F-4D97-AF65-F5344CB8AC3E}">
        <p14:creationId xmlns:p14="http://schemas.microsoft.com/office/powerpoint/2010/main" val="2115351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78B0DEC-C5DB-3042-9627-A14D3842AE69}"/>
              </a:ext>
            </a:extLst>
          </p:cNvPr>
          <p:cNvSpPr>
            <a:spLocks noGrp="1"/>
          </p:cNvSpPr>
          <p:nvPr>
            <p:ph type="sldNum" sz="quarter" idx="4"/>
          </p:nvPr>
        </p:nvSpPr>
        <p:spPr/>
        <p:txBody>
          <a:bodyPr/>
          <a:lstStyle/>
          <a:p>
            <a:fld id="{933A556B-7C63-244D-9B7C-B0EA8042B330}" type="slidenum">
              <a:rPr lang="en-US" smtClean="0"/>
              <a:pPr/>
              <a:t>12</a:t>
            </a:fld>
            <a:endParaRPr lang="en-US" sz="1000" dirty="0"/>
          </a:p>
        </p:txBody>
      </p:sp>
      <p:pic>
        <p:nvPicPr>
          <p:cNvPr id="5" name="Picture 4">
            <a:extLst>
              <a:ext uri="{FF2B5EF4-FFF2-40B4-BE49-F238E27FC236}">
                <a16:creationId xmlns:a16="http://schemas.microsoft.com/office/drawing/2014/main" id="{56FEBC02-F28F-4545-BAD4-B3C0B12A5C46}"/>
              </a:ext>
            </a:extLst>
          </p:cNvPr>
          <p:cNvPicPr>
            <a:picLocks noChangeAspect="1"/>
          </p:cNvPicPr>
          <p:nvPr/>
        </p:nvPicPr>
        <p:blipFill>
          <a:blip r:embed="rId2"/>
          <a:stretch>
            <a:fillRect/>
          </a:stretch>
        </p:blipFill>
        <p:spPr>
          <a:xfrm>
            <a:off x="1735513" y="0"/>
            <a:ext cx="8211964" cy="3864864"/>
          </a:xfrm>
          <a:prstGeom prst="rect">
            <a:avLst/>
          </a:prstGeom>
        </p:spPr>
      </p:pic>
      <p:pic>
        <p:nvPicPr>
          <p:cNvPr id="6" name="Picture 5">
            <a:extLst>
              <a:ext uri="{FF2B5EF4-FFF2-40B4-BE49-F238E27FC236}">
                <a16:creationId xmlns:a16="http://schemas.microsoft.com/office/drawing/2014/main" id="{5F5BECAE-F6C2-2E44-A00B-DA0D310B00EB}"/>
              </a:ext>
            </a:extLst>
          </p:cNvPr>
          <p:cNvPicPr>
            <a:picLocks noChangeAspect="1"/>
          </p:cNvPicPr>
          <p:nvPr/>
        </p:nvPicPr>
        <p:blipFill>
          <a:blip r:embed="rId3"/>
          <a:stretch>
            <a:fillRect/>
          </a:stretch>
        </p:blipFill>
        <p:spPr>
          <a:xfrm>
            <a:off x="2627392" y="3864863"/>
            <a:ext cx="3214103" cy="2451731"/>
          </a:xfrm>
          <a:prstGeom prst="rect">
            <a:avLst/>
          </a:prstGeom>
        </p:spPr>
      </p:pic>
      <p:pic>
        <p:nvPicPr>
          <p:cNvPr id="7" name="Picture 6">
            <a:extLst>
              <a:ext uri="{FF2B5EF4-FFF2-40B4-BE49-F238E27FC236}">
                <a16:creationId xmlns:a16="http://schemas.microsoft.com/office/drawing/2014/main" id="{8877366A-187D-CE41-8A67-D457BCEE4F35}"/>
              </a:ext>
            </a:extLst>
          </p:cNvPr>
          <p:cNvPicPr>
            <a:picLocks noChangeAspect="1"/>
          </p:cNvPicPr>
          <p:nvPr/>
        </p:nvPicPr>
        <p:blipFill>
          <a:blip r:embed="rId4"/>
          <a:stretch>
            <a:fillRect/>
          </a:stretch>
        </p:blipFill>
        <p:spPr>
          <a:xfrm>
            <a:off x="5841495" y="4410663"/>
            <a:ext cx="4363209" cy="1905932"/>
          </a:xfrm>
          <a:prstGeom prst="rect">
            <a:avLst/>
          </a:prstGeom>
        </p:spPr>
      </p:pic>
    </p:spTree>
    <p:extLst>
      <p:ext uri="{BB962C8B-B14F-4D97-AF65-F5344CB8AC3E}">
        <p14:creationId xmlns:p14="http://schemas.microsoft.com/office/powerpoint/2010/main" val="2046026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ED181-152F-5440-8203-5E821EAE2889}"/>
              </a:ext>
            </a:extLst>
          </p:cNvPr>
          <p:cNvSpPr>
            <a:spLocks noGrp="1"/>
          </p:cNvSpPr>
          <p:nvPr>
            <p:ph type="title"/>
          </p:nvPr>
        </p:nvSpPr>
        <p:spPr>
          <a:xfrm>
            <a:off x="571500" y="0"/>
            <a:ext cx="11049000" cy="1325563"/>
          </a:xfrm>
        </p:spPr>
        <p:txBody>
          <a:bodyPr>
            <a:normAutofit/>
          </a:bodyPr>
          <a:lstStyle/>
          <a:p>
            <a:r>
              <a:rPr lang="en-US" sz="4000" u="sng" dirty="0"/>
              <a:t>AGS HEET Layout and Capabilities</a:t>
            </a:r>
          </a:p>
        </p:txBody>
      </p:sp>
      <p:pic>
        <p:nvPicPr>
          <p:cNvPr id="5" name="Content Placeholder 4">
            <a:extLst>
              <a:ext uri="{FF2B5EF4-FFF2-40B4-BE49-F238E27FC236}">
                <a16:creationId xmlns:a16="http://schemas.microsoft.com/office/drawing/2014/main" id="{7637219D-A53C-0A4B-AFD8-166F7F603899}"/>
              </a:ext>
            </a:extLst>
          </p:cNvPr>
          <p:cNvPicPr>
            <a:picLocks noGrp="1" noChangeAspect="1"/>
          </p:cNvPicPr>
          <p:nvPr>
            <p:ph idx="1"/>
          </p:nvPr>
        </p:nvPicPr>
        <p:blipFill>
          <a:blip r:embed="rId2"/>
          <a:stretch>
            <a:fillRect/>
          </a:stretch>
        </p:blipFill>
        <p:spPr>
          <a:xfrm>
            <a:off x="571500" y="662780"/>
            <a:ext cx="8474964" cy="5393159"/>
          </a:xfrm>
          <a:prstGeom prst="rect">
            <a:avLst/>
          </a:prstGeom>
        </p:spPr>
      </p:pic>
      <p:sp>
        <p:nvSpPr>
          <p:cNvPr id="4" name="Slide Number Placeholder 3">
            <a:extLst>
              <a:ext uri="{FF2B5EF4-FFF2-40B4-BE49-F238E27FC236}">
                <a16:creationId xmlns:a16="http://schemas.microsoft.com/office/drawing/2014/main" id="{E4C06036-7BD0-E64D-B0F2-816ACE916B60}"/>
              </a:ext>
            </a:extLst>
          </p:cNvPr>
          <p:cNvSpPr>
            <a:spLocks noGrp="1"/>
          </p:cNvSpPr>
          <p:nvPr>
            <p:ph type="sldNum" sz="quarter" idx="4"/>
          </p:nvPr>
        </p:nvSpPr>
        <p:spPr/>
        <p:txBody>
          <a:bodyPr/>
          <a:lstStyle/>
          <a:p>
            <a:fld id="{933A556B-7C63-244D-9B7C-B0EA8042B330}" type="slidenum">
              <a:rPr lang="en-US" smtClean="0"/>
              <a:pPr/>
              <a:t>13</a:t>
            </a:fld>
            <a:endParaRPr lang="en-US" sz="1000" dirty="0"/>
          </a:p>
        </p:txBody>
      </p:sp>
    </p:spTree>
    <p:extLst>
      <p:ext uri="{BB962C8B-B14F-4D97-AF65-F5344CB8AC3E}">
        <p14:creationId xmlns:p14="http://schemas.microsoft.com/office/powerpoint/2010/main" val="9346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E147A3-EBAC-5C4E-8CD3-74DAF0B9A4F7}"/>
              </a:ext>
            </a:extLst>
          </p:cNvPr>
          <p:cNvSpPr>
            <a:spLocks noGrp="1"/>
          </p:cNvSpPr>
          <p:nvPr>
            <p:ph type="sldNum" sz="quarter" idx="4"/>
          </p:nvPr>
        </p:nvSpPr>
        <p:spPr/>
        <p:txBody>
          <a:bodyPr/>
          <a:lstStyle/>
          <a:p>
            <a:fld id="{933A556B-7C63-244D-9B7C-B0EA8042B330}" type="slidenum">
              <a:rPr lang="en-US" smtClean="0"/>
              <a:pPr/>
              <a:t>14</a:t>
            </a:fld>
            <a:endParaRPr lang="en-US" dirty="0">
              <a:solidFill>
                <a:schemeClr val="bg1"/>
              </a:solidFill>
            </a:endParaRPr>
          </a:p>
        </p:txBody>
      </p:sp>
      <p:sp>
        <p:nvSpPr>
          <p:cNvPr id="2" name="Title 1">
            <a:extLst>
              <a:ext uri="{FF2B5EF4-FFF2-40B4-BE49-F238E27FC236}">
                <a16:creationId xmlns:a16="http://schemas.microsoft.com/office/drawing/2014/main" id="{0BDB68A9-B5EB-314F-849D-FB440A7B37AA}"/>
              </a:ext>
            </a:extLst>
          </p:cNvPr>
          <p:cNvSpPr>
            <a:spLocks noGrp="1"/>
          </p:cNvSpPr>
          <p:nvPr>
            <p:ph type="ctrTitle"/>
          </p:nvPr>
        </p:nvSpPr>
        <p:spPr/>
        <p:txBody>
          <a:bodyPr>
            <a:normAutofit/>
          </a:bodyPr>
          <a:lstStyle/>
          <a:p>
            <a:r>
              <a:rPr lang="en-US" sz="4800" dirty="0"/>
              <a:t>Operations Models</a:t>
            </a:r>
          </a:p>
        </p:txBody>
      </p:sp>
    </p:spTree>
    <p:extLst>
      <p:ext uri="{BB962C8B-B14F-4D97-AF65-F5344CB8AC3E}">
        <p14:creationId xmlns:p14="http://schemas.microsoft.com/office/powerpoint/2010/main" val="21347035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8F7285-40AA-1C49-BD99-D422A87F5ED5}"/>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Operations</a:t>
            </a:r>
          </a:p>
        </p:txBody>
      </p:sp>
      <p:sp>
        <p:nvSpPr>
          <p:cNvPr id="2" name="Content Placeholder 1">
            <a:extLst>
              <a:ext uri="{FF2B5EF4-FFF2-40B4-BE49-F238E27FC236}">
                <a16:creationId xmlns:a16="http://schemas.microsoft.com/office/drawing/2014/main" id="{BC293EF3-BFE4-E84F-AF2B-4D1342E39DFB}"/>
              </a:ext>
            </a:extLst>
          </p:cNvPr>
          <p:cNvSpPr>
            <a:spLocks noGrp="1"/>
          </p:cNvSpPr>
          <p:nvPr>
            <p:ph idx="1"/>
          </p:nvPr>
        </p:nvSpPr>
        <p:spPr>
          <a:xfrm>
            <a:off x="571500" y="1450849"/>
            <a:ext cx="11049000" cy="4581962"/>
          </a:xfrm>
        </p:spPr>
        <p:txBody>
          <a:bodyPr>
            <a:normAutofit fontScale="85000" lnSpcReduction="20000"/>
          </a:bodyPr>
          <a:lstStyle/>
          <a:p>
            <a:r>
              <a:rPr lang="en-US" dirty="0"/>
              <a:t>The total number of weeks available in a year is 44 (we shut down for about 8 weeks every summer for maintenance, typically) </a:t>
            </a:r>
          </a:p>
          <a:p>
            <a:pPr lvl="1"/>
            <a:r>
              <a:rPr lang="en-US" b="1" dirty="0"/>
              <a:t>~5000 (up to 6000) hours of availability per year</a:t>
            </a:r>
          </a:p>
          <a:p>
            <a:pPr lvl="1"/>
            <a:r>
              <a:rPr lang="en-US" dirty="0"/>
              <a:t>Every two weeks, typically on a Wednesday, there will be an 8-hour maintenance period when beam is not available</a:t>
            </a:r>
          </a:p>
          <a:p>
            <a:r>
              <a:rPr lang="en-US" dirty="0"/>
              <a:t>We assume 24/7 operations during the 44 weeks of the yearly operation period</a:t>
            </a:r>
          </a:p>
          <a:p>
            <a:r>
              <a:rPr lang="en-US" dirty="0"/>
              <a:t>We use an 80% facility availability during operations. The remaining 20% of the time accounts for down time due to failures and for use of the accelerator for injecting beam into RHIC and EIC in the future</a:t>
            </a:r>
          </a:p>
          <a:p>
            <a:r>
              <a:rPr lang="en-US" dirty="0"/>
              <a:t>We assume the present situation of concurrent operation with RHIC, NSRL, and BLIP (Medical Isotope Production) and, in the future, concurrent operation with EIC, NSRL, and BLIP. During the period of EIC construction (2025 – 2030) operations only concurrent with NSRL and BLIP</a:t>
            </a:r>
          </a:p>
          <a:p>
            <a:r>
              <a:rPr lang="en-US" dirty="0"/>
              <a:t>NSRL &amp; HEET would run concurrently and can be taking different ions</a:t>
            </a:r>
          </a:p>
          <a:p>
            <a:endParaRPr lang="en-US" dirty="0"/>
          </a:p>
        </p:txBody>
      </p:sp>
      <p:sp>
        <p:nvSpPr>
          <p:cNvPr id="6" name="Slide Number Placeholder 5">
            <a:extLst>
              <a:ext uri="{FF2B5EF4-FFF2-40B4-BE49-F238E27FC236}">
                <a16:creationId xmlns:a16="http://schemas.microsoft.com/office/drawing/2014/main" id="{D05F0809-2F4B-1941-9212-398C77455DD4}"/>
              </a:ext>
            </a:extLst>
          </p:cNvPr>
          <p:cNvSpPr>
            <a:spLocks noGrp="1"/>
          </p:cNvSpPr>
          <p:nvPr>
            <p:ph type="sldNum" sz="quarter" idx="12"/>
          </p:nvPr>
        </p:nvSpPr>
        <p:spPr>
          <a:xfrm>
            <a:off x="10441458" y="6356350"/>
            <a:ext cx="912341" cy="365125"/>
          </a:xfrm>
          <a:prstGeom prst="rect">
            <a:avLst/>
          </a:prstGeom>
        </p:spPr>
        <p:txBody>
          <a:bodyPr vert="horz" lIns="91440" tIns="45720" rIns="91440" bIns="45720" rtlCol="0" anchor="ctr"/>
          <a:lstStyle>
            <a:defPPr>
              <a:defRPr lang="en-US"/>
            </a:defPPr>
            <a:lvl1pPr algn="r" defTabSz="508000" rtl="0" eaLnBrk="0" fontAlgn="base" hangingPunct="0">
              <a:spcBef>
                <a:spcPct val="0"/>
              </a:spcBef>
              <a:spcAft>
                <a:spcPct val="0"/>
              </a:spcAft>
              <a:defRPr sz="1600" kern="1200">
                <a:solidFill>
                  <a:schemeClr val="tx1">
                    <a:tint val="75000"/>
                  </a:schemeClr>
                </a:solidFill>
                <a:latin typeface="Arial" charset="0"/>
                <a:ea typeface="ＭＳ Ｐゴシック" charset="-128"/>
                <a:cs typeface="+mn-cs"/>
              </a:defRPr>
            </a:lvl1pPr>
            <a:lvl2pPr marL="508000" indent="-50800" algn="l" defTabSz="508000" rtl="0" eaLnBrk="0" fontAlgn="base" hangingPunct="0">
              <a:spcBef>
                <a:spcPct val="0"/>
              </a:spcBef>
              <a:spcAft>
                <a:spcPct val="0"/>
              </a:spcAft>
              <a:defRPr kern="1200">
                <a:solidFill>
                  <a:schemeClr val="tx1"/>
                </a:solidFill>
                <a:latin typeface="Arial" charset="0"/>
                <a:ea typeface="ＭＳ Ｐゴシック" charset="-128"/>
                <a:cs typeface="+mn-cs"/>
              </a:defRPr>
            </a:lvl2pPr>
            <a:lvl3pPr marL="1017588" indent="-103188" algn="l" defTabSz="508000" rtl="0" eaLnBrk="0" fontAlgn="base" hangingPunct="0">
              <a:spcBef>
                <a:spcPct val="0"/>
              </a:spcBef>
              <a:spcAft>
                <a:spcPct val="0"/>
              </a:spcAft>
              <a:defRPr kern="1200">
                <a:solidFill>
                  <a:schemeClr val="tx1"/>
                </a:solidFill>
                <a:latin typeface="Arial" charset="0"/>
                <a:ea typeface="ＭＳ Ｐゴシック" charset="-128"/>
                <a:cs typeface="+mn-cs"/>
              </a:defRPr>
            </a:lvl3pPr>
            <a:lvl4pPr marL="1527175" indent="-155575" algn="l" defTabSz="508000" rtl="0" eaLnBrk="0" fontAlgn="base" hangingPunct="0">
              <a:spcBef>
                <a:spcPct val="0"/>
              </a:spcBef>
              <a:spcAft>
                <a:spcPct val="0"/>
              </a:spcAft>
              <a:defRPr kern="1200">
                <a:solidFill>
                  <a:schemeClr val="tx1"/>
                </a:solidFill>
                <a:latin typeface="Arial" charset="0"/>
                <a:ea typeface="ＭＳ Ｐゴシック" charset="-128"/>
                <a:cs typeface="+mn-cs"/>
              </a:defRPr>
            </a:lvl4pPr>
            <a:lvl5pPr marL="2036763" indent="-207963" algn="l" defTabSz="508000" rtl="0" eaLnBrk="0" fontAlgn="base" hangingPunct="0">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fld id="{6BDD3E15-F825-5F41-B8FC-D0833A08965E}" type="slidenum">
              <a:rPr lang="en-US" smtClean="0"/>
              <a:pPr/>
              <a:t>15</a:t>
            </a:fld>
            <a:endParaRPr lang="en-US"/>
          </a:p>
        </p:txBody>
      </p:sp>
    </p:spTree>
    <p:extLst>
      <p:ext uri="{BB962C8B-B14F-4D97-AF65-F5344CB8AC3E}">
        <p14:creationId xmlns:p14="http://schemas.microsoft.com/office/powerpoint/2010/main" val="23229286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8E563-C6AA-3F46-A0AE-1ABEFE9B9C0A}"/>
              </a:ext>
            </a:extLst>
          </p:cNvPr>
          <p:cNvSpPr>
            <a:spLocks noGrp="1"/>
          </p:cNvSpPr>
          <p:nvPr>
            <p:ph type="title"/>
          </p:nvPr>
        </p:nvSpPr>
        <p:spPr/>
        <p:txBody>
          <a:bodyPr/>
          <a:lstStyle/>
          <a:p>
            <a:r>
              <a:rPr lang="en-US" dirty="0"/>
              <a:t>Construction and Operations</a:t>
            </a:r>
          </a:p>
        </p:txBody>
      </p:sp>
      <p:sp>
        <p:nvSpPr>
          <p:cNvPr id="3" name="Content Placeholder 2">
            <a:extLst>
              <a:ext uri="{FF2B5EF4-FFF2-40B4-BE49-F238E27FC236}">
                <a16:creationId xmlns:a16="http://schemas.microsoft.com/office/drawing/2014/main" id="{654D44EC-DF97-7348-A2C8-92EDC1D8049A}"/>
              </a:ext>
            </a:extLst>
          </p:cNvPr>
          <p:cNvSpPr>
            <a:spLocks noGrp="1"/>
          </p:cNvSpPr>
          <p:nvPr>
            <p:ph idx="1"/>
          </p:nvPr>
        </p:nvSpPr>
        <p:spPr>
          <a:xfrm>
            <a:off x="571500" y="1690687"/>
            <a:ext cx="11049000" cy="4342123"/>
          </a:xfrm>
        </p:spPr>
        <p:txBody>
          <a:bodyPr>
            <a:normAutofit fontScale="85000" lnSpcReduction="20000"/>
          </a:bodyPr>
          <a:lstStyle/>
          <a:p>
            <a:pPr marL="0" indent="0"/>
            <a:r>
              <a:rPr lang="en-US" dirty="0"/>
              <a:t>We assume the following</a:t>
            </a:r>
          </a:p>
          <a:p>
            <a:pPr marL="457200" indent="-457200">
              <a:buFont typeface="Arial" panose="020B0604020202020204" pitchFamily="34" charset="0"/>
              <a:buChar char="•"/>
            </a:pPr>
            <a:r>
              <a:rPr lang="en-US" dirty="0"/>
              <a:t>Construction funded by DoD, to be finished in 3 to 4 years</a:t>
            </a:r>
          </a:p>
          <a:p>
            <a:pPr marL="914400" lvl="1" indent="-457200"/>
            <a:r>
              <a:rPr lang="en-US" dirty="0"/>
              <a:t>Critical path for construction timeline is production of magnets and power supplies for the magnets</a:t>
            </a:r>
          </a:p>
          <a:p>
            <a:pPr marL="457200" indent="-457200">
              <a:buFont typeface="Arial" panose="020B0604020202020204" pitchFamily="34" charset="0"/>
              <a:buChar char="•"/>
            </a:pPr>
            <a:r>
              <a:rPr lang="en-US" dirty="0"/>
              <a:t>Commissioning costs are part of construction funding</a:t>
            </a:r>
          </a:p>
          <a:p>
            <a:pPr marL="457200" indent="-457200">
              <a:buFont typeface="Arial" panose="020B0604020202020204" pitchFamily="34" charset="0"/>
              <a:buChar char="•"/>
            </a:pPr>
            <a:r>
              <a:rPr lang="en-US" dirty="0"/>
              <a:t>First year of operations supported by grant from DoD</a:t>
            </a:r>
          </a:p>
          <a:p>
            <a:pPr marL="457200" indent="-457200">
              <a:buFont typeface="Arial" panose="020B0604020202020204" pitchFamily="34" charset="0"/>
              <a:buChar char="•"/>
            </a:pPr>
            <a:r>
              <a:rPr lang="en-US" dirty="0"/>
              <a:t>Futures funds will be collected based on proposal review process and collecting funds in advance of operations</a:t>
            </a:r>
          </a:p>
          <a:p>
            <a:pPr marL="914400" lvl="1" indent="-457200"/>
            <a:r>
              <a:rPr lang="en-US" dirty="0"/>
              <a:t>User database is being developed</a:t>
            </a:r>
          </a:p>
          <a:p>
            <a:pPr marL="914400" lvl="1" indent="-457200"/>
            <a:r>
              <a:rPr lang="en-US" dirty="0"/>
              <a:t>Letters of Interest and support are being sought</a:t>
            </a:r>
          </a:p>
          <a:p>
            <a:pPr marL="914400" lvl="1" indent="-457200"/>
            <a:r>
              <a:rPr lang="en-US" dirty="0"/>
              <a:t>Funding could come from Government grants, STTR/SBIR grants, commercial users, and international users</a:t>
            </a:r>
          </a:p>
          <a:p>
            <a:pPr marL="914400" lvl="1" indent="-457200"/>
            <a:r>
              <a:rPr lang="en-US" dirty="0"/>
              <a:t>International agreements may be beneficial, but need to be developed and coordinated with government agencies</a:t>
            </a:r>
          </a:p>
        </p:txBody>
      </p:sp>
      <p:sp>
        <p:nvSpPr>
          <p:cNvPr id="4" name="Slide Number Placeholder 3">
            <a:extLst>
              <a:ext uri="{FF2B5EF4-FFF2-40B4-BE49-F238E27FC236}">
                <a16:creationId xmlns:a16="http://schemas.microsoft.com/office/drawing/2014/main" id="{D64BE650-CB75-7E41-A327-9DA650C5F2CA}"/>
              </a:ext>
            </a:extLst>
          </p:cNvPr>
          <p:cNvSpPr>
            <a:spLocks noGrp="1"/>
          </p:cNvSpPr>
          <p:nvPr>
            <p:ph type="sldNum" sz="quarter" idx="4"/>
          </p:nvPr>
        </p:nvSpPr>
        <p:spPr/>
        <p:txBody>
          <a:bodyPr/>
          <a:lstStyle/>
          <a:p>
            <a:fld id="{933A556B-7C63-244D-9B7C-B0EA8042B330}" type="slidenum">
              <a:rPr lang="en-US" smtClean="0"/>
              <a:pPr/>
              <a:t>16</a:t>
            </a:fld>
            <a:endParaRPr lang="en-US" sz="1000" dirty="0"/>
          </a:p>
        </p:txBody>
      </p:sp>
    </p:spTree>
    <p:extLst>
      <p:ext uri="{BB962C8B-B14F-4D97-AF65-F5344CB8AC3E}">
        <p14:creationId xmlns:p14="http://schemas.microsoft.com/office/powerpoint/2010/main" val="4873804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C2183-C732-3C4A-8679-9BDB40B3B41A}"/>
              </a:ext>
            </a:extLst>
          </p:cNvPr>
          <p:cNvSpPr>
            <a:spLocks noGrp="1"/>
          </p:cNvSpPr>
          <p:nvPr>
            <p:ph type="title"/>
          </p:nvPr>
        </p:nvSpPr>
        <p:spPr/>
        <p:txBody>
          <a:bodyPr/>
          <a:lstStyle/>
          <a:p>
            <a:r>
              <a:rPr lang="en-US" dirty="0"/>
              <a:t>Two BNL PD Funds supported work</a:t>
            </a:r>
          </a:p>
        </p:txBody>
      </p:sp>
      <p:sp>
        <p:nvSpPr>
          <p:cNvPr id="3" name="Content Placeholder 2">
            <a:extLst>
              <a:ext uri="{FF2B5EF4-FFF2-40B4-BE49-F238E27FC236}">
                <a16:creationId xmlns:a16="http://schemas.microsoft.com/office/drawing/2014/main" id="{C5FDE332-AAD7-834A-A75B-F1890233436F}"/>
              </a:ext>
            </a:extLst>
          </p:cNvPr>
          <p:cNvSpPr>
            <a:spLocks noGrp="1"/>
          </p:cNvSpPr>
          <p:nvPr>
            <p:ph idx="1"/>
          </p:nvPr>
        </p:nvSpPr>
        <p:spPr/>
        <p:txBody>
          <a:bodyPr/>
          <a:lstStyle/>
          <a:p>
            <a:pPr marL="457200" indent="-457200">
              <a:buFont typeface="Arial" panose="020B0604020202020204" pitchFamily="34" charset="0"/>
              <a:buChar char="•"/>
            </a:pPr>
            <a:r>
              <a:rPr lang="en-US" dirty="0"/>
              <a:t>(2020) First PD fund supported a preliminary cost estimate to develop and understand the impact on existing programs and the cost to build the facility</a:t>
            </a:r>
          </a:p>
          <a:p>
            <a:pPr marL="457200" indent="-457200">
              <a:buFont typeface="Arial" panose="020B0604020202020204" pitchFamily="34" charset="0"/>
              <a:buChar char="•"/>
            </a:pPr>
            <a:r>
              <a:rPr lang="en-US" dirty="0"/>
              <a:t>(2021) A second PD fund supported development of KPPs, engagement with stakeholders, development of a beamline optics solution, development of a brochure, and development of an operations plan</a:t>
            </a:r>
          </a:p>
        </p:txBody>
      </p:sp>
      <p:sp>
        <p:nvSpPr>
          <p:cNvPr id="4" name="Slide Number Placeholder 3">
            <a:extLst>
              <a:ext uri="{FF2B5EF4-FFF2-40B4-BE49-F238E27FC236}">
                <a16:creationId xmlns:a16="http://schemas.microsoft.com/office/drawing/2014/main" id="{C3AF7536-3839-794F-B6D4-F769877899A2}"/>
              </a:ext>
            </a:extLst>
          </p:cNvPr>
          <p:cNvSpPr>
            <a:spLocks noGrp="1"/>
          </p:cNvSpPr>
          <p:nvPr>
            <p:ph type="sldNum" sz="quarter" idx="4"/>
          </p:nvPr>
        </p:nvSpPr>
        <p:spPr/>
        <p:txBody>
          <a:bodyPr/>
          <a:lstStyle/>
          <a:p>
            <a:fld id="{933A556B-7C63-244D-9B7C-B0EA8042B330}" type="slidenum">
              <a:rPr lang="en-US" smtClean="0"/>
              <a:pPr/>
              <a:t>17</a:t>
            </a:fld>
            <a:endParaRPr lang="en-US" sz="1000" dirty="0"/>
          </a:p>
        </p:txBody>
      </p:sp>
    </p:spTree>
    <p:extLst>
      <p:ext uri="{BB962C8B-B14F-4D97-AF65-F5344CB8AC3E}">
        <p14:creationId xmlns:p14="http://schemas.microsoft.com/office/powerpoint/2010/main" val="764408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FCCBF-C1F7-D142-B9D7-504DF6E222E2}"/>
              </a:ext>
            </a:extLst>
          </p:cNvPr>
          <p:cNvSpPr>
            <a:spLocks noGrp="1"/>
          </p:cNvSpPr>
          <p:nvPr>
            <p:ph type="title"/>
          </p:nvPr>
        </p:nvSpPr>
        <p:spPr>
          <a:xfrm>
            <a:off x="571500" y="0"/>
            <a:ext cx="11049000" cy="1325563"/>
          </a:xfrm>
        </p:spPr>
        <p:txBody>
          <a:bodyPr/>
          <a:lstStyle/>
          <a:p>
            <a:r>
              <a:rPr lang="en-US" dirty="0"/>
              <a:t>Meetings, Workshops, Conferences</a:t>
            </a:r>
          </a:p>
        </p:txBody>
      </p:sp>
      <p:sp>
        <p:nvSpPr>
          <p:cNvPr id="3" name="Content Placeholder 2">
            <a:extLst>
              <a:ext uri="{FF2B5EF4-FFF2-40B4-BE49-F238E27FC236}">
                <a16:creationId xmlns:a16="http://schemas.microsoft.com/office/drawing/2014/main" id="{8B9C8E39-B160-AA4F-96C0-6F545B820A62}"/>
              </a:ext>
            </a:extLst>
          </p:cNvPr>
          <p:cNvSpPr>
            <a:spLocks noGrp="1"/>
          </p:cNvSpPr>
          <p:nvPr>
            <p:ph idx="1"/>
          </p:nvPr>
        </p:nvSpPr>
        <p:spPr>
          <a:xfrm>
            <a:off x="571500" y="1325563"/>
            <a:ext cx="11049000" cy="4707247"/>
          </a:xfrm>
        </p:spPr>
        <p:txBody>
          <a:bodyPr/>
          <a:lstStyle/>
          <a:p>
            <a:pPr marL="457200" indent="-457200">
              <a:buFont typeface="Arial" panose="020B0604020202020204" pitchFamily="34" charset="0"/>
              <a:buChar char="•"/>
            </a:pPr>
            <a:r>
              <a:rPr lang="en-US" dirty="0"/>
              <a:t>May 1, 2020: Presentation to MDA on Preliminary Design</a:t>
            </a:r>
          </a:p>
          <a:p>
            <a:pPr marL="457200" indent="-457200">
              <a:buFont typeface="Arial" panose="020B0604020202020204" pitchFamily="34" charset="0"/>
              <a:buChar char="•"/>
            </a:pPr>
            <a:r>
              <a:rPr lang="en-US" dirty="0"/>
              <a:t>Dec. 2020 – current: Monthly Meetings with MDA</a:t>
            </a:r>
          </a:p>
          <a:p>
            <a:pPr marL="457200" indent="-457200">
              <a:buFont typeface="Arial" panose="020B0604020202020204" pitchFamily="34" charset="0"/>
              <a:buChar char="•"/>
            </a:pPr>
            <a:r>
              <a:rPr lang="en-US" dirty="0"/>
              <a:t>April 13, 2021: 2021 Domestic High-Energy Single-Event Effects (SEE) Testing Users Meeting</a:t>
            </a:r>
          </a:p>
          <a:p>
            <a:pPr marL="457200" indent="-457200">
              <a:buFont typeface="Arial" panose="020B0604020202020204" pitchFamily="34" charset="0"/>
              <a:buChar char="•"/>
            </a:pPr>
            <a:r>
              <a:rPr lang="en-US" dirty="0"/>
              <a:t>August 31, 2021: SEE/MAPLD Workshop</a:t>
            </a:r>
          </a:p>
          <a:p>
            <a:pPr marL="457200" indent="-457200">
              <a:buFont typeface="Arial" panose="020B0604020202020204" pitchFamily="34" charset="0"/>
              <a:buChar char="•"/>
            </a:pPr>
            <a:r>
              <a:rPr lang="en-US" dirty="0"/>
              <a:t>September 1, 2021: RADECS</a:t>
            </a:r>
          </a:p>
          <a:p>
            <a:pPr marL="0" indent="0"/>
            <a:endParaRPr lang="en-US" dirty="0"/>
          </a:p>
        </p:txBody>
      </p:sp>
      <p:sp>
        <p:nvSpPr>
          <p:cNvPr id="4" name="Slide Number Placeholder 3">
            <a:extLst>
              <a:ext uri="{FF2B5EF4-FFF2-40B4-BE49-F238E27FC236}">
                <a16:creationId xmlns:a16="http://schemas.microsoft.com/office/drawing/2014/main" id="{FF3F4355-B57D-2A45-BAEF-4420B56EACA9}"/>
              </a:ext>
            </a:extLst>
          </p:cNvPr>
          <p:cNvSpPr>
            <a:spLocks noGrp="1"/>
          </p:cNvSpPr>
          <p:nvPr>
            <p:ph type="sldNum" sz="quarter" idx="4"/>
          </p:nvPr>
        </p:nvSpPr>
        <p:spPr/>
        <p:txBody>
          <a:bodyPr/>
          <a:lstStyle/>
          <a:p>
            <a:fld id="{933A556B-7C63-244D-9B7C-B0EA8042B330}" type="slidenum">
              <a:rPr lang="en-US" smtClean="0"/>
              <a:pPr/>
              <a:t>18</a:t>
            </a:fld>
            <a:endParaRPr lang="en-US" sz="1000" dirty="0"/>
          </a:p>
        </p:txBody>
      </p:sp>
    </p:spTree>
    <p:extLst>
      <p:ext uri="{BB962C8B-B14F-4D97-AF65-F5344CB8AC3E}">
        <p14:creationId xmlns:p14="http://schemas.microsoft.com/office/powerpoint/2010/main" val="2553733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C4DFD-D296-6C48-9FC5-7565BA68E216}"/>
              </a:ext>
            </a:extLst>
          </p:cNvPr>
          <p:cNvSpPr>
            <a:spLocks noGrp="1"/>
          </p:cNvSpPr>
          <p:nvPr>
            <p:ph type="title"/>
          </p:nvPr>
        </p:nvSpPr>
        <p:spPr>
          <a:xfrm>
            <a:off x="571500" y="0"/>
            <a:ext cx="11049000" cy="1325563"/>
          </a:xfrm>
        </p:spPr>
        <p:txBody>
          <a:bodyPr/>
          <a:lstStyle/>
          <a:p>
            <a:r>
              <a:rPr lang="en-US" dirty="0"/>
              <a:t>Summary</a:t>
            </a:r>
          </a:p>
        </p:txBody>
      </p:sp>
      <p:sp>
        <p:nvSpPr>
          <p:cNvPr id="3" name="Content Placeholder 2">
            <a:extLst>
              <a:ext uri="{FF2B5EF4-FFF2-40B4-BE49-F238E27FC236}">
                <a16:creationId xmlns:a16="http://schemas.microsoft.com/office/drawing/2014/main" id="{E8F72FA3-262A-CB48-8CE7-E75700CCE71E}"/>
              </a:ext>
            </a:extLst>
          </p:cNvPr>
          <p:cNvSpPr>
            <a:spLocks noGrp="1"/>
          </p:cNvSpPr>
          <p:nvPr>
            <p:ph idx="1"/>
          </p:nvPr>
        </p:nvSpPr>
        <p:spPr>
          <a:xfrm>
            <a:off x="571500" y="1060704"/>
            <a:ext cx="11388852" cy="5169408"/>
          </a:xfrm>
        </p:spPr>
        <p:txBody>
          <a:bodyPr>
            <a:normAutofit fontScale="85000" lnSpcReduction="20000"/>
          </a:bodyPr>
          <a:lstStyle/>
          <a:p>
            <a:pPr marL="457200" indent="-457200">
              <a:buFont typeface="Arial" panose="020B0604020202020204" pitchFamily="34" charset="0"/>
              <a:buChar char="•"/>
            </a:pPr>
            <a:r>
              <a:rPr lang="en-US" dirty="0"/>
              <a:t>This proposal addresses a national need for electronics test time as well as reaching higher energies to simulate the radiation environment in space, which can only be done at NSRL today</a:t>
            </a:r>
          </a:p>
          <a:p>
            <a:pPr marL="457200" indent="-457200">
              <a:buFont typeface="Arial" panose="020B0604020202020204" pitchFamily="34" charset="0"/>
              <a:buChar char="•"/>
            </a:pPr>
            <a:r>
              <a:rPr lang="en-US" dirty="0"/>
              <a:t>The proposal has been developed with input from stakeholders</a:t>
            </a:r>
          </a:p>
          <a:p>
            <a:pPr marL="914400" lvl="1" indent="-457200"/>
            <a:r>
              <a:rPr lang="en-US" dirty="0"/>
              <a:t>Developed the requirements (KPPs)</a:t>
            </a:r>
          </a:p>
          <a:p>
            <a:pPr marL="914400" lvl="1" indent="-457200"/>
            <a:r>
              <a:rPr lang="en-US" dirty="0"/>
              <a:t>Formulated a preliminary cost estimate for construction</a:t>
            </a:r>
          </a:p>
          <a:p>
            <a:pPr marL="914400" lvl="1" indent="-457200"/>
            <a:r>
              <a:rPr lang="en-US" dirty="0"/>
              <a:t>Formulated a preliminary construction schedule</a:t>
            </a:r>
          </a:p>
          <a:p>
            <a:pPr marL="914400" lvl="1" indent="-457200"/>
            <a:r>
              <a:rPr lang="en-US" dirty="0"/>
              <a:t>Formulated a preliminary operations model with cost breakdown and FTEs</a:t>
            </a:r>
          </a:p>
          <a:p>
            <a:pPr marL="457200" indent="-457200">
              <a:buFont typeface="Arial" panose="020B0604020202020204" pitchFamily="34" charset="0"/>
              <a:buChar char="•"/>
            </a:pPr>
            <a:r>
              <a:rPr lang="en-US" dirty="0"/>
              <a:t>Planned operating model involves </a:t>
            </a:r>
          </a:p>
          <a:p>
            <a:pPr marL="914400" lvl="1" indent="-457200"/>
            <a:r>
              <a:rPr lang="en-US" dirty="0"/>
              <a:t>first year of operations supported by grant from DoD</a:t>
            </a:r>
          </a:p>
          <a:p>
            <a:pPr marL="914400" lvl="1" indent="-457200"/>
            <a:r>
              <a:rPr lang="en-US" dirty="0"/>
              <a:t>Futures funds will be collected based on proposal review process and collecting funds in advance of operations</a:t>
            </a:r>
          </a:p>
          <a:p>
            <a:pPr marL="457200" indent="-457200">
              <a:buFont typeface="Arial" panose="020B0604020202020204" pitchFamily="34" charset="0"/>
              <a:buChar char="•"/>
            </a:pPr>
            <a:r>
              <a:rPr lang="en-US" dirty="0"/>
              <a:t>There will be no Impact on EIC operations (nor NSRL)</a:t>
            </a:r>
          </a:p>
          <a:p>
            <a:pPr marL="457200" indent="-457200">
              <a:buFont typeface="Arial" panose="020B0604020202020204" pitchFamily="34" charset="0"/>
              <a:buChar char="•"/>
            </a:pPr>
            <a:r>
              <a:rPr lang="en-US" dirty="0"/>
              <a:t>Synergies with EIC program include cost sharing for EBIS/Booster/AGS</a:t>
            </a:r>
          </a:p>
          <a:p>
            <a:pPr marL="914400" lvl="1" indent="-457200"/>
            <a:r>
              <a:rPr lang="en-US" dirty="0"/>
              <a:t>Presently NASA pays 40% of EBIS, 20% of Booster and participates in common upgrades</a:t>
            </a:r>
          </a:p>
          <a:p>
            <a:pPr marL="914400" lvl="1" indent="-457200"/>
            <a:r>
              <a:rPr lang="en-US" dirty="0"/>
              <a:t>Keeping the AGS running in prior years to EIC commissioning will benefit EIC</a:t>
            </a:r>
          </a:p>
          <a:p>
            <a:pPr marL="914400" lvl="1" indent="-457200"/>
            <a:r>
              <a:rPr lang="en-US" dirty="0"/>
              <a:t>Having the AGS running behind EIC will keep systems in good operational shape </a:t>
            </a:r>
          </a:p>
        </p:txBody>
      </p:sp>
      <p:sp>
        <p:nvSpPr>
          <p:cNvPr id="4" name="Slide Number Placeholder 3">
            <a:extLst>
              <a:ext uri="{FF2B5EF4-FFF2-40B4-BE49-F238E27FC236}">
                <a16:creationId xmlns:a16="http://schemas.microsoft.com/office/drawing/2014/main" id="{0DE0781E-B183-0744-A249-0081DE82E9AD}"/>
              </a:ext>
            </a:extLst>
          </p:cNvPr>
          <p:cNvSpPr>
            <a:spLocks noGrp="1"/>
          </p:cNvSpPr>
          <p:nvPr>
            <p:ph type="sldNum" sz="quarter" idx="4"/>
          </p:nvPr>
        </p:nvSpPr>
        <p:spPr/>
        <p:txBody>
          <a:bodyPr/>
          <a:lstStyle/>
          <a:p>
            <a:fld id="{933A556B-7C63-244D-9B7C-B0EA8042B330}" type="slidenum">
              <a:rPr lang="en-US" smtClean="0"/>
              <a:pPr/>
              <a:t>19</a:t>
            </a:fld>
            <a:endParaRPr lang="en-US" sz="1000" dirty="0"/>
          </a:p>
        </p:txBody>
      </p:sp>
    </p:spTree>
    <p:extLst>
      <p:ext uri="{BB962C8B-B14F-4D97-AF65-F5344CB8AC3E}">
        <p14:creationId xmlns:p14="http://schemas.microsoft.com/office/powerpoint/2010/main" val="858071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5F80A-1BC7-C54A-9C3B-66786E98157C}"/>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A06F5607-825F-0849-B7E1-D0125AEBE1D4}"/>
              </a:ext>
            </a:extLst>
          </p:cNvPr>
          <p:cNvSpPr>
            <a:spLocks noGrp="1"/>
          </p:cNvSpPr>
          <p:nvPr>
            <p:ph idx="1"/>
          </p:nvPr>
        </p:nvSpPr>
        <p:spPr/>
        <p:txBody>
          <a:bodyPr/>
          <a:lstStyle/>
          <a:p>
            <a:pPr marL="457200" indent="-457200">
              <a:buFont typeface="Arial" panose="020B0604020202020204" pitchFamily="34" charset="0"/>
              <a:buChar char="•"/>
            </a:pPr>
            <a:r>
              <a:rPr lang="en-US" dirty="0"/>
              <a:t>Community and National Needs</a:t>
            </a:r>
          </a:p>
          <a:p>
            <a:pPr marL="457200" indent="-457200">
              <a:buFont typeface="Arial" panose="020B0604020202020204" pitchFamily="34" charset="0"/>
              <a:buChar char="•"/>
            </a:pPr>
            <a:r>
              <a:rPr lang="en-US" dirty="0"/>
              <a:t>Alignment with BNL Strategic Initiatives and Capabilities</a:t>
            </a:r>
          </a:p>
          <a:p>
            <a:pPr marL="457200" indent="-457200">
              <a:buFont typeface="Arial" panose="020B0604020202020204" pitchFamily="34" charset="0"/>
              <a:buChar char="•"/>
            </a:pPr>
            <a:r>
              <a:rPr lang="en-US" dirty="0"/>
              <a:t>AGS HEET Layout and Capabilities</a:t>
            </a:r>
          </a:p>
          <a:p>
            <a:pPr marL="457200" indent="-457200">
              <a:buFont typeface="Arial" panose="020B0604020202020204" pitchFamily="34" charset="0"/>
              <a:buChar char="•"/>
            </a:pPr>
            <a:r>
              <a:rPr lang="en-US" dirty="0"/>
              <a:t>Operations and Construction</a:t>
            </a:r>
          </a:p>
          <a:p>
            <a:pPr marL="457200" indent="-457200">
              <a:buFont typeface="Arial" panose="020B0604020202020204" pitchFamily="34" charset="0"/>
              <a:buChar char="•"/>
            </a:pPr>
            <a:r>
              <a:rPr lang="en-US" dirty="0"/>
              <a:t>Program Developments &amp; Meetings</a:t>
            </a:r>
          </a:p>
          <a:p>
            <a:pPr marL="457200" indent="-457200">
              <a:buFont typeface="Arial" panose="020B0604020202020204" pitchFamily="34" charset="0"/>
              <a:buChar char="•"/>
            </a:pPr>
            <a:r>
              <a:rPr lang="en-US" dirty="0"/>
              <a:t>Summary</a:t>
            </a:r>
          </a:p>
        </p:txBody>
      </p:sp>
      <p:sp>
        <p:nvSpPr>
          <p:cNvPr id="4" name="Slide Number Placeholder 3">
            <a:extLst>
              <a:ext uri="{FF2B5EF4-FFF2-40B4-BE49-F238E27FC236}">
                <a16:creationId xmlns:a16="http://schemas.microsoft.com/office/drawing/2014/main" id="{096F29CD-2B03-9645-87E2-97CCEFFDCBB2}"/>
              </a:ext>
            </a:extLst>
          </p:cNvPr>
          <p:cNvSpPr>
            <a:spLocks noGrp="1"/>
          </p:cNvSpPr>
          <p:nvPr>
            <p:ph type="sldNum" sz="quarter" idx="4"/>
          </p:nvPr>
        </p:nvSpPr>
        <p:spPr/>
        <p:txBody>
          <a:bodyPr/>
          <a:lstStyle/>
          <a:p>
            <a:fld id="{933A556B-7C63-244D-9B7C-B0EA8042B330}" type="slidenum">
              <a:rPr lang="en-US" smtClean="0"/>
              <a:pPr/>
              <a:t>2</a:t>
            </a:fld>
            <a:endParaRPr lang="en-US" sz="1000" dirty="0"/>
          </a:p>
        </p:txBody>
      </p:sp>
    </p:spTree>
    <p:extLst>
      <p:ext uri="{BB962C8B-B14F-4D97-AF65-F5344CB8AC3E}">
        <p14:creationId xmlns:p14="http://schemas.microsoft.com/office/powerpoint/2010/main" val="7796115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1D98E6-B452-264A-ABF8-E6F537F2240F}"/>
              </a:ext>
            </a:extLst>
          </p:cNvPr>
          <p:cNvPicPr>
            <a:picLocks noChangeAspect="1"/>
          </p:cNvPicPr>
          <p:nvPr/>
        </p:nvPicPr>
        <p:blipFill>
          <a:blip r:embed="rId2"/>
          <a:stretch>
            <a:fillRect/>
          </a:stretch>
        </p:blipFill>
        <p:spPr>
          <a:xfrm>
            <a:off x="3499103" y="3429000"/>
            <a:ext cx="6012203" cy="3373895"/>
          </a:xfrm>
          <a:prstGeom prst="rect">
            <a:avLst/>
          </a:prstGeom>
        </p:spPr>
      </p:pic>
      <p:sp>
        <p:nvSpPr>
          <p:cNvPr id="2" name="Slide Number Placeholder 1">
            <a:extLst>
              <a:ext uri="{FF2B5EF4-FFF2-40B4-BE49-F238E27FC236}">
                <a16:creationId xmlns:a16="http://schemas.microsoft.com/office/drawing/2014/main" id="{30F8A7F3-E58C-EE4D-8E05-B4ACB810C377}"/>
              </a:ext>
            </a:extLst>
          </p:cNvPr>
          <p:cNvSpPr>
            <a:spLocks noGrp="1"/>
          </p:cNvSpPr>
          <p:nvPr>
            <p:ph type="sldNum" sz="quarter" idx="4"/>
          </p:nvPr>
        </p:nvSpPr>
        <p:spPr/>
        <p:txBody>
          <a:bodyPr/>
          <a:lstStyle/>
          <a:p>
            <a:fld id="{933A556B-7C63-244D-9B7C-B0EA8042B330}" type="slidenum">
              <a:rPr lang="en-US" smtClean="0"/>
              <a:pPr/>
              <a:t>3</a:t>
            </a:fld>
            <a:endParaRPr lang="en-US" sz="1000" dirty="0"/>
          </a:p>
        </p:txBody>
      </p:sp>
      <p:pic>
        <p:nvPicPr>
          <p:cNvPr id="3" name="Picture 2">
            <a:extLst>
              <a:ext uri="{FF2B5EF4-FFF2-40B4-BE49-F238E27FC236}">
                <a16:creationId xmlns:a16="http://schemas.microsoft.com/office/drawing/2014/main" id="{02264B8F-B9F7-D54A-A669-A699985A1DC6}"/>
              </a:ext>
            </a:extLst>
          </p:cNvPr>
          <p:cNvPicPr>
            <a:picLocks noChangeAspect="1"/>
          </p:cNvPicPr>
          <p:nvPr/>
        </p:nvPicPr>
        <p:blipFill>
          <a:blip r:embed="rId3"/>
          <a:stretch>
            <a:fillRect/>
          </a:stretch>
        </p:blipFill>
        <p:spPr>
          <a:xfrm>
            <a:off x="365760" y="208012"/>
            <a:ext cx="4743958" cy="3373895"/>
          </a:xfrm>
          <a:prstGeom prst="rect">
            <a:avLst/>
          </a:prstGeom>
        </p:spPr>
      </p:pic>
      <p:pic>
        <p:nvPicPr>
          <p:cNvPr id="5" name="Picture 4">
            <a:extLst>
              <a:ext uri="{FF2B5EF4-FFF2-40B4-BE49-F238E27FC236}">
                <a16:creationId xmlns:a16="http://schemas.microsoft.com/office/drawing/2014/main" id="{45AA9F28-3719-0046-BD3F-2935D8FDF090}"/>
              </a:ext>
            </a:extLst>
          </p:cNvPr>
          <p:cNvPicPr>
            <a:picLocks noChangeAspect="1"/>
          </p:cNvPicPr>
          <p:nvPr/>
        </p:nvPicPr>
        <p:blipFill>
          <a:blip r:embed="rId4"/>
          <a:stretch>
            <a:fillRect/>
          </a:stretch>
        </p:blipFill>
        <p:spPr>
          <a:xfrm>
            <a:off x="6274308" y="208012"/>
            <a:ext cx="5551932" cy="3115603"/>
          </a:xfrm>
          <a:prstGeom prst="rect">
            <a:avLst/>
          </a:prstGeom>
        </p:spPr>
      </p:pic>
    </p:spTree>
    <p:extLst>
      <p:ext uri="{BB962C8B-B14F-4D97-AF65-F5344CB8AC3E}">
        <p14:creationId xmlns:p14="http://schemas.microsoft.com/office/powerpoint/2010/main" val="1207881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4A6ACC-F262-3E49-8C5C-CF0E679D6864}"/>
              </a:ext>
            </a:extLst>
          </p:cNvPr>
          <p:cNvSpPr>
            <a:spLocks noGrp="1"/>
          </p:cNvSpPr>
          <p:nvPr>
            <p:ph type="sldNum" sz="quarter" idx="4"/>
          </p:nvPr>
        </p:nvSpPr>
        <p:spPr/>
        <p:txBody>
          <a:bodyPr/>
          <a:lstStyle/>
          <a:p>
            <a:fld id="{933A556B-7C63-244D-9B7C-B0EA8042B330}" type="slidenum">
              <a:rPr lang="en-US" smtClean="0"/>
              <a:pPr/>
              <a:t>4</a:t>
            </a:fld>
            <a:endParaRPr lang="en-US" sz="1000" dirty="0"/>
          </a:p>
        </p:txBody>
      </p:sp>
      <p:pic>
        <p:nvPicPr>
          <p:cNvPr id="3" name="Picture 2">
            <a:extLst>
              <a:ext uri="{FF2B5EF4-FFF2-40B4-BE49-F238E27FC236}">
                <a16:creationId xmlns:a16="http://schemas.microsoft.com/office/drawing/2014/main" id="{97F3681B-3E04-B24F-8F76-C20F2E0D429B}"/>
              </a:ext>
            </a:extLst>
          </p:cNvPr>
          <p:cNvPicPr>
            <a:picLocks noChangeAspect="1"/>
          </p:cNvPicPr>
          <p:nvPr/>
        </p:nvPicPr>
        <p:blipFill>
          <a:blip r:embed="rId2"/>
          <a:stretch>
            <a:fillRect/>
          </a:stretch>
        </p:blipFill>
        <p:spPr>
          <a:xfrm>
            <a:off x="1767840" y="0"/>
            <a:ext cx="8656320" cy="6236640"/>
          </a:xfrm>
          <a:prstGeom prst="rect">
            <a:avLst/>
          </a:prstGeom>
        </p:spPr>
      </p:pic>
      <p:sp>
        <p:nvSpPr>
          <p:cNvPr id="4" name="Oval 3">
            <a:extLst>
              <a:ext uri="{FF2B5EF4-FFF2-40B4-BE49-F238E27FC236}">
                <a16:creationId xmlns:a16="http://schemas.microsoft.com/office/drawing/2014/main" id="{B00C57F2-D861-0E40-BF3A-07A63ED9BF1F}"/>
              </a:ext>
            </a:extLst>
          </p:cNvPr>
          <p:cNvSpPr/>
          <p:nvPr/>
        </p:nvSpPr>
        <p:spPr>
          <a:xfrm>
            <a:off x="6669024" y="3133344"/>
            <a:ext cx="3657600" cy="1341120"/>
          </a:xfrm>
          <a:prstGeom prst="ellipse">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DECE2C4-F670-C644-A054-3D0E0A4C6CE7}"/>
              </a:ext>
            </a:extLst>
          </p:cNvPr>
          <p:cNvSpPr txBox="1"/>
          <p:nvPr/>
        </p:nvSpPr>
        <p:spPr>
          <a:xfrm>
            <a:off x="10424160" y="2596896"/>
            <a:ext cx="800219" cy="369332"/>
          </a:xfrm>
          <a:prstGeom prst="rect">
            <a:avLst/>
          </a:prstGeom>
          <a:noFill/>
        </p:spPr>
        <p:txBody>
          <a:bodyPr wrap="none" rtlCol="0">
            <a:spAutoFit/>
          </a:bodyPr>
          <a:lstStyle/>
          <a:p>
            <a:r>
              <a:rPr lang="en-US" dirty="0"/>
              <a:t>HEET</a:t>
            </a:r>
          </a:p>
        </p:txBody>
      </p:sp>
      <p:cxnSp>
        <p:nvCxnSpPr>
          <p:cNvPr id="7" name="Straight Arrow Connector 6">
            <a:extLst>
              <a:ext uri="{FF2B5EF4-FFF2-40B4-BE49-F238E27FC236}">
                <a16:creationId xmlns:a16="http://schemas.microsoft.com/office/drawing/2014/main" id="{2E1EEBE3-BA41-9A48-8317-918712A63137}"/>
              </a:ext>
            </a:extLst>
          </p:cNvPr>
          <p:cNvCxnSpPr/>
          <p:nvPr/>
        </p:nvCxnSpPr>
        <p:spPr>
          <a:xfrm flipH="1">
            <a:off x="9156192" y="2926080"/>
            <a:ext cx="1414272" cy="73152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02439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99A332-1530-E14C-9AD9-6D0EA08161F2}"/>
              </a:ext>
            </a:extLst>
          </p:cNvPr>
          <p:cNvSpPr>
            <a:spLocks noGrp="1"/>
          </p:cNvSpPr>
          <p:nvPr>
            <p:ph type="sldNum" sz="quarter" idx="4"/>
          </p:nvPr>
        </p:nvSpPr>
        <p:spPr/>
        <p:txBody>
          <a:bodyPr/>
          <a:lstStyle/>
          <a:p>
            <a:fld id="{933A556B-7C63-244D-9B7C-B0EA8042B330}" type="slidenum">
              <a:rPr lang="en-US" smtClean="0"/>
              <a:pPr/>
              <a:t>5</a:t>
            </a:fld>
            <a:endParaRPr lang="en-US" sz="1000" dirty="0"/>
          </a:p>
        </p:txBody>
      </p:sp>
      <p:pic>
        <p:nvPicPr>
          <p:cNvPr id="3" name="Picture 2">
            <a:extLst>
              <a:ext uri="{FF2B5EF4-FFF2-40B4-BE49-F238E27FC236}">
                <a16:creationId xmlns:a16="http://schemas.microsoft.com/office/drawing/2014/main" id="{7D63D379-414F-DA4F-BF2C-023CA51C7798}"/>
              </a:ext>
            </a:extLst>
          </p:cNvPr>
          <p:cNvPicPr>
            <a:picLocks noChangeAspect="1"/>
          </p:cNvPicPr>
          <p:nvPr/>
        </p:nvPicPr>
        <p:blipFill>
          <a:blip r:embed="rId3"/>
          <a:stretch>
            <a:fillRect/>
          </a:stretch>
        </p:blipFill>
        <p:spPr>
          <a:xfrm>
            <a:off x="282956" y="0"/>
            <a:ext cx="6751828" cy="3793780"/>
          </a:xfrm>
          <a:prstGeom prst="rect">
            <a:avLst/>
          </a:prstGeom>
        </p:spPr>
      </p:pic>
      <p:pic>
        <p:nvPicPr>
          <p:cNvPr id="4" name="Picture 3">
            <a:extLst>
              <a:ext uri="{FF2B5EF4-FFF2-40B4-BE49-F238E27FC236}">
                <a16:creationId xmlns:a16="http://schemas.microsoft.com/office/drawing/2014/main" id="{E3055360-6448-4C41-970F-41B514DA97BB}"/>
              </a:ext>
            </a:extLst>
          </p:cNvPr>
          <p:cNvPicPr>
            <a:picLocks noChangeAspect="1"/>
          </p:cNvPicPr>
          <p:nvPr/>
        </p:nvPicPr>
        <p:blipFill>
          <a:blip r:embed="rId4"/>
          <a:stretch>
            <a:fillRect/>
          </a:stretch>
        </p:blipFill>
        <p:spPr>
          <a:xfrm>
            <a:off x="4555874" y="2505960"/>
            <a:ext cx="7453246" cy="4175760"/>
          </a:xfrm>
          <a:prstGeom prst="rect">
            <a:avLst/>
          </a:prstGeom>
        </p:spPr>
      </p:pic>
      <p:sp>
        <p:nvSpPr>
          <p:cNvPr id="5" name="Oval 4">
            <a:extLst>
              <a:ext uri="{FF2B5EF4-FFF2-40B4-BE49-F238E27FC236}">
                <a16:creationId xmlns:a16="http://schemas.microsoft.com/office/drawing/2014/main" id="{CA4D1BD9-6AD2-984C-AF10-501ED06C122F}"/>
              </a:ext>
            </a:extLst>
          </p:cNvPr>
          <p:cNvSpPr/>
          <p:nvPr/>
        </p:nvSpPr>
        <p:spPr>
          <a:xfrm>
            <a:off x="8046720" y="5205984"/>
            <a:ext cx="3377184" cy="1110611"/>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89BEFBC-7C65-D148-BBF8-8311B5571D2C}"/>
              </a:ext>
            </a:extLst>
          </p:cNvPr>
          <p:cNvSpPr txBox="1"/>
          <p:nvPr/>
        </p:nvSpPr>
        <p:spPr>
          <a:xfrm>
            <a:off x="326845" y="4282654"/>
            <a:ext cx="3249672" cy="923330"/>
          </a:xfrm>
          <a:prstGeom prst="rect">
            <a:avLst/>
          </a:prstGeom>
          <a:noFill/>
        </p:spPr>
        <p:txBody>
          <a:bodyPr wrap="none" rtlCol="0">
            <a:spAutoFit/>
          </a:bodyPr>
          <a:lstStyle/>
          <a:p>
            <a:r>
              <a:rPr lang="en-US" dirty="0"/>
              <a:t>Note:</a:t>
            </a:r>
          </a:p>
          <a:p>
            <a:r>
              <a:rPr lang="en-US" dirty="0"/>
              <a:t>FRIB/MSU &lt; 200 MeV/n</a:t>
            </a:r>
          </a:p>
          <a:p>
            <a:r>
              <a:rPr lang="en-US" dirty="0"/>
              <a:t>HEET:           40 - 2500 MeV/n</a:t>
            </a:r>
          </a:p>
        </p:txBody>
      </p:sp>
      <p:cxnSp>
        <p:nvCxnSpPr>
          <p:cNvPr id="8" name="Straight Arrow Connector 7">
            <a:extLst>
              <a:ext uri="{FF2B5EF4-FFF2-40B4-BE49-F238E27FC236}">
                <a16:creationId xmlns:a16="http://schemas.microsoft.com/office/drawing/2014/main" id="{EF6807DD-63D6-3740-AE28-4DB6ADB10507}"/>
              </a:ext>
            </a:extLst>
          </p:cNvPr>
          <p:cNvCxnSpPr>
            <a:cxnSpLocks/>
          </p:cNvCxnSpPr>
          <p:nvPr/>
        </p:nvCxnSpPr>
        <p:spPr>
          <a:xfrm>
            <a:off x="3486912" y="5084917"/>
            <a:ext cx="4559808" cy="572171"/>
          </a:xfrm>
          <a:prstGeom prst="straightConnector1">
            <a:avLst/>
          </a:prstGeom>
          <a:ln w="381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C29F48A-08C2-F44D-AC27-209CD6E3A499}"/>
              </a:ext>
            </a:extLst>
          </p:cNvPr>
          <p:cNvSpPr txBox="1"/>
          <p:nvPr/>
        </p:nvSpPr>
        <p:spPr>
          <a:xfrm>
            <a:off x="7428141" y="176280"/>
            <a:ext cx="3995763" cy="2308324"/>
          </a:xfrm>
          <a:prstGeom prst="rect">
            <a:avLst/>
          </a:prstGeom>
          <a:noFill/>
        </p:spPr>
        <p:txBody>
          <a:bodyPr wrap="square" rtlCol="0">
            <a:spAutoFit/>
          </a:bodyPr>
          <a:lstStyle/>
          <a:p>
            <a:r>
              <a:rPr lang="en-US" dirty="0"/>
              <a:t>The AGS is capable of going as high as &gt; 10 GeV/n.</a:t>
            </a:r>
          </a:p>
          <a:p>
            <a:r>
              <a:rPr lang="en-US" dirty="0"/>
              <a:t>No users envision going this high, so current stakeholders specify that 2500 MeV/n is sufficient. However, future upgrades would only require modifying part of the external beamline and adding a second one.</a:t>
            </a:r>
          </a:p>
        </p:txBody>
      </p:sp>
      <p:sp>
        <p:nvSpPr>
          <p:cNvPr id="10" name="TextBox 9">
            <a:extLst>
              <a:ext uri="{FF2B5EF4-FFF2-40B4-BE49-F238E27FC236}">
                <a16:creationId xmlns:a16="http://schemas.microsoft.com/office/drawing/2014/main" id="{64C85076-FFCB-924D-AB5C-7722C10AB24E}"/>
              </a:ext>
            </a:extLst>
          </p:cNvPr>
          <p:cNvSpPr txBox="1"/>
          <p:nvPr/>
        </p:nvSpPr>
        <p:spPr>
          <a:xfrm>
            <a:off x="334984" y="5817564"/>
            <a:ext cx="3731211" cy="338554"/>
          </a:xfrm>
          <a:prstGeom prst="rect">
            <a:avLst/>
          </a:prstGeom>
          <a:noFill/>
        </p:spPr>
        <p:txBody>
          <a:bodyPr wrap="square">
            <a:spAutoFit/>
          </a:bodyPr>
          <a:lstStyle/>
          <a:p>
            <a:r>
              <a:rPr lang="en-US" sz="1600" dirty="0">
                <a:hlinkClick r:id="rId5"/>
              </a:rPr>
              <a:t>https://nscl.msu.edu/users/beams.html</a:t>
            </a:r>
            <a:endParaRPr lang="en-US" sz="1600" dirty="0"/>
          </a:p>
        </p:txBody>
      </p:sp>
    </p:spTree>
    <p:extLst>
      <p:ext uri="{BB962C8B-B14F-4D97-AF65-F5344CB8AC3E}">
        <p14:creationId xmlns:p14="http://schemas.microsoft.com/office/powerpoint/2010/main" val="2523802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551E0-2FFE-CF45-926F-F6A023FF7D69}"/>
              </a:ext>
            </a:extLst>
          </p:cNvPr>
          <p:cNvSpPr>
            <a:spLocks noGrp="1"/>
          </p:cNvSpPr>
          <p:nvPr>
            <p:ph type="title"/>
          </p:nvPr>
        </p:nvSpPr>
        <p:spPr>
          <a:xfrm>
            <a:off x="438912" y="176280"/>
            <a:ext cx="11643360" cy="817499"/>
          </a:xfrm>
        </p:spPr>
        <p:txBody>
          <a:bodyPr>
            <a:normAutofit fontScale="90000"/>
          </a:bodyPr>
          <a:lstStyle/>
          <a:p>
            <a:r>
              <a:rPr lang="en-US" sz="3600" u="sng" dirty="0"/>
              <a:t>Alignment with BNL Strategic Initiatives and Capabilities</a:t>
            </a:r>
          </a:p>
        </p:txBody>
      </p:sp>
      <p:sp>
        <p:nvSpPr>
          <p:cNvPr id="3" name="Content Placeholder 2">
            <a:extLst>
              <a:ext uri="{FF2B5EF4-FFF2-40B4-BE49-F238E27FC236}">
                <a16:creationId xmlns:a16="http://schemas.microsoft.com/office/drawing/2014/main" id="{592A8A35-06BE-D845-8D1B-FE660E282550}"/>
              </a:ext>
            </a:extLst>
          </p:cNvPr>
          <p:cNvSpPr>
            <a:spLocks noGrp="1"/>
          </p:cNvSpPr>
          <p:nvPr>
            <p:ph idx="1"/>
          </p:nvPr>
        </p:nvSpPr>
        <p:spPr>
          <a:xfrm>
            <a:off x="571500" y="993779"/>
            <a:ext cx="11049000" cy="5207122"/>
          </a:xfrm>
        </p:spPr>
        <p:txBody>
          <a:bodyPr>
            <a:normAutofit fontScale="92500" lnSpcReduction="10000"/>
          </a:bodyPr>
          <a:lstStyle/>
          <a:p>
            <a:pPr marL="457200" indent="-457200">
              <a:buFont typeface="Arial" panose="020B0604020202020204" pitchFamily="34" charset="0"/>
              <a:buChar char="•"/>
            </a:pPr>
            <a:r>
              <a:rPr lang="en-US" dirty="0"/>
              <a:t>BNL Capabilities</a:t>
            </a:r>
          </a:p>
          <a:p>
            <a:pPr marL="914400" lvl="1" indent="-457200"/>
            <a:r>
              <a:rPr lang="en-US" dirty="0"/>
              <a:t>NSRL* can provide from 40 MeV/n up to 1500 MeV/n ions</a:t>
            </a:r>
          </a:p>
          <a:p>
            <a:pPr marL="914400" lvl="1" indent="-457200"/>
            <a:r>
              <a:rPr lang="en-US" dirty="0"/>
              <a:t>NSRL cannot provide a high number of hours</a:t>
            </a:r>
          </a:p>
          <a:p>
            <a:pPr marL="1371600" lvl="2" indent="-457200"/>
            <a:r>
              <a:rPr lang="en-US" dirty="0"/>
              <a:t>Not a 24/7 operation (need more people)</a:t>
            </a:r>
          </a:p>
          <a:p>
            <a:pPr marL="1371600" lvl="2" indent="-457200"/>
            <a:r>
              <a:rPr lang="en-US" dirty="0"/>
              <a:t>staging and storage facilities are saturated (need more space)</a:t>
            </a:r>
          </a:p>
          <a:p>
            <a:pPr marL="1371600" lvl="2" indent="-457200"/>
            <a:r>
              <a:rPr lang="en-US" dirty="0"/>
              <a:t>NASA Program (i.e., biology) has priority</a:t>
            </a:r>
          </a:p>
          <a:p>
            <a:pPr marL="914400" lvl="1" indent="-457200"/>
            <a:r>
              <a:rPr lang="en-US" dirty="0"/>
              <a:t>TVDG can provide up to 30 MeV/n ions</a:t>
            </a:r>
          </a:p>
          <a:p>
            <a:pPr marL="1371600" lvl="2" indent="-457200"/>
            <a:r>
              <a:rPr lang="en-US" dirty="0"/>
              <a:t>Have experience supporting SEE experiments</a:t>
            </a:r>
          </a:p>
          <a:p>
            <a:pPr marL="914400" lvl="1" indent="-457200"/>
            <a:r>
              <a:rPr lang="en-US" dirty="0"/>
              <a:t>Costs – NSRL costs more than TVDG, doing low energy at NSRL is not competitive with other low energy facilities</a:t>
            </a:r>
          </a:p>
          <a:p>
            <a:pPr marL="457200" indent="-457200">
              <a:buFont typeface="Arial" panose="020B0604020202020204" pitchFamily="34" charset="0"/>
              <a:buChar char="•"/>
            </a:pPr>
            <a:r>
              <a:rPr lang="en-US" dirty="0"/>
              <a:t>Strategic Initiatives</a:t>
            </a:r>
          </a:p>
          <a:p>
            <a:pPr marL="0" indent="0"/>
            <a:r>
              <a:rPr lang="en-US" sz="2200" dirty="0"/>
              <a:t>A dedicated high energy facility will support both classified and unclassified research on the radiation effects in materials, electronics, and other systems of interest and as approved by the facility program advisory oversight and management. These experiments fit in with the laboratory strategic initiatives in national security, strategic partnerships, and applied science. </a:t>
            </a:r>
          </a:p>
        </p:txBody>
      </p:sp>
      <p:sp>
        <p:nvSpPr>
          <p:cNvPr id="4" name="Slide Number Placeholder 3">
            <a:extLst>
              <a:ext uri="{FF2B5EF4-FFF2-40B4-BE49-F238E27FC236}">
                <a16:creationId xmlns:a16="http://schemas.microsoft.com/office/drawing/2014/main" id="{11E99F7E-3A22-7E47-BABB-55CE57F550A2}"/>
              </a:ext>
            </a:extLst>
          </p:cNvPr>
          <p:cNvSpPr>
            <a:spLocks noGrp="1"/>
          </p:cNvSpPr>
          <p:nvPr>
            <p:ph type="sldNum" sz="quarter" idx="4"/>
          </p:nvPr>
        </p:nvSpPr>
        <p:spPr/>
        <p:txBody>
          <a:bodyPr/>
          <a:lstStyle/>
          <a:p>
            <a:fld id="{933A556B-7C63-244D-9B7C-B0EA8042B330}" type="slidenum">
              <a:rPr lang="en-US" smtClean="0"/>
              <a:pPr/>
              <a:t>6</a:t>
            </a:fld>
            <a:endParaRPr lang="en-US" sz="1000" dirty="0"/>
          </a:p>
        </p:txBody>
      </p:sp>
      <p:sp>
        <p:nvSpPr>
          <p:cNvPr id="5" name="TextBox 4">
            <a:extLst>
              <a:ext uri="{FF2B5EF4-FFF2-40B4-BE49-F238E27FC236}">
                <a16:creationId xmlns:a16="http://schemas.microsoft.com/office/drawing/2014/main" id="{D6D67BC7-3FBD-D64D-8FAF-290656CF502A}"/>
              </a:ext>
            </a:extLst>
          </p:cNvPr>
          <p:cNvSpPr txBox="1"/>
          <p:nvPr/>
        </p:nvSpPr>
        <p:spPr>
          <a:xfrm>
            <a:off x="2868460" y="6201418"/>
            <a:ext cx="4683783" cy="369332"/>
          </a:xfrm>
          <a:prstGeom prst="rect">
            <a:avLst/>
          </a:prstGeom>
          <a:noFill/>
        </p:spPr>
        <p:txBody>
          <a:bodyPr wrap="none" rtlCol="0">
            <a:spAutoFit/>
          </a:bodyPr>
          <a:lstStyle/>
          <a:p>
            <a:r>
              <a:rPr lang="en-US" dirty="0"/>
              <a:t>*NSRL = NASA Space Radiation Laboratory</a:t>
            </a:r>
          </a:p>
        </p:txBody>
      </p:sp>
    </p:spTree>
    <p:extLst>
      <p:ext uri="{BB962C8B-B14F-4D97-AF65-F5344CB8AC3E}">
        <p14:creationId xmlns:p14="http://schemas.microsoft.com/office/powerpoint/2010/main" val="17437699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E147A3-EBAC-5C4E-8CD3-74DAF0B9A4F7}"/>
              </a:ext>
            </a:extLst>
          </p:cNvPr>
          <p:cNvSpPr>
            <a:spLocks noGrp="1"/>
          </p:cNvSpPr>
          <p:nvPr>
            <p:ph type="sldNum" sz="quarter" idx="4"/>
          </p:nvPr>
        </p:nvSpPr>
        <p:spPr/>
        <p:txBody>
          <a:bodyPr/>
          <a:lstStyle/>
          <a:p>
            <a:fld id="{933A556B-7C63-244D-9B7C-B0EA8042B330}" type="slidenum">
              <a:rPr lang="en-US" smtClean="0"/>
              <a:pPr/>
              <a:t>7</a:t>
            </a:fld>
            <a:endParaRPr lang="en-US" dirty="0">
              <a:solidFill>
                <a:schemeClr val="bg1"/>
              </a:solidFill>
            </a:endParaRPr>
          </a:p>
        </p:txBody>
      </p:sp>
      <p:sp>
        <p:nvSpPr>
          <p:cNvPr id="2" name="Title 1">
            <a:extLst>
              <a:ext uri="{FF2B5EF4-FFF2-40B4-BE49-F238E27FC236}">
                <a16:creationId xmlns:a16="http://schemas.microsoft.com/office/drawing/2014/main" id="{0BDB68A9-B5EB-314F-849D-FB440A7B37AA}"/>
              </a:ext>
            </a:extLst>
          </p:cNvPr>
          <p:cNvSpPr>
            <a:spLocks noGrp="1"/>
          </p:cNvSpPr>
          <p:nvPr>
            <p:ph type="ctrTitle"/>
          </p:nvPr>
        </p:nvSpPr>
        <p:spPr/>
        <p:txBody>
          <a:bodyPr>
            <a:normAutofit/>
          </a:bodyPr>
          <a:lstStyle/>
          <a:p>
            <a:r>
              <a:rPr lang="en-US" sz="4800" dirty="0"/>
              <a:t>AGS HEET Layout and Capabilities</a:t>
            </a:r>
          </a:p>
        </p:txBody>
      </p:sp>
    </p:spTree>
    <p:extLst>
      <p:ext uri="{BB962C8B-B14F-4D97-AF65-F5344CB8AC3E}">
        <p14:creationId xmlns:p14="http://schemas.microsoft.com/office/powerpoint/2010/main" val="12157098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4788D5-08A9-974C-A67D-3C9B68744032}"/>
              </a:ext>
            </a:extLst>
          </p:cNvPr>
          <p:cNvSpPr>
            <a:spLocks noGrp="1"/>
          </p:cNvSpPr>
          <p:nvPr>
            <p:ph type="sldNum" sz="quarter" idx="4"/>
          </p:nvPr>
        </p:nvSpPr>
        <p:spPr/>
        <p:txBody>
          <a:bodyPr/>
          <a:lstStyle/>
          <a:p>
            <a:fld id="{933A556B-7C63-244D-9B7C-B0EA8042B330}" type="slidenum">
              <a:rPr lang="en-US" smtClean="0"/>
              <a:pPr/>
              <a:t>8</a:t>
            </a:fld>
            <a:endParaRPr lang="en-US" sz="1000" dirty="0"/>
          </a:p>
        </p:txBody>
      </p:sp>
      <p:pic>
        <p:nvPicPr>
          <p:cNvPr id="3" name="Picture 2">
            <a:extLst>
              <a:ext uri="{FF2B5EF4-FFF2-40B4-BE49-F238E27FC236}">
                <a16:creationId xmlns:a16="http://schemas.microsoft.com/office/drawing/2014/main" id="{999DE950-00F1-0B47-835D-5A91946ACC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265" y="0"/>
            <a:ext cx="11962735" cy="5871454"/>
          </a:xfrm>
          <a:prstGeom prst="rect">
            <a:avLst/>
          </a:prstGeom>
        </p:spPr>
      </p:pic>
    </p:spTree>
    <p:extLst>
      <p:ext uri="{BB962C8B-B14F-4D97-AF65-F5344CB8AC3E}">
        <p14:creationId xmlns:p14="http://schemas.microsoft.com/office/powerpoint/2010/main" val="36096444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98E6819-6B9E-2644-8B31-652470F68409}"/>
              </a:ext>
            </a:extLst>
          </p:cNvPr>
          <p:cNvSpPr>
            <a:spLocks noGrp="1"/>
          </p:cNvSpPr>
          <p:nvPr>
            <p:ph type="sldNum" sz="quarter" idx="4"/>
          </p:nvPr>
        </p:nvSpPr>
        <p:spPr/>
        <p:txBody>
          <a:bodyPr/>
          <a:lstStyle/>
          <a:p>
            <a:fld id="{933A556B-7C63-244D-9B7C-B0EA8042B330}" type="slidenum">
              <a:rPr lang="en-US" smtClean="0"/>
              <a:pPr/>
              <a:t>9</a:t>
            </a:fld>
            <a:endParaRPr lang="en-US" sz="1000" dirty="0"/>
          </a:p>
        </p:txBody>
      </p:sp>
      <p:pic>
        <p:nvPicPr>
          <p:cNvPr id="3" name="Picture 2">
            <a:extLst>
              <a:ext uri="{FF2B5EF4-FFF2-40B4-BE49-F238E27FC236}">
                <a16:creationId xmlns:a16="http://schemas.microsoft.com/office/drawing/2014/main" id="{A57B299E-1D88-814C-AED7-C6391F6E33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9129" y="0"/>
            <a:ext cx="11882871" cy="4370157"/>
          </a:xfrm>
          <a:prstGeom prst="rect">
            <a:avLst/>
          </a:prstGeom>
        </p:spPr>
      </p:pic>
      <p:pic>
        <p:nvPicPr>
          <p:cNvPr id="4" name="Picture 3">
            <a:extLst>
              <a:ext uri="{FF2B5EF4-FFF2-40B4-BE49-F238E27FC236}">
                <a16:creationId xmlns:a16="http://schemas.microsoft.com/office/drawing/2014/main" id="{DC4747C0-350E-D94B-ADED-8A8ECE5CD2CF}"/>
              </a:ext>
            </a:extLst>
          </p:cNvPr>
          <p:cNvPicPr>
            <a:picLocks noChangeAspect="1"/>
          </p:cNvPicPr>
          <p:nvPr/>
        </p:nvPicPr>
        <p:blipFill rotWithShape="1">
          <a:blip r:embed="rId3">
            <a:extLst>
              <a:ext uri="{28A0092B-C50C-407E-A947-70E740481C1C}">
                <a14:useLocalDpi xmlns:a14="http://schemas.microsoft.com/office/drawing/2010/main"/>
              </a:ext>
            </a:extLst>
          </a:blip>
          <a:srcRect l="20903" r="63717" b="3077"/>
          <a:stretch/>
        </p:blipFill>
        <p:spPr>
          <a:xfrm rot="16200000">
            <a:off x="5284884" y="-830221"/>
            <a:ext cx="1430689" cy="11667746"/>
          </a:xfrm>
          <a:prstGeom prst="rect">
            <a:avLst/>
          </a:prstGeom>
        </p:spPr>
      </p:pic>
      <p:sp>
        <p:nvSpPr>
          <p:cNvPr id="5" name="TextBox 4">
            <a:extLst>
              <a:ext uri="{FF2B5EF4-FFF2-40B4-BE49-F238E27FC236}">
                <a16:creationId xmlns:a16="http://schemas.microsoft.com/office/drawing/2014/main" id="{76CEBBC8-FB74-4B4E-A411-984445C3F2AF}"/>
              </a:ext>
            </a:extLst>
          </p:cNvPr>
          <p:cNvSpPr txBox="1"/>
          <p:nvPr/>
        </p:nvSpPr>
        <p:spPr>
          <a:xfrm>
            <a:off x="3212830" y="5534331"/>
            <a:ext cx="1206421" cy="369332"/>
          </a:xfrm>
          <a:prstGeom prst="rect">
            <a:avLst/>
          </a:prstGeom>
          <a:noFill/>
        </p:spPr>
        <p:txBody>
          <a:bodyPr wrap="none" rtlCol="0">
            <a:spAutoFit/>
          </a:bodyPr>
          <a:lstStyle/>
          <a:p>
            <a:r>
              <a:rPr lang="en-US" dirty="0"/>
              <a:t>Side View</a:t>
            </a:r>
          </a:p>
        </p:txBody>
      </p:sp>
    </p:spTree>
    <p:extLst>
      <p:ext uri="{BB962C8B-B14F-4D97-AF65-F5344CB8AC3E}">
        <p14:creationId xmlns:p14="http://schemas.microsoft.com/office/powerpoint/2010/main" val="2323806244"/>
      </p:ext>
    </p:extLst>
  </p:cSld>
  <p:clrMapOvr>
    <a:masterClrMapping/>
  </p:clrMapOvr>
</p:sld>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L_PPT_Template_2021_Widescreen_Compressed" id="{5279A038-293B-C445-87FD-9E5F0740CF38}" vid="{7DA54F05-FD82-204A-BE1F-F77738F107D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BNL</Template>
  <TotalTime>24649</TotalTime>
  <Words>1132</Words>
  <Application>Microsoft Macintosh PowerPoint</Application>
  <PresentationFormat>Widescreen</PresentationFormat>
  <Paragraphs>116</Paragraphs>
  <Slides>19</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Times New Roman</vt:lpstr>
      <vt:lpstr>BNL</vt:lpstr>
      <vt:lpstr>Proposed BNL High Energy Effects Testing Facility</vt:lpstr>
      <vt:lpstr>Outline</vt:lpstr>
      <vt:lpstr>PowerPoint Presentation</vt:lpstr>
      <vt:lpstr>PowerPoint Presentation</vt:lpstr>
      <vt:lpstr>PowerPoint Presentation</vt:lpstr>
      <vt:lpstr>Alignment with BNL Strategic Initiatives and Capabilities</vt:lpstr>
      <vt:lpstr>AGS HEET Layout and Capabilities</vt:lpstr>
      <vt:lpstr>PowerPoint Presentation</vt:lpstr>
      <vt:lpstr>PowerPoint Presentation</vt:lpstr>
      <vt:lpstr>PowerPoint Presentation</vt:lpstr>
      <vt:lpstr>Capabilities</vt:lpstr>
      <vt:lpstr>PowerPoint Presentation</vt:lpstr>
      <vt:lpstr>AGS HEET Layout and Capabilities</vt:lpstr>
      <vt:lpstr>Operations Models</vt:lpstr>
      <vt:lpstr>Operations</vt:lpstr>
      <vt:lpstr>Construction and Operations</vt:lpstr>
      <vt:lpstr>Two BNL PD Funds supported work</vt:lpstr>
      <vt:lpstr>Meetings, Workshops, Conferences</vt:lpstr>
      <vt:lpstr>Summary</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Proposed BNL High Energy Effects Testing Facility</dc:title>
  <dc:subject/>
  <dc:creator>Brown, Kevin A</dc:creator>
  <cp:keywords/>
  <dc:description/>
  <cp:lastModifiedBy>Brown, Kevin A</cp:lastModifiedBy>
  <cp:revision>37</cp:revision>
  <dcterms:created xsi:type="dcterms:W3CDTF">2021-11-12T18:39:22Z</dcterms:created>
  <dcterms:modified xsi:type="dcterms:W3CDTF">2021-11-29T21:34:50Z</dcterms:modified>
  <cp:category/>
</cp:coreProperties>
</file>