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789" r:id="rId2"/>
    <p:sldId id="258" r:id="rId3"/>
    <p:sldId id="259" r:id="rId4"/>
    <p:sldId id="257" r:id="rId5"/>
    <p:sldId id="261" r:id="rId6"/>
    <p:sldId id="790" r:id="rId7"/>
    <p:sldId id="260" r:id="rId8"/>
    <p:sldId id="25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4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0AB93-553F-F348-9B53-2504395CAC9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FC8D-1BB6-4C4F-A992-86CF66F81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9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d89106c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ed89106c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28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41D6-E85B-4AAE-9421-5603AB327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52877-44F0-4589-9D11-AB50AD343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9A151-37C1-4F93-950F-6C9AE811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1D918-EF39-43A3-BA4A-75BB6DB38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73E6F-4CC8-4015-9926-A3C6C2ECF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8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16B58-90EF-4962-8C92-F350C73EB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1DCEC-A7D7-47CA-9659-77F0263009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7DAB6-1FD0-4176-95EB-0405092F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A5159-5D97-4E1F-8263-15FA3695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A0BBF-5403-4908-B597-59CCC65E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04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538624-1679-43AE-8E5B-6E61C94506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2C2D4-876B-4AE4-AC36-B50A4DA8E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26A2D-88E6-4049-8461-E60228C2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EF85C-0BBC-4041-9594-FAD05BBB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D9CF0-BFC8-4BC6-9D09-14788986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9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828B2-8A07-45DE-892E-19EDB5928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2426F-CCD2-40D1-9BF0-F1C39CBE5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6697D-63FD-4BBC-B897-668A4DF3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DF3FA-B5BD-4C8F-9D5D-4DB6D48A2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72EC4-1F21-47FD-8BE5-D4082301F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74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6FCDC-05DF-4B92-BD9E-17619380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EC0B9-A771-42B5-AB24-EAFE124B5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8DF05-3318-4864-970C-9EF405A9E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6FCA3-8726-4CD2-93A6-5E390D19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0082F-1371-41B6-881B-B313C40D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FACFA-060C-48A5-A3E9-CCAC4AA1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85FA0-9BE6-41B5-83A5-60694D401C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DE52B-E706-4EEB-B93D-CC2B244AE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F7597-F536-4DA9-B6C1-97E7A50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71158-91BB-4B8B-B90D-77B63AB4D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53B4B-DD46-437B-9FC9-C1D28D19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33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964FC-17EF-4202-98C2-F30D91EC1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45A42-0245-4541-9ED8-1A8B25C5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F8E149-660D-4C8D-8588-887597545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F0B65-93F4-4E14-A72B-E9D242799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EBEE5-4702-4E58-BCB4-45DC7E8EF1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9E021-4041-4606-B0D5-C897117F6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FDF14E-E165-4850-A66A-6DB5BD27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C05C94-8A69-41A3-8441-2910F7992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9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85A6-4393-4702-A94A-4CB49666F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0A87F-8937-46FF-8FB1-DFD87027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D3065-AE43-477C-BB13-6F594388F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66EA9D-23B9-406E-9711-6096C404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40918B-5C42-407E-9AF3-F1C5CE44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692E4A-D1BF-4943-913B-A866036A7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3EAFA-AC19-4415-BA49-FD173D26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2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F8E58-A801-444D-B1F3-5EFF349B4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7E4A6-85C5-48C1-ABB8-7D164BB47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04A83-1AD3-4ED9-9A66-3A944E9F2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D2BE16-F0DA-477B-B491-66FCE1B9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593F1-4033-489F-954E-6A398F40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E46E7-1B03-47E9-9656-48D625A9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2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70F0A-CCF7-4E17-A194-5A928095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6EDF5B-7925-4E64-A58E-77C8B8F15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D21924-01E6-4620-80D6-B97644B86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5E22-D018-45BD-89F7-27C5951FB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B6881-0193-4CFD-8F56-06DBC6F7D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0289F-03C4-4F29-BBE3-BB217560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4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D15DC-633F-44B4-960C-97E9C954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36D03-B229-47BB-8C00-9BC996C35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C89FB-78FB-49C2-8019-60BDB625A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B4E3-8D69-4132-A1C9-94A746648AC2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58A50-6AA2-4987-9E73-51E630CE1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2875A-CF36-49AC-BA84-92FC0CC69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5D92-2D10-4C9C-8557-A72226828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eneric EIC Detector Concepts">
            <a:extLst>
              <a:ext uri="{FF2B5EF4-FFF2-40B4-BE49-F238E27FC236}">
                <a16:creationId xmlns:a16="http://schemas.microsoft.com/office/drawing/2014/main" id="{891FD2C1-44E0-1E4F-B2CC-5F6FD5ABED9D}"/>
              </a:ext>
            </a:extLst>
          </p:cNvPr>
          <p:cNvSpPr txBox="1">
            <a:spLocks/>
          </p:cNvSpPr>
          <p:nvPr/>
        </p:nvSpPr>
        <p:spPr>
          <a:xfrm>
            <a:off x="296142" y="-8040"/>
            <a:ext cx="11599716" cy="956735"/>
          </a:xfrm>
          <a:prstGeom prst="rect">
            <a:avLst/>
          </a:prstGeom>
        </p:spPr>
        <p:txBody>
          <a:bodyPr vert="horz" lIns="67733" tIns="67733" rIns="67733" bIns="67733" rtlCol="0" anchor="ctr">
            <a:noAutofit/>
          </a:bodyPr>
          <a:lstStyle>
            <a:lvl1pPr marL="41275" marR="41275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0" kern="1200">
                <a:solidFill>
                  <a:srgbClr val="021EAA"/>
                </a:solidFill>
                <a:uFill>
                  <a:solidFill>
                    <a:srgbClr val="021EAA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</a:lstStyle>
          <a:p>
            <a:pPr>
              <a:buClrTx/>
              <a:buFontTx/>
            </a:pP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Technical details on </a:t>
            </a:r>
            <a:r>
              <a:rPr lang="en-US" sz="4267" dirty="0" err="1">
                <a:latin typeface="Arial" panose="020B0604020202020204" pitchFamily="34" charset="0"/>
                <a:cs typeface="Arial" panose="020B0604020202020204" pitchFamily="34" charset="0"/>
              </a:rPr>
              <a:t>pfRICH</a:t>
            </a:r>
            <a:r>
              <a:rPr lang="en-US" sz="426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Concept Detectors…">
            <a:extLst>
              <a:ext uri="{FF2B5EF4-FFF2-40B4-BE49-F238E27FC236}">
                <a16:creationId xmlns:a16="http://schemas.microsoft.com/office/drawing/2014/main" id="{7B9DBE6F-C312-C04E-92E0-ADE544A87E26}"/>
              </a:ext>
            </a:extLst>
          </p:cNvPr>
          <p:cNvSpPr txBox="1">
            <a:spLocks/>
          </p:cNvSpPr>
          <p:nvPr/>
        </p:nvSpPr>
        <p:spPr>
          <a:xfrm>
            <a:off x="221653" y="948694"/>
            <a:ext cx="11970347" cy="5909305"/>
          </a:xfrm>
          <a:prstGeom prst="rect">
            <a:avLst/>
          </a:prstGeom>
        </p:spPr>
        <p:txBody>
          <a:bodyPr vert="horz" lIns="67733" tIns="67733" rIns="67733" bIns="6773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6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Geometry: proximity focusing, no mirrors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Aerogel: parameterizations based on CLAS12 data</a:t>
            </a:r>
          </a:p>
          <a:p>
            <a:pPr marL="1520575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3cm thick @ density 110mg/cm</a:t>
            </a:r>
            <a:r>
              <a:rPr lang="en-US" sz="1867" baseline="300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(effective &lt;n&gt;  came out ~ 1.019)</a:t>
            </a:r>
          </a:p>
          <a:p>
            <a:pPr marL="1520575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Rayleigh scattering</a:t>
            </a:r>
          </a:p>
          <a:p>
            <a:pPr marL="1520575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Absorption length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Thin acrylic layer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~40cm long (air) expansion volume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SiPMs (S13361-3050AE-08 8x8 panels)</a:t>
            </a:r>
          </a:p>
          <a:p>
            <a:pPr marL="1520575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3.4 mm pitch</a:t>
            </a:r>
          </a:p>
          <a:p>
            <a:pPr marL="1520575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QE as given by Hamamatsu </a:t>
            </a:r>
          </a:p>
          <a:p>
            <a:pPr marL="1520575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18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85% geometric fill factor 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&amp; 70% “safety factor” on top of it</a:t>
            </a:r>
            <a:endParaRPr lang="en-US" sz="2667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3323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667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ATHENA simulation environment </a:t>
            </a:r>
          </a:p>
          <a:p>
            <a:pPr marL="1154824" marR="55032" indent="-423323">
              <a:buClr>
                <a:srgbClr val="FF2600"/>
              </a:buClr>
              <a:buSzPct val="120000"/>
              <a:defRPr sz="2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pPr>
            <a:r>
              <a:rPr lang="en-US" sz="2133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npsim</a:t>
            </a:r>
            <a:r>
              <a:rPr lang="en-US" sz="2133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, juggler IRT plugin, analysis scripts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A604D905-AA8F-1E40-A98D-5056DCAD8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6447" y="2681695"/>
            <a:ext cx="3349123" cy="322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31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78BF6C-83D4-4BD4-9C9B-CA6BECD9F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563" y="1843771"/>
            <a:ext cx="4221680" cy="3145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F7FCE3-87D4-498C-8B0F-D00503C9A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796"/>
          <a:stretch/>
        </p:blipFill>
        <p:spPr>
          <a:xfrm>
            <a:off x="219693" y="1401497"/>
            <a:ext cx="5427024" cy="31645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2BE076-7E57-4D48-8365-83E15D707760}"/>
              </a:ext>
            </a:extLst>
          </p:cNvPr>
          <p:cNvSpPr txBox="1"/>
          <p:nvPr/>
        </p:nvSpPr>
        <p:spPr>
          <a:xfrm>
            <a:off x="3046021" y="391886"/>
            <a:ext cx="77070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Acceptance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94A447-27A7-4641-99F7-A6FE519A1F40}"/>
              </a:ext>
            </a:extLst>
          </p:cNvPr>
          <p:cNvSpPr txBox="1"/>
          <p:nvPr/>
        </p:nvSpPr>
        <p:spPr>
          <a:xfrm>
            <a:off x="2321626" y="3093522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C2F6 </a:t>
            </a:r>
            <a:r>
              <a:rPr lang="en-US" dirty="0" err="1"/>
              <a:t>dRICH</a:t>
            </a:r>
            <a:br>
              <a:rPr lang="en-US" dirty="0"/>
            </a:br>
            <a:r>
              <a:rPr lang="en-US" dirty="0"/>
              <a:t>12 GeV </a:t>
            </a:r>
            <a:r>
              <a:rPr lang="en-US" dirty="0" err="1"/>
              <a:t>pions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C6E086-2544-4007-A4CE-650C8E3CBED3}"/>
              </a:ext>
            </a:extLst>
          </p:cNvPr>
          <p:cNvSpPr txBox="1"/>
          <p:nvPr/>
        </p:nvSpPr>
        <p:spPr>
          <a:xfrm>
            <a:off x="9058894" y="3082210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pfRICH</a:t>
            </a:r>
            <a:br>
              <a:rPr lang="en-US" dirty="0"/>
            </a:br>
            <a:r>
              <a:rPr lang="en-US" dirty="0"/>
              <a:t>8 GeV </a:t>
            </a:r>
            <a:r>
              <a:rPr lang="en-US" dirty="0" err="1"/>
              <a:t>pions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CCC972-D3E1-4A11-8DDF-98459B34280D}"/>
              </a:ext>
            </a:extLst>
          </p:cNvPr>
          <p:cNvSpPr txBox="1"/>
          <p:nvPr/>
        </p:nvSpPr>
        <p:spPr>
          <a:xfrm>
            <a:off x="3990109" y="5348881"/>
            <a:ext cx="3559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“Fast parameterizations for </a:t>
            </a:r>
            <a:r>
              <a:rPr lang="en-US" b="1" dirty="0" err="1"/>
              <a:t>Deplhes</a:t>
            </a:r>
            <a:r>
              <a:rPr lang="en-US" b="1" dirty="0"/>
              <a:t> provided”</a:t>
            </a:r>
          </a:p>
        </p:txBody>
      </p:sp>
    </p:spTree>
    <p:extLst>
      <p:ext uri="{BB962C8B-B14F-4D97-AF65-F5344CB8AC3E}">
        <p14:creationId xmlns:p14="http://schemas.microsoft.com/office/powerpoint/2010/main" val="117588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01510F1-9443-48E4-A1D1-97FADEF59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06" y="3681351"/>
            <a:ext cx="4451252" cy="3046021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BC1E9D9-4C8D-418D-A591-4325BFAB0E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2" y="3497241"/>
            <a:ext cx="4693784" cy="3230131"/>
          </a:xfrm>
          <a:prstGeom prst="rect">
            <a:avLst/>
          </a:prstGeom>
        </p:spPr>
      </p:pic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13DF74E8-18ED-4F87-93E0-E0372FADE6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04" y="233204"/>
            <a:ext cx="4289273" cy="2884051"/>
          </a:xfrm>
          <a:prstGeom prst="rect">
            <a:avLst/>
          </a:prstGeom>
        </p:spPr>
      </p:pic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E542AE20-AA53-4295-AC72-CC09D1468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85" y="165441"/>
            <a:ext cx="4566991" cy="30195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626739-1A5D-4A32-9697-3F4576C972CF}"/>
              </a:ext>
            </a:extLst>
          </p:cNvPr>
          <p:cNvSpPr txBox="1"/>
          <p:nvPr/>
        </p:nvSpPr>
        <p:spPr>
          <a:xfrm>
            <a:off x="4994546" y="3216956"/>
            <a:ext cx="297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PID momentum limits </a:t>
            </a:r>
            <a:r>
              <a:rPr lang="en-US" dirty="0" err="1"/>
              <a:t>pfRICH</a:t>
            </a:r>
            <a:r>
              <a:rPr lang="en-US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866FAA-F381-4247-9BD7-CA9D017D2DDE}"/>
              </a:ext>
            </a:extLst>
          </p:cNvPr>
          <p:cNvSpPr txBox="1"/>
          <p:nvPr/>
        </p:nvSpPr>
        <p:spPr>
          <a:xfrm flipH="1">
            <a:off x="5260768" y="2610789"/>
            <a:ext cx="170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Eta -2.0 to -2.4</a:t>
            </a:r>
          </a:p>
        </p:txBody>
      </p:sp>
    </p:spTree>
    <p:extLst>
      <p:ext uri="{BB962C8B-B14F-4D97-AF65-F5344CB8AC3E}">
        <p14:creationId xmlns:p14="http://schemas.microsoft.com/office/powerpoint/2010/main" val="423374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1D1890-ACD6-40C1-94D1-C52F58089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1" y="187902"/>
            <a:ext cx="8982075" cy="5734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F77719-E4BB-4135-97E3-745E0E3FD3FE}"/>
              </a:ext>
            </a:extLst>
          </p:cNvPr>
          <p:cNvSpPr txBox="1"/>
          <p:nvPr/>
        </p:nvSpPr>
        <p:spPr>
          <a:xfrm>
            <a:off x="9197439" y="2576945"/>
            <a:ext cx="2660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Separation pi-k</a:t>
            </a:r>
            <a:br>
              <a:rPr lang="en-US" dirty="0"/>
            </a:br>
            <a:r>
              <a:rPr lang="en-US" dirty="0"/>
              <a:t>e-pi  for </a:t>
            </a:r>
            <a:r>
              <a:rPr lang="en-US" dirty="0" err="1"/>
              <a:t>pfRICH</a:t>
            </a:r>
            <a:r>
              <a:rPr lang="en-US" dirty="0"/>
              <a:t> as a function of momentum for eta -2.0 to -2.2 </a:t>
            </a:r>
          </a:p>
        </p:txBody>
      </p:sp>
    </p:spTree>
    <p:extLst>
      <p:ext uri="{BB962C8B-B14F-4D97-AF65-F5344CB8AC3E}">
        <p14:creationId xmlns:p14="http://schemas.microsoft.com/office/powerpoint/2010/main" val="38478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989471F-4C3F-4EB3-BEE5-E1FF6C322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9619" y="2612014"/>
            <a:ext cx="4076700" cy="27146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7ECA88-278C-4215-B10E-76146E012B7C}"/>
              </a:ext>
            </a:extLst>
          </p:cNvPr>
          <p:cNvSpPr txBox="1"/>
          <p:nvPr/>
        </p:nvSpPr>
        <p:spPr>
          <a:xfrm rot="16200000">
            <a:off x="6519033" y="3553575"/>
            <a:ext cx="163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Sigma_theta</a:t>
            </a:r>
            <a:r>
              <a:rPr lang="en-US" sz="1400" dirty="0"/>
              <a:t> (</a:t>
            </a:r>
            <a:r>
              <a:rPr lang="en-US" sz="1400" dirty="0" err="1"/>
              <a:t>mrad</a:t>
            </a:r>
            <a:r>
              <a:rPr lang="en-US" sz="1400" dirty="0"/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882D85-6CA5-4463-95CE-F79F097B5753}"/>
              </a:ext>
            </a:extLst>
          </p:cNvPr>
          <p:cNvSpPr txBox="1"/>
          <p:nvPr/>
        </p:nvSpPr>
        <p:spPr>
          <a:xfrm>
            <a:off x="10404576" y="5326639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Mom (GeV)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CFFB4E-6B76-425A-AB64-AF5F8261E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87" y="1273539"/>
            <a:ext cx="5078408" cy="29690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34E6D81-C1A3-4C13-83B5-C90BC72761AE}"/>
              </a:ext>
            </a:extLst>
          </p:cNvPr>
          <p:cNvSpPr txBox="1"/>
          <p:nvPr/>
        </p:nvSpPr>
        <p:spPr>
          <a:xfrm>
            <a:off x="8627423" y="3707463"/>
            <a:ext cx="1421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 hypothesis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8FEFA9-0AE2-4419-B8CE-D84C1DDC77F8}"/>
              </a:ext>
            </a:extLst>
          </p:cNvPr>
          <p:cNvSpPr txBox="1"/>
          <p:nvPr/>
        </p:nvSpPr>
        <p:spPr>
          <a:xfrm>
            <a:off x="6727371" y="1330036"/>
            <a:ext cx="446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Theta difference and evolution of sigma theta</a:t>
            </a:r>
          </a:p>
        </p:txBody>
      </p:sp>
    </p:spTree>
    <p:extLst>
      <p:ext uri="{BB962C8B-B14F-4D97-AF65-F5344CB8AC3E}">
        <p14:creationId xmlns:p14="http://schemas.microsoft.com/office/powerpoint/2010/main" val="1309175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40FB1D-845C-4DFF-A2E4-F03E8DF3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5" y="0"/>
            <a:ext cx="399252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D53DBE-5D59-400E-B46F-AC796344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3633" y="0"/>
            <a:ext cx="450288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692827-97E9-4AF7-B94E-562B9E219AE7}"/>
              </a:ext>
            </a:extLst>
          </p:cNvPr>
          <p:cNvSpPr txBox="1"/>
          <p:nvPr/>
        </p:nvSpPr>
        <p:spPr>
          <a:xfrm>
            <a:off x="9328068" y="2179122"/>
            <a:ext cx="2848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Geometry</a:t>
            </a:r>
            <a:r>
              <a:rPr lang="en-US" dirty="0">
                <a:sym typeface="Wingdings" panose="05000000000000000000" pitchFamily="2" charset="2"/>
              </a:rPr>
              <a:t> Chris circulated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4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77660A-EE98-4927-A9DB-7A4194A5F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54" y="46102"/>
            <a:ext cx="4591977" cy="32083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35B032-9A74-4858-827D-CE76A7C7F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20" y="46102"/>
            <a:ext cx="4279880" cy="3047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F577EA-935A-4A1D-A986-A0251B802B11}"/>
              </a:ext>
            </a:extLst>
          </p:cNvPr>
          <p:cNvSpPr txBox="1"/>
          <p:nvPr/>
        </p:nvSpPr>
        <p:spPr>
          <a:xfrm>
            <a:off x="3282043" y="3563863"/>
            <a:ext cx="61484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Magnetic field is OFF... 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3 positions in eta are used, with ranges given below; 3 positions in phi are also used: {-30,0,+30} degrees, so we see some half rings along 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dRICH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 sector boundaries. In the highest eta bin, only phi=0 is used. 100 particles are aimed at each position, to obtain enough stats to see clear rings.</a:t>
            </a:r>
            <a:br>
              <a:rPr lang="en-US" sz="1050" dirty="0"/>
            </a:b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for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pfRICH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: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       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etaMin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_ = 1.6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       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etaMax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_ = 3.8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        20 GeV electrons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for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dRICH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: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       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etaMin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_ = 1.5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       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etaMax</a:t>
            </a: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_ = 3.4</a:t>
            </a:r>
            <a:br>
              <a:rPr lang="en-US" sz="1050" dirty="0"/>
            </a:br>
            <a:r>
              <a:rPr lang="en-US" sz="1050" b="0" i="0" dirty="0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        20 GeV </a:t>
            </a:r>
            <a:r>
              <a:rPr lang="en-US" sz="1050" b="0" i="0" dirty="0" err="1">
                <a:solidFill>
                  <a:srgbClr val="2C363A"/>
                </a:solidFill>
                <a:effectLst/>
                <a:latin typeface="Courier New" panose="02070309020205020404" pitchFamily="49" charset="0"/>
              </a:rPr>
              <a:t>pions</a:t>
            </a:r>
            <a:br>
              <a:rPr lang="en-US" sz="1050" dirty="0"/>
            </a:b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3227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D589640-7C08-438E-B414-9835F2F7B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19" y="2294688"/>
            <a:ext cx="4628025" cy="30907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D35688-D6FE-4DBD-AA9C-0699F46C9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445" y="2324377"/>
            <a:ext cx="4377307" cy="320677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4A8E2D-6741-473F-B29E-DDCEDE635423}"/>
              </a:ext>
            </a:extLst>
          </p:cNvPr>
          <p:cNvSpPr txBox="1"/>
          <p:nvPr/>
        </p:nvSpPr>
        <p:spPr>
          <a:xfrm>
            <a:off x="4150426" y="1330036"/>
            <a:ext cx="336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Pion kaon PID performance study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517CC8-18B2-42B4-9916-BCFA349DEB69}"/>
              </a:ext>
            </a:extLst>
          </p:cNvPr>
          <p:cNvSpPr txBox="1"/>
          <p:nvPr/>
        </p:nvSpPr>
        <p:spPr>
          <a:xfrm>
            <a:off x="7154884" y="605642"/>
            <a:ext cx="4792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Identified pion /(identified pion +identified kaon)</a:t>
            </a:r>
          </a:p>
        </p:txBody>
      </p:sp>
    </p:spTree>
    <p:extLst>
      <p:ext uri="{BB962C8B-B14F-4D97-AF65-F5344CB8AC3E}">
        <p14:creationId xmlns:p14="http://schemas.microsoft.com/office/powerpoint/2010/main" val="1751417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, histogram&#10;&#10;Description automatically generated">
            <a:extLst>
              <a:ext uri="{FF2B5EF4-FFF2-40B4-BE49-F238E27FC236}">
                <a16:creationId xmlns:a16="http://schemas.microsoft.com/office/drawing/2014/main" id="{B83E46A4-86A1-8042-96CC-935F692EF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336550"/>
            <a:ext cx="5067300" cy="6184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362C3-54AB-DE44-BD67-69C831AA3F74}"/>
              </a:ext>
            </a:extLst>
          </p:cNvPr>
          <p:cNvSpPr txBox="1"/>
          <p:nvPr/>
        </p:nvSpPr>
        <p:spPr>
          <a:xfrm>
            <a:off x="5551715" y="979715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en-US" baseline="30000" dirty="0"/>
              <a:t>+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76D52A-DDBC-3B46-ABDA-E727E1FE2667}"/>
              </a:ext>
            </a:extLst>
          </p:cNvPr>
          <p:cNvSpPr txBox="1"/>
          <p:nvPr/>
        </p:nvSpPr>
        <p:spPr>
          <a:xfrm>
            <a:off x="7087476" y="946667"/>
            <a:ext cx="420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Symbol" pitchFamily="2" charset="2"/>
              </a:rPr>
              <a:t>p</a:t>
            </a:r>
            <a:r>
              <a:rPr lang="en-US" sz="2000" baseline="30000" dirty="0">
                <a:latin typeface="Symbol" pitchFamily="2" charset="2"/>
              </a:rPr>
              <a:t>+</a:t>
            </a:r>
            <a:endParaRPr lang="en-US" sz="2000" dirty="0">
              <a:latin typeface="Symbol" pitchFamily="2" charset="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ACFC36-6D4D-E343-86AC-4CF0F0DC3D32}"/>
              </a:ext>
            </a:extLst>
          </p:cNvPr>
          <p:cNvSpPr txBox="1"/>
          <p:nvPr/>
        </p:nvSpPr>
        <p:spPr>
          <a:xfrm>
            <a:off x="4251096" y="3673478"/>
            <a:ext cx="212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ymbol" pitchFamily="2" charset="2"/>
              </a:rPr>
              <a:t>h </a:t>
            </a:r>
            <a:r>
              <a:rPr lang="en-US" dirty="0">
                <a:latin typeface="+mj-lt"/>
              </a:rPr>
              <a:t>= 3.0, p = 50 GeV/c</a:t>
            </a:r>
            <a:endParaRPr lang="en-US" dirty="0">
              <a:latin typeface="Symbol" pitchFamily="2" charset="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ECAFE9-2A4C-8E47-B668-5AEC6718B894}"/>
              </a:ext>
            </a:extLst>
          </p:cNvPr>
          <p:cNvCxnSpPr>
            <a:cxnSpLocks/>
          </p:cNvCxnSpPr>
          <p:nvPr/>
        </p:nvCxnSpPr>
        <p:spPr>
          <a:xfrm>
            <a:off x="4440693" y="4578022"/>
            <a:ext cx="0" cy="9804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2DC871-5F03-6E4F-BBD8-6BFD19AFE862}"/>
              </a:ext>
            </a:extLst>
          </p:cNvPr>
          <p:cNvCxnSpPr>
            <a:cxnSpLocks/>
          </p:cNvCxnSpPr>
          <p:nvPr/>
        </p:nvCxnSpPr>
        <p:spPr>
          <a:xfrm>
            <a:off x="6836233" y="3956238"/>
            <a:ext cx="1236207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07E4B9C-390E-0F43-A906-788EEED5B006}"/>
              </a:ext>
            </a:extLst>
          </p:cNvPr>
          <p:cNvSpPr txBox="1"/>
          <p:nvPr/>
        </p:nvSpPr>
        <p:spPr>
          <a:xfrm>
            <a:off x="4321629" y="4270245"/>
            <a:ext cx="198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mbol" pitchFamily="2" charset="2"/>
              </a:rPr>
              <a:t>q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(accepted) &lt; 37.8 mrad</a:t>
            </a:r>
            <a:endParaRPr lang="en-US" sz="1400" dirty="0">
              <a:solidFill>
                <a:srgbClr val="FF0000"/>
              </a:solidFill>
              <a:latin typeface="Symbol" pitchFamily="2" charset="2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B3ACCF-EE67-F84A-864A-84DAAFCE2B5E}"/>
              </a:ext>
            </a:extLst>
          </p:cNvPr>
          <p:cNvSpPr txBox="1"/>
          <p:nvPr/>
        </p:nvSpPr>
        <p:spPr>
          <a:xfrm>
            <a:off x="6309930" y="3625183"/>
            <a:ext cx="198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Symbol" pitchFamily="2" charset="2"/>
              </a:rPr>
              <a:t>q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 (accepted) &lt; 38.7 mrad</a:t>
            </a:r>
            <a:endParaRPr lang="en-US" sz="1400" dirty="0">
              <a:solidFill>
                <a:srgbClr val="FF0000"/>
              </a:solidFill>
              <a:latin typeface="Symbol" pitchFamily="2" charset="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3C658-1403-E44D-833D-CFC6058B66B8}"/>
              </a:ext>
            </a:extLst>
          </p:cNvPr>
          <p:cNvSpPr txBox="1"/>
          <p:nvPr/>
        </p:nvSpPr>
        <p:spPr>
          <a:xfrm>
            <a:off x="4234078" y="1995934"/>
            <a:ext cx="138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Symbol" pitchFamily="2" charset="2"/>
              </a:rPr>
              <a:t>s 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~ 0.4 mrad</a:t>
            </a:r>
            <a:endParaRPr lang="en-US" dirty="0">
              <a:solidFill>
                <a:srgbClr val="C00000"/>
              </a:solidFill>
              <a:latin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5814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325</Words>
  <Application>Microsoft Office PowerPoint</Application>
  <PresentationFormat>Widescreen</PresentationFormat>
  <Paragraphs>35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Courier New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Chandradoy Chatterjee</dc:creator>
  <cp:lastModifiedBy>Chandradoy Chatterjee</cp:lastModifiedBy>
  <cp:revision>4</cp:revision>
  <dcterms:created xsi:type="dcterms:W3CDTF">2021-11-22T09:12:23Z</dcterms:created>
  <dcterms:modified xsi:type="dcterms:W3CDTF">2021-11-22T17:50:04Z</dcterms:modified>
</cp:coreProperties>
</file>