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81" r:id="rId4"/>
    <p:sldId id="260" r:id="rId5"/>
    <p:sldId id="266" r:id="rId6"/>
    <p:sldId id="267" r:id="rId7"/>
    <p:sldId id="285" r:id="rId8"/>
    <p:sldId id="286" r:id="rId9"/>
    <p:sldId id="261" r:id="rId10"/>
    <p:sldId id="262" r:id="rId11"/>
    <p:sldId id="263" r:id="rId12"/>
    <p:sldId id="264" r:id="rId13"/>
    <p:sldId id="270" r:id="rId14"/>
    <p:sldId id="271" r:id="rId15"/>
    <p:sldId id="273" r:id="rId16"/>
    <p:sldId id="274" r:id="rId17"/>
    <p:sldId id="287" r:id="rId18"/>
    <p:sldId id="283" r:id="rId19"/>
    <p:sldId id="288" r:id="rId20"/>
    <p:sldId id="289" r:id="rId21"/>
    <p:sldId id="290" r:id="rId22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x6pcPRFtwK5NNzDsPGNstPpjq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nakshi Narain" initials="" lastIdx="1" clrIdx="0"/>
  <p:cmAuthor id="1" name="Alessandro Tricol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09094-0B57-43DD-A4E7-A57EC348B803}">
  <a:tblStyle styleId="{93E09094-0B57-43DD-A4E7-A57EC348B8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1"/>
  </p:normalViewPr>
  <p:slideViewPr>
    <p:cSldViewPr snapToGrid="0">
      <p:cViewPr varScale="1">
        <p:scale>
          <a:sx n="129" d="100"/>
          <a:sy n="129" d="100"/>
        </p:scale>
        <p:origin x="6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29" Type="http://customschemas.google.com/relationships/presentationmetadata" Target="metadata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759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42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81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36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858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23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200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506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678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15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964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53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080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79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110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730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96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67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52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51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08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14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7872551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216568" y="658730"/>
            <a:ext cx="8686800" cy="419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2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energy/start" TargetMode="External"/><Relationship Id="rId4" Type="http://schemas.openxmlformats.org/officeDocument/2006/relationships/hyperlink" Target="https://snowmass21.org/energy/start#topical_group_pages" TargetMode="External"/><Relationship Id="rId5" Type="http://schemas.openxmlformats.org/officeDocument/2006/relationships/hyperlink" Target="https://indico.fnal.gov/category/1100/" TargetMode="External"/><Relationship Id="rId6" Type="http://schemas.openxmlformats.org/officeDocument/2006/relationships/hyperlink" Target="https://calendar.google.com/calendar/embed?src=brown.edu_njuueqjsrlu8qgdulatqrrmtj4@group.calendar.google.com&amp;ctz=America/New_York" TargetMode="External"/><Relationship Id="rId7" Type="http://schemas.openxmlformats.org/officeDocument/2006/relationships/hyperlink" Target="http://communica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energy/start#muon_forum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ec8mf@virginia.edu" TargetMode="External"/><Relationship Id="rId4" Type="http://schemas.openxmlformats.org/officeDocument/2006/relationships/hyperlink" Target="mailto:matt.leblanc@cern.ch" TargetMode="External"/><Relationship Id="rId5" Type="http://schemas.openxmlformats.org/officeDocument/2006/relationships/hyperlink" Target="https://snowmass21.org/start/you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energy/start#submitted_loi" TargetMode="External"/><Relationship Id="rId4" Type="http://schemas.openxmlformats.org/officeDocument/2006/relationships/hyperlink" Target="https://indico.fnal.gov/event/44870/" TargetMode="External"/><Relationship Id="rId5" Type="http://schemas.openxmlformats.org/officeDocument/2006/relationships/hyperlink" Target="https://docs.google.com/spreadsheets/d/e/2PACX-1vSoMhW5FiyD_0DVN1zau9ttAI4LDdT3NFqDZppltO_5u-ULXWLRcMULYcPCbVFbQ5lHapLpz5T5dGcS/pubhtml?gid=1225382680&amp;single=tru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seattlesnowmass2021.ne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meetings.aps.org/Meeting/APR20/Session/D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24264/" TargetMode="External"/><Relationship Id="rId4" Type="http://schemas.openxmlformats.org/officeDocument/2006/relationships/hyperlink" Target="https://indico.fnal.gov/event/43963/timetable/?view=standard" TargetMode="External"/><Relationship Id="rId5" Type="http://schemas.openxmlformats.org/officeDocument/2006/relationships/hyperlink" Target="https://indico.fnal.gov/event/43963/sessions/15345/attachments/132456/162829/go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24264/" TargetMode="External"/><Relationship Id="rId4" Type="http://schemas.openxmlformats.org/officeDocument/2006/relationships/hyperlink" Target="https://indico.fnal.gov/event/43963/timetable/?view=standard" TargetMode="External"/><Relationship Id="rId5" Type="http://schemas.openxmlformats.org/officeDocument/2006/relationships/hyperlink" Target="https://indico.fnal.gov/event/43963/sessions/15345/attachments/132456/162829/go" TargetMode="External"/><Relationship Id="rId6" Type="http://schemas.openxmlformats.org/officeDocument/2006/relationships/hyperlink" Target="ttps://indico.fnal.gov/event/44870" TargetMode="External"/><Relationship Id="rId7" Type="http://schemas.openxmlformats.org/officeDocument/2006/relationships/hyperlink" Target="https://indico.fnal.gov/category/1100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announcements" TargetMode="External"/><Relationship Id="rId4" Type="http://schemas.openxmlformats.org/officeDocument/2006/relationships/hyperlink" Target="https://indico.fnal.gov/event/49756/" TargetMode="External"/><Relationship Id="rId5" Type="http://schemas.openxmlformats.org/officeDocument/2006/relationships/hyperlink" Target="https://indico.fnal.gov/event/5053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indico.fnal.gov/event/5216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/>
        </p:nvSpPr>
        <p:spPr>
          <a:xfrm>
            <a:off x="258417" y="1167453"/>
            <a:ext cx="859384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Snowmass </a:t>
            </a:r>
            <a:br>
              <a:rPr lang="en-US" sz="4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4000" b="0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Frontier </a:t>
            </a:r>
            <a:r>
              <a:rPr lang="en-US" sz="4000" dirty="0" smtClean="0">
                <a:solidFill>
                  <a:srgbClr val="C00000"/>
                </a:solidFill>
              </a:rPr>
              <a:t>Activities</a:t>
            </a:r>
            <a:r>
              <a:rPr lang="en-US" sz="4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-US" sz="40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5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662939" y="2594479"/>
            <a:ext cx="81894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1800" b="1" dirty="0" smtClean="0"/>
              <a:t>BNL Snowmass Retreat Day </a:t>
            </a:r>
            <a:endParaRPr lang="en-US" sz="1800" b="1" dirty="0"/>
          </a:p>
          <a:p>
            <a:pPr marL="0" marR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i="1" dirty="0" smtClean="0">
                <a:solidFill>
                  <a:srgbClr val="57576E"/>
                </a:solidFill>
              </a:rPr>
              <a:t>December 17</a:t>
            </a:r>
            <a:r>
              <a:rPr lang="en-US" sz="1800" b="0" i="1" u="none" strike="noStrike" cap="none" dirty="0" smtClean="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1" u="none" strike="noStrike" cap="none" dirty="0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1"/>
          <p:cNvCxnSpPr/>
          <p:nvPr/>
        </p:nvCxnSpPr>
        <p:spPr>
          <a:xfrm>
            <a:off x="662939" y="2430379"/>
            <a:ext cx="7848601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1"/>
          <p:cNvSpPr txBox="1"/>
          <p:nvPr/>
        </p:nvSpPr>
        <p:spPr>
          <a:xfrm>
            <a:off x="168166" y="4096328"/>
            <a:ext cx="8684098" cy="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2000" b="0" i="0" u="sng" strike="noStrike" cap="none" dirty="0" smtClean="0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Alessandro </a:t>
            </a:r>
            <a:r>
              <a:rPr lang="en-US" sz="2000" b="0" i="0" u="sng" strike="noStrike" cap="none" dirty="0" err="1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Tricoli</a:t>
            </a:r>
            <a:r>
              <a:rPr lang="en-US" sz="2000" b="0" i="0" u="sng" strike="noStrike" cap="none" dirty="0">
                <a:solidFill>
                  <a:srgbClr val="0076A1"/>
                </a:solidFill>
                <a:latin typeface="Arial"/>
                <a:ea typeface="Arial"/>
                <a:cs typeface="Arial"/>
                <a:sym typeface="Arial"/>
              </a:rPr>
              <a:t> (BNL)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2000" b="0" i="0" u="none" strike="noStrike" cap="none" dirty="0">
              <a:solidFill>
                <a:srgbClr val="0076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1913020" y="73550"/>
            <a:ext cx="513929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</a:rPr>
              <a:t>Topical Group Activities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80" name="Google Shape;80;p7"/>
          <p:cNvSpPr txBox="1"/>
          <p:nvPr/>
        </p:nvSpPr>
        <p:spPr>
          <a:xfrm>
            <a:off x="0" y="1145875"/>
            <a:ext cx="4522500" cy="18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General </a:t>
            </a:r>
            <a:r>
              <a:rPr lang="en-US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Energy Frontier Wiki</a:t>
            </a:r>
            <a:endParaRPr sz="16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Electroweak TGs</a:t>
            </a:r>
            <a:endParaRPr sz="16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EF01, EF02, EF03, EF04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QCD and Strong Interaction TGs</a:t>
            </a:r>
            <a:endParaRPr sz="16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EF05, EF06, EF07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BSM TGs </a:t>
            </a:r>
            <a:endParaRPr sz="16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EF08, EF09, EF10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254100" y="4001025"/>
            <a:ext cx="7658100" cy="694500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171450" dist="114300" dir="9120000" algn="bl" rotWithShape="0">
              <a:srgbClr val="000000">
                <a:alpha val="7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Multiple Ongoing Activities</a:t>
            </a:r>
            <a:endParaRPr sz="1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Topical Group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Wiki pages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indico meeting agendas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details of ongoing activities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EF calendar 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communications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7"/>
          <p:cNvGrpSpPr/>
          <p:nvPr/>
        </p:nvGrpSpPr>
        <p:grpSpPr>
          <a:xfrm>
            <a:off x="3253425" y="952590"/>
            <a:ext cx="5814350" cy="2995613"/>
            <a:chOff x="2948625" y="899250"/>
            <a:chExt cx="5814350" cy="2995613"/>
          </a:xfrm>
        </p:grpSpPr>
        <p:grpSp>
          <p:nvGrpSpPr>
            <p:cNvPr id="83" name="Google Shape;83;p7"/>
            <p:cNvGrpSpPr/>
            <p:nvPr/>
          </p:nvGrpSpPr>
          <p:grpSpPr>
            <a:xfrm>
              <a:off x="3914650" y="899250"/>
              <a:ext cx="4848325" cy="2230325"/>
              <a:chOff x="4295650" y="1280250"/>
              <a:chExt cx="4848325" cy="2230325"/>
            </a:xfrm>
          </p:grpSpPr>
          <p:sp>
            <p:nvSpPr>
              <p:cNvPr id="84" name="Google Shape;84;p7"/>
              <p:cNvSpPr/>
              <p:nvPr/>
            </p:nvSpPr>
            <p:spPr>
              <a:xfrm>
                <a:off x="4295650" y="1280250"/>
                <a:ext cx="2732100" cy="1291500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45098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sng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EW Topical Groups</a:t>
                </a:r>
                <a:endParaRPr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EF01, EF02, EF03, EF04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7"/>
              <p:cNvSpPr/>
              <p:nvPr/>
            </p:nvSpPr>
            <p:spPr>
              <a:xfrm>
                <a:off x="6597575" y="1282675"/>
                <a:ext cx="2546400" cy="1291500"/>
              </a:xfrm>
              <a:prstGeom prst="roundRect">
                <a:avLst>
                  <a:gd name="adj" fmla="val 16667"/>
                </a:avLst>
              </a:prstGeom>
              <a:solidFill>
                <a:srgbClr val="00E5FF">
                  <a:alpha val="23137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</a:t>
                </a:r>
                <a:r>
                  <a:rPr lang="en-US" sz="1400" b="1" i="0" u="sng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QCD &amp; Strong Interact. </a:t>
                </a:r>
                <a:endParaRPr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sng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Topical Groups</a:t>
                </a:r>
                <a:endParaRPr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    EF05, EF06, EF07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7"/>
              <p:cNvSpPr/>
              <p:nvPr/>
            </p:nvSpPr>
            <p:spPr>
              <a:xfrm>
                <a:off x="5374800" y="2361275"/>
                <a:ext cx="2958000" cy="1149300"/>
              </a:xfrm>
              <a:prstGeom prst="roundRect">
                <a:avLst>
                  <a:gd name="adj" fmla="val 16667"/>
                </a:avLst>
              </a:prstGeom>
              <a:solidFill>
                <a:srgbClr val="FF2600">
                  <a:alpha val="37647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sng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BSM Topical Groups</a:t>
                </a:r>
                <a:endParaRPr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EF08, EF09, EF10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7"/>
            <p:cNvGrpSpPr/>
            <p:nvPr/>
          </p:nvGrpSpPr>
          <p:grpSpPr>
            <a:xfrm>
              <a:off x="2948625" y="2130158"/>
              <a:ext cx="1623425" cy="1512704"/>
              <a:chOff x="-834400" y="63846"/>
              <a:chExt cx="1623425" cy="1512704"/>
            </a:xfrm>
          </p:grpSpPr>
          <p:sp>
            <p:nvSpPr>
              <p:cNvPr id="88" name="Google Shape;88;p7"/>
              <p:cNvSpPr/>
              <p:nvPr/>
            </p:nvSpPr>
            <p:spPr>
              <a:xfrm rot="-2827474">
                <a:off x="-406028" y="490377"/>
                <a:ext cx="1293197" cy="296122"/>
              </a:xfrm>
              <a:prstGeom prst="quadArrow">
                <a:avLst>
                  <a:gd name="adj1" fmla="val 22500"/>
                  <a:gd name="adj2" fmla="val 22500"/>
                  <a:gd name="adj3" fmla="val 275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7"/>
              <p:cNvSpPr/>
              <p:nvPr/>
            </p:nvSpPr>
            <p:spPr>
              <a:xfrm>
                <a:off x="-834400" y="1072250"/>
                <a:ext cx="1040100" cy="504300"/>
              </a:xfrm>
              <a:prstGeom prst="ellipse">
                <a:avLst/>
              </a:prstGeom>
              <a:solidFill>
                <a:srgbClr val="EEEEEE">
                  <a:alpha val="51372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Other</a:t>
                </a:r>
                <a:endParaRPr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000" b="1" i="1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Frontiers</a:t>
                </a:r>
                <a:endParaRPr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>
              <a:off x="3651975" y="3238163"/>
              <a:ext cx="1040100" cy="504300"/>
            </a:xfrm>
            <a:prstGeom prst="ellipse">
              <a:avLst/>
            </a:prstGeom>
            <a:solidFill>
              <a:srgbClr val="EEEEEE">
                <a:alpha val="51372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Frontiers</a:t>
              </a:r>
              <a:endParaRPr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4490175" y="3390563"/>
              <a:ext cx="1040100" cy="504300"/>
            </a:xfrm>
            <a:prstGeom prst="ellipse">
              <a:avLst/>
            </a:prstGeom>
            <a:solidFill>
              <a:srgbClr val="EEEEEE">
                <a:alpha val="51372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endParaRPr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Frontiers</a:t>
              </a:r>
              <a:endParaRPr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 rot="-3228800">
              <a:off x="4009290" y="2667821"/>
              <a:ext cx="1293152" cy="296418"/>
            </a:xfrm>
            <a:prstGeom prst="quadArrow">
              <a:avLst>
                <a:gd name="adj1" fmla="val 22500"/>
                <a:gd name="adj2" fmla="val 22500"/>
                <a:gd name="adj3" fmla="val 27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 rot="-4112215">
              <a:off x="4794942" y="2963384"/>
              <a:ext cx="707567" cy="264118"/>
            </a:xfrm>
            <a:prstGeom prst="quadArrow">
              <a:avLst>
                <a:gd name="adj1" fmla="val 22500"/>
                <a:gd name="adj2" fmla="val 22500"/>
                <a:gd name="adj3" fmla="val 27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00" name="Google Shape;100;p8"/>
          <p:cNvSpPr txBox="1"/>
          <p:nvPr/>
        </p:nvSpPr>
        <p:spPr>
          <a:xfrm>
            <a:off x="311700" y="1397586"/>
            <a:ext cx="46017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Liaisons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high-level and bi-directional communication b/w Frontiers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311700" y="8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Energy Frontier Group (II)</a:t>
            </a:r>
            <a:endParaRPr sz="2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1797903" y="3884197"/>
            <a:ext cx="5298300" cy="9081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sng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Muon Collider Forum Coordinators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1" i="0" u="sng" strike="noStrike" cap="none">
              <a:solidFill>
                <a:srgbClr val="4167A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EF: 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Kevin Black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(U. Wisconsin-Madison),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Sergo Jindariani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(Fermilab)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AF: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Derun Li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(LBNL),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Diktys Stratakis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(Fermilab)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TF:  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Patrick Meade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(Stony Brook U.),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Fabio Maltoni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(Louvain U., Bologna)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186675" y="3125150"/>
            <a:ext cx="872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Renew interest in Snowmass community for Muon Collider: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Muon Collider Forum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established with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Accelerator and Theory Frontiers → </a:t>
            </a:r>
            <a:r>
              <a:rPr lang="en-US" sz="1600" b="1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Wiki (new)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86" y="724767"/>
            <a:ext cx="3664069" cy="2515107"/>
          </a:xfrm>
          <a:prstGeom prst="rect">
            <a:avLst/>
          </a:prstGeom>
        </p:spPr>
      </p:pic>
      <p:sp>
        <p:nvSpPr>
          <p:cNvPr id="10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24933" y="2160537"/>
            <a:ext cx="974041" cy="195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71202" y="416990"/>
            <a:ext cx="1556836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B0F0"/>
                </a:solidFill>
              </a:rPr>
              <a:t>BNL Leadership</a:t>
            </a:r>
            <a:endParaRPr lang="en-US" b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1" name="Google Shape;111;p9"/>
          <p:cNvSpPr txBox="1"/>
          <p:nvPr/>
        </p:nvSpPr>
        <p:spPr>
          <a:xfrm>
            <a:off x="120316" y="865650"/>
            <a:ext cx="89316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Snowmass thrives on the participation of Early Career (EC) physicists and offers an ideal environment for young people to get involved and promote their own initiatives </a:t>
            </a:r>
            <a:endParaRPr/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 txBox="1">
            <a:spLocks noGrp="1"/>
          </p:cNvSpPr>
          <p:nvPr>
            <p:ph type="title"/>
          </p:nvPr>
        </p:nvSpPr>
        <p:spPr>
          <a:xfrm>
            <a:off x="311700" y="8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Energy Frontier Group (III)</a:t>
            </a:r>
            <a:endParaRPr sz="2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2057000" y="1683125"/>
            <a:ext cx="5052600" cy="8553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400" b="1" i="0" u="sng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Early Career Representatives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700" b="1" i="0" u="sng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Grace Cummings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(U. Virginia) -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gec8mf@virginia.edu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Matt LeBlanc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(U. Arizona) - </a:t>
            </a:r>
            <a:r>
              <a:rPr lang="en-US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matt.leblanc@cern.ch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155850" y="2354175"/>
            <a:ext cx="88323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EC leadership is for </a:t>
            </a:r>
            <a:r>
              <a:rPr lang="en-US" dirty="0" smtClean="0"/>
              <a:t>a </a:t>
            </a:r>
            <a:r>
              <a:rPr lang="en-US" dirty="0"/>
              <a:t>3-month term (staggered): Grace and Matt are current EF representatives </a:t>
            </a:r>
            <a:endParaRPr dirty="0"/>
          </a:p>
          <a:p>
            <a:pPr marL="9144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in touch especially if you want to get involved in EF activities, but need guidance how to do it effectively: Grace and Matt will help build bridges between projects and new collaborators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311700" y="3743475"/>
            <a:ext cx="8144700" cy="10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Additional Snowmass resources for Early Careers:</a:t>
            </a:r>
            <a:endParaRPr sz="1400" b="1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#snowmass-young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3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#welcome-to-snowmass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points of entry for newcomers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3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Snowmass Early Career</a:t>
            </a: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twiki, which includes a description of our structure, current leadership, and the SEC calendar of all events.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264406" y="81638"/>
            <a:ext cx="815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LOIs and Contributed Papers</a:t>
            </a:r>
            <a:endParaRPr sz="23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5"/>
          <p:cNvSpPr/>
          <p:nvPr/>
        </p:nvSpPr>
        <p:spPr>
          <a:xfrm>
            <a:off x="1213868" y="953388"/>
            <a:ext cx="7181857" cy="1304162"/>
          </a:xfrm>
          <a:prstGeom prst="rect">
            <a:avLst/>
          </a:prstGeom>
          <a:solidFill>
            <a:srgbClr val="E7E5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Broad effort of LOI solicitation through dedicated Topical Group meetings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- 376 received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see list </a:t>
            </a:r>
            <a:r>
              <a:rPr lang="en-US" sz="12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here</a:t>
            </a:r>
            <a:endParaRPr sz="12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268 have EF as primary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Cross-frontier LOIs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TF (21), AF (20), IF(17), RF (16), CF (14), NF (11), CompF (9)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LOIs have contributed to shaping Topical Group activities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breakout sessions of the </a:t>
            </a:r>
            <a:r>
              <a:rPr lang="en-US" sz="12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Community Planning Meeting (CPM), Oct 5-8, 2020</a:t>
            </a:r>
            <a:endParaRPr sz="12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901622" y="3818699"/>
            <a:ext cx="749410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300"/>
              </a:buClr>
              <a:buSzPts val="1200"/>
              <a:buFont typeface="Wingdings" charset="2"/>
              <a:buChar char="Ø"/>
            </a:pPr>
            <a:r>
              <a:rPr lang="en-US" sz="1400" b="1" i="0" u="none" strike="noStrike" cap="none" dirty="0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If you haven’t submitted a LOI, </a:t>
            </a:r>
            <a:r>
              <a:rPr lang="en-US" sz="1400" b="1" i="0" u="none" strike="noStrike" cap="none" dirty="0" smtClean="0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or you are not in the above list of planned papers, you </a:t>
            </a:r>
            <a:r>
              <a:rPr lang="en-US" sz="1400" b="1" i="0" u="none" strike="noStrike" cap="none" dirty="0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can still contribute! just get in touch with your ideas and plans</a:t>
            </a:r>
            <a:endParaRPr sz="1400" b="1" i="0" u="none" strike="noStrike" cap="none" dirty="0">
              <a:solidFill>
                <a:srgbClr val="FF2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7701" y="2670435"/>
            <a:ext cx="6659211" cy="7925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List of Expected Contributed Papers (</a:t>
            </a:r>
            <a:r>
              <a:rPr lang="en-US" b="1" i="1" dirty="0" smtClean="0">
                <a:solidFill>
                  <a:srgbClr val="FF0000"/>
                </a:solidFill>
              </a:rPr>
              <a:t>work-in-progress</a:t>
            </a:r>
            <a:r>
              <a:rPr lang="en-US" b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en-US" sz="1050" dirty="0">
                <a:hlinkClick r:id="rId5"/>
              </a:rPr>
              <a:t>https://</a:t>
            </a:r>
            <a:r>
              <a:rPr lang="en-US" sz="1050" dirty="0" smtClean="0">
                <a:hlinkClick r:id="rId5"/>
              </a:rPr>
              <a:t>docs.google.com/spreadsheets/d/e/2PACX-1vSoMhW5FiyD_0DVN1zau9ttAI4LDdT3NFqDZppltO_5u-ULXWLRcMULYcPCbVFbQ5lHapLpz5T5dGcS/pubhtml?gid=1225382680&amp;single=true</a:t>
            </a:r>
            <a:endParaRPr lang="en-US" sz="1050" dirty="0" smtClean="0"/>
          </a:p>
          <a:p>
            <a:endParaRPr lang="en-US" sz="1050" dirty="0"/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805070" y="2921051"/>
            <a:ext cx="636105" cy="262427"/>
          </a:xfrm>
          <a:prstGeom prst="snip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New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64406" y="81638"/>
            <a:ext cx="815438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Timeline and Activities</a:t>
            </a:r>
            <a:endParaRPr sz="23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75891" y="1963010"/>
            <a:ext cx="89922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3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en-US" sz="15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Future EF Events:</a:t>
            </a:r>
          </a:p>
          <a:p>
            <a:pPr marL="1333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endParaRPr lang="en-US" sz="500" b="1" i="0" u="none" strike="noStrike" cap="none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500" b="1" i="0" u="none" strike="noStrike" cap="none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Regular EF Topical Group meetings, </a:t>
            </a:r>
            <a:r>
              <a:rPr lang="en-US" sz="15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on a bi-weekly/monthly basis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500" b="1" dirty="0">
                <a:solidFill>
                  <a:srgbClr val="073763"/>
                </a:solidFill>
              </a:rPr>
              <a:t>Snowmass Agora on Future </a:t>
            </a:r>
            <a:r>
              <a:rPr lang="en-US" sz="1500" b="1" dirty="0" smtClean="0">
                <a:solidFill>
                  <a:srgbClr val="073763"/>
                </a:solidFill>
              </a:rPr>
              <a:t>Colliders</a:t>
            </a:r>
            <a:r>
              <a:rPr lang="en-US" sz="1500" b="1" dirty="0" smtClean="0">
                <a:solidFill>
                  <a:schemeClr val="tx1"/>
                </a:solidFill>
              </a:rPr>
              <a:t>, once a month</a:t>
            </a:r>
            <a:endParaRPr lang="en-US" sz="1500" b="1" dirty="0">
              <a:solidFill>
                <a:schemeClr val="tx1"/>
              </a:solidFill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500" b="1" i="0" u="none" strike="noStrike" cap="none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Winter </a:t>
            </a:r>
            <a:r>
              <a:rPr lang="en-US" sz="1500" b="1" i="0" u="none" strike="noStrike" cap="none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2021-2022: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few one-day virtual EF workshops by topic (SM, Higgs, BSM, Colliders,…)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progress towards March deadline for contributed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papers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iscuss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overlap with other frontiers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500" b="1" dirty="0" smtClean="0">
                <a:solidFill>
                  <a:srgbClr val="073763"/>
                </a:solidFill>
              </a:rPr>
              <a:t>28 March – 1 </a:t>
            </a:r>
            <a:r>
              <a:rPr lang="en-US" sz="1500" b="1" dirty="0">
                <a:solidFill>
                  <a:srgbClr val="073763"/>
                </a:solidFill>
              </a:rPr>
              <a:t>A</a:t>
            </a:r>
            <a:r>
              <a:rPr lang="en-US" sz="1500" b="1" dirty="0" smtClean="0">
                <a:solidFill>
                  <a:srgbClr val="073763"/>
                </a:solidFill>
              </a:rPr>
              <a:t>pril</a:t>
            </a:r>
            <a:r>
              <a:rPr lang="en-US" sz="1500" b="1" i="0" u="none" strike="noStrike" cap="none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2022 at Brown </a:t>
            </a:r>
            <a:r>
              <a:rPr lang="en-US" sz="1500" b="1" i="0" u="none" strike="noStrike" cap="none" dirty="0" err="1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Univ</a:t>
            </a:r>
            <a:r>
              <a:rPr lang="en-US" sz="1500" b="1" i="0" u="none" strike="noStrike" cap="none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 workshop to review contributed papers</a:t>
            </a:r>
            <a:endParaRPr sz="1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on main themes and messages by contributed papers, towards May deadline for TG reports.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-US" sz="1500" b="1" dirty="0" smtClean="0">
                <a:solidFill>
                  <a:srgbClr val="073763"/>
                </a:solidFill>
              </a:rPr>
              <a:t>April</a:t>
            </a:r>
            <a:r>
              <a:rPr lang="en-US" sz="1500" b="1" i="0" u="none" strike="noStrike" cap="none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-July </a:t>
            </a:r>
            <a:r>
              <a:rPr lang="en-US" sz="1500" b="1" i="0" u="none" strike="noStrike" cap="none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2022: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drafting and circulations 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prelim. </a:t>
            </a:r>
            <a:r>
              <a:rPr lang="en-US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TG and EF reports, then public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readings</a:t>
            </a:r>
          </a:p>
          <a:p>
            <a:pPr marL="457200" indent="-323850">
              <a:buSzPts val="1500"/>
              <a:buFont typeface="Arial"/>
              <a:buChar char="●"/>
            </a:pPr>
            <a:r>
              <a:rPr lang="en-US" sz="1500" b="1" dirty="0" smtClean="0">
                <a:solidFill>
                  <a:srgbClr val="073763"/>
                </a:solidFill>
              </a:rPr>
              <a:t>17-26 July </a:t>
            </a:r>
            <a:r>
              <a:rPr lang="en-US" sz="1500" b="1" dirty="0">
                <a:solidFill>
                  <a:srgbClr val="073763"/>
                </a:solidFill>
              </a:rPr>
              <a:t>2022 in </a:t>
            </a:r>
            <a:r>
              <a:rPr lang="en-US" sz="1500" b="1" dirty="0" smtClean="0">
                <a:solidFill>
                  <a:srgbClr val="073763"/>
                </a:solidFill>
              </a:rPr>
              <a:t>UW-Seattle</a:t>
            </a:r>
            <a:r>
              <a:rPr lang="en-US" sz="1500" b="1" dirty="0" smtClean="0">
                <a:solidFill>
                  <a:srgbClr val="002060"/>
                </a:solidFill>
              </a:rPr>
              <a:t>: </a:t>
            </a:r>
            <a:r>
              <a:rPr lang="en-US" sz="1500" b="1" dirty="0" smtClean="0"/>
              <a:t>Community Summer Study, see </a:t>
            </a:r>
            <a:r>
              <a:rPr lang="en-US" sz="1500" b="1" dirty="0" smtClean="0">
                <a:hlinkClick r:id="rId3"/>
              </a:rPr>
              <a:t>web page</a:t>
            </a:r>
            <a:endParaRPr lang="en-US" sz="1500" b="1" dirty="0" smtClean="0"/>
          </a:p>
          <a:p>
            <a:pPr marL="914400" lvl="1" indent="-317500">
              <a:buSzPts val="1400"/>
              <a:buFont typeface="Arial"/>
              <a:buChar char="○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Hybrid meeting with 700 expected in-person participants, 10 days, similar format as in Snowmass 2013</a:t>
            </a:r>
          </a:p>
          <a:p>
            <a:pPr marL="914400" lvl="1" indent="-317500">
              <a:buSzPts val="1400"/>
              <a:buFont typeface="Arial"/>
              <a:buChar char="○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Goals: Build community consensus, Cross-group collaborations, Report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preparation, Preparing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main messages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for the P5 hand 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off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oogle Shape;195;p15"/>
          <p:cNvGraphicFramePr/>
          <p:nvPr>
            <p:extLst>
              <p:ext uri="{D42A27DB-BD31-4B8C-83A1-F6EECF244321}">
                <p14:modId xmlns:p14="http://schemas.microsoft.com/office/powerpoint/2010/main" val="1224483995"/>
              </p:ext>
            </p:extLst>
          </p:nvPr>
        </p:nvGraphicFramePr>
        <p:xfrm>
          <a:off x="75916" y="879698"/>
          <a:ext cx="8992175" cy="97537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D6B5B2"/>
                    </a:gs>
                    <a:gs pos="35000">
                      <a:srgbClr val="E1CCC9"/>
                    </a:gs>
                    <a:gs pos="100000">
                      <a:srgbClr val="F2EBEB"/>
                    </a:gs>
                  </a:gsLst>
                  <a:lin ang="16200038" scaled="0"/>
                </a:gradFill>
                <a:tableStyleId>{93E09094-0B57-43DD-A4E7-A57EC348B803}</a:tableStyleId>
              </a:tblPr>
              <a:tblGrid>
                <a:gridCol w="888180"/>
                <a:gridCol w="755374"/>
                <a:gridCol w="745434"/>
                <a:gridCol w="765313"/>
                <a:gridCol w="805070"/>
                <a:gridCol w="815009"/>
                <a:gridCol w="775252"/>
                <a:gridCol w="735495"/>
                <a:gridCol w="1080623"/>
                <a:gridCol w="749250"/>
                <a:gridCol w="877175"/>
              </a:tblGrid>
              <a:tr h="67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>
                          <a:solidFill>
                            <a:schemeClr val="lt1"/>
                          </a:solidFill>
                        </a:rPr>
                        <a:t>1/21-6/21</a:t>
                      </a:r>
                      <a:endParaRPr sz="900" u="none" strike="noStrike" cap="none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Activity 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rgbClr val="FFFF00"/>
                          </a:solidFill>
                        </a:rPr>
                        <a:t>Slowdown </a:t>
                      </a: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30/6/21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Restart of Activities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12/7/21</a:t>
                      </a:r>
                      <a:endParaRPr sz="1300" u="none" strike="noStrike" cap="none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DPF Meeting + Snowmass </a:t>
                      </a:r>
                      <a:r>
                        <a:rPr lang="en-US" sz="900" u="none" strike="noStrike" cap="none" dirty="0" err="1">
                          <a:solidFill>
                            <a:srgbClr val="FFFF00"/>
                          </a:solidFill>
                        </a:rPr>
                        <a:t>Townhall</a:t>
                      </a:r>
                      <a:endParaRPr sz="13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30/8/21</a:t>
                      </a:r>
                      <a:endParaRPr sz="1300" u="none" strike="noStrike" cap="none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rgbClr val="FFFF00"/>
                          </a:solidFill>
                        </a:rPr>
                        <a:t>EF </a:t>
                      </a:r>
                      <a:r>
                        <a:rPr lang="en-US" sz="1000" u="none" strike="noStrike" cap="none" dirty="0">
                          <a:solidFill>
                            <a:srgbClr val="FFFF00"/>
                          </a:solidFill>
                        </a:rPr>
                        <a:t>restart Workshop</a:t>
                      </a:r>
                      <a:endParaRPr sz="14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24/9/21</a:t>
                      </a:r>
                      <a:endParaRPr sz="1300" u="none" strike="noStrike" cap="none" dirty="0"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rgbClr val="FFFF00"/>
                          </a:solidFill>
                        </a:rPr>
                        <a:t>Snowmass day</a:t>
                      </a:r>
                      <a:endParaRPr sz="14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bg1"/>
                          </a:solidFill>
                        </a:rPr>
                        <a:t>15/3/22</a:t>
                      </a:r>
                      <a:endParaRPr sz="95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strike="noStrike" cap="none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sz="1300" u="none" strike="noStrike" cap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0000"/>
                          </a:solidFill>
                        </a:rPr>
                        <a:t>Deadline Contributed Paper Submission</a:t>
                      </a:r>
                      <a:endParaRPr sz="9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31/5/22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Prelim. TG Reports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30/6/22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Prelim. Frontier Reports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17-26/7/22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Community Summer Study 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(UW-Seattle)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30/9/22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Final Reports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strike="noStrike" cap="none" dirty="0" smtClean="0">
                          <a:solidFill>
                            <a:schemeClr val="lt1"/>
                          </a:solidFill>
                        </a:rPr>
                        <a:t>31/10/22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Snowmass Book &amp; </a:t>
                      </a:r>
                      <a:r>
                        <a:rPr lang="en-US" sz="900" u="none" strike="noStrike" cap="none" dirty="0" err="1">
                          <a:solidFill>
                            <a:srgbClr val="FFFF00"/>
                          </a:solidFill>
                        </a:rPr>
                        <a:t>ArXiv</a:t>
                      </a:r>
                      <a:r>
                        <a:rPr lang="en-US" sz="900" u="none" strike="noStrike" cap="none" dirty="0">
                          <a:solidFill>
                            <a:srgbClr val="FFFF00"/>
                          </a:solidFill>
                        </a:rPr>
                        <a:t> docs</a:t>
                      </a:r>
                      <a:endParaRPr sz="9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00">
                <a:solidFill>
                  <a:srgbClr val="C00000"/>
                </a:solidFill>
              </a:rPr>
              <a:t>Summary</a:t>
            </a:r>
            <a:endParaRPr sz="2700">
              <a:solidFill>
                <a:srgbClr val="C00000"/>
              </a:solidFill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67102" y="735367"/>
            <a:ext cx="8905167" cy="29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3855">
              <a:lnSpc>
                <a:spcPct val="150000"/>
              </a:lnSpc>
              <a:buSzPts val="2130"/>
              <a:buFont typeface="Arial"/>
              <a:buChar char="•"/>
            </a:pPr>
            <a:r>
              <a:rPr lang="en-US" b="1" dirty="0">
                <a:solidFill>
                  <a:srgbClr val="002060"/>
                </a:solidFill>
              </a:rPr>
              <a:t>The Future of the Energy Frontier is in our </a:t>
            </a:r>
            <a:r>
              <a:rPr lang="en-US" b="1" dirty="0" smtClean="0">
                <a:solidFill>
                  <a:srgbClr val="002060"/>
                </a:solidFill>
              </a:rPr>
              <a:t>hands </a:t>
            </a:r>
            <a:r>
              <a:rPr lang="en-US" b="1" dirty="0" smtClean="0">
                <a:solidFill>
                  <a:srgbClr val="002060"/>
                </a:solidFill>
                <a:sym typeface="Wingdings"/>
              </a:rPr>
              <a:t></a:t>
            </a:r>
            <a:r>
              <a:rPr lang="en-US" b="1" dirty="0" smtClean="0">
                <a:solidFill>
                  <a:srgbClr val="002060"/>
                </a:solidFill>
              </a:rPr>
              <a:t> let’s build </a:t>
            </a:r>
            <a:r>
              <a:rPr lang="en-US" b="1" dirty="0">
                <a:solidFill>
                  <a:srgbClr val="002060"/>
                </a:solidFill>
              </a:rPr>
              <a:t>a coherent vision for the </a:t>
            </a:r>
            <a:r>
              <a:rPr lang="en-US" b="1" dirty="0" smtClean="0">
                <a:solidFill>
                  <a:srgbClr val="002060"/>
                </a:solidFill>
              </a:rPr>
              <a:t>future</a:t>
            </a:r>
            <a:endParaRPr lang="en-US" sz="1400" b="1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3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Ambitious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Energy Frontier plans to pave the way towards addressing big questions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3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Cross-fertilization across fields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(Theory,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Cosmics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Accelerators, Instrumentation etc.)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3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Frontier activities have taken off in 2020, and </a:t>
            </a:r>
            <a:r>
              <a:rPr lang="en-US" sz="14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restarted </a:t>
            </a:r>
            <a:r>
              <a:rPr lang="en-US" b="1" dirty="0" smtClean="0">
                <a:solidFill>
                  <a:srgbClr val="002060"/>
                </a:solidFill>
              </a:rPr>
              <a:t>in Summer</a:t>
            </a:r>
            <a:r>
              <a:rPr lang="en-US" sz="14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 full steam</a:t>
            </a:r>
            <a:endParaRPr dirty="0"/>
          </a:p>
          <a:p>
            <a:pPr marL="457200" marR="0" lvl="0" indent="-363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1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2020 EF organization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carries </a:t>
            </a:r>
            <a:r>
              <a:rPr lang="en-US" sz="14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-US" sz="1400" b="1" i="1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Strategic</a:t>
            </a:r>
            <a:r>
              <a:rPr lang="en-US" sz="1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plans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have been laid out, </a:t>
            </a:r>
            <a:r>
              <a:rPr lang="en-US" sz="1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Connection with other frontiers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n-US" sz="1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established, </a:t>
            </a:r>
            <a:r>
              <a:rPr lang="en-US" sz="1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Early Career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representation is active,</a:t>
            </a:r>
            <a:r>
              <a:rPr lang="en-US" sz="1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Monte Carlo sample production 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has started, </a:t>
            </a:r>
            <a:r>
              <a:rPr lang="en-US" sz="1400" b="1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Studies</a:t>
            </a:r>
            <a:r>
              <a:rPr lang="en-US" sz="1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are on-going</a:t>
            </a:r>
            <a:endParaRPr dirty="0"/>
          </a:p>
          <a:p>
            <a:pPr marL="457200" marR="0" lvl="0" indent="-3638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rgbClr val="FF0000"/>
                </a:solidFill>
                <a:sym typeface="Arial"/>
              </a:rPr>
              <a:t>Plenty of time to join activities, propose new studies and address the many open questions</a:t>
            </a:r>
            <a:endParaRPr dirty="0">
              <a:solidFill>
                <a:srgbClr val="FF0000"/>
              </a:solidFill>
            </a:endParaRPr>
          </a:p>
          <a:p>
            <a:pPr marL="8064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2441" y="3959402"/>
            <a:ext cx="2616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en-US">
                <a:solidFill>
                  <a:srgbClr val="FF0000"/>
                </a:solidFill>
              </a:rPr>
              <a:t>Let’s collectively </a:t>
            </a:r>
            <a:r>
              <a:rPr lang="en-US" b="1">
                <a:solidFill>
                  <a:srgbClr val="FF0000"/>
                </a:solidFill>
              </a:rPr>
              <a:t>DREAM BIG!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40" y="3449786"/>
            <a:ext cx="1397260" cy="14224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02016" y="3773243"/>
            <a:ext cx="2156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/>
              <a:t>E. Fermi (1954, APS)</a:t>
            </a:r>
          </a:p>
          <a:p>
            <a:r>
              <a:rPr lang="en-US" sz="1000" i="1" dirty="0" smtClean="0"/>
              <a:t>The </a:t>
            </a:r>
            <a:r>
              <a:rPr lang="en-US" sz="1000" i="1" dirty="0" err="1" smtClean="0"/>
              <a:t>Globatron</a:t>
            </a:r>
            <a:r>
              <a:rPr lang="en-US" sz="1000" i="1" dirty="0"/>
              <a:t>:</a:t>
            </a:r>
            <a:r>
              <a:rPr lang="en-US" sz="1000" i="1" dirty="0" smtClean="0"/>
              <a:t> </a:t>
            </a:r>
            <a:r>
              <a:rPr lang="en-US" sz="1000" i="1" dirty="0"/>
              <a:t>5000 </a:t>
            </a:r>
            <a:r>
              <a:rPr lang="en-US" sz="1000" i="1" dirty="0" err="1" smtClean="0"/>
              <a:t>TeV</a:t>
            </a:r>
            <a:r>
              <a:rPr lang="en-US" sz="1000" i="1" dirty="0" smtClean="0"/>
              <a:t> collider, </a:t>
            </a:r>
          </a:p>
          <a:p>
            <a:r>
              <a:rPr lang="en-US" sz="1000" i="1" dirty="0" smtClean="0"/>
              <a:t>Cost</a:t>
            </a:r>
            <a:r>
              <a:rPr lang="en-US" sz="1000" i="1" dirty="0"/>
              <a:t>: 170B </a:t>
            </a:r>
            <a:r>
              <a:rPr lang="en-US" sz="1000" i="1" dirty="0" smtClean="0"/>
              <a:t>USD, </a:t>
            </a:r>
          </a:p>
          <a:p>
            <a:r>
              <a:rPr lang="en-US" sz="1000" i="1" dirty="0" smtClean="0"/>
              <a:t>to </a:t>
            </a:r>
            <a:r>
              <a:rPr lang="en-US" sz="1000" i="1" dirty="0"/>
              <a:t>be built by 1994 </a:t>
            </a:r>
          </a:p>
        </p:txBody>
      </p:sp>
      <p:sp>
        <p:nvSpPr>
          <p:cNvPr id="9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6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title"/>
          </p:nvPr>
        </p:nvSpPr>
        <p:spPr>
          <a:xfrm>
            <a:off x="-126332" y="6136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900" dirty="0" smtClean="0">
                <a:solidFill>
                  <a:srgbClr val="C00000"/>
                </a:solidFill>
              </a:rPr>
              <a:t>The </a:t>
            </a:r>
            <a:r>
              <a:rPr lang="en-US" sz="2900" dirty="0">
                <a:solidFill>
                  <a:srgbClr val="C00000"/>
                </a:solidFill>
              </a:rPr>
              <a:t>S</a:t>
            </a:r>
            <a:r>
              <a:rPr lang="en-US" sz="2900" dirty="0" smtClean="0">
                <a:solidFill>
                  <a:srgbClr val="C00000"/>
                </a:solidFill>
              </a:rPr>
              <a:t>nowmass Process</a:t>
            </a:r>
            <a:r>
              <a:rPr lang="en-US" sz="1300" dirty="0" smtClean="0">
                <a:solidFill>
                  <a:srgbClr val="C00000"/>
                </a:solidFill>
              </a:rPr>
              <a:t> 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6" name="Google Shape;604;p70"/>
          <p:cNvSpPr txBox="1">
            <a:spLocks/>
          </p:cNvSpPr>
          <p:nvPr/>
        </p:nvSpPr>
        <p:spPr>
          <a:xfrm>
            <a:off x="182278" y="685646"/>
            <a:ext cx="8835390" cy="40166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60"/>
              </a:spcBef>
            </a:pPr>
            <a:r>
              <a:rPr lang="en-US" sz="1600" b="1" dirty="0" smtClean="0">
                <a:solidFill>
                  <a:srgbClr val="002060"/>
                </a:solidFill>
              </a:rPr>
              <a:t>Recurring </a:t>
            </a:r>
            <a:r>
              <a:rPr lang="en-US" sz="1600" b="1" dirty="0">
                <a:solidFill>
                  <a:srgbClr val="002060"/>
                </a:solidFill>
              </a:rPr>
              <a:t>l</a:t>
            </a:r>
            <a:r>
              <a:rPr lang="en" sz="1600" b="1" dirty="0" err="1" smtClean="0">
                <a:solidFill>
                  <a:srgbClr val="002060"/>
                </a:solidFill>
              </a:rPr>
              <a:t>ong</a:t>
            </a:r>
            <a:r>
              <a:rPr lang="en" sz="1600" b="1" dirty="0" smtClean="0">
                <a:solidFill>
                  <a:srgbClr val="002060"/>
                </a:solidFill>
              </a:rPr>
              <a:t>-term planning exercise for the </a:t>
            </a:r>
            <a:r>
              <a:rPr lang="en-US" sz="1600" b="1" dirty="0" smtClean="0">
                <a:solidFill>
                  <a:srgbClr val="002060"/>
                </a:solidFill>
              </a:rPr>
              <a:t>US </a:t>
            </a:r>
            <a:r>
              <a:rPr lang="en" sz="1600" b="1" dirty="0" smtClean="0">
                <a:solidFill>
                  <a:srgbClr val="002060"/>
                </a:solidFill>
              </a:rPr>
              <a:t>particle-physics community</a:t>
            </a:r>
          </a:p>
          <a:p>
            <a:pPr marL="457200" indent="-330200">
              <a:lnSpc>
                <a:spcPct val="115000"/>
              </a:lnSpc>
              <a:spcBef>
                <a:spcPts val="360"/>
              </a:spcBef>
              <a:buSzPts val="1600"/>
              <a:buFont typeface="Arial"/>
              <a:buChar char="•"/>
            </a:pPr>
            <a:r>
              <a:rPr lang="en" dirty="0" smtClean="0"/>
              <a:t>“Develop community long-term physics aspirations.”</a:t>
            </a:r>
          </a:p>
          <a:p>
            <a:pPr marL="457200" indent="-330200">
              <a:buSzPts val="1600"/>
              <a:buFont typeface="Arial"/>
              <a:buChar char="•"/>
            </a:pPr>
            <a:r>
              <a:rPr lang="en" dirty="0" smtClean="0"/>
              <a:t>“Communicate opportunities for discovery in particle-physics to broader community and to the (US) government.”</a:t>
            </a:r>
            <a:r>
              <a:rPr lang="en-US" dirty="0" smtClean="0"/>
              <a:t> </a:t>
            </a:r>
            <a:r>
              <a:rPr lang="en" sz="1100" dirty="0" smtClean="0"/>
              <a:t>(Young-</a:t>
            </a:r>
            <a:r>
              <a:rPr lang="en" sz="1100" dirty="0" err="1" smtClean="0"/>
              <a:t>Kee</a:t>
            </a:r>
            <a:r>
              <a:rPr lang="en" sz="1100" dirty="0" smtClean="0"/>
              <a:t> Kim, </a:t>
            </a:r>
            <a:r>
              <a:rPr lang="en-US" sz="1100" dirty="0" smtClean="0"/>
              <a:t>former </a:t>
            </a:r>
            <a:r>
              <a:rPr lang="en" sz="1100" dirty="0" smtClean="0"/>
              <a:t>DPF Chair, </a:t>
            </a:r>
            <a:r>
              <a:rPr lang="en" sz="1100" u="sng" dirty="0" smtClean="0">
                <a:solidFill>
                  <a:schemeClr val="hlink"/>
                </a:solidFill>
                <a:hlinkClick r:id="rId3"/>
              </a:rPr>
              <a:t>Town-Hall Meeting, 2020 April APS meeting</a:t>
            </a:r>
            <a:r>
              <a:rPr lang="en" sz="1100" dirty="0" smtClean="0"/>
              <a:t>)</a:t>
            </a:r>
          </a:p>
          <a:p>
            <a:pPr>
              <a:spcBef>
                <a:spcPts val="360"/>
              </a:spcBef>
            </a:pPr>
            <a:endParaRPr lang="en" sz="1100" dirty="0" smtClean="0"/>
          </a:p>
          <a:p>
            <a:pPr>
              <a:spcBef>
                <a:spcPts val="360"/>
              </a:spcBef>
            </a:pPr>
            <a:r>
              <a:rPr lang="en" sz="1600" b="1" dirty="0" smtClean="0">
                <a:solidFill>
                  <a:srgbClr val="002060"/>
                </a:solidFill>
              </a:rPr>
              <a:t>Physics-driven effort</a:t>
            </a:r>
          </a:p>
          <a:p>
            <a:pPr marL="457200" indent="-330200">
              <a:spcBef>
                <a:spcPts val="360"/>
              </a:spcBef>
              <a:buSzPts val="1600"/>
              <a:buFont typeface="Arial"/>
              <a:buChar char="•"/>
            </a:pPr>
            <a:r>
              <a:rPr lang="en" dirty="0" smtClean="0"/>
              <a:t>Covers all areas of particle physics and facilitates cross-cutting.</a:t>
            </a:r>
          </a:p>
          <a:p>
            <a:pPr marL="457200" indent="-330200">
              <a:buSzPts val="1600"/>
              <a:buFont typeface="Arial"/>
              <a:buChar char="•"/>
            </a:pPr>
            <a:r>
              <a:rPr lang="en" dirty="0" smtClean="0"/>
              <a:t>Develop overarching physics studies.</a:t>
            </a:r>
          </a:p>
          <a:p>
            <a:pPr marL="457200">
              <a:spcBef>
                <a:spcPts val="360"/>
              </a:spcBef>
            </a:pPr>
            <a:endParaRPr lang="en" sz="1050" dirty="0" smtClean="0"/>
          </a:p>
          <a:p>
            <a:pPr>
              <a:spcBef>
                <a:spcPts val="360"/>
              </a:spcBef>
            </a:pPr>
            <a:r>
              <a:rPr lang="en" sz="1600" b="1" dirty="0" smtClean="0">
                <a:solidFill>
                  <a:srgbClr val="002060"/>
                </a:solidFill>
              </a:rPr>
              <a:t>Global effort</a:t>
            </a:r>
            <a:endParaRPr lang="en" sz="1600" b="1" dirty="0" smtClean="0"/>
          </a:p>
          <a:p>
            <a:pPr marL="457200" indent="-330200">
              <a:spcBef>
                <a:spcPts val="360"/>
              </a:spcBef>
              <a:buSzPts val="1600"/>
              <a:buFont typeface="Arial"/>
              <a:buChar char="•"/>
            </a:pPr>
            <a:r>
              <a:rPr lang="en-US" dirty="0" smtClean="0"/>
              <a:t>An o</a:t>
            </a:r>
            <a:r>
              <a:rPr lang="en" dirty="0" smtClean="0"/>
              <a:t>p</a:t>
            </a:r>
            <a:r>
              <a:rPr lang="en-US" dirty="0" smtClean="0"/>
              <a:t>p</a:t>
            </a:r>
            <a:r>
              <a:rPr lang="en" dirty="0" err="1" smtClean="0"/>
              <a:t>ortunity</a:t>
            </a:r>
            <a:r>
              <a:rPr lang="en" dirty="0" smtClean="0"/>
              <a:t> </a:t>
            </a:r>
            <a:r>
              <a:rPr lang="en" dirty="0"/>
              <a:t>for the entire </a:t>
            </a:r>
            <a:r>
              <a:rPr lang="en-US" dirty="0" smtClean="0"/>
              <a:t>HEP</a:t>
            </a:r>
            <a:r>
              <a:rPr lang="en" dirty="0" smtClean="0"/>
              <a:t> </a:t>
            </a:r>
            <a:r>
              <a:rPr lang="en" dirty="0"/>
              <a:t>community to define the most important questions for our field and </a:t>
            </a:r>
            <a:r>
              <a:rPr lang="en" dirty="0" smtClean="0"/>
              <a:t>identify </a:t>
            </a:r>
            <a:r>
              <a:rPr lang="en" dirty="0" err="1" smtClean="0"/>
              <a:t>promisi</a:t>
            </a:r>
            <a:r>
              <a:rPr lang="en-US" dirty="0" smtClean="0"/>
              <a:t>ng directions</a:t>
            </a:r>
            <a:r>
              <a:rPr lang="en" dirty="0" smtClean="0"/>
              <a:t> </a:t>
            </a:r>
            <a:r>
              <a:rPr lang="en" dirty="0"/>
              <a:t>to address these questions in a global </a:t>
            </a:r>
            <a:r>
              <a:rPr lang="en" dirty="0" err="1" smtClean="0"/>
              <a:t>contex</a:t>
            </a:r>
            <a:r>
              <a:rPr lang="en-US" dirty="0" smtClean="0"/>
              <a:t>t</a:t>
            </a:r>
          </a:p>
          <a:p>
            <a:pPr marL="457200" indent="-330200">
              <a:spcBef>
                <a:spcPts val="360"/>
              </a:spcBef>
              <a:buSzPts val="1600"/>
              <a:buFont typeface="Arial"/>
              <a:buChar char="•"/>
            </a:pPr>
            <a:r>
              <a:rPr lang="en" dirty="0" smtClean="0"/>
              <a:t>Input from non-US community is essential</a:t>
            </a:r>
            <a:endParaRPr lang="en-US" dirty="0" smtClean="0"/>
          </a:p>
          <a:p>
            <a:pPr marL="457200" lvl="2" indent="-330200">
              <a:spcBef>
                <a:spcPts val="360"/>
              </a:spcBef>
              <a:buSzPts val="1600"/>
              <a:buFont typeface="Arial"/>
              <a:buChar char="•"/>
            </a:pPr>
            <a:r>
              <a:rPr lang="en" dirty="0" smtClean="0"/>
              <a:t>Input from recent international studies, </a:t>
            </a:r>
            <a:r>
              <a:rPr lang="en-US" dirty="0" smtClean="0"/>
              <a:t>e.g.</a:t>
            </a:r>
            <a:r>
              <a:rPr lang="en" dirty="0" smtClean="0"/>
              <a:t> HL-LHC, </a:t>
            </a:r>
            <a:r>
              <a:rPr lang="en-US" dirty="0"/>
              <a:t>European strategy </a:t>
            </a:r>
            <a:r>
              <a:rPr lang="en-US" dirty="0" smtClean="0"/>
              <a:t>(see report, July </a:t>
            </a:r>
            <a:r>
              <a:rPr lang="en-US" dirty="0"/>
              <a:t>2020</a:t>
            </a:r>
            <a:r>
              <a:rPr lang="en-US" dirty="0" smtClean="0"/>
              <a:t>)</a:t>
            </a:r>
            <a:r>
              <a:rPr lang="en" dirty="0" smtClean="0"/>
              <a:t>, future colliders</a:t>
            </a:r>
            <a:r>
              <a:rPr lang="en-US" dirty="0" smtClean="0"/>
              <a:t> communities</a:t>
            </a:r>
            <a:r>
              <a:rPr lang="en" dirty="0" smtClean="0"/>
              <a:t> </a:t>
            </a:r>
            <a:r>
              <a:rPr lang="en" dirty="0" err="1" smtClean="0"/>
              <a:t>etc</a:t>
            </a:r>
            <a:r>
              <a:rPr lang="en-US" dirty="0"/>
              <a:t>.</a:t>
            </a:r>
          </a:p>
          <a:p>
            <a:pPr marL="457200" indent="-330200">
              <a:spcBef>
                <a:spcPts val="360"/>
              </a:spcBef>
              <a:buSzPts val="1600"/>
              <a:buFont typeface="Arial"/>
              <a:buChar char="•"/>
            </a:pPr>
            <a:endParaRPr lang="en" dirty="0" smtClean="0"/>
          </a:p>
          <a:p>
            <a:pPr>
              <a:spcBef>
                <a:spcPts val="360"/>
              </a:spcBef>
            </a:pPr>
            <a:endParaRPr lang="en" sz="1900" dirty="0" smtClean="0"/>
          </a:p>
          <a:p>
            <a:pPr>
              <a:spcBef>
                <a:spcPts val="360"/>
              </a:spcBef>
            </a:pPr>
            <a:endParaRPr lang="en" sz="1600" b="1" dirty="0"/>
          </a:p>
        </p:txBody>
      </p:sp>
      <p:sp>
        <p:nvSpPr>
          <p:cNvPr id="8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70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220725" y="768574"/>
            <a:ext cx="8870700" cy="2543400"/>
          </a:xfrm>
          <a:prstGeom prst="snip1Rect">
            <a:avLst>
              <a:gd name="adj" fmla="val 16667"/>
            </a:avLst>
          </a:prstGeom>
          <a:gradFill>
            <a:gsLst>
              <a:gs pos="0">
                <a:srgbClr val="FFFF00"/>
              </a:gs>
              <a:gs pos="100000">
                <a:srgbClr val="CDD4D0"/>
              </a:gs>
            </a:gsLst>
            <a:lin ang="5400000" scaled="0"/>
          </a:gra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671513" dist="127000" dir="12600000" sx="75000" sy="75000" algn="b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29845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Why is physics at the energy frontier important?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should the US be involved in near future and far future energy-frontier machines after HL-LHC?</a:t>
            </a:r>
            <a:endParaRPr sz="1400" b="0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could be the energy-frontier machines that follow the HL-LHC?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can the US continue to play a leadership role in energy-frontier experiments?</a:t>
            </a:r>
            <a:endParaRPr sz="1400" b="0" i="1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can the Snowmass process help develop a plan </a:t>
            </a: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 the energy-frontier research and convince the community about our priorities?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Should we start entertaining the idea of a future collider in the US again? </a:t>
            </a: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If so, what are our goals, the benefits for the US and the international community, and how can we get there?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etc...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80010" y="3421749"/>
            <a:ext cx="9063900" cy="1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Energy Frontier Kick-off Meeting on May 21, 2020,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see agenda</a:t>
            </a: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These questions were discussed in the Panel: </a:t>
            </a:r>
            <a:r>
              <a:rPr lang="en-US"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“The importance of the Energy Frontier in the US HEP future planning”</a:t>
            </a:r>
            <a:r>
              <a:rPr lang="en-US" sz="1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at the </a:t>
            </a:r>
            <a:r>
              <a:rPr lang="en-US" sz="1200" b="0" i="0" u="sng" strike="noStrike" cap="non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“Energy Frontier Workshop - Open Questions and New Ideas”, July 20-22, 2020</a:t>
            </a:r>
            <a:endParaRPr sz="1200" b="0" i="0" u="none" strike="noStrike" cap="non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Jorgen D'Hondt, Nima Arkani-Hamed, Sarah Eno, Vladimir Shiltsev, Xinchou Lou, Young-Kee Kim </a:t>
            </a:r>
            <a:r>
              <a:rPr lang="en-US" sz="1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11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Zoom recording of Panel Discussion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0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00">
                <a:solidFill>
                  <a:srgbClr val="C00000"/>
                </a:solidFill>
              </a:rPr>
              <a:t>Big Picture Questions</a:t>
            </a:r>
            <a:endParaRPr sz="2700">
              <a:solidFill>
                <a:srgbClr val="C00000"/>
              </a:solidFill>
            </a:endParaRPr>
          </a:p>
        </p:txBody>
      </p:sp>
      <p:sp>
        <p:nvSpPr>
          <p:cNvPr id="8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4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1913020" y="73550"/>
            <a:ext cx="513929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</a:rPr>
              <a:t>Topical Group Activities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4368" y="996377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>
                <a:solidFill>
                  <a:srgbClr val="938953"/>
                </a:solidFill>
              </a:rPr>
              <a:t>EW Topical Groups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" y="697550"/>
            <a:ext cx="7812429" cy="4225102"/>
          </a:xfrm>
          <a:prstGeom prst="rect">
            <a:avLst/>
          </a:prstGeom>
        </p:spPr>
      </p:pic>
      <p:sp>
        <p:nvSpPr>
          <p:cNvPr id="7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41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title"/>
          </p:nvPr>
        </p:nvSpPr>
        <p:spPr>
          <a:xfrm>
            <a:off x="-126332" y="150812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900">
                <a:solidFill>
                  <a:srgbClr val="C00000"/>
                </a:solidFill>
              </a:rPr>
              <a:t>Our vision for the future of the Energy Frontier</a:t>
            </a:r>
            <a:r>
              <a:rPr lang="en-US" sz="1300">
                <a:solidFill>
                  <a:srgbClr val="C00000"/>
                </a:solidFill>
              </a:rPr>
              <a:t> 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8" name="Google Shape;248;p42"/>
          <p:cNvSpPr txBox="1">
            <a:spLocks/>
          </p:cNvSpPr>
          <p:nvPr/>
        </p:nvSpPr>
        <p:spPr>
          <a:xfrm>
            <a:off x="660503" y="848060"/>
            <a:ext cx="7822993" cy="38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000" b="1" dirty="0" smtClean="0">
                <a:solidFill>
                  <a:srgbClr val="002060"/>
                </a:solidFill>
              </a:rPr>
              <a:t>We are in an exciting and pivotal time for the future of HEP</a:t>
            </a:r>
            <a:endParaRPr lang="en" dirty="0" smtClean="0">
              <a:solidFill>
                <a:srgbClr val="002060"/>
              </a:solidFill>
            </a:endParaRPr>
          </a:p>
          <a:p>
            <a:pPr marL="457200" indent="-336550">
              <a:spcBef>
                <a:spcPts val="1600"/>
              </a:spcBef>
              <a:buSzPts val="1700"/>
              <a:buFont typeface="Arial"/>
              <a:buChar char="●"/>
            </a:pPr>
            <a:r>
              <a:rPr lang="en" dirty="0" smtClean="0">
                <a:solidFill>
                  <a:schemeClr val="tx1"/>
                </a:solidFill>
              </a:rPr>
              <a:t>LHC</a:t>
            </a:r>
            <a:r>
              <a:rPr lang="en" b="1" dirty="0" smtClean="0">
                <a:solidFill>
                  <a:schemeClr val="tx1"/>
                </a:solidFill>
              </a:rPr>
              <a:t> Run 2</a:t>
            </a:r>
            <a:r>
              <a:rPr lang="en" dirty="0" smtClean="0">
                <a:solidFill>
                  <a:schemeClr val="tx1"/>
                </a:solidFill>
              </a:rPr>
              <a:t> is providing a wealth of new measurements.</a:t>
            </a:r>
          </a:p>
          <a:p>
            <a:pPr marL="457200" indent="-336550">
              <a:spcBef>
                <a:spcPts val="1600"/>
              </a:spcBef>
              <a:buSzPts val="1700"/>
              <a:buFont typeface="Arial"/>
              <a:buChar char="●"/>
            </a:pPr>
            <a:r>
              <a:rPr lang="en-US" dirty="0" smtClean="0">
                <a:solidFill>
                  <a:schemeClr val="tx1"/>
                </a:solidFill>
              </a:rPr>
              <a:t>We have e</a:t>
            </a:r>
            <a:r>
              <a:rPr lang="en" dirty="0" err="1" smtClean="0">
                <a:solidFill>
                  <a:schemeClr val="tx1"/>
                </a:solidFill>
              </a:rPr>
              <a:t>nter</a:t>
            </a:r>
            <a:r>
              <a:rPr lang="en-US" dirty="0" err="1" smtClean="0">
                <a:solidFill>
                  <a:schemeClr val="tx1"/>
                </a:solidFill>
              </a:rPr>
              <a:t>ed</a:t>
            </a:r>
            <a:r>
              <a:rPr lang="en" dirty="0" smtClean="0">
                <a:solidFill>
                  <a:schemeClr val="tx1"/>
                </a:solidFill>
              </a:rPr>
              <a:t> the era of </a:t>
            </a:r>
            <a:r>
              <a:rPr lang="en" b="1" dirty="0" smtClean="0">
                <a:solidFill>
                  <a:schemeClr val="tx1"/>
                </a:solidFill>
              </a:rPr>
              <a:t>precision Higgs physics</a:t>
            </a:r>
            <a:r>
              <a:rPr lang="en" dirty="0" smtClean="0">
                <a:solidFill>
                  <a:schemeClr val="tx1"/>
                </a:solidFill>
              </a:rPr>
              <a:t>.</a:t>
            </a:r>
          </a:p>
          <a:p>
            <a:pPr marL="457200" indent="-336550">
              <a:spcBef>
                <a:spcPts val="1600"/>
              </a:spcBef>
              <a:buSzPts val="1700"/>
              <a:buFont typeface="Arial"/>
              <a:buChar char="●"/>
            </a:pPr>
            <a:r>
              <a:rPr lang="en" dirty="0" smtClean="0">
                <a:solidFill>
                  <a:schemeClr val="tx1"/>
                </a:solidFill>
              </a:rPr>
              <a:t>The </a:t>
            </a:r>
            <a:r>
              <a:rPr lang="en" b="1" dirty="0" smtClean="0">
                <a:solidFill>
                  <a:schemeClr val="tx1"/>
                </a:solidFill>
              </a:rPr>
              <a:t>HL-LHC is </a:t>
            </a:r>
            <a:r>
              <a:rPr lang="en-US" b="1" dirty="0" smtClean="0">
                <a:solidFill>
                  <a:schemeClr val="tx1"/>
                </a:solidFill>
              </a:rPr>
              <a:t>becoming </a:t>
            </a:r>
            <a:r>
              <a:rPr lang="en" b="1" dirty="0" smtClean="0">
                <a:solidFill>
                  <a:schemeClr val="tx1"/>
                </a:solidFill>
              </a:rPr>
              <a:t>a reality</a:t>
            </a:r>
            <a:r>
              <a:rPr lang="en" dirty="0" smtClean="0">
                <a:solidFill>
                  <a:schemeClr val="tx1"/>
                </a:solidFill>
              </a:rPr>
              <a:t>. </a:t>
            </a:r>
          </a:p>
          <a:p>
            <a:pPr marL="457200" indent="-336550">
              <a:spcBef>
                <a:spcPts val="1600"/>
              </a:spcBef>
              <a:buSzPts val="1700"/>
              <a:buFont typeface="Arial"/>
              <a:buChar char="●"/>
            </a:pPr>
            <a:r>
              <a:rPr lang="en-US" b="1" dirty="0">
                <a:solidFill>
                  <a:schemeClr val="tx1"/>
                </a:solidFill>
              </a:rPr>
              <a:t>W</a:t>
            </a:r>
            <a:r>
              <a:rPr lang="en-US" b="1" dirty="0" smtClean="0">
                <a:solidFill>
                  <a:schemeClr val="tx1"/>
                </a:solidFill>
              </a:rPr>
              <a:t>e have u</a:t>
            </a:r>
            <a:r>
              <a:rPr lang="en" b="1" dirty="0" err="1" smtClean="0">
                <a:solidFill>
                  <a:schemeClr val="tx1"/>
                </a:solidFill>
              </a:rPr>
              <a:t>pdated</a:t>
            </a:r>
            <a:r>
              <a:rPr lang="en" dirty="0" smtClean="0">
                <a:solidFill>
                  <a:schemeClr val="tx1"/>
                </a:solidFill>
              </a:rPr>
              <a:t> </a:t>
            </a:r>
            <a:r>
              <a:rPr lang="en" b="1" dirty="0" smtClean="0">
                <a:solidFill>
                  <a:schemeClr val="tx1"/>
                </a:solidFill>
              </a:rPr>
              <a:t>scenario of proposed future colliders</a:t>
            </a:r>
            <a:r>
              <a:rPr lang="en" dirty="0" smtClean="0">
                <a:solidFill>
                  <a:schemeClr val="tx1"/>
                </a:solidFill>
              </a:rPr>
              <a:t>. </a:t>
            </a:r>
          </a:p>
          <a:p>
            <a:pPr marL="457200" indent="-336550">
              <a:spcBef>
                <a:spcPts val="1600"/>
              </a:spcBef>
              <a:buSzPts val="1700"/>
              <a:buFont typeface="Arial"/>
              <a:buChar char="●"/>
            </a:pPr>
            <a:r>
              <a:rPr lang="en" dirty="0" smtClean="0">
                <a:solidFill>
                  <a:schemeClr val="tx1"/>
                </a:solidFill>
              </a:rPr>
              <a:t>Exciting results from other frontiers: rare processes, cosmology, …</a:t>
            </a:r>
          </a:p>
          <a:p>
            <a:pPr>
              <a:spcBef>
                <a:spcPts val="1600"/>
              </a:spcBef>
            </a:pPr>
            <a:r>
              <a:rPr lang="en" sz="1600" dirty="0" smtClean="0"/>
              <a:t>...and we have no preferred way beyond the SM</a:t>
            </a:r>
            <a:r>
              <a:rPr lang="en" dirty="0" smtClean="0"/>
              <a:t>: </a:t>
            </a:r>
          </a:p>
          <a:p>
            <a:pPr>
              <a:spcBef>
                <a:spcPts val="1600"/>
              </a:spcBef>
            </a:pPr>
            <a:r>
              <a:rPr lang="en" sz="1600" dirty="0" smtClean="0">
                <a:solidFill>
                  <a:schemeClr val="dk1"/>
                </a:solidFill>
              </a:rPr>
              <a:t>⇒ Great time to </a:t>
            </a:r>
            <a:r>
              <a:rPr lang="en" sz="1600" b="1" dirty="0" smtClean="0">
                <a:solidFill>
                  <a:srgbClr val="CC0000"/>
                </a:solidFill>
              </a:rPr>
              <a:t>propose new ideas, new perspectives, new tools</a:t>
            </a:r>
            <a:r>
              <a:rPr lang="en" sz="1600" b="1" dirty="0" smtClean="0"/>
              <a:t>.</a:t>
            </a:r>
          </a:p>
          <a:p>
            <a:pPr>
              <a:spcBef>
                <a:spcPts val="1600"/>
              </a:spcBef>
              <a:spcAft>
                <a:spcPts val="1600"/>
              </a:spcAft>
            </a:pPr>
            <a:endParaRPr lang="en" sz="1600" dirty="0"/>
          </a:p>
        </p:txBody>
      </p:sp>
      <p:sp>
        <p:nvSpPr>
          <p:cNvPr id="6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1913020" y="73550"/>
            <a:ext cx="513929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</a:rPr>
              <a:t>Topical Group Activities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4368" y="996377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38953"/>
                </a:solidFill>
              </a:rPr>
              <a:t>QCD</a:t>
            </a:r>
            <a:r>
              <a:rPr lang="en" sz="2800" dirty="0" smtClean="0">
                <a:solidFill>
                  <a:srgbClr val="938953"/>
                </a:solidFill>
              </a:rPr>
              <a:t> </a:t>
            </a:r>
            <a:r>
              <a:rPr lang="en" sz="2800" dirty="0">
                <a:solidFill>
                  <a:srgbClr val="938953"/>
                </a:solidFill>
              </a:rPr>
              <a:t>Topical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4" y="697550"/>
            <a:ext cx="5093701" cy="4063293"/>
          </a:xfrm>
          <a:prstGeom prst="rect">
            <a:avLst/>
          </a:prstGeom>
        </p:spPr>
      </p:pic>
      <p:sp>
        <p:nvSpPr>
          <p:cNvPr id="7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063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1913020" y="73550"/>
            <a:ext cx="513929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</a:rPr>
              <a:t>Topical Group Activities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7850" y="697550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938953"/>
                </a:solidFill>
              </a:rPr>
              <a:t>BSM</a:t>
            </a:r>
            <a:r>
              <a:rPr lang="en" sz="2800" dirty="0" smtClean="0">
                <a:solidFill>
                  <a:srgbClr val="938953"/>
                </a:solidFill>
              </a:rPr>
              <a:t> </a:t>
            </a:r>
            <a:r>
              <a:rPr lang="en" sz="2800" dirty="0">
                <a:solidFill>
                  <a:srgbClr val="938953"/>
                </a:solidFill>
              </a:rPr>
              <a:t>Topical Groups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6882"/>
            <a:ext cx="8063948" cy="4207273"/>
          </a:xfrm>
          <a:prstGeom prst="rect">
            <a:avLst/>
          </a:prstGeom>
        </p:spPr>
      </p:pic>
      <p:sp>
        <p:nvSpPr>
          <p:cNvPr id="7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90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title"/>
          </p:nvPr>
        </p:nvSpPr>
        <p:spPr>
          <a:xfrm>
            <a:off x="-126332" y="140873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900">
                <a:solidFill>
                  <a:srgbClr val="C00000"/>
                </a:solidFill>
              </a:rPr>
              <a:t>Our vision for the future of the Energy Frontier</a:t>
            </a:r>
            <a:r>
              <a:rPr lang="en-US" sz="1300">
                <a:solidFill>
                  <a:srgbClr val="C00000"/>
                </a:solidFill>
              </a:rPr>
              <a:t> 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340807" y="3107370"/>
            <a:ext cx="8209722" cy="1613717"/>
          </a:xfrm>
          <a:prstGeom prst="rect">
            <a:avLst/>
          </a:prstGeom>
          <a:solidFill>
            <a:srgbClr val="E7E5B9"/>
          </a:solidFill>
          <a:ln w="9525" cap="flat" cmpd="sng">
            <a:solidFill>
              <a:srgbClr val="FF2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US" sz="12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2020 EF Workshops and Meetings:</a:t>
            </a:r>
          </a:p>
          <a:p>
            <a:pPr marL="457200" lvl="5" indent="-330200">
              <a:spcBef>
                <a:spcPts val="400"/>
              </a:spcBef>
              <a:buSzPts val="16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Energy </a:t>
            </a:r>
            <a:r>
              <a:rPr lang="en-US" sz="1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Frontier Kick-off Meeting on May 21, 2020, </a:t>
            </a:r>
            <a:r>
              <a:rPr lang="en-US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see agenda</a:t>
            </a:r>
            <a:endParaRPr sz="12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Big Picture questions were discussed in the Panel: </a:t>
            </a:r>
            <a:r>
              <a:rPr lang="en-US" sz="120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“The importance of the Energy Frontier in the US HEP future planning”</a:t>
            </a:r>
            <a:r>
              <a:rPr lang="en-US" sz="12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at the </a:t>
            </a:r>
            <a:r>
              <a:rPr lang="en-US" sz="1200" b="0" i="0" u="sng" strike="noStrike" cap="none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“Energy Frontier Workshop - Open Questions and New Ideas”, July 20-22, 2020</a:t>
            </a:r>
            <a:r>
              <a:rPr lang="en-US" sz="11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100" b="0" i="0" u="sng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Zoom recording of Panel Discussion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100" dirty="0" smtClean="0"/>
              <a:t>Community Planning Meeting, Oct. 5-8, 2020, </a:t>
            </a:r>
            <a:r>
              <a:rPr lang="en-US" sz="1100" dirty="0" smtClean="0">
                <a:hlinkClick r:id="rId6" action="ppaction://hlinkfile"/>
              </a:rPr>
              <a:t>see agenda</a:t>
            </a:r>
            <a:endParaRPr lang="en-US" sz="1100" dirty="0" smtClean="0"/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100" dirty="0" smtClean="0"/>
              <a:t>Several Topical Meetings and Workshops, </a:t>
            </a:r>
            <a:r>
              <a:rPr lang="en-US" sz="1100" dirty="0" smtClean="0">
                <a:hlinkClick r:id="rId7"/>
              </a:rPr>
              <a:t>see indico pages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3;p9"/>
          <p:cNvSpPr txBox="1">
            <a:spLocks/>
          </p:cNvSpPr>
          <p:nvPr/>
        </p:nvSpPr>
        <p:spPr>
          <a:xfrm>
            <a:off x="-12032" y="837908"/>
            <a:ext cx="8915400" cy="2213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2575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A299"/>
              </a:buClr>
              <a:buSzPts val="1530"/>
              <a:buFont typeface="Arial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Energy Frontier (EF) group at Snowmass will explore the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TeV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energy scale and beyond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under different future accelerator scenarios, including lepton-lepton, hadron-hadron, and lepton-hadron colliders.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32575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A299"/>
              </a:buClr>
              <a:buSzPts val="1530"/>
              <a:buFont typeface="Arial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Sharp physics questions will bring focus to issues pertaining to EF future directions</a:t>
            </a:r>
          </a:p>
          <a:p>
            <a:pPr marL="914400" marR="0" lvl="1" indent="-32575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A299"/>
              </a:buClr>
              <a:buSzPts val="1530"/>
              <a:buFont typeface="Arial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Re-evaluate existing ideas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emphasize how existing work can lead to new ideas </a:t>
            </a:r>
          </a:p>
          <a:p>
            <a:pPr lvl="2" indent="-325755">
              <a:buClr>
                <a:srgbClr val="93A299"/>
              </a:buClr>
              <a:buSzPts val="1530"/>
            </a:pPr>
            <a:r>
              <a:rPr kumimoji="0" lang="en-US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HL-LHC</a:t>
            </a: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results will shape future colliders</a:t>
            </a:r>
          </a:p>
          <a:p>
            <a:pPr marL="914400" marR="0" lvl="1" indent="-32575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A299"/>
              </a:buClr>
              <a:buSzPts val="153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Identify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new ideas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238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Highlight “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scientific merit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 of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various collider options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connections with other Frontiers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A299"/>
              </a:buClr>
              <a:buSzPts val="1530"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185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311700" y="93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700" dirty="0">
                <a:solidFill>
                  <a:srgbClr val="C00000"/>
                </a:solidFill>
              </a:rPr>
              <a:t>Energy Frontier </a:t>
            </a:r>
            <a:r>
              <a:rPr lang="en-US" sz="2700" dirty="0" smtClean="0">
                <a:solidFill>
                  <a:srgbClr val="C00000"/>
                </a:solidFill>
              </a:rPr>
              <a:t>Restart in 2021 </a:t>
            </a:r>
            <a:endParaRPr sz="2700" dirty="0">
              <a:solidFill>
                <a:srgbClr val="C00000"/>
              </a:solidFill>
            </a:endParaRPr>
          </a:p>
        </p:txBody>
      </p:sp>
      <p:sp>
        <p:nvSpPr>
          <p:cNvPr id="61" name="Google Shape;61;p5"/>
          <p:cNvSpPr txBox="1"/>
          <p:nvPr/>
        </p:nvSpPr>
        <p:spPr>
          <a:xfrm>
            <a:off x="114300" y="875232"/>
            <a:ext cx="9029700" cy="152009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●"/>
            </a:pPr>
            <a:r>
              <a:rPr lang="en-US" b="1" i="0" u="none" strike="noStrike" cap="none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Snowmass reports delayed to 2022 due to ongoing COVID-19 pandemic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2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announcement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Arial"/>
              <a:buChar char="●"/>
            </a:pPr>
            <a:r>
              <a:rPr lang="en-US" b="1" i="0" u="none" strike="noStrike" cap="none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EF slowed down its activities </a:t>
            </a:r>
            <a:r>
              <a:rPr lang="en-US" b="1" dirty="0">
                <a:solidFill>
                  <a:srgbClr val="073763"/>
                </a:solidFill>
              </a:rPr>
              <a:t>f</a:t>
            </a:r>
            <a:r>
              <a:rPr lang="en-US" b="1" i="0" u="none" strike="noStrike" cap="none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rom Jan 2021 until </a:t>
            </a:r>
            <a:r>
              <a:rPr lang="en-US" b="1" i="0" u="none" strike="noStrike" cap="none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end of </a:t>
            </a:r>
            <a:r>
              <a:rPr lang="en-US" b="1" i="0" u="none" strike="noStrike" cap="none" dirty="0" smtClean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June </a:t>
            </a:r>
            <a:r>
              <a:rPr lang="en-US" b="1" i="0" u="none" strike="noStrike" cap="none" dirty="0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continued to work collaboratively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Monte Carlo production activities continued to support the needs of EF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Occasional and informal Topical Group ‘conversations’ to assure scientific continuity and support of ongoing activities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386" y="2057402"/>
            <a:ext cx="8604600" cy="2614994"/>
            <a:chOff x="217386" y="2057402"/>
            <a:chExt cx="8604600" cy="2614994"/>
          </a:xfrm>
        </p:grpSpPr>
        <p:grpSp>
          <p:nvGrpSpPr>
            <p:cNvPr id="4" name="Group 3"/>
            <p:cNvGrpSpPr/>
            <p:nvPr/>
          </p:nvGrpSpPr>
          <p:grpSpPr>
            <a:xfrm>
              <a:off x="217386" y="2057402"/>
              <a:ext cx="8604600" cy="2614993"/>
              <a:chOff x="217386" y="2305878"/>
              <a:chExt cx="8604600" cy="261499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11700" y="2454963"/>
                <a:ext cx="8510286" cy="2465908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Google Shape;62;p5"/>
              <p:cNvSpPr txBox="1"/>
              <p:nvPr/>
            </p:nvSpPr>
            <p:spPr>
              <a:xfrm>
                <a:off x="217386" y="2305878"/>
                <a:ext cx="8604600" cy="2005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457200" marR="0" lvl="0" indent="-317500" algn="l" rtl="0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73763"/>
                  </a:buClr>
                  <a:buSzPts val="1400"/>
                  <a:buFont typeface="Arial"/>
                  <a:buChar char="●"/>
                </a:pPr>
                <a:r>
                  <a:rPr lang="en-US" b="1" i="0" u="none" strike="noStrike" cap="none" dirty="0" smtClean="0">
                    <a:solidFill>
                      <a:srgbClr val="073763"/>
                    </a:solidFill>
                    <a:latin typeface="Arial"/>
                    <a:ea typeface="Arial"/>
                    <a:cs typeface="Arial"/>
                    <a:sym typeface="Arial"/>
                  </a:rPr>
                  <a:t>Restart of Activity - EF </a:t>
                </a:r>
                <a:r>
                  <a:rPr lang="en-US" b="1" i="0" u="none" strike="noStrike" cap="none" dirty="0">
                    <a:solidFill>
                      <a:srgbClr val="073763"/>
                    </a:solidFill>
                    <a:latin typeface="Arial"/>
                    <a:ea typeface="Arial"/>
                    <a:cs typeface="Arial"/>
                    <a:sym typeface="Arial"/>
                  </a:rPr>
                  <a:t>Community </a:t>
                </a:r>
                <a:r>
                  <a:rPr lang="en-US" b="1" i="0" u="none" strike="noStrike" cap="none" dirty="0" smtClean="0">
                    <a:solidFill>
                      <a:srgbClr val="073763"/>
                    </a:solidFill>
                    <a:latin typeface="Arial"/>
                    <a:ea typeface="Arial"/>
                    <a:cs typeface="Arial"/>
                    <a:sym typeface="Arial"/>
                  </a:rPr>
                  <a:t>Workshop, </a:t>
                </a:r>
                <a:r>
                  <a:rPr lang="en-US" b="1" i="0" u="none" strike="noStrike" cap="none" dirty="0" smtClean="0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rPr>
                  <a:t>Aug.30-Sept.3 2021, </a:t>
                </a:r>
                <a:r>
                  <a:rPr lang="en-US" b="1" i="0" u="none" strike="noStrike" cap="none" dirty="0" smtClean="0">
                    <a:solidFill>
                      <a:srgbClr val="073763"/>
                    </a:solidFill>
                    <a:latin typeface="Arial"/>
                    <a:ea typeface="Arial"/>
                    <a:cs typeface="Arial"/>
                    <a:sym typeface="Arial"/>
                    <a:hlinkClick r:id="rId4"/>
                  </a:rPr>
                  <a:t>agenda</a:t>
                </a:r>
                <a:r>
                  <a:rPr lang="en-US" b="1" i="0" u="none" strike="noStrike" cap="none" dirty="0" smtClean="0">
                    <a:solidFill>
                      <a:srgbClr val="073763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b="1" i="0" u="none" strike="noStrike" cap="none" dirty="0">
                  <a:solidFill>
                    <a:srgbClr val="073763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○"/>
                </a:pPr>
                <a:r>
                  <a:rPr lang="en-US" sz="1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Regroup after the few months of slowdown/pause of Snowmass activities </a:t>
                </a:r>
                <a:endParaRPr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○"/>
                </a:pPr>
                <a:r>
                  <a:rPr lang="en-US" sz="1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Assess progress made so far </a:t>
                </a:r>
                <a:endParaRPr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○"/>
                </a:pPr>
                <a:r>
                  <a:rPr lang="en-US" sz="1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Share new studies </a:t>
                </a:r>
                <a:r>
                  <a:rPr lang="en-US" sz="1200" b="0" i="0" u="none" strike="noStrike" cap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that </a:t>
                </a:r>
                <a:r>
                  <a:rPr lang="en-US" sz="1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started in the meantime </a:t>
                </a:r>
                <a:endParaRPr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○"/>
                </a:pPr>
                <a:r>
                  <a:rPr lang="en-US" sz="1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Identify gaps in our strategies</a:t>
                </a:r>
                <a:endParaRPr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Char char="○"/>
                </a:pPr>
                <a:r>
                  <a:rPr lang="en-US" sz="1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Update the community with schedule, goals and plans for the upcoming months towards the final reports in summer </a:t>
                </a:r>
                <a:r>
                  <a:rPr lang="en-US" sz="1200" b="0" i="0" u="none" strike="noStrike" cap="none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lang="en-US" sz="1200" dirty="0"/>
              </a:p>
              <a:p>
                <a:pPr marL="584200" lvl="1">
                  <a:buSzPts val="1600"/>
                </a:pPr>
                <a:r>
                  <a:rPr lang="en-US" sz="1200" dirty="0">
                    <a:solidFill>
                      <a:schemeClr val="dk1"/>
                    </a:solidFill>
                    <a:sym typeface="Wingdings"/>
                  </a:rPr>
                  <a:t> </a:t>
                </a:r>
                <a:r>
                  <a:rPr lang="en-US" sz="1200" b="1" dirty="0">
                    <a:solidFill>
                      <a:schemeClr val="dk1"/>
                    </a:solidFill>
                    <a:sym typeface="Wingdings"/>
                  </a:rPr>
                  <a:t>A week of interesting plenary and parallel sessions, with open discussions on various topics</a:t>
                </a:r>
              </a:p>
              <a:p>
                <a:pPr marL="584200" lvl="1">
                  <a:buSzPts val="1600"/>
                </a:pPr>
                <a:endParaRPr lang="en-US" sz="12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37264" y="4097439"/>
                <a:ext cx="811160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311150">
                  <a:buSzPts val="1300"/>
                  <a:buFont typeface="Arial"/>
                  <a:buChar char="●"/>
                </a:pPr>
                <a:r>
                  <a:rPr lang="en-US" sz="1500" b="1" dirty="0" smtClean="0">
                    <a:solidFill>
                      <a:srgbClr val="073763"/>
                    </a:solidFill>
                  </a:rPr>
                  <a:t>Snowmass Day, </a:t>
                </a:r>
                <a:r>
                  <a:rPr lang="en-US" sz="1500" b="1" dirty="0" smtClean="0">
                    <a:solidFill>
                      <a:schemeClr val="tx1"/>
                    </a:solidFill>
                  </a:rPr>
                  <a:t>Sept</a:t>
                </a:r>
                <a:r>
                  <a:rPr lang="en-US" sz="1500" b="1" dirty="0">
                    <a:solidFill>
                      <a:schemeClr val="tx1"/>
                    </a:solidFill>
                  </a:rPr>
                  <a:t>. 24, 2021</a:t>
                </a:r>
                <a:r>
                  <a:rPr lang="en-US" sz="1500" b="1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b="1" dirty="0" smtClean="0">
                    <a:solidFill>
                      <a:schemeClr val="tx1"/>
                    </a:solidFill>
                    <a:hlinkClick r:id="rId5"/>
                  </a:rPr>
                  <a:t>agenda</a:t>
                </a:r>
                <a:endParaRPr lang="en-US" sz="1100" b="1" dirty="0" smtClean="0">
                  <a:solidFill>
                    <a:schemeClr val="dk1"/>
                  </a:solidFill>
                </a:endParaRPr>
              </a:p>
              <a:p>
                <a:pPr marL="914400" lvl="8" indent="-317500">
                  <a:buSzPts val="1400"/>
                  <a:buFont typeface="Calibri"/>
                  <a:buChar char="○"/>
                </a:pPr>
                <a:r>
                  <a:rPr lang="en-US" sz="1200" dirty="0" smtClean="0">
                    <a:latin typeface="+mn-lt"/>
                    <a:ea typeface="Calibri"/>
                    <a:cs typeface="Calibri"/>
                    <a:sym typeface="Calibri"/>
                  </a:rPr>
                  <a:t>Early Career (EC) as EF speakers: they provided their own perspective and highlight EC studies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30640" y="4349231"/>
              <a:ext cx="811160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311150">
                <a:buSzPts val="1300"/>
                <a:buFont typeface="Arial"/>
                <a:buChar char="●"/>
              </a:pPr>
              <a:r>
                <a:rPr lang="en-US" sz="1500" b="1" dirty="0" smtClean="0">
                  <a:solidFill>
                    <a:srgbClr val="073763"/>
                  </a:solidFill>
                </a:rPr>
                <a:t>Topical group meetings have restarted, </a:t>
              </a:r>
              <a:r>
                <a:rPr lang="en-US" sz="1500" b="1" dirty="0" smtClean="0">
                  <a:solidFill>
                    <a:schemeClr val="tx1"/>
                  </a:solidFill>
                </a:rPr>
                <a:t>on biweekly/monthly basis</a:t>
              </a:r>
              <a:endParaRPr lang="en-US" sz="1200" dirty="0" smtClean="0">
                <a:latin typeface="+mn-lt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0" y="134061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</a:rPr>
              <a:t>A fast changing landscape</a:t>
            </a:r>
            <a:endParaRPr sz="3500">
              <a:solidFill>
                <a:srgbClr val="C00000"/>
              </a:solidFill>
            </a:endParaRPr>
          </a:p>
        </p:txBody>
      </p:sp>
      <p:sp>
        <p:nvSpPr>
          <p:cNvPr id="132" name="Google Shape;132;p11"/>
          <p:cNvSpPr txBox="1"/>
          <p:nvPr/>
        </p:nvSpPr>
        <p:spPr>
          <a:xfrm>
            <a:off x="192775" y="1549285"/>
            <a:ext cx="5313504" cy="17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51458" algn="l" rtl="0">
              <a:spcBef>
                <a:spcPts val="27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5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Physics landscape has been changing since we started Snowmass (a year ago) </a:t>
            </a:r>
            <a:endParaRPr sz="1500" dirty="0"/>
          </a:p>
          <a:p>
            <a:pPr marL="274320" marR="0" lvl="0" indent="-251458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5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 we have evidence of the breaking of the SM paradigm in the lepton flavor sector?</a:t>
            </a:r>
            <a:endParaRPr sz="1500" dirty="0"/>
          </a:p>
          <a:p>
            <a:pPr marL="274320" marR="0" lvl="1" indent="-251458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500" dirty="0" smtClean="0">
                <a:solidFill>
                  <a:srgbClr val="002060"/>
                </a:solidFill>
              </a:rPr>
              <a:t>How</a:t>
            </a:r>
            <a:r>
              <a:rPr lang="en-US" sz="15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can we </a:t>
            </a:r>
            <a:r>
              <a:rPr lang="en-US" sz="15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probe (directly or indirectly) the underlying flavor structure of the SM </a:t>
            </a:r>
            <a:r>
              <a:rPr lang="en-US" sz="15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500" dirty="0"/>
          </a:p>
          <a:p>
            <a:pPr marL="457200" marR="0" lvl="0" indent="0" algn="l" rtl="0">
              <a:spcBef>
                <a:spcPts val="277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97" y="1139863"/>
            <a:ext cx="3348720" cy="3392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90556" y="885947"/>
            <a:ext cx="1755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smtClean="0"/>
              <a:t>by Wolfgang </a:t>
            </a:r>
            <a:r>
              <a:rPr lang="en-US" sz="1050" i="1" dirty="0" err="1"/>
              <a:t>Altmannshofer</a:t>
            </a:r>
            <a:endParaRPr lang="en-US" sz="1050" i="1" dirty="0"/>
          </a:p>
        </p:txBody>
      </p:sp>
      <p:sp>
        <p:nvSpPr>
          <p:cNvPr id="8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0" y="117980"/>
            <a:ext cx="9144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500">
                <a:solidFill>
                  <a:srgbClr val="C00000"/>
                </a:solidFill>
              </a:rPr>
              <a:t>Probing the energy scale for new physics </a:t>
            </a:r>
            <a:endParaRPr sz="3500">
              <a:solidFill>
                <a:srgbClr val="C00000"/>
              </a:solidFill>
            </a:endParaRPr>
          </a:p>
        </p:txBody>
      </p:sp>
      <p:grpSp>
        <p:nvGrpSpPr>
          <p:cNvPr id="144" name="Google Shape;144;p12"/>
          <p:cNvGrpSpPr/>
          <p:nvPr/>
        </p:nvGrpSpPr>
        <p:grpSpPr>
          <a:xfrm>
            <a:off x="4442791" y="1083365"/>
            <a:ext cx="4496363" cy="2996486"/>
            <a:chOff x="1312250" y="768437"/>
            <a:chExt cx="4709946" cy="2828199"/>
          </a:xfrm>
        </p:grpSpPr>
        <p:pic>
          <p:nvPicPr>
            <p:cNvPr id="145" name="Google Shape;145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12250" y="768437"/>
              <a:ext cx="4709946" cy="2828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2"/>
            <p:cNvSpPr txBox="1"/>
            <p:nvPr/>
          </p:nvSpPr>
          <p:spPr>
            <a:xfrm rot="-5400000">
              <a:off x="4760758" y="1991888"/>
              <a:ext cx="1085700" cy="22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1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Patrick Meade</a:t>
              </a:r>
              <a:endParaRPr sz="105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12"/>
          <p:cNvSpPr txBox="1"/>
          <p:nvPr/>
        </p:nvSpPr>
        <p:spPr>
          <a:xfrm>
            <a:off x="300575" y="4238627"/>
            <a:ext cx="8058974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17500">
              <a:buSzPts val="1400"/>
              <a:buFont typeface="Arial"/>
              <a:buChar char="●"/>
            </a:pPr>
            <a:r>
              <a:rPr lang="en-US" sz="1200" b="1" dirty="0"/>
              <a:t>Unique complementarity</a:t>
            </a:r>
            <a:r>
              <a:rPr lang="en-US" sz="1200" dirty="0"/>
              <a:t> between electroweak precision fits and flavor observables.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2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Collider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 much broader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colliders needed to test models across the spectrum of all collider observables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6;p14"/>
          <p:cNvSpPr txBox="1">
            <a:spLocks/>
          </p:cNvSpPr>
          <p:nvPr/>
        </p:nvSpPr>
        <p:spPr>
          <a:xfrm>
            <a:off x="235507" y="929329"/>
            <a:ext cx="3601052" cy="49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1445">
              <a:spcBef>
                <a:spcPts val="360"/>
              </a:spcBef>
              <a:buSzPts val="1530"/>
            </a:pPr>
            <a:r>
              <a:rPr lang="en-US" smtClean="0">
                <a:solidFill>
                  <a:srgbClr val="FF0000"/>
                </a:solidFill>
              </a:rPr>
              <a:t>Probing the energy scale for new physics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3939"/>
            <a:ext cx="3905139" cy="237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67748" y="3657942"/>
            <a:ext cx="34976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charset="0"/>
              </a:rPr>
              <a:t>Reach in new physics scale from </a:t>
            </a:r>
            <a:r>
              <a:rPr lang="en-US" sz="1000">
                <a:latin typeface="Arial" charset="0"/>
              </a:rPr>
              <a:t>generic </a:t>
            </a:r>
            <a:r>
              <a:rPr lang="en-US" sz="1000" smtClean="0">
                <a:latin typeface="Arial" charset="0"/>
              </a:rPr>
              <a:t>dim. </a:t>
            </a:r>
            <a:r>
              <a:rPr lang="en-US" sz="1000" dirty="0">
                <a:latin typeface="Arial" charset="0"/>
              </a:rPr>
              <a:t>6 operators</a:t>
            </a:r>
            <a:endParaRPr lang="en-US" sz="1000" dirty="0"/>
          </a:p>
        </p:txBody>
      </p:sp>
      <p:sp>
        <p:nvSpPr>
          <p:cNvPr id="13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/>
          </p:nvPr>
        </p:nvSpPr>
        <p:spPr>
          <a:xfrm>
            <a:off x="0" y="10253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500">
                <a:solidFill>
                  <a:srgbClr val="C00000"/>
                </a:solidFill>
              </a:rPr>
              <a:t>Which machines?</a:t>
            </a:r>
            <a:endParaRPr sz="3500">
              <a:solidFill>
                <a:srgbClr val="C00000"/>
              </a:solidFill>
            </a:endParaRPr>
          </a:p>
        </p:txBody>
      </p:sp>
      <p:grpSp>
        <p:nvGrpSpPr>
          <p:cNvPr id="155" name="Google Shape;155;p13"/>
          <p:cNvGrpSpPr/>
          <p:nvPr/>
        </p:nvGrpSpPr>
        <p:grpSpPr>
          <a:xfrm>
            <a:off x="7231241" y="717380"/>
            <a:ext cx="1738232" cy="2141079"/>
            <a:chOff x="6189916" y="2354318"/>
            <a:chExt cx="2375093" cy="2509662"/>
          </a:xfrm>
        </p:grpSpPr>
        <p:pic>
          <p:nvPicPr>
            <p:cNvPr id="156" name="Google Shape;156;p13" descr="http://www.fnal.gov/pub/muon_collider/images/photos/Site_Map.jpg"/>
            <p:cNvPicPr preferRelativeResize="0"/>
            <p:nvPr/>
          </p:nvPicPr>
          <p:blipFill rotWithShape="1">
            <a:blip r:embed="rId3">
              <a:alphaModFix/>
            </a:blip>
            <a:srcRect l="43635" t="26667" r="14544" b="15685"/>
            <a:stretch/>
          </p:blipFill>
          <p:spPr>
            <a:xfrm>
              <a:off x="6208986" y="2354318"/>
              <a:ext cx="2356023" cy="2509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3"/>
            <p:cNvSpPr txBox="1"/>
            <p:nvPr/>
          </p:nvSpPr>
          <p:spPr>
            <a:xfrm>
              <a:off x="6189916" y="2354318"/>
              <a:ext cx="1292337" cy="613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Muon Collider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0" y="2427782"/>
            <a:ext cx="2230432" cy="1876075"/>
            <a:chOff x="6212799" y="165591"/>
            <a:chExt cx="2931200" cy="2611793"/>
          </a:xfrm>
        </p:grpSpPr>
        <p:pic>
          <p:nvPicPr>
            <p:cNvPr id="159" name="Google Shape;159;p13"/>
            <p:cNvPicPr preferRelativeResize="0"/>
            <p:nvPr/>
          </p:nvPicPr>
          <p:blipFill rotWithShape="1">
            <a:blip r:embed="rId4">
              <a:alphaModFix/>
            </a:blip>
            <a:srcRect l="4572"/>
            <a:stretch/>
          </p:blipFill>
          <p:spPr>
            <a:xfrm>
              <a:off x="6212799" y="165591"/>
              <a:ext cx="2931200" cy="26117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3"/>
            <p:cNvSpPr txBox="1"/>
            <p:nvPr/>
          </p:nvSpPr>
          <p:spPr>
            <a:xfrm>
              <a:off x="7065786" y="1583150"/>
              <a:ext cx="1332752" cy="581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CEPC SppC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13"/>
          <p:cNvGrpSpPr/>
          <p:nvPr/>
        </p:nvGrpSpPr>
        <p:grpSpPr>
          <a:xfrm>
            <a:off x="7129684" y="3238150"/>
            <a:ext cx="1955308" cy="1523036"/>
            <a:chOff x="217316" y="1146801"/>
            <a:chExt cx="2782074" cy="2079875"/>
          </a:xfrm>
        </p:grpSpPr>
        <p:pic>
          <p:nvPicPr>
            <p:cNvPr id="162" name="Google Shape;162;p13"/>
            <p:cNvPicPr preferRelativeResize="0"/>
            <p:nvPr/>
          </p:nvPicPr>
          <p:blipFill rotWithShape="1">
            <a:blip r:embed="rId5">
              <a:alphaModFix/>
            </a:blip>
            <a:srcRect l="16000" t="12356" r="14286" b="950"/>
            <a:stretch/>
          </p:blipFill>
          <p:spPr>
            <a:xfrm>
              <a:off x="217316" y="1146801"/>
              <a:ext cx="2782074" cy="207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3"/>
            <p:cNvSpPr txBox="1"/>
            <p:nvPr/>
          </p:nvSpPr>
          <p:spPr>
            <a:xfrm>
              <a:off x="375949" y="1911185"/>
              <a:ext cx="1233854" cy="403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CLIC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4244044" y="3498578"/>
            <a:ext cx="2784555" cy="1104994"/>
            <a:chOff x="274256" y="3310759"/>
            <a:chExt cx="3804680" cy="1312615"/>
          </a:xfrm>
        </p:grpSpPr>
        <p:pic>
          <p:nvPicPr>
            <p:cNvPr id="165" name="Google Shape;165;p13" descr="http://upload.wikimedia.org/wikipedia/commons/thumb/d/dd/ILC_SchemeTDR.jpg/800px-ILC_SchemeTDR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4256" y="3310759"/>
              <a:ext cx="3804680" cy="131261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66" name="Google Shape;166;p13"/>
            <p:cNvSpPr txBox="1"/>
            <p:nvPr/>
          </p:nvSpPr>
          <p:spPr>
            <a:xfrm>
              <a:off x="573487" y="3379046"/>
              <a:ext cx="716551" cy="365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ILC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3"/>
          <p:cNvGrpSpPr/>
          <p:nvPr/>
        </p:nvGrpSpPr>
        <p:grpSpPr>
          <a:xfrm>
            <a:off x="2338897" y="3249365"/>
            <a:ext cx="1846205" cy="1511821"/>
            <a:chOff x="2152275" y="3249365"/>
            <a:chExt cx="1927728" cy="1591491"/>
          </a:xfrm>
        </p:grpSpPr>
        <p:pic>
          <p:nvPicPr>
            <p:cNvPr id="168" name="Google Shape;168;p13"/>
            <p:cNvPicPr preferRelativeResize="0"/>
            <p:nvPr/>
          </p:nvPicPr>
          <p:blipFill rotWithShape="1">
            <a:blip r:embed="rId7">
              <a:alphaModFix/>
            </a:blip>
            <a:srcRect l="13387" t="7791" r="46623" b="4166"/>
            <a:stretch/>
          </p:blipFill>
          <p:spPr>
            <a:xfrm>
              <a:off x="2152275" y="3249365"/>
              <a:ext cx="1927728" cy="1591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3"/>
            <p:cNvSpPr txBox="1"/>
            <p:nvPr/>
          </p:nvSpPr>
          <p:spPr>
            <a:xfrm>
              <a:off x="3116139" y="4013744"/>
              <a:ext cx="6967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LHeC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13"/>
          <p:cNvGrpSpPr/>
          <p:nvPr/>
        </p:nvGrpSpPr>
        <p:grpSpPr>
          <a:xfrm>
            <a:off x="51065" y="319996"/>
            <a:ext cx="2235283" cy="1933547"/>
            <a:chOff x="124635" y="330506"/>
            <a:chExt cx="2235283" cy="1933547"/>
          </a:xfrm>
        </p:grpSpPr>
        <p:pic>
          <p:nvPicPr>
            <p:cNvPr id="171" name="Google Shape;171;p13"/>
            <p:cNvPicPr preferRelativeResize="0"/>
            <p:nvPr/>
          </p:nvPicPr>
          <p:blipFill rotWithShape="1">
            <a:blip r:embed="rId8">
              <a:alphaModFix/>
            </a:blip>
            <a:srcRect l="5033"/>
            <a:stretch/>
          </p:blipFill>
          <p:spPr>
            <a:xfrm>
              <a:off x="124635" y="330506"/>
              <a:ext cx="2235283" cy="19335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3"/>
            <p:cNvSpPr txBox="1"/>
            <p:nvPr/>
          </p:nvSpPr>
          <p:spPr>
            <a:xfrm>
              <a:off x="473206" y="909841"/>
              <a:ext cx="1063112" cy="50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e</a:t>
              </a:r>
              <a:r>
                <a:rPr lang="en-US" sz="900" b="0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900" b="0" i="0" u="none" strike="noStrike" cap="none" baseline="30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hadron-hadron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 hadron-electron</a:t>
              </a:r>
              <a:endParaRPr sz="9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124635" y="1919253"/>
              <a:ext cx="6846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FCC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13"/>
          <p:cNvPicPr preferRelativeResize="0"/>
          <p:nvPr/>
        </p:nvPicPr>
        <p:blipFill rotWithShape="1">
          <a:blip r:embed="rId9">
            <a:alphaModFix/>
          </a:blip>
          <a:srcRect l="-1880" t="8285" b="1075"/>
          <a:stretch/>
        </p:blipFill>
        <p:spPr>
          <a:xfrm>
            <a:off x="2009523" y="665673"/>
            <a:ext cx="5120161" cy="2507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/>
          <p:cNvSpPr/>
          <p:nvPr/>
        </p:nvSpPr>
        <p:spPr>
          <a:xfrm>
            <a:off x="-3039" y="4563857"/>
            <a:ext cx="22365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gamma-gamma colliders?</a:t>
            </a: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31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0" y="165591"/>
            <a:ext cx="9144000" cy="49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500">
                <a:solidFill>
                  <a:srgbClr val="C00000"/>
                </a:solidFill>
              </a:rPr>
              <a:t>Accelerator Benchmark Parameters</a:t>
            </a:r>
            <a:endParaRPr sz="3500">
              <a:solidFill>
                <a:srgbClr val="C00000"/>
              </a:solidFill>
            </a:endParaRPr>
          </a:p>
        </p:txBody>
      </p:sp>
      <p:pic>
        <p:nvPicPr>
          <p:cNvPr id="183" name="Google Shape;183;p14" descr="https://lh4.googleusercontent.com/3MgAYvV5m5CeCQVnR91LtQxPDzu65Kueje92r8L2ac4sFjE14eFkby77RrGhJcxdGKpf5hoYF0Ddjn7F2wD1aodg4TCty9K0_IxxEBj8C6U_BNC2whic6PXii7T7f7nBG67fDT_FuaA"/>
          <p:cNvPicPr preferRelativeResize="0"/>
          <p:nvPr/>
        </p:nvPicPr>
        <p:blipFill rotWithShape="1">
          <a:blip r:embed="rId3">
            <a:alphaModFix/>
          </a:blip>
          <a:srcRect b="39126"/>
          <a:stretch/>
        </p:blipFill>
        <p:spPr>
          <a:xfrm>
            <a:off x="0" y="761519"/>
            <a:ext cx="3455745" cy="29384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4"/>
          <p:cNvGrpSpPr/>
          <p:nvPr/>
        </p:nvGrpSpPr>
        <p:grpSpPr>
          <a:xfrm>
            <a:off x="3352563" y="781396"/>
            <a:ext cx="3505437" cy="2488577"/>
            <a:chOff x="3769465" y="638376"/>
            <a:chExt cx="3751836" cy="2825784"/>
          </a:xfrm>
        </p:grpSpPr>
        <p:pic>
          <p:nvPicPr>
            <p:cNvPr id="186" name="Google Shape;186;p14" descr="https://lh4.googleusercontent.com/3MgAYvV5m5CeCQVnR91LtQxPDzu65Kueje92r8L2ac4sFjE14eFkby77RrGhJcxdGKpf5hoYF0Ddjn7F2wD1aodg4TCty9K0_IxxEBj8C6U_BNC2whic6PXii7T7f7nBG67fDT_FuaA"/>
            <p:cNvPicPr preferRelativeResize="0"/>
            <p:nvPr/>
          </p:nvPicPr>
          <p:blipFill rotWithShape="1">
            <a:blip r:embed="rId3">
              <a:alphaModFix/>
            </a:blip>
            <a:srcRect t="60508"/>
            <a:stretch/>
          </p:blipFill>
          <p:spPr>
            <a:xfrm>
              <a:off x="3777019" y="1132197"/>
              <a:ext cx="3744282" cy="2331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4" descr="https://lh4.googleusercontent.com/3MgAYvV5m5CeCQVnR91LtQxPDzu65Kueje92r8L2ac4sFjE14eFkby77RrGhJcxdGKpf5hoYF0Ddjn7F2wD1aodg4TCty9K0_IxxEBj8C6U_BNC2whic6PXii7T7f7nBG67fDT_FuaA"/>
            <p:cNvPicPr preferRelativeResize="0"/>
            <p:nvPr/>
          </p:nvPicPr>
          <p:blipFill rotWithShape="1">
            <a:blip r:embed="rId3">
              <a:alphaModFix/>
            </a:blip>
            <a:srcRect t="-1" b="91044"/>
            <a:stretch/>
          </p:blipFill>
          <p:spPr>
            <a:xfrm>
              <a:off x="3769465" y="638376"/>
              <a:ext cx="3751836" cy="5166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3730" y="3792869"/>
            <a:ext cx="4422913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Snowmass Agora on Future </a:t>
            </a:r>
            <a:r>
              <a:rPr lang="en-US" b="1" dirty="0" smtClean="0">
                <a:solidFill>
                  <a:srgbClr val="FF0000"/>
                </a:solidFill>
              </a:rPr>
              <a:t>Colliders: </a:t>
            </a:r>
            <a:r>
              <a:rPr lang="en-US" sz="1200" dirty="0" smtClean="0"/>
              <a:t>series of events </a:t>
            </a:r>
            <a:r>
              <a:rPr lang="en-US" sz="1200" dirty="0"/>
              <a:t>to enable discussions </a:t>
            </a:r>
            <a:r>
              <a:rPr lang="en-US" sz="1200" dirty="0"/>
              <a:t>on </a:t>
            </a:r>
            <a:r>
              <a:rPr lang="en-US" sz="1200" dirty="0" smtClean="0"/>
              <a:t>physics </a:t>
            </a:r>
            <a:r>
              <a:rPr lang="en-US" sz="1200" dirty="0"/>
              <a:t>and </a:t>
            </a:r>
            <a:r>
              <a:rPr lang="en-US" sz="1200" dirty="0" smtClean="0"/>
              <a:t>feasibility of future </a:t>
            </a:r>
            <a:r>
              <a:rPr lang="en-US" sz="1200" dirty="0"/>
              <a:t>collider options</a:t>
            </a:r>
            <a:r>
              <a:rPr lang="en-US" sz="1200" dirty="0" smtClean="0"/>
              <a:t> (physics </a:t>
            </a:r>
            <a:r>
              <a:rPr lang="en-US" sz="1200" dirty="0"/>
              <a:t>potential, technology challenges and R&amp;D, </a:t>
            </a:r>
            <a:r>
              <a:rPr lang="en-US" sz="1200" dirty="0" smtClean="0"/>
              <a:t>synergies, </a:t>
            </a:r>
            <a:r>
              <a:rPr lang="en-US" sz="1200" dirty="0"/>
              <a:t>time frame and </a:t>
            </a:r>
            <a:r>
              <a:rPr lang="en-US" sz="1200" dirty="0" smtClean="0"/>
              <a:t>costs)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200" b="1" dirty="0" smtClean="0"/>
              <a:t>One event per month - Dec. 2021-April 2022  </a:t>
            </a:r>
          </a:p>
        </p:txBody>
      </p:sp>
      <p:sp>
        <p:nvSpPr>
          <p:cNvPr id="184" name="Google Shape;184;p14"/>
          <p:cNvSpPr/>
          <p:nvPr/>
        </p:nvSpPr>
        <p:spPr>
          <a:xfrm>
            <a:off x="6738733" y="1373619"/>
            <a:ext cx="2345632" cy="984845"/>
          </a:xfrm>
          <a:prstGeom prst="rect">
            <a:avLst/>
          </a:prstGeom>
          <a:solidFill>
            <a:srgbClr val="E7E5B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Other options to explore: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energy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e+e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collider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ourier New"/>
              <a:buChar char="o"/>
            </a:pPr>
            <a:r>
              <a:rPr lang="en-US" sz="1100" dirty="0"/>
              <a:t>Other emerging ideas:, </a:t>
            </a:r>
            <a:endParaRPr lang="en-US" sz="1100" dirty="0" smtClean="0"/>
          </a:p>
          <a:p>
            <a: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1100" dirty="0"/>
              <a:t> </a:t>
            </a:r>
            <a:r>
              <a:rPr lang="en-US" sz="1100" dirty="0" smtClean="0"/>
              <a:t>       </a:t>
            </a:r>
            <a:r>
              <a:rPr lang="en-US" sz="1100" dirty="0" smtClean="0"/>
              <a:t>e.g</a:t>
            </a:r>
            <a:r>
              <a:rPr lang="en-US" sz="1100" dirty="0"/>
              <a:t>.  </a:t>
            </a:r>
            <a:r>
              <a:rPr lang="en-US" sz="1100" dirty="0" err="1">
                <a:latin typeface="Symbol" charset="2"/>
                <a:ea typeface="Symbol" charset="2"/>
                <a:cs typeface="Symbol" charset="2"/>
              </a:rPr>
              <a:t>γ-γ</a:t>
            </a:r>
            <a:r>
              <a:rPr lang="en-US" sz="1100" dirty="0"/>
              <a:t> collider, and the C</a:t>
            </a:r>
            <a:r>
              <a:rPr lang="en-US" sz="1100" baseline="30000" dirty="0"/>
              <a:t>3</a:t>
            </a:r>
            <a:r>
              <a:rPr lang="en-US" sz="1100" dirty="0"/>
              <a:t> </a:t>
            </a:r>
            <a:r>
              <a:rPr lang="en-US" sz="1100" dirty="0" smtClean="0"/>
              <a:t>   </a:t>
            </a:r>
          </a:p>
          <a:p>
            <a: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1100" dirty="0"/>
              <a:t> </a:t>
            </a:r>
            <a:r>
              <a:rPr lang="en-US" sz="1100" dirty="0" smtClean="0"/>
              <a:t>       </a:t>
            </a:r>
            <a:r>
              <a:rPr lang="en-US" sz="1100" dirty="0" err="1" smtClean="0"/>
              <a:t>e</a:t>
            </a:r>
            <a:r>
              <a:rPr lang="en-US" sz="1100" baseline="30000" dirty="0" err="1" smtClean="0"/>
              <a:t>+</a:t>
            </a:r>
            <a:r>
              <a:rPr lang="en-US" sz="1100" dirty="0" err="1" smtClean="0"/>
              <a:t>e</a:t>
            </a:r>
            <a:r>
              <a:rPr lang="en-US" sz="1100" baseline="30000" dirty="0" smtClean="0"/>
              <a:t>-</a:t>
            </a:r>
            <a:r>
              <a:rPr lang="en-US" sz="1100" dirty="0" smtClean="0"/>
              <a:t> collider </a:t>
            </a:r>
            <a:r>
              <a:rPr lang="en-US" sz="700" dirty="0"/>
              <a:t>[C</a:t>
            </a:r>
            <a:r>
              <a:rPr lang="en-US" sz="700" baseline="30000" dirty="0"/>
              <a:t>3</a:t>
            </a:r>
            <a:r>
              <a:rPr lang="en-US" sz="700" dirty="0"/>
              <a:t>=Cool Copper Collider]</a:t>
            </a:r>
            <a:endParaRPr dirty="0"/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278296" y="4169486"/>
            <a:ext cx="636105" cy="262427"/>
          </a:xfrm>
          <a:prstGeom prst="snip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New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9354" y="3788990"/>
            <a:ext cx="3150704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</a:rPr>
              <a:t>Linear </a:t>
            </a:r>
            <a:r>
              <a:rPr lang="en-US" sz="1200" dirty="0" err="1">
                <a:solidFill>
                  <a:srgbClr val="0070C0"/>
                </a:solidFill>
              </a:rPr>
              <a:t>e+e</a:t>
            </a:r>
            <a:r>
              <a:rPr lang="en-US" sz="1200" dirty="0">
                <a:solidFill>
                  <a:srgbClr val="0070C0"/>
                </a:solidFill>
              </a:rPr>
              <a:t>- </a:t>
            </a:r>
            <a:r>
              <a:rPr lang="en-US" sz="1200" dirty="0" smtClean="0">
                <a:solidFill>
                  <a:srgbClr val="0070C0"/>
                </a:solidFill>
              </a:rPr>
              <a:t>colliders, </a:t>
            </a:r>
            <a:r>
              <a:rPr lang="en-US" sz="1200" dirty="0">
                <a:solidFill>
                  <a:srgbClr val="0070C0"/>
                </a:solidFill>
              </a:rPr>
              <a:t>Dec 15 </a:t>
            </a:r>
            <a:r>
              <a:rPr lang="en-US" sz="900" dirty="0">
                <a:solidFill>
                  <a:srgbClr val="0070C0"/>
                </a:solidFill>
              </a:rPr>
              <a:t>(</a:t>
            </a:r>
            <a:r>
              <a:rPr lang="en-US" sz="900" dirty="0">
                <a:solidFill>
                  <a:srgbClr val="0070C0"/>
                </a:solidFill>
                <a:hlinkClick r:id="rId4"/>
              </a:rPr>
              <a:t>https://indico.fnal.gov/event/52161</a:t>
            </a:r>
            <a:r>
              <a:rPr lang="en-US" sz="900" dirty="0" smtClean="0">
                <a:solidFill>
                  <a:srgbClr val="0070C0"/>
                </a:solidFill>
                <a:hlinkClick r:id="rId4"/>
              </a:rPr>
              <a:t>/</a:t>
            </a:r>
            <a:r>
              <a:rPr lang="en-US" sz="900" dirty="0" smtClean="0">
                <a:solidFill>
                  <a:srgbClr val="0070C0"/>
                </a:solidFill>
              </a:rPr>
              <a:t>)</a:t>
            </a:r>
            <a:r>
              <a:rPr lang="en-US" sz="1200" dirty="0">
                <a:solidFill>
                  <a:srgbClr val="0070C0"/>
                </a:solidFill>
              </a:rPr>
              <a:t>  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Circular </a:t>
            </a:r>
            <a:r>
              <a:rPr lang="en-US" sz="1200" dirty="0" err="1">
                <a:solidFill>
                  <a:srgbClr val="0070C0"/>
                </a:solidFill>
              </a:rPr>
              <a:t>e+e</a:t>
            </a:r>
            <a:r>
              <a:rPr lang="en-US" sz="1200" dirty="0">
                <a:solidFill>
                  <a:srgbClr val="0070C0"/>
                </a:solidFill>
              </a:rPr>
              <a:t>- colliders  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Muon </a:t>
            </a:r>
            <a:r>
              <a:rPr lang="en-US" sz="1200" dirty="0">
                <a:solidFill>
                  <a:srgbClr val="0070C0"/>
                </a:solidFill>
              </a:rPr>
              <a:t>colliders  </a:t>
            </a:r>
            <a:endParaRPr lang="en-US" sz="1200" dirty="0" smtClean="0">
              <a:solidFill>
                <a:srgbClr val="0070C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srgbClr val="0070C0"/>
                </a:solidFill>
              </a:rPr>
              <a:t>Circular </a:t>
            </a:r>
            <a:r>
              <a:rPr lang="en-US" sz="1200" dirty="0">
                <a:solidFill>
                  <a:srgbClr val="0070C0"/>
                </a:solidFill>
              </a:rPr>
              <a:t>pp and ep  Advanced colliders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516218" y="4239059"/>
            <a:ext cx="208721" cy="146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7620000" y="488289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aphicFrame>
        <p:nvGraphicFramePr>
          <p:cNvPr id="69" name="Google Shape;69;p6"/>
          <p:cNvGraphicFramePr/>
          <p:nvPr>
            <p:extLst>
              <p:ext uri="{D42A27DB-BD31-4B8C-83A1-F6EECF244321}">
                <p14:modId xmlns:p14="http://schemas.microsoft.com/office/powerpoint/2010/main" val="566031072"/>
              </p:ext>
            </p:extLst>
          </p:nvPr>
        </p:nvGraphicFramePr>
        <p:xfrm>
          <a:off x="62003" y="1383987"/>
          <a:ext cx="9018925" cy="2568160"/>
        </p:xfrm>
        <a:graphic>
          <a:graphicData uri="http://schemas.openxmlformats.org/drawingml/2006/table">
            <a:tbl>
              <a:tblPr>
                <a:noFill/>
                <a:tableStyleId>{93E09094-0B57-43DD-A4E7-A57EC348B803}</a:tableStyleId>
              </a:tblPr>
              <a:tblGrid>
                <a:gridCol w="4271458"/>
                <a:gridCol w="4747467"/>
              </a:tblGrid>
              <a:tr h="16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Topical Group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1" u="none" strike="noStrike" cap="none"/>
                        <a:t>Co-Conveners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EF01: EW Physics: Higgs Boson properties and couplings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Sally Dawson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(BNL),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Andrey Korytov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(U Florida),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Caterina Vernieri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(SLAC)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EF02: EW Physics: Higgs Boson as a portal to new physics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Patrick Meade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(Stony Brook),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Isobel Ojalvo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(Princeton)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EF03: EW Physics: Heavy flavor and top quark physics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Reinhard Schwienhorst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(MSU),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Doreen Wackeroth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(Buffalo)  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4353FF"/>
                          </a:solidFill>
                        </a:rPr>
                        <a:t>EF04: EW Physics: EW Precision Physics and constraining new physics 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Alberto </a:t>
                      </a:r>
                      <a:r>
                        <a:rPr lang="en-US" sz="11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Belloni</a:t>
                      </a:r>
                      <a:r>
                        <a:rPr lang="en-US" sz="11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(Maryland), </a:t>
                      </a:r>
                      <a:r>
                        <a:rPr lang="en-US" sz="11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Ayres Freitas </a:t>
                      </a:r>
                      <a:r>
                        <a:rPr lang="en-US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(Pittsburgh), </a:t>
                      </a:r>
                      <a:r>
                        <a:rPr lang="en-US" sz="1100" b="1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Junping</a:t>
                      </a:r>
                      <a:r>
                        <a:rPr lang="en-US" sz="11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Tian </a:t>
                      </a:r>
                      <a:r>
                        <a:rPr lang="en-US" sz="11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(Tokyo)</a:t>
                      </a:r>
                      <a:endParaRPr sz="1400" u="none" strike="noStrike" cap="none" dirty="0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EF05: QCD and strong interactions: Precision QCD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Michael Begel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(BNL),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Stefan Hoeche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(FNAL),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Michael Schmitt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(Northwestern)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EF06: QCD and strong interactions: Hadronic structure and forward QCD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Huey-Wen Lin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(MSU), </a:t>
                      </a:r>
                      <a:r>
                        <a:rPr lang="en-US" sz="1100" b="1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Pavel Nadolsky </a:t>
                      </a: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(SMU),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Christophe Royon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(Kansas) 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EF07: QCD and strong interactions: Heavy Ions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Yen-Jie Lee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(MIT),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Swagato Mukherjee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(BNL)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EF08: BSM: Model specific explorations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Jim Hirschauer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(FNAL),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Elliot Lipeles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(UPenn),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Nausheen Shah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(Wayne State)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4353FF"/>
                          </a:solidFill>
                        </a:rPr>
                        <a:t>EF09: BSM: More general explorations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Tulika Bose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(U Wisconsin),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Zhen Liu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(Maryland), </a:t>
                      </a:r>
                      <a:r>
                        <a:rPr lang="en-US" sz="1100" b="1" i="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Simone Pagan-Griso </a:t>
                      </a:r>
                      <a:r>
                        <a:rPr lang="en-US" sz="11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(LBL)</a:t>
                      </a:r>
                      <a:endParaRPr sz="1100" b="1" u="none" strike="noStrike" cap="none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6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4353FF"/>
                          </a:solidFill>
                        </a:rPr>
                        <a:t>EF10: BSM: Dark Matter at colliders</a:t>
                      </a:r>
                      <a:endParaRPr sz="1000" b="0" u="none" strike="noStrike" cap="none">
                        <a:solidFill>
                          <a:srgbClr val="4353FF"/>
                        </a:solidFill>
                      </a:endParaRPr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11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Caterina </a:t>
                      </a:r>
                      <a:r>
                        <a:rPr lang="en-US" sz="11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Doglioni</a:t>
                      </a:r>
                      <a:r>
                        <a:rPr lang="en-US" sz="11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(Lund), </a:t>
                      </a:r>
                      <a:r>
                        <a:rPr lang="en-US" sz="1100" b="1" i="0" u="none" strike="noStrike" cap="none" dirty="0" err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LianTao</a:t>
                      </a:r>
                      <a:r>
                        <a:rPr lang="en-US" sz="11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Wang </a:t>
                      </a:r>
                      <a:r>
                        <a:rPr lang="en-US" sz="11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(Chicago</a:t>
                      </a:r>
                      <a:r>
                        <a:rPr lang="en-US" sz="11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 </a:t>
                      </a:r>
                      <a:r>
                        <a:rPr lang="en-US" sz="1100" b="1" i="0" u="none" strike="noStrike" cap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Antonio </a:t>
                      </a:r>
                      <a:r>
                        <a:rPr lang="en-US" sz="1100" b="1" i="0" u="none" strike="noStrike" cap="none" dirty="0" err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Boveia</a:t>
                      </a:r>
                      <a:r>
                        <a:rPr lang="en-US" sz="1100" b="1" i="0" u="none" strike="noStrike" cap="none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(Ohio State)</a:t>
                      </a:r>
                      <a:endParaRPr sz="1100" b="1" u="none" strike="noStrike" cap="none" dirty="0"/>
                    </a:p>
                  </a:txBody>
                  <a:tcPr marL="91450" marR="91450" marT="34300" marB="343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312350" y="27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5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Energy Frontier Group (I)</a:t>
            </a:r>
            <a:endParaRPr sz="2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679560" y="599951"/>
            <a:ext cx="7786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en-US" sz="1400" b="1" i="0" u="none" strike="noStrike" cap="none">
                <a:solidFill>
                  <a:srgbClr val="5A80E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Convenors</a:t>
            </a:r>
            <a:r>
              <a:rPr lang="en-US" sz="1400" b="1" i="0" u="none" strike="noStrike" cap="none">
                <a:solidFill>
                  <a:srgbClr val="5A80E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b="0" i="1" u="none" strike="noStrike" cap="none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Laura Reina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(FSU), </a:t>
            </a:r>
            <a:r>
              <a:rPr lang="en-US" sz="1400" b="0" i="1" u="none" strike="noStrike" cap="none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Meenakshi Narain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(Brown U.), </a:t>
            </a:r>
            <a:r>
              <a:rPr lang="en-US" sz="1400" b="0" i="1" u="none" strike="noStrike" cap="none">
                <a:solidFill>
                  <a:srgbClr val="FF2300"/>
                </a:solidFill>
                <a:latin typeface="Arial"/>
                <a:ea typeface="Arial"/>
                <a:cs typeface="Arial"/>
                <a:sym typeface="Arial"/>
              </a:rPr>
              <a:t>Alessandro Tricoli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(BNL)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Ten Topical Groups (TGs)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 txBox="1"/>
          <p:nvPr/>
        </p:nvSpPr>
        <p:spPr>
          <a:xfrm>
            <a:off x="1315713" y="4178111"/>
            <a:ext cx="7038000" cy="6309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Monte Carlo Task Force and Production Team</a:t>
            </a:r>
            <a:r>
              <a:rPr lang="en-US" sz="1200" b="0" i="0" u="none" strike="noStrike" cap="none">
                <a:solidFill>
                  <a:srgbClr val="5A80EB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coordinated by </a:t>
            </a:r>
            <a:r>
              <a:rPr lang="en-US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John Stupak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(U. Oklahoma)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Assess the MC needs ⇒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“Task force” (work completed)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2) Produce MC samples ⇒ </a:t>
            </a:r>
            <a:r>
              <a:rPr lang="en-U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“Production Team” (ongoing)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8;p1"/>
          <p:cNvSpPr txBox="1"/>
          <p:nvPr/>
        </p:nvSpPr>
        <p:spPr>
          <a:xfrm>
            <a:off x="2787656" y="4859187"/>
            <a:ext cx="423930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200" i="1" dirty="0"/>
              <a:t>BNL Snowmass retreat </a:t>
            </a:r>
            <a:r>
              <a:rPr lang="en-US" sz="1200" i="1" dirty="0" smtClean="0"/>
              <a:t>day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i="1" dirty="0" smtClean="0"/>
              <a:t>December 17,</a:t>
            </a:r>
            <a:r>
              <a:rPr lang="en-US" sz="1200" b="0" i="1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04252" y="1633762"/>
            <a:ext cx="1401418" cy="195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06957" y="2561413"/>
            <a:ext cx="1401418" cy="195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6249" y="621418"/>
            <a:ext cx="2027463" cy="28400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73756" y="3042048"/>
            <a:ext cx="1643263" cy="17822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5141" y="989542"/>
            <a:ext cx="1556836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00B0F0"/>
                </a:solidFill>
              </a:rPr>
              <a:t>BNL Leadership</a:t>
            </a:r>
            <a:endParaRPr lang="en-US" b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3084</TotalTime>
  <Words>2227</Words>
  <Application>Microsoft Macintosh PowerPoint</Application>
  <PresentationFormat>On-screen Show (16:9)</PresentationFormat>
  <Paragraphs>305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Courier New</vt:lpstr>
      <vt:lpstr>Symbol</vt:lpstr>
      <vt:lpstr>Wingdings</vt:lpstr>
      <vt:lpstr>Arial</vt:lpstr>
      <vt:lpstr>Clarity</vt:lpstr>
      <vt:lpstr>PowerPoint Presentation</vt:lpstr>
      <vt:lpstr>Our vision for the future of the Energy Frontier </vt:lpstr>
      <vt:lpstr>Our vision for the future of the Energy Frontier </vt:lpstr>
      <vt:lpstr>Energy Frontier Restart in 2021 </vt:lpstr>
      <vt:lpstr>A fast changing landscape</vt:lpstr>
      <vt:lpstr>Probing the energy scale for new physics </vt:lpstr>
      <vt:lpstr>Which machines?</vt:lpstr>
      <vt:lpstr>Accelerator Benchmark Parameters</vt:lpstr>
      <vt:lpstr>The Energy Frontier Group (I)</vt:lpstr>
      <vt:lpstr>Topical Group Activities</vt:lpstr>
      <vt:lpstr>The Energy Frontier Group (II)</vt:lpstr>
      <vt:lpstr>The Energy Frontier Group (III)</vt:lpstr>
      <vt:lpstr>LOIs and Contributed Papers</vt:lpstr>
      <vt:lpstr>Timeline and Activities</vt:lpstr>
      <vt:lpstr>Summary</vt:lpstr>
      <vt:lpstr>Backup</vt:lpstr>
      <vt:lpstr>The Snowmass Process </vt:lpstr>
      <vt:lpstr>Big Picture Questions</vt:lpstr>
      <vt:lpstr>Topical Group Activities</vt:lpstr>
      <vt:lpstr>Topical Group Activities</vt:lpstr>
      <vt:lpstr>Topical Group Activities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New Alessandro Tricoli</cp:lastModifiedBy>
  <cp:revision>81</cp:revision>
  <cp:lastPrinted>2021-12-16T21:02:16Z</cp:lastPrinted>
  <dcterms:modified xsi:type="dcterms:W3CDTF">2021-12-16T21:02:18Z</dcterms:modified>
</cp:coreProperties>
</file>