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62" r:id="rId8"/>
    <p:sldId id="265" r:id="rId9"/>
    <p:sldId id="263" r:id="rId10"/>
    <p:sldId id="264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web.jlab.org/wiki/index.php/2015_October_13_RICH_Project_Mid-term_Review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RICH Simulation --</a:t>
            </a:r>
            <a:br>
              <a:rPr lang="en-US" dirty="0" smtClean="0"/>
            </a:br>
            <a:r>
              <a:rPr lang="en-US" dirty="0" smtClean="0"/>
              <a:t>Aerogel thickness &amp; Refractive Index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11-19-2015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9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Num. of Photon Hits per Event vs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26782"/>
              </p:ext>
            </p:extLst>
          </p:nvPr>
        </p:nvGraphicFramePr>
        <p:xfrm>
          <a:off x="570014" y="1230743"/>
          <a:ext cx="7908966" cy="4959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77"/>
                <a:gridCol w="3605867"/>
                <a:gridCol w="3598222"/>
              </a:tblGrid>
              <a:tr h="641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2 cm thick Aerogel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3 cm thick Aerogel</a:t>
                      </a:r>
                    </a:p>
                  </a:txBody>
                  <a:tcPr/>
                </a:tc>
              </a:tr>
              <a:tr h="21589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Pion</a:t>
                      </a:r>
                      <a:endParaRPr lang="en-US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589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Kaon</a:t>
                      </a:r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86" y="1583892"/>
            <a:ext cx="7200900" cy="4864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5095" y="1952891"/>
            <a:ext cx="6185283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 of photon hits per event increases with refractive index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83186" y="1860558"/>
            <a:ext cx="119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-- 1.0523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-- 1.0477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-- 1.02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6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6260"/>
            <a:ext cx="8229600" cy="5769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Compare Simulation Results</a:t>
            </a:r>
          </a:p>
          <a:p>
            <a:pPr marL="0" indent="0" algn="ctr">
              <a:buNone/>
            </a:pPr>
            <a:r>
              <a:rPr lang="en-US" sz="3600" dirty="0" smtClean="0"/>
              <a:t>with Different Aerogel </a:t>
            </a:r>
            <a:r>
              <a:rPr lang="en-US" sz="3600" dirty="0" err="1" smtClean="0"/>
              <a:t>Thicnkesses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Ring Radius vs </a:t>
            </a:r>
            <a:r>
              <a:rPr lang="en-US" dirty="0" smtClean="0"/>
              <a:t>Momentum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852660"/>
              </p:ext>
            </p:extLst>
          </p:nvPr>
        </p:nvGraphicFramePr>
        <p:xfrm>
          <a:off x="457200" y="1600199"/>
          <a:ext cx="8425543" cy="471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332"/>
                <a:gridCol w="2339439"/>
                <a:gridCol w="2755076"/>
                <a:gridCol w="2600696"/>
              </a:tblGrid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index~1.02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Refractive index=1.0477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Refractive index=1.0523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smtClean="0"/>
                        <a:t>Pion</a:t>
                      </a:r>
                      <a:endParaRPr lang="en-US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Kaon</a:t>
                      </a:r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4194" y="5615227"/>
            <a:ext cx="17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-- 2cm thick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agel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-- 3cm thick </a:t>
            </a:r>
            <a:r>
              <a:rPr lang="en-US" dirty="0" err="1" smtClean="0">
                <a:solidFill>
                  <a:srgbClr val="FF0000"/>
                </a:solidFill>
              </a:rPr>
              <a:t>agel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722" y="5672862"/>
            <a:ext cx="592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 Radius shifts up a bit when thickness of </a:t>
            </a:r>
            <a:r>
              <a:rPr lang="en-US" dirty="0" err="1" smtClean="0"/>
              <a:t>agel</a:t>
            </a:r>
            <a:r>
              <a:rPr lang="en-US" dirty="0" smtClean="0"/>
              <a:t> is increased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" y="1960088"/>
            <a:ext cx="7813469" cy="36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Num. of Hits per Event vs Momentum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831861"/>
              </p:ext>
            </p:extLst>
          </p:nvPr>
        </p:nvGraphicFramePr>
        <p:xfrm>
          <a:off x="457200" y="1600199"/>
          <a:ext cx="8425543" cy="471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332"/>
                <a:gridCol w="2339439"/>
                <a:gridCol w="2755076"/>
                <a:gridCol w="2600696"/>
              </a:tblGrid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index~1.02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Refractive index=1.0477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Refractive index=1.0523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smtClean="0"/>
                        <a:t>Pion</a:t>
                      </a:r>
                      <a:endParaRPr lang="en-US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Kaon</a:t>
                      </a:r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4194" y="5615227"/>
            <a:ext cx="17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-- 2cm thick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agel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-- 3cm thick </a:t>
            </a:r>
            <a:r>
              <a:rPr lang="en-US" dirty="0" err="1" smtClean="0">
                <a:solidFill>
                  <a:srgbClr val="FF0000"/>
                </a:solidFill>
              </a:rPr>
              <a:t>agel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21" y="5689965"/>
            <a:ext cx="505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Num. of Hits per </a:t>
            </a:r>
            <a:r>
              <a:rPr lang="en-US" dirty="0" smtClean="0"/>
              <a:t>Event increases with </a:t>
            </a:r>
            <a:r>
              <a:rPr lang="en-US" dirty="0" err="1" smtClean="0"/>
              <a:t>agel</a:t>
            </a:r>
            <a:r>
              <a:rPr lang="en-US" dirty="0" smtClean="0"/>
              <a:t> thickness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" y="2017723"/>
            <a:ext cx="7813222" cy="36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6260"/>
            <a:ext cx="8229600" cy="5769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Compare Simulation Results</a:t>
            </a:r>
          </a:p>
          <a:p>
            <a:pPr marL="0" indent="0" algn="ctr">
              <a:buNone/>
            </a:pPr>
            <a:r>
              <a:rPr lang="en-US" sz="3600" dirty="0" smtClean="0"/>
              <a:t>with Different Incident Particles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Ring Radius vs </a:t>
            </a:r>
            <a:r>
              <a:rPr lang="en-US" dirty="0" smtClean="0"/>
              <a:t>Momentum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14721"/>
              </p:ext>
            </p:extLst>
          </p:nvPr>
        </p:nvGraphicFramePr>
        <p:xfrm>
          <a:off x="457200" y="1600199"/>
          <a:ext cx="8425543" cy="471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332"/>
                <a:gridCol w="2339439"/>
                <a:gridCol w="2755076"/>
                <a:gridCol w="2600696"/>
              </a:tblGrid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index~1.02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Refractive index=1.0477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Refractive index=1.0523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smtClean="0"/>
                        <a:t>2cm</a:t>
                      </a:r>
                      <a:endParaRPr lang="en-US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smtClean="0"/>
                        <a:t>3cm</a:t>
                      </a:r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4194" y="5615227"/>
            <a:ext cx="17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-- Pion-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1941780"/>
            <a:ext cx="8061900" cy="37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Num. of Hits per Event vs Momentum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6100"/>
              </p:ext>
            </p:extLst>
          </p:nvPr>
        </p:nvGraphicFramePr>
        <p:xfrm>
          <a:off x="457200" y="1315199"/>
          <a:ext cx="8425543" cy="471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332"/>
                <a:gridCol w="2339439"/>
                <a:gridCol w="2755076"/>
                <a:gridCol w="2600696"/>
              </a:tblGrid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index~1.02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Refractive index=1.0477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Refractive index=1.0523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smtClean="0"/>
                        <a:t>2cm</a:t>
                      </a:r>
                      <a:endParaRPr lang="en-US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39427">
                <a:tc>
                  <a:txBody>
                    <a:bodyPr/>
                    <a:lstStyle/>
                    <a:p>
                      <a:r>
                        <a:rPr lang="en-US" dirty="0" smtClean="0"/>
                        <a:t>3cm</a:t>
                      </a:r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45779" y="5359014"/>
            <a:ext cx="114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-- Pion-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</a:t>
            </a:r>
            <a:r>
              <a:rPr lang="en-US" dirty="0" err="1" smtClean="0">
                <a:solidFill>
                  <a:srgbClr val="FF0000"/>
                </a:solidFill>
              </a:rPr>
              <a:t>Kaon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1" y="1637461"/>
            <a:ext cx="7871422" cy="3692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392" y="5185757"/>
            <a:ext cx="672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 is hard to identify pion and </a:t>
            </a:r>
            <a:r>
              <a:rPr lang="en-US" dirty="0" err="1" smtClean="0"/>
              <a:t>kaon</a:t>
            </a:r>
            <a:r>
              <a:rPr lang="en-US" dirty="0" smtClean="0"/>
              <a:t> in high momentum region (roughly higher than 6 </a:t>
            </a:r>
            <a:r>
              <a:rPr lang="en-US" dirty="0" err="1" smtClean="0"/>
              <a:t>GeV</a:t>
            </a:r>
            <a:r>
              <a:rPr lang="en-US" dirty="0" smtClean="0"/>
              <a:t>/c) by looking at the plots on slide 14 and 15. However</a:t>
            </a:r>
            <a:r>
              <a:rPr lang="en-US" dirty="0" smtClean="0"/>
              <a:t>, it is hard to make conclusion at this point, </a:t>
            </a:r>
            <a:r>
              <a:rPr lang="en-US" dirty="0" smtClean="0"/>
              <a:t>and a </a:t>
            </a:r>
            <a:r>
              <a:rPr lang="en-US" dirty="0" smtClean="0"/>
              <a:t>sophisticated </a:t>
            </a:r>
            <a:r>
              <a:rPr lang="en-US" dirty="0" smtClean="0"/>
              <a:t>analysis using Likelihood Analysis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In order to make the simulation result more reliable, we changed aerogel properties in simulation to fit the actual aerogel sample shown by Marco</a:t>
            </a:r>
          </a:p>
          <a:p>
            <a:pPr algn="just"/>
            <a:r>
              <a:rPr lang="en-US" dirty="0" smtClean="0"/>
              <a:t>Both ring radius and num. of hits per events increase with </a:t>
            </a:r>
            <a:r>
              <a:rPr lang="en-US" dirty="0" smtClean="0"/>
              <a:t>refractive </a:t>
            </a:r>
            <a:r>
              <a:rPr lang="en-US" dirty="0" smtClean="0"/>
              <a:t>index</a:t>
            </a:r>
          </a:p>
          <a:p>
            <a:pPr algn="just"/>
            <a:r>
              <a:rPr lang="en-US" dirty="0"/>
              <a:t>Both ring radius and num. of hits per events increase with </a:t>
            </a:r>
            <a:r>
              <a:rPr lang="en-US" dirty="0" smtClean="0"/>
              <a:t>aerogel </a:t>
            </a:r>
            <a:r>
              <a:rPr lang="en-US" dirty="0" smtClean="0"/>
              <a:t>thickness</a:t>
            </a:r>
          </a:p>
          <a:p>
            <a:pPr algn="just"/>
            <a:r>
              <a:rPr lang="en-US" dirty="0" smtClean="0"/>
              <a:t>Maximum Likelihood analysis is needed to analysis the effect </a:t>
            </a:r>
            <a:r>
              <a:rPr lang="en-US" dirty="0" smtClean="0"/>
              <a:t>of refractive </a:t>
            </a:r>
            <a:r>
              <a:rPr lang="en-US" dirty="0" smtClean="0"/>
              <a:t>index and aerogel </a:t>
            </a:r>
            <a:r>
              <a:rPr lang="en-US" dirty="0" smtClean="0"/>
              <a:t>thickness on PID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Likelihood analysis 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agel</a:t>
            </a:r>
            <a:r>
              <a:rPr lang="en-US" dirty="0" smtClean="0"/>
              <a:t> thickness=3cm, refractive index=(1.0477+1.0523)/2=1.05</a:t>
            </a:r>
          </a:p>
          <a:p>
            <a:pPr lvl="1"/>
            <a:r>
              <a:rPr lang="en-US" dirty="0" smtClean="0"/>
              <a:t>then compare analysis results with Liang’s works</a:t>
            </a:r>
          </a:p>
          <a:p>
            <a:r>
              <a:rPr lang="en-US" dirty="0" smtClean="0"/>
              <a:t>Delta ray electrons </a:t>
            </a:r>
            <a:r>
              <a:rPr lang="en-US" smtClean="0"/>
              <a:t>energy distribution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Aerogel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We update aerogel properties: 1.) Thickness and 2.) </a:t>
            </a:r>
            <a:r>
              <a:rPr lang="en-US" dirty="0"/>
              <a:t>Refractive Index base on </a:t>
            </a:r>
            <a:r>
              <a:rPr lang="en-US" dirty="0" smtClean="0"/>
              <a:t>Marco </a:t>
            </a:r>
            <a:r>
              <a:rPr lang="en-US" dirty="0" err="1" smtClean="0"/>
              <a:t>Contalbrigo’s</a:t>
            </a:r>
            <a:r>
              <a:rPr lang="en-US" dirty="0" smtClean="0"/>
              <a:t> report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report</a:t>
            </a:r>
          </a:p>
          <a:p>
            <a:pPr lvl="1"/>
            <a:r>
              <a:rPr lang="en-US" dirty="0" smtClean="0"/>
              <a:t>Aerogel thickness = 3cm</a:t>
            </a:r>
          </a:p>
          <a:p>
            <a:pPr lvl="1" algn="just"/>
            <a:r>
              <a:rPr lang="en-US" dirty="0" smtClean="0"/>
              <a:t>Aerogel refractive index is in range 1.0477 to 1.0523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50" dirty="0" smtClean="0">
                <a:hlinkClick r:id="rId2"/>
              </a:rPr>
              <a:t>https</a:t>
            </a:r>
            <a:r>
              <a:rPr lang="en-US" sz="1550" dirty="0">
                <a:hlinkClick r:id="rId2"/>
              </a:rPr>
              <a:t>://clasweb.jlab.org/wiki/index.php/2015_October_13_RICH_Project_Mid-term_Review</a:t>
            </a:r>
            <a:endParaRPr lang="en-US" sz="15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We change modular Rich detector dimension (see next slide) for flexible aerogel thickness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Compare simulation results between</a:t>
            </a:r>
          </a:p>
          <a:p>
            <a:pPr marL="914400" lvl="1" indent="-514350" algn="just"/>
            <a:r>
              <a:rPr lang="en-US" dirty="0" smtClean="0"/>
              <a:t>3cm and 2cm thick aerogel</a:t>
            </a:r>
          </a:p>
          <a:p>
            <a:pPr marL="914400" lvl="1" indent="-514350" algn="just"/>
            <a:r>
              <a:rPr lang="en-US" dirty="0" smtClean="0"/>
              <a:t>Different refractive indices</a:t>
            </a:r>
          </a:p>
          <a:p>
            <a:pPr marL="1314450" lvl="2" indent="-514350" algn="just"/>
            <a:r>
              <a:rPr lang="en-US" dirty="0"/>
              <a:t>refractive </a:t>
            </a:r>
            <a:r>
              <a:rPr lang="en-US" dirty="0" smtClean="0"/>
              <a:t>index ≈1.02 (a function of photon energy given by Hubert) which is what we usually use</a:t>
            </a:r>
          </a:p>
          <a:p>
            <a:pPr marL="1314450" lvl="2" indent="-514350" algn="just"/>
            <a:r>
              <a:rPr lang="en-US" dirty="0"/>
              <a:t>refractive </a:t>
            </a:r>
            <a:r>
              <a:rPr lang="en-US" dirty="0" smtClean="0"/>
              <a:t>index =1.0477</a:t>
            </a:r>
          </a:p>
          <a:p>
            <a:pPr marL="1314450" lvl="2" indent="-514350" algn="just"/>
            <a:r>
              <a:rPr lang="en-US" dirty="0"/>
              <a:t>refractive </a:t>
            </a:r>
            <a:r>
              <a:rPr lang="en-US" dirty="0" smtClean="0"/>
              <a:t>index =1.0523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Dimension of Modular RICH Detector in GEMC Framework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7"/>
          <a:stretch/>
        </p:blipFill>
        <p:spPr>
          <a:xfrm>
            <a:off x="5391825" y="1449040"/>
            <a:ext cx="3752175" cy="43296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/>
          <a:stretch/>
        </p:blipFill>
        <p:spPr>
          <a:xfrm>
            <a:off x="0" y="1449040"/>
            <a:ext cx="3674189" cy="4329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r="16268"/>
          <a:stretch/>
        </p:blipFill>
        <p:spPr>
          <a:xfrm>
            <a:off x="3041075" y="1449040"/>
            <a:ext cx="2976381" cy="4329650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 rot="5400000">
            <a:off x="2254462" y="1924453"/>
            <a:ext cx="275005" cy="619968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5204736" y="2028401"/>
            <a:ext cx="275007" cy="412075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8089205" y="2142171"/>
            <a:ext cx="275007" cy="184536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12515" y="1727601"/>
            <a:ext cx="13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3cm Aerogel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9021" y="1727601"/>
            <a:ext cx="13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cm Aerogel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5397" y="1727601"/>
            <a:ext cx="13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</a:t>
            </a:r>
            <a:r>
              <a:rPr lang="en-US" smtClean="0">
                <a:solidFill>
                  <a:schemeClr val="accent6"/>
                </a:solidFill>
              </a:rPr>
              <a:t>cm </a:t>
            </a:r>
            <a:r>
              <a:rPr lang="en-US" dirty="0" smtClean="0">
                <a:solidFill>
                  <a:schemeClr val="accent6"/>
                </a:solidFill>
              </a:rPr>
              <a:t>Aerogel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452" y="5336212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Enlarged but fixed dimension of detector holder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1434615" y="3648317"/>
            <a:ext cx="135223" cy="2648196"/>
          </a:xfrm>
          <a:prstGeom prst="rightBrace">
            <a:avLst>
              <a:gd name="adj1" fmla="val 8333"/>
              <a:gd name="adj2" fmla="val 23225"/>
            </a:avLst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4460152" y="3610102"/>
            <a:ext cx="135224" cy="2724625"/>
          </a:xfrm>
          <a:prstGeom prst="rightBrace">
            <a:avLst>
              <a:gd name="adj1" fmla="val 8333"/>
              <a:gd name="adj2" fmla="val 48662"/>
            </a:avLst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5400000">
            <a:off x="7500637" y="3636369"/>
            <a:ext cx="135225" cy="2672090"/>
          </a:xfrm>
          <a:prstGeom prst="rightBrace">
            <a:avLst>
              <a:gd name="adj1" fmla="val 8333"/>
              <a:gd name="adj2" fmla="val 92395"/>
            </a:avLst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70589" y="5135846"/>
            <a:ext cx="767483" cy="2735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69051" y="5063502"/>
            <a:ext cx="9971" cy="3458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43240" y="5132600"/>
            <a:ext cx="513342" cy="3203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6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Dimension of Modular RICH Detector in GEMC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Updated Dimension of Modular RICH Detector in GEMC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" r="-115"/>
          <a:stretch/>
        </p:blipFill>
        <p:spPr>
          <a:xfrm>
            <a:off x="2280062" y="1600200"/>
            <a:ext cx="4560125" cy="4525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8846" y="5117384"/>
            <a:ext cx="728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Shift Fresnel lens, mirrors, </a:t>
            </a:r>
            <a:r>
              <a:rPr lang="en-US" sz="2000" dirty="0" err="1" smtClean="0">
                <a:solidFill>
                  <a:schemeClr val="bg1"/>
                </a:solidFill>
              </a:rPr>
              <a:t>photonsensor</a:t>
            </a:r>
            <a:r>
              <a:rPr lang="en-US" sz="2000" dirty="0" smtClean="0">
                <a:solidFill>
                  <a:schemeClr val="bg1"/>
                </a:solidFill>
              </a:rPr>
              <a:t> and readout to the left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z-position </a:t>
            </a: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 smtClean="0">
                <a:solidFill>
                  <a:schemeClr val="bg1"/>
                </a:solidFill>
              </a:rPr>
              <a:t>these components is fixed (independent on the thickness of aerogel)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Dimension of Modular RICH Detector in GEMC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================== 3 cm thick Aerogel ==================</a:t>
            </a:r>
          </a:p>
          <a:p>
            <a:pPr marL="0" indent="0">
              <a:buNone/>
            </a:pPr>
            <a:r>
              <a:rPr lang="en-US" sz="1600" dirty="0"/>
              <a:t>Printing detector positions and sizes </a:t>
            </a:r>
            <a:r>
              <a:rPr lang="en-US" sz="1600" dirty="0" smtClean="0"/>
              <a:t>…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hold box position: ( 0.0, 0.0, 112.5 mm),  half size in XYZ: ( 56.25 mm, 56.25 mm, 62.5 mm )</a:t>
            </a:r>
          </a:p>
          <a:p>
            <a:pPr marL="0" indent="0">
              <a:buNone/>
            </a:pPr>
            <a:r>
              <a:rPr lang="nl-NL" sz="1600" dirty="0" err="1"/>
              <a:t>aerogel</a:t>
            </a:r>
            <a:r>
              <a:rPr lang="nl-NL" sz="1600" dirty="0"/>
              <a:t> </a:t>
            </a:r>
            <a:r>
              <a:rPr lang="nl-NL" sz="1600" dirty="0" err="1"/>
              <a:t>position</a:t>
            </a:r>
            <a:r>
              <a:rPr lang="nl-NL" sz="1600" dirty="0"/>
              <a:t>: ( 0.0, 0.0, 69 mm),  half </a:t>
            </a:r>
            <a:r>
              <a:rPr lang="nl-NL" sz="1600" dirty="0" err="1"/>
              <a:t>size</a:t>
            </a:r>
            <a:r>
              <a:rPr lang="nl-NL" sz="1600" dirty="0"/>
              <a:t> in XYZ: ( 55.25 mm, 55.25 mm, 15 mm )</a:t>
            </a:r>
          </a:p>
          <a:p>
            <a:pPr marL="0" indent="0">
              <a:buNone/>
            </a:pPr>
            <a:r>
              <a:rPr lang="nl-NL" sz="1600" dirty="0" err="1"/>
              <a:t>fresnel</a:t>
            </a:r>
            <a:r>
              <a:rPr lang="nl-NL" sz="1600" dirty="0"/>
              <a:t> lens </a:t>
            </a:r>
            <a:r>
              <a:rPr lang="nl-NL" sz="1600" dirty="0" err="1"/>
              <a:t>position</a:t>
            </a:r>
            <a:r>
              <a:rPr lang="nl-NL" sz="1600" dirty="0"/>
              <a:t>: ( 0.0, 0.0, 85.5 mm), half  </a:t>
            </a:r>
            <a:r>
              <a:rPr lang="nl-NL" sz="1600" dirty="0" err="1"/>
              <a:t>size</a:t>
            </a:r>
            <a:r>
              <a:rPr lang="nl-NL" sz="1600" dirty="0"/>
              <a:t> in XY: ( 55.25 mm, 55.25 mm )</a:t>
            </a:r>
          </a:p>
          <a:p>
            <a:pPr marL="0" indent="0">
              <a:buNone/>
            </a:pPr>
            <a:r>
              <a:rPr lang="en-US" sz="1600" dirty="0"/>
              <a:t>photon detector position: ( 0.0, 0.0, 158.5 mm), half size in XYZ: (44.2 mm, 44.2 mm, 1 mm )</a:t>
            </a:r>
          </a:p>
          <a:p>
            <a:pPr marL="0" indent="0">
              <a:buNone/>
            </a:pPr>
            <a:r>
              <a:rPr lang="en-US" sz="1600" dirty="0"/>
              <a:t>readout position: ( 0.0, 0.0, 157.5 mm, and 163.5 mm )</a:t>
            </a:r>
          </a:p>
          <a:p>
            <a:pPr marL="0" indent="0">
              <a:buNone/>
            </a:pPr>
            <a:r>
              <a:rPr lang="en-US" sz="1600" dirty="0"/>
              <a:t>=====================================================================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Momentum range 0-15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1000 </a:t>
            </a:r>
            <a:r>
              <a:rPr lang="en-US" dirty="0" smtClean="0"/>
              <a:t>events</a:t>
            </a:r>
            <a:endParaRPr lang="en-US" dirty="0" smtClean="0"/>
          </a:p>
          <a:p>
            <a:pPr lvl="1"/>
            <a:r>
              <a:rPr lang="en-US" dirty="0" smtClean="0"/>
              <a:t>Pion-</a:t>
            </a:r>
          </a:p>
          <a:p>
            <a:pPr lvl="1"/>
            <a:r>
              <a:rPr lang="en-US" dirty="0" err="1" smtClean="0"/>
              <a:t>Kaon</a:t>
            </a:r>
            <a:r>
              <a:rPr lang="en-US" dirty="0" smtClean="0"/>
              <a:t>-</a:t>
            </a:r>
          </a:p>
          <a:p>
            <a:r>
              <a:rPr lang="en-US" dirty="0" smtClean="0"/>
              <a:t>Magnetic field off</a:t>
            </a:r>
          </a:p>
          <a:p>
            <a:r>
              <a:rPr lang="en-US" dirty="0" err="1" smtClean="0"/>
              <a:t>Agel</a:t>
            </a:r>
            <a:r>
              <a:rPr lang="en-US" dirty="0" smtClean="0"/>
              <a:t> thickness</a:t>
            </a:r>
          </a:p>
          <a:p>
            <a:pPr lvl="1"/>
            <a:r>
              <a:rPr lang="en-US" dirty="0" smtClean="0"/>
              <a:t>3 cm </a:t>
            </a:r>
          </a:p>
          <a:p>
            <a:pPr lvl="1"/>
            <a:r>
              <a:rPr lang="en-US" dirty="0" smtClean="0"/>
              <a:t>2cm</a:t>
            </a:r>
          </a:p>
          <a:p>
            <a:r>
              <a:rPr lang="en-US" dirty="0" err="1" smtClean="0"/>
              <a:t>Agel</a:t>
            </a:r>
            <a:r>
              <a:rPr lang="en-US" dirty="0" smtClean="0"/>
              <a:t> </a:t>
            </a:r>
            <a:r>
              <a:rPr lang="en-US" dirty="0" smtClean="0"/>
              <a:t>refractive index</a:t>
            </a:r>
          </a:p>
          <a:p>
            <a:pPr marL="914400" lvl="1" indent="-457200"/>
            <a:r>
              <a:rPr lang="en-US" dirty="0" smtClean="0"/>
              <a:t>refractive </a:t>
            </a:r>
            <a:r>
              <a:rPr lang="en-US" dirty="0"/>
              <a:t>index ≈1.02 (a function of photon energy given by Hubert) which is what we usually </a:t>
            </a:r>
            <a:r>
              <a:rPr lang="en-US" dirty="0" smtClean="0"/>
              <a:t>used</a:t>
            </a:r>
            <a:endParaRPr lang="en-US" dirty="0" smtClean="0"/>
          </a:p>
          <a:p>
            <a:pPr marL="914400" lvl="1" indent="-457200"/>
            <a:r>
              <a:rPr lang="en-US" dirty="0" smtClean="0"/>
              <a:t>refractive </a:t>
            </a:r>
            <a:r>
              <a:rPr lang="en-US" dirty="0"/>
              <a:t>index =</a:t>
            </a:r>
            <a:r>
              <a:rPr lang="en-US" dirty="0" smtClean="0"/>
              <a:t>1.0477</a:t>
            </a:r>
          </a:p>
          <a:p>
            <a:pPr marL="914400" lvl="1" indent="-457200"/>
            <a:r>
              <a:rPr lang="en-US" dirty="0" smtClean="0"/>
              <a:t>refractive </a:t>
            </a:r>
            <a:r>
              <a:rPr lang="en-US" dirty="0"/>
              <a:t>index =</a:t>
            </a:r>
            <a:r>
              <a:rPr lang="en-US" dirty="0" smtClean="0"/>
              <a:t>1.0523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Thus, we have 2x2x3=12 sets of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6260"/>
            <a:ext cx="8229600" cy="5769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Compare Simulation Results</a:t>
            </a:r>
          </a:p>
          <a:p>
            <a:pPr marL="0" indent="0" algn="ctr">
              <a:buNone/>
            </a:pPr>
            <a:r>
              <a:rPr lang="en-US" sz="3600" dirty="0" smtClean="0"/>
              <a:t>with Different Refractive Indices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Radius vs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44743"/>
              </p:ext>
            </p:extLst>
          </p:nvPr>
        </p:nvGraphicFramePr>
        <p:xfrm>
          <a:off x="570014" y="1230743"/>
          <a:ext cx="7908966" cy="4959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77"/>
                <a:gridCol w="3605867"/>
                <a:gridCol w="3598222"/>
              </a:tblGrid>
              <a:tr h="641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2 cm thick Aerogel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3 cm thick Aerogel</a:t>
                      </a:r>
                    </a:p>
                  </a:txBody>
                  <a:tcPr/>
                </a:tc>
              </a:tr>
              <a:tr h="21589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Pion</a:t>
                      </a:r>
                      <a:endParaRPr lang="en-US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589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Kaon</a:t>
                      </a:r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583892"/>
            <a:ext cx="7200900" cy="4864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45674" y="3282010"/>
            <a:ext cx="5957452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Larger the refractive index, </a:t>
            </a:r>
            <a:r>
              <a:rPr lang="en-US" smtClean="0"/>
              <a:t>larger the </a:t>
            </a:r>
            <a:r>
              <a:rPr lang="en-US" dirty="0" err="1" smtClean="0"/>
              <a:t>Chenerenkov</a:t>
            </a:r>
            <a:r>
              <a:rPr lang="en-US" dirty="0" smtClean="0"/>
              <a:t> ring radius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44592" y="1786970"/>
            <a:ext cx="119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-- 1.0523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-- 1.0477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-- 1.02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827164" y="2740735"/>
                <a:ext cx="1300997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𝑛𝑣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164" y="2740735"/>
                <a:ext cx="1300997" cy="5667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1759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265</TotalTime>
  <Words>838</Words>
  <Application>Microsoft Macintosh PowerPoint</Application>
  <PresentationFormat>On-screen Show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Cambria Math</vt:lpstr>
      <vt:lpstr>Arial</vt:lpstr>
      <vt:lpstr>Default Theme</vt:lpstr>
      <vt:lpstr>Modular RICH Simulation -- Aerogel thickness &amp; Refractive Index</vt:lpstr>
      <vt:lpstr>Update Aerogel Properties</vt:lpstr>
      <vt:lpstr>In This Update</vt:lpstr>
      <vt:lpstr>Updated Dimension of Modular RICH Detector in GEMC Framework</vt:lpstr>
      <vt:lpstr>Updated Dimension of Modular RICH Detector in GEMC Framework</vt:lpstr>
      <vt:lpstr>Updated Dimension of Modular RICH Detector in GEMC Framework</vt:lpstr>
      <vt:lpstr>Simulation Setup</vt:lpstr>
      <vt:lpstr>PowerPoint Presentation</vt:lpstr>
      <vt:lpstr>Ring Radius vs Momentum</vt:lpstr>
      <vt:lpstr>Num. of Photon Hits per Event vs Momentum</vt:lpstr>
      <vt:lpstr>PowerPoint Presentation</vt:lpstr>
      <vt:lpstr>Ring Radius vs Momentum</vt:lpstr>
      <vt:lpstr>Num. of Hits per Event vs Momentum</vt:lpstr>
      <vt:lpstr>PowerPoint Presentation</vt:lpstr>
      <vt:lpstr>Ring Radius vs Momentum</vt:lpstr>
      <vt:lpstr>Num. of Hits per Event vs Momentum</vt:lpstr>
      <vt:lpstr>Summary</vt:lpstr>
      <vt:lpstr>Next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Cheuk-Ping Wong</dc:creator>
  <cp:lastModifiedBy>Cheuk-Ping Wong</cp:lastModifiedBy>
  <cp:revision>35</cp:revision>
  <dcterms:created xsi:type="dcterms:W3CDTF">2015-11-20T02:25:36Z</dcterms:created>
  <dcterms:modified xsi:type="dcterms:W3CDTF">2015-11-23T04:14:46Z</dcterms:modified>
</cp:coreProperties>
</file>