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4" r:id="rId7"/>
    <p:sldId id="260" r:id="rId8"/>
    <p:sldId id="261" r:id="rId9"/>
    <p:sldId id="263" r:id="rId10"/>
    <p:sldId id="262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2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5.06384" TargetMode="External"/><Relationship Id="rId2" Type="http://schemas.openxmlformats.org/officeDocument/2006/relationships/hyperlink" Target="https://arxiv.org/abs/1802.0527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rxiv.org/abs/1802.0527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105.0638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4939-F2C8-0A41-B5F1-76D28BDC27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Lens or not to lens:</a:t>
            </a:r>
            <a:br>
              <a:rPr lang="en-US" dirty="0"/>
            </a:br>
            <a:br>
              <a:rPr lang="en-US" dirty="0"/>
            </a:br>
            <a:r>
              <a:rPr lang="en-US" sz="2200" dirty="0" err="1"/>
              <a:t>ref:</a:t>
            </a:r>
            <a:r>
              <a:rPr lang="en-US" sz="2200" u="sng" dirty="0" err="1">
                <a:hlinkClick r:id="rId2" tooltip="https://arxiv.org/abs/1802.05273"/>
              </a:rPr>
              <a:t>https</a:t>
            </a:r>
            <a:r>
              <a:rPr lang="en-US" sz="2200" u="sng" dirty="0">
                <a:hlinkClick r:id="rId2" tooltip="https://arxiv.org/abs/1802.05273"/>
              </a:rPr>
              <a:t>://arxiv.org/abs/1802.05273</a:t>
            </a:r>
            <a:r>
              <a:rPr lang="en-US" sz="2200" u="sng" dirty="0"/>
              <a:t> </a:t>
            </a:r>
            <a:r>
              <a:rPr lang="en-US" sz="2200" dirty="0"/>
              <a:t> and  </a:t>
            </a:r>
            <a:r>
              <a:rPr lang="en-US" sz="2200" u="sng" dirty="0">
                <a:hlinkClick r:id="rId3" tooltip="https://arxiv.org/abs/2105.06384"/>
              </a:rPr>
              <a:t>https://arxiv.org/abs/2105.06384</a:t>
            </a:r>
            <a:endParaRPr lang="en-US" sz="2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AEF33-CD93-984C-9FE2-C6E84F961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7047"/>
            <a:ext cx="9144000" cy="1655762"/>
          </a:xfrm>
        </p:spPr>
        <p:txBody>
          <a:bodyPr/>
          <a:lstStyle/>
          <a:p>
            <a:r>
              <a:rPr lang="en-US" dirty="0"/>
              <a:t>BNL LSST Journal Club</a:t>
            </a:r>
          </a:p>
          <a:p>
            <a:r>
              <a:rPr lang="en-US" dirty="0"/>
              <a:t>15 December 2021</a:t>
            </a:r>
          </a:p>
          <a:p>
            <a:r>
              <a:rPr lang="en-US" dirty="0"/>
              <a:t>Mike </a:t>
            </a:r>
            <a:r>
              <a:rPr lang="en-US" dirty="0" err="1"/>
              <a:t>Sivertz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7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8081-7265-F047-8821-729B56A6F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LIGO paper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E96111-8AE8-014C-9855-50C36EE1D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2452"/>
            <a:ext cx="7480300" cy="11811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E594F-C9CD-E74D-824A-524CB8BBD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27026"/>
            <a:ext cx="7404100" cy="1917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A3A1A5-54DE-0943-8E86-B6BDEE01D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4938648"/>
            <a:ext cx="7442200" cy="1193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D2F3BA-EC7E-6346-9512-7C3A4CC67861}"/>
              </a:ext>
            </a:extLst>
          </p:cNvPr>
          <p:cNvSpPr/>
          <p:nvPr/>
        </p:nvSpPr>
        <p:spPr>
          <a:xfrm>
            <a:off x="838201" y="1322452"/>
            <a:ext cx="4771768" cy="368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1B07BA-3ECC-5C4C-8249-5A224A3F063E}"/>
              </a:ext>
            </a:extLst>
          </p:cNvPr>
          <p:cNvSpPr/>
          <p:nvPr/>
        </p:nvSpPr>
        <p:spPr>
          <a:xfrm>
            <a:off x="2980038" y="2170112"/>
            <a:ext cx="5338461" cy="33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DD407-0435-2D43-8A7A-815C2FDCD040}"/>
              </a:ext>
            </a:extLst>
          </p:cNvPr>
          <p:cNvSpPr/>
          <p:nvPr/>
        </p:nvSpPr>
        <p:spPr>
          <a:xfrm>
            <a:off x="800100" y="2784925"/>
            <a:ext cx="2783359" cy="368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6C9C48-2452-4A4B-ADF7-0DF8380D8DD3}"/>
              </a:ext>
            </a:extLst>
          </p:cNvPr>
          <p:cNvSpPr/>
          <p:nvPr/>
        </p:nvSpPr>
        <p:spPr>
          <a:xfrm>
            <a:off x="4521200" y="4289039"/>
            <a:ext cx="3943178" cy="33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01565B-5600-8D43-B813-13B298EA04DB}"/>
              </a:ext>
            </a:extLst>
          </p:cNvPr>
          <p:cNvSpPr/>
          <p:nvPr/>
        </p:nvSpPr>
        <p:spPr>
          <a:xfrm>
            <a:off x="800100" y="5001484"/>
            <a:ext cx="1176981" cy="361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EFEED0-0731-9648-9749-33D5CEEA0544}"/>
              </a:ext>
            </a:extLst>
          </p:cNvPr>
          <p:cNvSpPr/>
          <p:nvPr/>
        </p:nvSpPr>
        <p:spPr>
          <a:xfrm>
            <a:off x="5808705" y="5771100"/>
            <a:ext cx="2509794" cy="361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B2B71C-F310-194D-BEF2-FAD779FD1514}"/>
              </a:ext>
            </a:extLst>
          </p:cNvPr>
          <p:cNvSpPr txBox="1"/>
          <p:nvPr/>
        </p:nvSpPr>
        <p:spPr>
          <a:xfrm>
            <a:off x="8983363" y="2784925"/>
            <a:ext cx="2778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Singly lensed images</a:t>
            </a:r>
          </a:p>
          <a:p>
            <a:r>
              <a:rPr lang="en-US" dirty="0">
                <a:solidFill>
                  <a:srgbClr val="FF0000"/>
                </a:solidFill>
              </a:rPr>
              <a:t>Are predicted to occur </a:t>
            </a:r>
          </a:p>
          <a:p>
            <a:r>
              <a:rPr lang="en-US" dirty="0">
                <a:solidFill>
                  <a:srgbClr val="FF0000"/>
                </a:solidFill>
              </a:rPr>
              <a:t>~2 times the rate of doubly </a:t>
            </a:r>
          </a:p>
          <a:p>
            <a:r>
              <a:rPr lang="en-US" dirty="0">
                <a:solidFill>
                  <a:srgbClr val="FF0000"/>
                </a:solidFill>
              </a:rPr>
              <a:t>Lensed images.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034BAB-A117-684E-BBED-19BD709AE4B9}"/>
              </a:ext>
            </a:extLst>
          </p:cNvPr>
          <p:cNvSpPr txBox="1"/>
          <p:nvPr/>
        </p:nvSpPr>
        <p:spPr>
          <a:xfrm>
            <a:off x="9144000" y="5001484"/>
            <a:ext cx="2183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Wavelength too long </a:t>
            </a:r>
          </a:p>
          <a:p>
            <a:r>
              <a:rPr lang="en-US" dirty="0">
                <a:solidFill>
                  <a:srgbClr val="FF0000"/>
                </a:solidFill>
              </a:rPr>
              <a:t>For microlensing</a:t>
            </a:r>
          </a:p>
        </p:txBody>
      </p:sp>
    </p:spTree>
    <p:extLst>
      <p:ext uri="{BB962C8B-B14F-4D97-AF65-F5344CB8AC3E}">
        <p14:creationId xmlns:p14="http://schemas.microsoft.com/office/powerpoint/2010/main" val="154637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5801E-4B0A-AE45-ACA7-951A2270E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Magnification Rate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BB00A0-6BBC-7041-B37B-069DEB399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7627" y="-1"/>
            <a:ext cx="6397723" cy="6823511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488B31-150A-5345-B86F-04E21BE808F8}"/>
              </a:ext>
            </a:extLst>
          </p:cNvPr>
          <p:cNvCxnSpPr/>
          <p:nvPr/>
        </p:nvCxnSpPr>
        <p:spPr>
          <a:xfrm flipV="1">
            <a:off x="7129849" y="197708"/>
            <a:ext cx="0" cy="280498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6C2509-7BFF-9546-A4C6-5080971EFEC1}"/>
              </a:ext>
            </a:extLst>
          </p:cNvPr>
          <p:cNvCxnSpPr/>
          <p:nvPr/>
        </p:nvCxnSpPr>
        <p:spPr>
          <a:xfrm flipV="1">
            <a:off x="9976030" y="214181"/>
            <a:ext cx="0" cy="280498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FE20E70-E970-D749-BA25-7ADFF59736BD}"/>
              </a:ext>
            </a:extLst>
          </p:cNvPr>
          <p:cNvSpPr txBox="1"/>
          <p:nvPr/>
        </p:nvSpPr>
        <p:spPr>
          <a:xfrm>
            <a:off x="439183" y="1690688"/>
            <a:ext cx="428053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Showing the cumulative </a:t>
            </a:r>
          </a:p>
          <a:p>
            <a:r>
              <a:rPr lang="en-US" sz="3200" dirty="0"/>
              <a:t>fraction of BBH mergers </a:t>
            </a:r>
          </a:p>
          <a:p>
            <a:r>
              <a:rPr lang="en-US" sz="3200" dirty="0"/>
              <a:t>as a function of the </a:t>
            </a:r>
          </a:p>
          <a:p>
            <a:r>
              <a:rPr lang="en-US" sz="3200" dirty="0"/>
              <a:t>magnification, </a:t>
            </a:r>
            <a:r>
              <a:rPr lang="en-US" sz="3200" dirty="0">
                <a:latin typeface="Symbol" pitchFamily="2" charset="2"/>
              </a:rPr>
              <a:t>m</a:t>
            </a:r>
          </a:p>
          <a:p>
            <a:endParaRPr lang="en-US" sz="3200" dirty="0">
              <a:latin typeface="Symbol" pitchFamily="2" charset="2"/>
            </a:endParaRPr>
          </a:p>
          <a:p>
            <a:r>
              <a:rPr lang="en-US" sz="3200" dirty="0"/>
              <a:t>Red lines at </a:t>
            </a:r>
          </a:p>
          <a:p>
            <a:r>
              <a:rPr lang="en-US" sz="3200" dirty="0">
                <a:latin typeface="Symbol" pitchFamily="2" charset="2"/>
              </a:rPr>
              <a:t>m=2,    </a:t>
            </a:r>
            <a:r>
              <a:rPr lang="en-US" sz="3200" dirty="0"/>
              <a:t>P </a:t>
            </a:r>
            <a:r>
              <a:rPr lang="en-US" sz="3200" dirty="0">
                <a:latin typeface="Symbol" pitchFamily="2" charset="2"/>
              </a:rPr>
              <a:t>= 4.9</a:t>
            </a:r>
            <a:r>
              <a:rPr lang="en-US" sz="3200" dirty="0"/>
              <a:t>x</a:t>
            </a:r>
            <a:r>
              <a:rPr lang="en-US" sz="3200" dirty="0">
                <a:latin typeface="Symbol" pitchFamily="2" charset="2"/>
              </a:rPr>
              <a:t>10</a:t>
            </a:r>
            <a:r>
              <a:rPr lang="en-US" sz="3200" baseline="30000" dirty="0">
                <a:latin typeface="Symbol" pitchFamily="2" charset="2"/>
              </a:rPr>
              <a:t>-4</a:t>
            </a:r>
          </a:p>
          <a:p>
            <a:r>
              <a:rPr lang="en-US" sz="3200" dirty="0"/>
              <a:t>              and </a:t>
            </a:r>
          </a:p>
          <a:p>
            <a:r>
              <a:rPr lang="en-US" sz="3200" dirty="0">
                <a:latin typeface="Symbol" pitchFamily="2" charset="2"/>
              </a:rPr>
              <a:t>m=30, </a:t>
            </a:r>
            <a:r>
              <a:rPr lang="en-US" sz="3200" dirty="0"/>
              <a:t>P </a:t>
            </a:r>
            <a:r>
              <a:rPr lang="en-US" sz="3200" dirty="0">
                <a:latin typeface="Symbol" pitchFamily="2" charset="2"/>
              </a:rPr>
              <a:t>= 3.5</a:t>
            </a:r>
            <a:r>
              <a:rPr lang="en-US" sz="3200" dirty="0"/>
              <a:t>x</a:t>
            </a:r>
            <a:r>
              <a:rPr lang="en-US" sz="3200" dirty="0">
                <a:latin typeface="Symbol" pitchFamily="2" charset="2"/>
              </a:rPr>
              <a:t>10</a:t>
            </a:r>
            <a:r>
              <a:rPr lang="en-US" sz="3200" baseline="30000" dirty="0">
                <a:latin typeface="Symbol" pitchFamily="2" charset="2"/>
              </a:rPr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2834523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E1AEFCB-73BD-B04A-AB38-89AABED65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489" y="449536"/>
            <a:ext cx="7518400" cy="11811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A9B772-69A7-1040-B55C-E03FAFA0533A}"/>
              </a:ext>
            </a:extLst>
          </p:cNvPr>
          <p:cNvSpPr/>
          <p:nvPr/>
        </p:nvSpPr>
        <p:spPr>
          <a:xfrm>
            <a:off x="936489" y="450527"/>
            <a:ext cx="2898913" cy="396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951D41-6EA0-0B45-8B0D-EAB3291CA70D}"/>
              </a:ext>
            </a:extLst>
          </p:cNvPr>
          <p:cNvSpPr/>
          <p:nvPr/>
        </p:nvSpPr>
        <p:spPr>
          <a:xfrm>
            <a:off x="6357475" y="1147737"/>
            <a:ext cx="2898913" cy="396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36B0BF-DBF5-9044-B958-ABA7EA102C96}"/>
              </a:ext>
            </a:extLst>
          </p:cNvPr>
          <p:cNvSpPr txBox="1"/>
          <p:nvPr/>
        </p:nvSpPr>
        <p:spPr>
          <a:xfrm>
            <a:off x="838200" y="1914476"/>
            <a:ext cx="5652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LIGO/Virgo sensitive to </a:t>
            </a:r>
            <a:r>
              <a:rPr lang="en-US" dirty="0" err="1"/>
              <a:t>unlensed</a:t>
            </a:r>
            <a:r>
              <a:rPr lang="en-US" dirty="0"/>
              <a:t> BBH mergers to z=0.15.</a:t>
            </a:r>
          </a:p>
          <a:p>
            <a:r>
              <a:rPr lang="en-US" dirty="0"/>
              <a:t>Lensed BBH mergers to z=2.</a:t>
            </a:r>
          </a:p>
          <a:p>
            <a:r>
              <a:rPr lang="en-US" dirty="0"/>
              <a:t>Ratio of volumes = (r</a:t>
            </a:r>
            <a:r>
              <a:rPr lang="en-US" baseline="-25000" dirty="0"/>
              <a:t>2</a:t>
            </a:r>
            <a:r>
              <a:rPr lang="en-US" dirty="0"/>
              <a:t>/r</a:t>
            </a:r>
            <a:r>
              <a:rPr lang="en-US" baseline="-25000" dirty="0"/>
              <a:t>0.15</a:t>
            </a:r>
            <a:r>
              <a:rPr lang="en-US" dirty="0"/>
              <a:t>)</a:t>
            </a:r>
            <a:r>
              <a:rPr lang="en-US" baseline="30000" dirty="0"/>
              <a:t>3 </a:t>
            </a:r>
            <a:r>
              <a:rPr lang="en-US" dirty="0"/>
              <a:t>= 578 enhancement in rate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7382B1-44E2-F545-9999-BDCEF898A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3429000"/>
            <a:ext cx="114554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4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1BEA9-6628-A149-A53F-09BD2F94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LIGO Summary on magnification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C8A109-A901-B84E-906F-62E154502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499185" cy="4351338"/>
          </a:xfrm>
        </p:spPr>
      </p:pic>
    </p:spTree>
    <p:extLst>
      <p:ext uri="{BB962C8B-B14F-4D97-AF65-F5344CB8AC3E}">
        <p14:creationId xmlns:p14="http://schemas.microsoft.com/office/powerpoint/2010/main" val="655528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1BEA9-6628-A149-A53F-09BD2F94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LIGO Summary on double imaging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70A053-8F25-4246-BBBE-4E2BE0A1B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16706"/>
            <a:ext cx="7309270" cy="4351338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946C8C-586F-154C-BD0C-A6B5BE5BCC14}"/>
              </a:ext>
            </a:extLst>
          </p:cNvPr>
          <p:cNvSpPr/>
          <p:nvPr/>
        </p:nvSpPr>
        <p:spPr>
          <a:xfrm>
            <a:off x="975914" y="1516706"/>
            <a:ext cx="3317789" cy="441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A258FC-CBAB-044F-9721-328063FA0776}"/>
              </a:ext>
            </a:extLst>
          </p:cNvPr>
          <p:cNvSpPr/>
          <p:nvPr/>
        </p:nvSpPr>
        <p:spPr>
          <a:xfrm>
            <a:off x="5988549" y="5426741"/>
            <a:ext cx="3317789" cy="441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263DC-F450-D840-8E50-914DC6B0F94E}"/>
              </a:ext>
            </a:extLst>
          </p:cNvPr>
          <p:cNvSpPr txBox="1"/>
          <p:nvPr/>
        </p:nvSpPr>
        <p:spPr>
          <a:xfrm>
            <a:off x="8615445" y="1458039"/>
            <a:ext cx="3317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My opinion:</a:t>
            </a:r>
          </a:p>
          <a:p>
            <a:r>
              <a:rPr lang="en-US" dirty="0">
                <a:solidFill>
                  <a:srgbClr val="FF0000"/>
                </a:solidFill>
              </a:rPr>
              <a:t>Evidence for new physics requires</a:t>
            </a:r>
          </a:p>
          <a:p>
            <a:r>
              <a:rPr lang="en-US" dirty="0">
                <a:solidFill>
                  <a:srgbClr val="FF0000"/>
                </a:solidFill>
              </a:rPr>
              <a:t>A high bar be passed.  The question is: </a:t>
            </a:r>
          </a:p>
          <a:p>
            <a:r>
              <a:rPr lang="en-US" dirty="0">
                <a:solidFill>
                  <a:srgbClr val="FF0000"/>
                </a:solidFill>
              </a:rPr>
              <a:t>Which hypothesis constitutes new physics? </a:t>
            </a:r>
          </a:p>
          <a:p>
            <a:r>
              <a:rPr lang="en-US" dirty="0">
                <a:solidFill>
                  <a:srgbClr val="FF0000"/>
                </a:solidFill>
              </a:rPr>
              <a:t> - high mass BBH or</a:t>
            </a:r>
          </a:p>
          <a:p>
            <a:r>
              <a:rPr lang="en-US" dirty="0">
                <a:solidFill>
                  <a:srgbClr val="FF0000"/>
                </a:solidFill>
              </a:rPr>
              <a:t> - lensed low mass BBH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 am agnostic on this…</a:t>
            </a:r>
          </a:p>
        </p:txBody>
      </p:sp>
    </p:spTree>
    <p:extLst>
      <p:ext uri="{BB962C8B-B14F-4D97-AF65-F5344CB8AC3E}">
        <p14:creationId xmlns:p14="http://schemas.microsoft.com/office/powerpoint/2010/main" val="2677835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AEC4-5438-BD4E-BD03-3214319C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LIGO: Microlensing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1EAE1A-04B8-F24A-898F-6395ACAAE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962" y="1690688"/>
            <a:ext cx="7569200" cy="4064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9114A4-3556-D24D-B314-7C9B4C2D6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008" y="5372316"/>
            <a:ext cx="4000500" cy="4318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63C422-A5BB-BF46-8880-83B0FD4F6E47}"/>
              </a:ext>
            </a:extLst>
          </p:cNvPr>
          <p:cNvCxnSpPr/>
          <p:nvPr/>
        </p:nvCxnSpPr>
        <p:spPr>
          <a:xfrm>
            <a:off x="3645243" y="4300151"/>
            <a:ext cx="4250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907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CA1B-C4E6-2D40-8911-93BABE72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285"/>
            <a:ext cx="10515600" cy="1325563"/>
          </a:xfrm>
        </p:spPr>
        <p:txBody>
          <a:bodyPr/>
          <a:lstStyle/>
          <a:p>
            <a:r>
              <a:rPr lang="en-US" dirty="0"/>
              <a:t>LIGO: Conclusions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770D2F-926E-F44D-BCFA-D6A59B57A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53331"/>
            <a:ext cx="7150372" cy="4351338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F85EF5-8F4B-6144-A861-81B2A1D732F9}"/>
              </a:ext>
            </a:extLst>
          </p:cNvPr>
          <p:cNvCxnSpPr/>
          <p:nvPr/>
        </p:nvCxnSpPr>
        <p:spPr>
          <a:xfrm>
            <a:off x="5288692" y="4485502"/>
            <a:ext cx="2578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A065B7-0FD0-BB41-8D49-63A45AD005D4}"/>
              </a:ext>
            </a:extLst>
          </p:cNvPr>
          <p:cNvCxnSpPr>
            <a:cxnSpLocks/>
          </p:cNvCxnSpPr>
          <p:nvPr/>
        </p:nvCxnSpPr>
        <p:spPr>
          <a:xfrm>
            <a:off x="943229" y="4860325"/>
            <a:ext cx="69238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ACA9D8-1619-384B-8FFD-D482F31092FE}"/>
              </a:ext>
            </a:extLst>
          </p:cNvPr>
          <p:cNvCxnSpPr/>
          <p:nvPr/>
        </p:nvCxnSpPr>
        <p:spPr>
          <a:xfrm>
            <a:off x="934988" y="5235151"/>
            <a:ext cx="2578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578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13A87-CAC0-C745-A478-7B7DB0C0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conclusions: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B923E-361B-C749-B0F6-171C8D68B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Still agnostic.</a:t>
            </a:r>
          </a:p>
        </p:txBody>
      </p:sp>
    </p:spTree>
    <p:extLst>
      <p:ext uri="{BB962C8B-B14F-4D97-AF65-F5344CB8AC3E}">
        <p14:creationId xmlns:p14="http://schemas.microsoft.com/office/powerpoint/2010/main" val="378979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44F2-2A59-DF46-A1E6-7B253784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Lensing effects on Gravitational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4D213-267B-1D4F-AB21-2ABED9CEF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Magnification, </a:t>
            </a:r>
            <a:r>
              <a:rPr lang="en-US" dirty="0">
                <a:latin typeface="Symbol" pitchFamily="2" charset="2"/>
              </a:rPr>
              <a:t>m</a:t>
            </a:r>
          </a:p>
          <a:p>
            <a:pPr lvl="1"/>
            <a:r>
              <a:rPr lang="en-US" dirty="0"/>
              <a:t>Increases the apparent amplitude (strain) of the GW</a:t>
            </a:r>
          </a:p>
          <a:p>
            <a:pPr lvl="1"/>
            <a:r>
              <a:rPr lang="en-US" dirty="0"/>
              <a:t>Wrong amplitude used to derive wrong redshift</a:t>
            </a:r>
          </a:p>
          <a:p>
            <a:r>
              <a:rPr lang="en-US" dirty="0"/>
              <a:t>Cosmologically stretched wave train, </a:t>
            </a:r>
            <a:r>
              <a:rPr lang="en-US" dirty="0" err="1">
                <a:latin typeface="Symbol" pitchFamily="2" charset="2"/>
              </a:rPr>
              <a:t>l</a:t>
            </a:r>
            <a:r>
              <a:rPr lang="en-US" baseline="-25000" dirty="0" err="1"/>
              <a:t>Observed</a:t>
            </a:r>
            <a:r>
              <a:rPr lang="en-US" dirty="0"/>
              <a:t> = </a:t>
            </a:r>
            <a:r>
              <a:rPr lang="en-US" dirty="0" err="1">
                <a:latin typeface="Symbol" pitchFamily="2" charset="2"/>
              </a:rPr>
              <a:t>l</a:t>
            </a:r>
            <a:r>
              <a:rPr lang="en-US" baseline="-25000" dirty="0" err="1"/>
              <a:t>GW</a:t>
            </a:r>
            <a:r>
              <a:rPr lang="en-US" dirty="0"/>
              <a:t> (1+z) </a:t>
            </a:r>
          </a:p>
          <a:p>
            <a:pPr lvl="1"/>
            <a:r>
              <a:rPr lang="en-US" dirty="0"/>
              <a:t>Decreases the apparent distance to the BH merger event making the BBH appear closer than it really is.</a:t>
            </a:r>
          </a:p>
          <a:p>
            <a:pPr lvl="1"/>
            <a:r>
              <a:rPr lang="en-US" dirty="0"/>
              <a:t>Wrong orbital frequency,  appears to be lower than in rest frame</a:t>
            </a:r>
          </a:p>
          <a:p>
            <a:pPr lvl="1"/>
            <a:r>
              <a:rPr lang="en-US" dirty="0"/>
              <a:t> Wrong BH mass,  appears to be higher than in rest frame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8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58D1E-7A9E-4344-BDAD-8E265483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Lensing?  What are the important factors?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E694-01C1-464D-BB47-D5DA5BF44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514"/>
            <a:ext cx="10515600" cy="4639361"/>
          </a:xfrm>
        </p:spPr>
        <p:txBody>
          <a:bodyPr>
            <a:normAutofit/>
          </a:bodyPr>
          <a:lstStyle/>
          <a:p>
            <a:r>
              <a:rPr lang="en-US" dirty="0"/>
              <a:t>What is the black hole mass distribution?</a:t>
            </a:r>
          </a:p>
          <a:p>
            <a:r>
              <a:rPr lang="en-US" dirty="0"/>
              <a:t>Is it the same as the binary black hole (BBH) mass distribution?</a:t>
            </a:r>
          </a:p>
          <a:p>
            <a:r>
              <a:rPr lang="en-US" dirty="0"/>
              <a:t>What was the mass distribution at the time of formation of the BBH when the Star Formation Rate (SFR) was much higher than it is now?</a:t>
            </a:r>
          </a:p>
          <a:p>
            <a:endParaRPr lang="en-US" dirty="0"/>
          </a:p>
          <a:p>
            <a:r>
              <a:rPr lang="en-US" dirty="0"/>
              <a:t>What is the probability of a random lensing event?</a:t>
            </a:r>
          </a:p>
          <a:p>
            <a:r>
              <a:rPr lang="en-US" dirty="0"/>
              <a:t>What is the probability as a function of magnification?</a:t>
            </a:r>
          </a:p>
          <a:p>
            <a:endParaRPr lang="en-US" dirty="0"/>
          </a:p>
          <a:p>
            <a:r>
              <a:rPr lang="en-US" dirty="0"/>
              <a:t>What other signatures would lensing produce?  Are they seen?</a:t>
            </a:r>
          </a:p>
        </p:txBody>
      </p:sp>
    </p:spTree>
    <p:extLst>
      <p:ext uri="{BB962C8B-B14F-4D97-AF65-F5344CB8AC3E}">
        <p14:creationId xmlns:p14="http://schemas.microsoft.com/office/powerpoint/2010/main" val="212458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60ED-E906-B34C-9052-50796ED6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LIGO GW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44BE3-9BC1-DE4C-B0D4-E0331DD99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BH masses of 20 – 35 M</a:t>
            </a:r>
            <a:r>
              <a:rPr lang="en-US" baseline="-25000" dirty="0">
                <a:latin typeface="Symbol" pitchFamily="2" charset="2"/>
              </a:rPr>
              <a:t>⦿</a:t>
            </a:r>
            <a:endParaRPr lang="en-US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A2D046-9E5B-994A-B9D3-2B2986840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4463"/>
            <a:ext cx="87757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0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264D-72FD-694A-A9D2-CD171941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BH Binaries in the Milky Way - 2006</a:t>
            </a:r>
            <a:br>
              <a:rPr lang="en-US" sz="2000" dirty="0"/>
            </a:br>
            <a:r>
              <a:rPr lang="en-US" sz="2000" dirty="0"/>
              <a:t>(from https://</a:t>
            </a:r>
            <a:r>
              <a:rPr lang="en-US" sz="2000" dirty="0" err="1"/>
              <a:t>www.annualreviews.org</a:t>
            </a:r>
            <a:r>
              <a:rPr lang="en-US" sz="2000" dirty="0"/>
              <a:t>/</a:t>
            </a:r>
            <a:r>
              <a:rPr lang="en-US" sz="2000" dirty="0" err="1"/>
              <a:t>doi</a:t>
            </a:r>
            <a:r>
              <a:rPr lang="en-US" sz="2000" dirty="0"/>
              <a:t>/pdf/10.1146/annurev.astro.44.051905.092532)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47DBFA-09A0-8944-AD23-14F627570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750" y="1690688"/>
            <a:ext cx="6175168" cy="496960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9DF2E3-9858-3445-95A3-651CB02FE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4" y="3632886"/>
            <a:ext cx="3710948" cy="2859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C45654-BA22-684C-B1B9-5B34CC4A8B72}"/>
              </a:ext>
            </a:extLst>
          </p:cNvPr>
          <p:cNvSpPr txBox="1"/>
          <p:nvPr/>
        </p:nvSpPr>
        <p:spPr>
          <a:xfrm>
            <a:off x="2148330" y="1690688"/>
            <a:ext cx="30303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list of the known </a:t>
            </a:r>
          </a:p>
          <a:p>
            <a:r>
              <a:rPr lang="en-US" dirty="0"/>
              <a:t>Binary black holes in the </a:t>
            </a:r>
          </a:p>
          <a:p>
            <a:r>
              <a:rPr lang="en-US" dirty="0"/>
              <a:t>Milky Way, giving the mass</a:t>
            </a:r>
          </a:p>
          <a:p>
            <a:r>
              <a:rPr lang="en-US" dirty="0"/>
              <a:t>Range of the chirp mass</a:t>
            </a:r>
          </a:p>
          <a:p>
            <a:endParaRPr lang="en-US" dirty="0"/>
          </a:p>
          <a:p>
            <a:r>
              <a:rPr lang="en-US" dirty="0"/>
              <a:t>It is used as the </a:t>
            </a:r>
            <a:r>
              <a:rPr lang="en-US" i="1" dirty="0"/>
              <a:t>prior </a:t>
            </a:r>
            <a:r>
              <a:rPr lang="en-US" dirty="0"/>
              <a:t>for the</a:t>
            </a:r>
          </a:p>
          <a:p>
            <a:r>
              <a:rPr lang="en-US" dirty="0"/>
              <a:t>Mass distribution of BBH in</a:t>
            </a:r>
          </a:p>
          <a:p>
            <a:r>
              <a:rPr lang="en-US" dirty="0"/>
              <a:t>The LIGO-Virgo study.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3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F0D7-8CFA-7C42-BB00-A73D71AA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Non-lensing paper: </a:t>
            </a:r>
            <a:r>
              <a:rPr lang="en-US" sz="3600" dirty="0">
                <a:hlinkClick r:id="rId2"/>
              </a:rPr>
              <a:t>https://arxiv.org/abs/1802.05273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5CE2CC-E828-814E-B2DF-0F2699A18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258" y="1690688"/>
            <a:ext cx="11237483" cy="255784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56B6C5-8248-0345-BC3F-9FB2B2846271}"/>
              </a:ext>
            </a:extLst>
          </p:cNvPr>
          <p:cNvSpPr txBox="1"/>
          <p:nvPr/>
        </p:nvSpPr>
        <p:spPr>
          <a:xfrm>
            <a:off x="656492" y="4623585"/>
            <a:ext cx="3919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Claims evidence for lensing</a:t>
            </a:r>
          </a:p>
        </p:txBody>
      </p:sp>
    </p:spTree>
    <p:extLst>
      <p:ext uri="{BB962C8B-B14F-4D97-AF65-F5344CB8AC3E}">
        <p14:creationId xmlns:p14="http://schemas.microsoft.com/office/powerpoint/2010/main" val="54425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E23DB-8CBC-3945-9B49-BA6A195B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Lensing: </a:t>
            </a:r>
            <a:r>
              <a:rPr lang="en-US" dirty="0" err="1"/>
              <a:t>Redshifting</a:t>
            </a:r>
            <a:r>
              <a:rPr lang="en-US" dirty="0"/>
              <a:t> BBH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0F0F2E-FAB0-A34B-93C3-D31F35441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101" y="1367588"/>
            <a:ext cx="8623300" cy="19558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B813C3-4EF9-0042-AFD3-87B307F60520}"/>
              </a:ext>
            </a:extLst>
          </p:cNvPr>
          <p:cNvSpPr/>
          <p:nvPr/>
        </p:nvSpPr>
        <p:spPr>
          <a:xfrm>
            <a:off x="838199" y="1367588"/>
            <a:ext cx="6377609" cy="49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1108B-F359-A74D-8E24-EBD186A71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01" y="3303934"/>
            <a:ext cx="8293100" cy="3390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243697-975D-D542-8797-3F777DDDE661}"/>
              </a:ext>
            </a:extLst>
          </p:cNvPr>
          <p:cNvSpPr/>
          <p:nvPr/>
        </p:nvSpPr>
        <p:spPr>
          <a:xfrm>
            <a:off x="721188" y="3226348"/>
            <a:ext cx="3244526" cy="49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44F0EC-8E34-FA4F-A0FA-91FF3AB9F3E7}"/>
              </a:ext>
            </a:extLst>
          </p:cNvPr>
          <p:cNvSpPr/>
          <p:nvPr/>
        </p:nvSpPr>
        <p:spPr>
          <a:xfrm>
            <a:off x="2907195" y="6203805"/>
            <a:ext cx="6377609" cy="49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63B8-93C7-7845-BFD0-4087F2A8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Lensing: Magnifying BH mergers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3AF621-D2DF-CE4C-9897-4DB78D305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8253"/>
            <a:ext cx="8293100" cy="25146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5F3274-638F-374C-85D1-D0569ECC1E27}"/>
              </a:ext>
            </a:extLst>
          </p:cNvPr>
          <p:cNvSpPr/>
          <p:nvPr/>
        </p:nvSpPr>
        <p:spPr>
          <a:xfrm>
            <a:off x="838200" y="1291474"/>
            <a:ext cx="2077995" cy="49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55A38D-C285-8D4C-8C88-C75DA3987976}"/>
              </a:ext>
            </a:extLst>
          </p:cNvPr>
          <p:cNvCxnSpPr/>
          <p:nvPr/>
        </p:nvCxnSpPr>
        <p:spPr>
          <a:xfrm>
            <a:off x="2286000" y="2261286"/>
            <a:ext cx="15569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A0D2AD-93BC-504E-A3A4-7555382CBA4B}"/>
              </a:ext>
            </a:extLst>
          </p:cNvPr>
          <p:cNvCxnSpPr/>
          <p:nvPr/>
        </p:nvCxnSpPr>
        <p:spPr>
          <a:xfrm>
            <a:off x="3612292" y="3698789"/>
            <a:ext cx="15569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571902D-8A7F-B74A-904D-C7E16484C25D}"/>
              </a:ext>
            </a:extLst>
          </p:cNvPr>
          <p:cNvSpPr/>
          <p:nvPr/>
        </p:nvSpPr>
        <p:spPr>
          <a:xfrm>
            <a:off x="5241495" y="3321824"/>
            <a:ext cx="3889805" cy="491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5BF0B-0713-D84B-96B8-C4E7FA243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01039"/>
            <a:ext cx="8255000" cy="1485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827686-8CB4-AE48-9038-028F200315E3}"/>
              </a:ext>
            </a:extLst>
          </p:cNvPr>
          <p:cNvSpPr/>
          <p:nvPr/>
        </p:nvSpPr>
        <p:spPr>
          <a:xfrm>
            <a:off x="926757" y="4701039"/>
            <a:ext cx="6858000" cy="549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27F016-42D0-5A4E-9061-6B5BCD504144}"/>
              </a:ext>
            </a:extLst>
          </p:cNvPr>
          <p:cNvSpPr/>
          <p:nvPr/>
        </p:nvSpPr>
        <p:spPr>
          <a:xfrm>
            <a:off x="2648468" y="5644276"/>
            <a:ext cx="6858000" cy="549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3A07-96CF-054D-AFF6-680DD9A5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LIGO Paper: </a:t>
            </a:r>
            <a:r>
              <a:rPr lang="en-US" dirty="0">
                <a:hlinkClick r:id="rId2"/>
              </a:rPr>
              <a:t>https://arxiv.org/abs/2105.06384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86166-E3AE-1446-A1FA-014B5BE83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Search for lensing signatures in the gravitational-wave observations from the first half of LIGO-Virgo’s third observing run </a:t>
            </a:r>
          </a:p>
          <a:p>
            <a:pPr marL="0" indent="0">
              <a:buNone/>
            </a:pPr>
            <a:r>
              <a:rPr lang="en-US" dirty="0"/>
              <a:t>The LIGO Scientific Collaboration and the Virgo Collaboration</a:t>
            </a:r>
          </a:p>
          <a:p>
            <a:r>
              <a:rPr lang="en-US" dirty="0"/>
              <a:t>Claims no evidence for lensing</a:t>
            </a:r>
          </a:p>
        </p:txBody>
      </p:sp>
    </p:spTree>
    <p:extLst>
      <p:ext uri="{BB962C8B-B14F-4D97-AF65-F5344CB8AC3E}">
        <p14:creationId xmlns:p14="http://schemas.microsoft.com/office/powerpoint/2010/main" val="129438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6162</TotalTime>
  <Words>519</Words>
  <Application>Microsoft Macintosh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Office Theme</vt:lpstr>
      <vt:lpstr>To Lens or not to lens:  ref:https://arxiv.org/abs/1802.05273  and  https://arxiv.org/abs/2105.06384</vt:lpstr>
      <vt:lpstr>Lensing effects on Gravitational Waves</vt:lpstr>
      <vt:lpstr>Lensing?  What are the important factors?</vt:lpstr>
      <vt:lpstr>LIGO GW events</vt:lpstr>
      <vt:lpstr>BH Binaries in the Milky Way - 2006 (from https://www.annualreviews.org/doi/pdf/10.1146/annurev.astro.44.051905.092532)</vt:lpstr>
      <vt:lpstr>Non-lensing paper: https://arxiv.org/abs/1802.05273 </vt:lpstr>
      <vt:lpstr>Lensing: Redshifting BBH</vt:lpstr>
      <vt:lpstr>Lensing: Magnifying BH mergers</vt:lpstr>
      <vt:lpstr>LIGO Paper: https://arxiv.org/abs/2105.06384</vt:lpstr>
      <vt:lpstr>LIGO paper</vt:lpstr>
      <vt:lpstr>Magnification Rate</vt:lpstr>
      <vt:lpstr>PowerPoint Presentation</vt:lpstr>
      <vt:lpstr>LIGO Summary on magnification</vt:lpstr>
      <vt:lpstr>LIGO Summary on double imaging</vt:lpstr>
      <vt:lpstr>LIGO: Microlensing</vt:lpstr>
      <vt:lpstr>LIGO: Conclusions</vt:lpstr>
      <vt:lpstr>My conclusions: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Lens or not to lens:  ref:https://arxiv.org/abs/1802.05273  and  https://arxiv.org/abs/2105.06384</dc:title>
  <dc:creator>Sivertz, Michael</dc:creator>
  <cp:lastModifiedBy>Sivertz, Michael</cp:lastModifiedBy>
  <cp:revision>8</cp:revision>
  <dcterms:created xsi:type="dcterms:W3CDTF">2021-12-11T16:07:32Z</dcterms:created>
  <dcterms:modified xsi:type="dcterms:W3CDTF">2021-12-16T17:00:17Z</dcterms:modified>
</cp:coreProperties>
</file>