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 id="2147483698" r:id="rId5"/>
  </p:sldMasterIdLst>
  <p:notesMasterIdLst>
    <p:notesMasterId r:id="rId29"/>
  </p:notesMasterIdLst>
  <p:handoutMasterIdLst>
    <p:handoutMasterId r:id="rId30"/>
  </p:handoutMasterIdLst>
  <p:sldIdLst>
    <p:sldId id="263" r:id="rId6"/>
    <p:sldId id="857" r:id="rId7"/>
    <p:sldId id="1015" r:id="rId8"/>
    <p:sldId id="1016" r:id="rId9"/>
    <p:sldId id="1017" r:id="rId10"/>
    <p:sldId id="1157" r:id="rId11"/>
    <p:sldId id="859" r:id="rId12"/>
    <p:sldId id="1156" r:id="rId13"/>
    <p:sldId id="1158" r:id="rId14"/>
    <p:sldId id="1159" r:id="rId15"/>
    <p:sldId id="1160" r:id="rId16"/>
    <p:sldId id="1161" r:id="rId17"/>
    <p:sldId id="1162" r:id="rId18"/>
    <p:sldId id="1163" r:id="rId19"/>
    <p:sldId id="1164" r:id="rId20"/>
    <p:sldId id="1165" r:id="rId21"/>
    <p:sldId id="1166" r:id="rId22"/>
    <p:sldId id="1167" r:id="rId23"/>
    <p:sldId id="1168" r:id="rId24"/>
    <p:sldId id="1170" r:id="rId25"/>
    <p:sldId id="1171" r:id="rId26"/>
    <p:sldId id="271" r:id="rId27"/>
    <p:sldId id="1155"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0FF"/>
    <a:srgbClr val="CCFF66"/>
    <a:srgbClr val="80FF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9" autoAdjust="0"/>
    <p:restoredTop sz="94694"/>
  </p:normalViewPr>
  <p:slideViewPr>
    <p:cSldViewPr snapToGrid="0" snapToObjects="1">
      <p:cViewPr varScale="1">
        <p:scale>
          <a:sx n="141" d="100"/>
          <a:sy n="141" d="100"/>
        </p:scale>
        <p:origin x="-256" y="-160"/>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2D73BD8-87FD-1D46-8FBB-6BCDE628E63E}" type="datetimeFigureOut">
              <a:rPr lang="en-US" smtClean="0"/>
              <a:t>12/15/21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ACAE19-3229-9A48-9CAD-3F61DCBCDCB0}" type="slidenum">
              <a:rPr lang="en-US" smtClean="0"/>
              <a:t>‹#›</a:t>
            </a:fld>
            <a:endParaRPr lang="en-US"/>
          </a:p>
        </p:txBody>
      </p:sp>
    </p:spTree>
    <p:extLst>
      <p:ext uri="{BB962C8B-B14F-4D97-AF65-F5344CB8AC3E}">
        <p14:creationId xmlns:p14="http://schemas.microsoft.com/office/powerpoint/2010/main" val="11937772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B55A3E-9569-4B57-ACCE-B44387630F8B}" type="datetimeFigureOut">
              <a:rPr lang="en-US" smtClean="0"/>
              <a:t>12/15/21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7FFC8-E9A6-49B0-AB7E-3E9B8B1274DE}" type="slidenum">
              <a:rPr lang="en-US" smtClean="0"/>
              <a:t>‹#›</a:t>
            </a:fld>
            <a:endParaRPr lang="en-US" dirty="0"/>
          </a:p>
        </p:txBody>
      </p:sp>
    </p:spTree>
    <p:extLst>
      <p:ext uri="{BB962C8B-B14F-4D97-AF65-F5344CB8AC3E}">
        <p14:creationId xmlns:p14="http://schemas.microsoft.com/office/powerpoint/2010/main" val="249183046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88507">
              <a:defRPr/>
            </a:pPr>
            <a:fld id="{E0B0354B-7771-4630-B454-53C09215E4B9}" type="slidenum">
              <a:rPr lang="en-US" altLang="en-US">
                <a:solidFill>
                  <a:prstClr val="black"/>
                </a:solidFill>
                <a:latin typeface="Calibri" panose="020F0502020204030204"/>
                <a:ea typeface="+mn-ea"/>
              </a:rPr>
              <a:pPr defTabSz="988507">
                <a:defRPr/>
              </a:pPr>
              <a:t>10</a:t>
            </a:fld>
            <a:endParaRPr lang="en-US" altLang="en-US">
              <a:solidFill>
                <a:prstClr val="black"/>
              </a:solidFill>
              <a:latin typeface="Calibri" panose="020F0502020204030204"/>
              <a:ea typeface="+mn-ea"/>
            </a:endParaRPr>
          </a:p>
        </p:txBody>
      </p:sp>
    </p:spTree>
    <p:extLst>
      <p:ext uri="{BB962C8B-B14F-4D97-AF65-F5344CB8AC3E}">
        <p14:creationId xmlns:p14="http://schemas.microsoft.com/office/powerpoint/2010/main" val="3243685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BFD422-CF21-5F4B-9F3C-D943F67A9BE0}"/>
              </a:ext>
            </a:extLst>
          </p:cNvPr>
          <p:cNvSpPr>
            <a:spLocks noGrp="1"/>
          </p:cNvSpPr>
          <p:nvPr>
            <p:ph type="ctrTitle" hasCustomPrompt="1"/>
          </p:nvPr>
        </p:nvSpPr>
        <p:spPr>
          <a:xfrm>
            <a:off x="609883" y="1906355"/>
            <a:ext cx="7750969" cy="1460595"/>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xmlns="" id="{B4A5F0DF-C789-3B48-88B2-EEF178B1680D}"/>
              </a:ext>
            </a:extLst>
          </p:cNvPr>
          <p:cNvSpPr>
            <a:spLocks noGrp="1"/>
          </p:cNvSpPr>
          <p:nvPr>
            <p:ph type="subTitle" idx="1"/>
          </p:nvPr>
        </p:nvSpPr>
        <p:spPr>
          <a:xfrm>
            <a:off x="609883" y="4329923"/>
            <a:ext cx="7750969" cy="559639"/>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xmlns="" id="{4B87851E-C1E1-6E46-8D1B-95D6C1888590}"/>
              </a:ext>
            </a:extLst>
          </p:cNvPr>
          <p:cNvSpPr>
            <a:spLocks noGrp="1"/>
          </p:cNvSpPr>
          <p:nvPr>
            <p:ph type="body" sz="quarter" idx="10"/>
          </p:nvPr>
        </p:nvSpPr>
        <p:spPr>
          <a:xfrm>
            <a:off x="609883" y="3376084"/>
            <a:ext cx="7750969" cy="944705"/>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xmlns="" id="{4CEC2187-E5FA-944C-A56A-E562C9C1C5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6664" y="4320788"/>
            <a:ext cx="3238500" cy="314325"/>
          </a:xfrm>
          <a:prstGeom prst="rect">
            <a:avLst/>
          </a:prstGeom>
        </p:spPr>
      </p:pic>
    </p:spTree>
    <p:extLst>
      <p:ext uri="{BB962C8B-B14F-4D97-AF65-F5344CB8AC3E}">
        <p14:creationId xmlns:p14="http://schemas.microsoft.com/office/powerpoint/2010/main" val="2471874217"/>
      </p:ext>
    </p:extLst>
  </p:cSld>
  <p:clrMapOvr>
    <a:masterClrMapping/>
  </p:clrMapOvr>
  <p:extLst mod="1">
    <p:ext uri="{DCECCB84-F9BA-43D5-87BE-67443E8EF086}">
      <p15:sldGuideLst xmlns:p15="http://schemas.microsoft.com/office/powerpoint/2012/main" xmlns="">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xmlns="" id="{194FE3B0-EE83-EE47-9729-1EF195304D10}"/>
              </a:ext>
            </a:extLst>
          </p:cNvPr>
          <p:cNvSpPr>
            <a:spLocks noGrp="1"/>
          </p:cNvSpPr>
          <p:nvPr>
            <p:ph type="sldNum" sz="quarter" idx="4"/>
          </p:nvPr>
        </p:nvSpPr>
        <p:spPr>
          <a:xfrm>
            <a:off x="8391011" y="4737447"/>
            <a:ext cx="324365" cy="273844"/>
          </a:xfrm>
          <a:prstGeom prst="rect">
            <a:avLst/>
          </a:prstGeom>
        </p:spPr>
        <p:txBody>
          <a:bodyPr lIns="0" tIns="0" rIns="45720" bIns="0" anchor="ctr"/>
          <a:lstStyle>
            <a:lvl1pPr algn="r">
              <a:defRPr sz="750"/>
            </a:lvl1pPr>
          </a:lstStyle>
          <a:p>
            <a:fld id="{716D9922-87B3-6043-9531-5184EA303DC1}" type="slidenum">
              <a:rPr lang="en-US" smtClean="0"/>
              <a:t>‹#›</a:t>
            </a:fld>
            <a:endParaRPr lang="en-US" dirty="0"/>
          </a:p>
        </p:txBody>
      </p:sp>
    </p:spTree>
    <p:extLst>
      <p:ext uri="{BB962C8B-B14F-4D97-AF65-F5344CB8AC3E}">
        <p14:creationId xmlns:p14="http://schemas.microsoft.com/office/powerpoint/2010/main" val="3217552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B7785AC-BC0C-8F4E-B552-D8A6AD40EEB4}"/>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E59A820-91F6-F544-8B07-61605B067C56}"/>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xmlns="" id="{E1FAE437-C75F-3A40-9104-1FFF2D5E7948}"/>
              </a:ext>
            </a:extLst>
          </p:cNvPr>
          <p:cNvSpPr>
            <a:spLocks noGrp="1"/>
          </p:cNvSpPr>
          <p:nvPr>
            <p:ph type="sldNum" sz="quarter" idx="4"/>
          </p:nvPr>
        </p:nvSpPr>
        <p:spPr>
          <a:xfrm>
            <a:off x="8391011" y="4737447"/>
            <a:ext cx="324365" cy="273844"/>
          </a:xfrm>
          <a:prstGeom prst="rect">
            <a:avLst/>
          </a:prstGeom>
        </p:spPr>
        <p:txBody>
          <a:bodyPr lIns="0" tIns="0" rIns="45720" bIns="0" anchor="ctr"/>
          <a:lstStyle>
            <a:lvl1pPr algn="r">
              <a:defRPr sz="750"/>
            </a:lvl1pPr>
          </a:lstStyle>
          <a:p>
            <a:fld id="{716D9922-87B3-6043-9531-5184EA303DC1}" type="slidenum">
              <a:rPr lang="en-US" smtClean="0"/>
              <a:t>‹#›</a:t>
            </a:fld>
            <a:endParaRPr lang="en-US" dirty="0"/>
          </a:p>
        </p:txBody>
      </p:sp>
    </p:spTree>
    <p:extLst>
      <p:ext uri="{BB962C8B-B14F-4D97-AF65-F5344CB8AC3E}">
        <p14:creationId xmlns:p14="http://schemas.microsoft.com/office/powerpoint/2010/main" val="3413276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870" y="740708"/>
            <a:ext cx="8338930" cy="17907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347870" y="2600464"/>
            <a:ext cx="8338930" cy="124182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44263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740570"/>
            <a:ext cx="4799409"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p:cNvSpPr>
            <a:spLocks noGrp="1"/>
          </p:cNvSpPr>
          <p:nvPr>
            <p:ph type="sldNum" sz="quarter" idx="12"/>
          </p:nvPr>
        </p:nvSpPr>
        <p:spPr>
          <a:xfrm flipH="1">
            <a:off x="8807281" y="4915756"/>
            <a:ext cx="336719" cy="191070"/>
          </a:xfrm>
        </p:spPr>
        <p:txBody>
          <a:bodyPr/>
          <a:lstStyle/>
          <a:p>
            <a:fld id="{716D9922-87B3-6043-9531-5184EA303DC1}" type="slidenum">
              <a:rPr lang="en-US" smtClean="0"/>
              <a:t>‹#›</a:t>
            </a:fld>
            <a:endParaRPr lang="en-US" dirty="0"/>
          </a:p>
        </p:txBody>
      </p:sp>
      <p:sp>
        <p:nvSpPr>
          <p:cNvPr id="8" name="Title 1"/>
          <p:cNvSpPr>
            <a:spLocks noGrp="1"/>
          </p:cNvSpPr>
          <p:nvPr>
            <p:ph type="title"/>
          </p:nvPr>
        </p:nvSpPr>
        <p:spPr>
          <a:xfrm>
            <a:off x="347871" y="342900"/>
            <a:ext cx="3231149" cy="1200150"/>
          </a:xfrm>
        </p:spPr>
        <p:txBody>
          <a:bodyPr anchor="b"/>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347871" y="1543050"/>
            <a:ext cx="3231149"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A93D9-857B-C344-87EB-FD6E09425FD0}" type="slidenum">
              <a:rPr lang="en-US" smtClean="0"/>
              <a:t>‹#›</a:t>
            </a:fld>
            <a:endParaRPr lang="en-US"/>
          </a:p>
        </p:txBody>
      </p:sp>
    </p:spTree>
    <p:extLst>
      <p:ext uri="{BB962C8B-B14F-4D97-AF65-F5344CB8AC3E}">
        <p14:creationId xmlns:p14="http://schemas.microsoft.com/office/powerpoint/2010/main" val="4004564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A93D9-857B-C344-87EB-FD6E09425FD0}" type="slidenum">
              <a:rPr lang="en-US" smtClean="0"/>
              <a:t>‹#›</a:t>
            </a:fld>
            <a:endParaRPr lang="en-US"/>
          </a:p>
        </p:txBody>
      </p:sp>
    </p:spTree>
    <p:extLst>
      <p:ext uri="{BB962C8B-B14F-4D97-AF65-F5344CB8AC3E}">
        <p14:creationId xmlns:p14="http://schemas.microsoft.com/office/powerpoint/2010/main" val="1978526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A93D9-857B-C344-87EB-FD6E09425FD0}" type="slidenum">
              <a:rPr lang="en-US" smtClean="0"/>
              <a:t>‹#›</a:t>
            </a:fld>
            <a:endParaRPr lang="en-US"/>
          </a:p>
        </p:txBody>
      </p:sp>
    </p:spTree>
    <p:extLst>
      <p:ext uri="{BB962C8B-B14F-4D97-AF65-F5344CB8AC3E}">
        <p14:creationId xmlns:p14="http://schemas.microsoft.com/office/powerpoint/2010/main" val="941097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A93D9-857B-C344-87EB-FD6E09425FD0}" type="slidenum">
              <a:rPr lang="en-US" smtClean="0"/>
              <a:t>‹#›</a:t>
            </a:fld>
            <a:endParaRPr lang="en-US"/>
          </a:p>
        </p:txBody>
      </p:sp>
    </p:spTree>
    <p:extLst>
      <p:ext uri="{BB962C8B-B14F-4D97-AF65-F5344CB8AC3E}">
        <p14:creationId xmlns:p14="http://schemas.microsoft.com/office/powerpoint/2010/main" val="1566080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1A93D9-857B-C344-87EB-FD6E09425FD0}" type="slidenum">
              <a:rPr lang="en-US" smtClean="0"/>
              <a:t>‹#›</a:t>
            </a:fld>
            <a:endParaRPr lang="en-US"/>
          </a:p>
        </p:txBody>
      </p:sp>
    </p:spTree>
    <p:extLst>
      <p:ext uri="{BB962C8B-B14F-4D97-AF65-F5344CB8AC3E}">
        <p14:creationId xmlns:p14="http://schemas.microsoft.com/office/powerpoint/2010/main" val="2705183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1A93D9-857B-C344-87EB-FD6E09425FD0}" type="slidenum">
              <a:rPr lang="en-US" smtClean="0"/>
              <a:t>‹#›</a:t>
            </a:fld>
            <a:endParaRPr lang="en-US"/>
          </a:p>
        </p:txBody>
      </p:sp>
    </p:spTree>
    <p:extLst>
      <p:ext uri="{BB962C8B-B14F-4D97-AF65-F5344CB8AC3E}">
        <p14:creationId xmlns:p14="http://schemas.microsoft.com/office/powerpoint/2010/main" val="1532017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6654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1A93D9-857B-C344-87EB-FD6E09425FD0}" type="slidenum">
              <a:rPr lang="en-US" smtClean="0"/>
              <a:t>‹#›</a:t>
            </a:fld>
            <a:endParaRPr lang="en-US"/>
          </a:p>
        </p:txBody>
      </p:sp>
    </p:spTree>
    <p:extLst>
      <p:ext uri="{BB962C8B-B14F-4D97-AF65-F5344CB8AC3E}">
        <p14:creationId xmlns:p14="http://schemas.microsoft.com/office/powerpoint/2010/main" val="2413346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A93D9-857B-C344-87EB-FD6E09425FD0}" type="slidenum">
              <a:rPr lang="en-US" smtClean="0"/>
              <a:t>‹#›</a:t>
            </a:fld>
            <a:endParaRPr lang="en-US"/>
          </a:p>
        </p:txBody>
      </p:sp>
    </p:spTree>
    <p:extLst>
      <p:ext uri="{BB962C8B-B14F-4D97-AF65-F5344CB8AC3E}">
        <p14:creationId xmlns:p14="http://schemas.microsoft.com/office/powerpoint/2010/main" val="2406162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A93D9-857B-C344-87EB-FD6E09425FD0}" type="slidenum">
              <a:rPr lang="en-US" smtClean="0"/>
              <a:t>‹#›</a:t>
            </a:fld>
            <a:endParaRPr lang="en-US"/>
          </a:p>
        </p:txBody>
      </p:sp>
    </p:spTree>
    <p:extLst>
      <p:ext uri="{BB962C8B-B14F-4D97-AF65-F5344CB8AC3E}">
        <p14:creationId xmlns:p14="http://schemas.microsoft.com/office/powerpoint/2010/main" val="2421432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A93D9-857B-C344-87EB-FD6E09425FD0}" type="slidenum">
              <a:rPr lang="en-US" smtClean="0"/>
              <a:t>‹#›</a:t>
            </a:fld>
            <a:endParaRPr lang="en-US"/>
          </a:p>
        </p:txBody>
      </p:sp>
    </p:spTree>
    <p:extLst>
      <p:ext uri="{BB962C8B-B14F-4D97-AF65-F5344CB8AC3E}">
        <p14:creationId xmlns:p14="http://schemas.microsoft.com/office/powerpoint/2010/main" val="1637104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A93D9-857B-C344-87EB-FD6E09425FD0}" type="slidenum">
              <a:rPr lang="en-US" smtClean="0"/>
              <a:t>‹#›</a:t>
            </a:fld>
            <a:endParaRPr lang="en-US"/>
          </a:p>
        </p:txBody>
      </p:sp>
    </p:spTree>
    <p:extLst>
      <p:ext uri="{BB962C8B-B14F-4D97-AF65-F5344CB8AC3E}">
        <p14:creationId xmlns:p14="http://schemas.microsoft.com/office/powerpoint/2010/main" val="2889076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xmlns="" id="{0C4E73FD-DB7D-6846-A2AE-E73A318442F4}"/>
              </a:ext>
            </a:extLst>
          </p:cNvPr>
          <p:cNvSpPr>
            <a:spLocks noGrp="1"/>
          </p:cNvSpPr>
          <p:nvPr>
            <p:ph type="sldNum" sz="quarter" idx="4"/>
          </p:nvPr>
        </p:nvSpPr>
        <p:spPr>
          <a:xfrm>
            <a:off x="8819635" y="4851770"/>
            <a:ext cx="324365" cy="273844"/>
          </a:xfrm>
          <a:prstGeom prst="rect">
            <a:avLst/>
          </a:prstGeom>
        </p:spPr>
        <p:txBody>
          <a:bodyPr lIns="0" tIns="0" rIns="45720" bIns="0" anchor="ctr"/>
          <a:lstStyle>
            <a:lvl1pPr algn="r">
              <a:defRPr sz="1100">
                <a:solidFill>
                  <a:schemeClr val="tx1"/>
                </a:solidFill>
              </a:defRPr>
            </a:lvl1pPr>
          </a:lstStyle>
          <a:p>
            <a:fld id="{716D9922-87B3-6043-9531-5184EA303DC1}" type="slidenum">
              <a:rPr lang="en-US" smtClean="0"/>
              <a:pPr/>
              <a:t>‹#›</a:t>
            </a:fld>
            <a:endParaRPr lang="en-US" dirty="0"/>
          </a:p>
        </p:txBody>
      </p:sp>
      <p:sp>
        <p:nvSpPr>
          <p:cNvPr id="7" name="Title 1">
            <a:extLst>
              <a:ext uri="{FF2B5EF4-FFF2-40B4-BE49-F238E27FC236}">
                <a16:creationId xmlns:a16="http://schemas.microsoft.com/office/drawing/2014/main" xmlns="" id="{27110BA2-9B68-CC4C-A636-3277ABFA5F1F}"/>
              </a:ext>
            </a:extLst>
          </p:cNvPr>
          <p:cNvSpPr>
            <a:spLocks noGrp="1"/>
          </p:cNvSpPr>
          <p:nvPr>
            <p:ph type="ctrTitle" hasCustomPrompt="1"/>
          </p:nvPr>
        </p:nvSpPr>
        <p:spPr>
          <a:xfrm>
            <a:off x="609883" y="1906355"/>
            <a:ext cx="7750969" cy="1460595"/>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xmlns="" id="{9FCBF15F-CA7F-7641-B9E3-4E9C3E92F434}"/>
              </a:ext>
            </a:extLst>
          </p:cNvPr>
          <p:cNvSpPr>
            <a:spLocks noGrp="1"/>
          </p:cNvSpPr>
          <p:nvPr>
            <p:ph type="body" sz="quarter" idx="10"/>
          </p:nvPr>
        </p:nvSpPr>
        <p:spPr>
          <a:xfrm>
            <a:off x="609883" y="3376084"/>
            <a:ext cx="7750969" cy="944705"/>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627174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B8926A3-B154-C14C-BFED-E141D3C8B7D4}"/>
              </a:ext>
            </a:extLst>
          </p:cNvPr>
          <p:cNvSpPr>
            <a:spLocks noGrp="1"/>
          </p:cNvSpPr>
          <p:nvPr>
            <p:ph sz="half" idx="1"/>
          </p:nvPr>
        </p:nvSpPr>
        <p:spPr>
          <a:xfrm>
            <a:off x="428625"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940C922-34CF-D846-A402-06F51B18941E}"/>
              </a:ext>
            </a:extLst>
          </p:cNvPr>
          <p:cNvSpPr>
            <a:spLocks noGrp="1"/>
          </p:cNvSpPr>
          <p:nvPr>
            <p:ph sz="half" idx="2"/>
          </p:nvPr>
        </p:nvSpPr>
        <p:spPr>
          <a:xfrm>
            <a:off x="457200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xmlns="" id="{471868AE-308B-D548-82A1-318656FC5556}"/>
              </a:ext>
            </a:extLst>
          </p:cNvPr>
          <p:cNvSpPr>
            <a:spLocks noGrp="1"/>
          </p:cNvSpPr>
          <p:nvPr>
            <p:ph type="sldNum" sz="quarter" idx="4"/>
          </p:nvPr>
        </p:nvSpPr>
        <p:spPr>
          <a:xfrm>
            <a:off x="8823314" y="4869656"/>
            <a:ext cx="324365" cy="273844"/>
          </a:xfrm>
          <a:prstGeom prst="rect">
            <a:avLst/>
          </a:prstGeom>
        </p:spPr>
        <p:txBody>
          <a:bodyPr lIns="0" tIns="0" rIns="45720" bIns="0" anchor="ctr"/>
          <a:lstStyle>
            <a:lvl1pPr algn="r">
              <a:defRPr sz="1100"/>
            </a:lvl1pPr>
          </a:lstStyle>
          <a:p>
            <a:fld id="{716D9922-87B3-6043-9531-5184EA303DC1}" type="slidenum">
              <a:rPr lang="en-US" smtClean="0"/>
              <a:pPr/>
              <a:t>‹#›</a:t>
            </a:fld>
            <a:endParaRPr lang="en-US" dirty="0"/>
          </a:p>
        </p:txBody>
      </p:sp>
    </p:spTree>
    <p:extLst>
      <p:ext uri="{BB962C8B-B14F-4D97-AF65-F5344CB8AC3E}">
        <p14:creationId xmlns:p14="http://schemas.microsoft.com/office/powerpoint/2010/main" val="3491240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9ACFC5-D97A-B448-B815-E68D1A9731E8}"/>
              </a:ext>
            </a:extLst>
          </p:cNvPr>
          <p:cNvSpPr>
            <a:spLocks noGrp="1"/>
          </p:cNvSpPr>
          <p:nvPr>
            <p:ph type="title"/>
          </p:nvPr>
        </p:nvSpPr>
        <p:spPr>
          <a:xfrm>
            <a:off x="428625" y="273845"/>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EBFB46D-01D9-1D44-ABED-AC6282C16BC1}"/>
              </a:ext>
            </a:extLst>
          </p:cNvPr>
          <p:cNvSpPr>
            <a:spLocks noGrp="1"/>
          </p:cNvSpPr>
          <p:nvPr>
            <p:ph type="body" idx="1"/>
          </p:nvPr>
        </p:nvSpPr>
        <p:spPr>
          <a:xfrm>
            <a:off x="428626"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08F9F48-3F7F-A545-9387-0732A54B5B13}"/>
              </a:ext>
            </a:extLst>
          </p:cNvPr>
          <p:cNvSpPr>
            <a:spLocks noGrp="1"/>
          </p:cNvSpPr>
          <p:nvPr>
            <p:ph sz="half" idx="2"/>
          </p:nvPr>
        </p:nvSpPr>
        <p:spPr>
          <a:xfrm>
            <a:off x="428626"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90C0DC1-B7CB-B343-8B4E-8D57625AEA93}"/>
              </a:ext>
            </a:extLst>
          </p:cNvPr>
          <p:cNvSpPr>
            <a:spLocks noGrp="1"/>
          </p:cNvSpPr>
          <p:nvPr>
            <p:ph type="body" sz="quarter" idx="3"/>
          </p:nvPr>
        </p:nvSpPr>
        <p:spPr>
          <a:xfrm>
            <a:off x="457200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82689F1-F4A7-6440-A9D9-1BF6E3E127B0}"/>
              </a:ext>
            </a:extLst>
          </p:cNvPr>
          <p:cNvSpPr>
            <a:spLocks noGrp="1"/>
          </p:cNvSpPr>
          <p:nvPr>
            <p:ph sz="quarter" idx="4"/>
          </p:nvPr>
        </p:nvSpPr>
        <p:spPr>
          <a:xfrm>
            <a:off x="457200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xmlns="" id="{24E88283-FA1D-D040-8AFC-1D07DFC302AA}"/>
              </a:ext>
            </a:extLst>
          </p:cNvPr>
          <p:cNvSpPr>
            <a:spLocks noGrp="1"/>
          </p:cNvSpPr>
          <p:nvPr>
            <p:ph type="sldNum" sz="quarter" idx="10"/>
          </p:nvPr>
        </p:nvSpPr>
        <p:spPr>
          <a:xfrm>
            <a:off x="8391011" y="4737447"/>
            <a:ext cx="324365" cy="273844"/>
          </a:xfrm>
          <a:prstGeom prst="rect">
            <a:avLst/>
          </a:prstGeom>
        </p:spPr>
        <p:txBody>
          <a:bodyPr lIns="0" tIns="0" rIns="45720" bIns="0" anchor="ctr"/>
          <a:lstStyle>
            <a:lvl1pPr algn="r">
              <a:defRPr sz="750"/>
            </a:lvl1pPr>
          </a:lstStyle>
          <a:p>
            <a:fld id="{716D9922-87B3-6043-9531-5184EA303DC1}" type="slidenum">
              <a:rPr lang="en-US" smtClean="0"/>
              <a:t>‹#›</a:t>
            </a:fld>
            <a:endParaRPr lang="en-US" dirty="0"/>
          </a:p>
        </p:txBody>
      </p:sp>
    </p:spTree>
    <p:extLst>
      <p:ext uri="{BB962C8B-B14F-4D97-AF65-F5344CB8AC3E}">
        <p14:creationId xmlns:p14="http://schemas.microsoft.com/office/powerpoint/2010/main" val="476690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xmlns="" id="{00D6FDB5-5C90-C844-8D34-266A469CEC57}"/>
              </a:ext>
            </a:extLst>
          </p:cNvPr>
          <p:cNvSpPr>
            <a:spLocks noGrp="1"/>
          </p:cNvSpPr>
          <p:nvPr>
            <p:ph type="sldNum" sz="quarter" idx="4"/>
          </p:nvPr>
        </p:nvSpPr>
        <p:spPr>
          <a:xfrm>
            <a:off x="8715376" y="4869656"/>
            <a:ext cx="324365" cy="273844"/>
          </a:xfrm>
          <a:prstGeom prst="rect">
            <a:avLst/>
          </a:prstGeom>
        </p:spPr>
        <p:txBody>
          <a:bodyPr lIns="0" tIns="0" rIns="45720" bIns="0" anchor="ctr"/>
          <a:lstStyle>
            <a:lvl1pPr algn="r">
              <a:defRPr sz="1100"/>
            </a:lvl1pPr>
          </a:lstStyle>
          <a:p>
            <a:fld id="{716D9922-87B3-6043-9531-5184EA303DC1}" type="slidenum">
              <a:rPr lang="en-US" smtClean="0"/>
              <a:pPr/>
              <a:t>‹#›</a:t>
            </a:fld>
            <a:endParaRPr lang="en-US" dirty="0"/>
          </a:p>
        </p:txBody>
      </p:sp>
    </p:spTree>
    <p:extLst>
      <p:ext uri="{BB962C8B-B14F-4D97-AF65-F5344CB8AC3E}">
        <p14:creationId xmlns:p14="http://schemas.microsoft.com/office/powerpoint/2010/main" val="1620650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xmlns="" id="{87D20343-9337-0E42-A01C-2815CA8E0561}"/>
              </a:ext>
            </a:extLst>
          </p:cNvPr>
          <p:cNvSpPr>
            <a:spLocks noGrp="1"/>
          </p:cNvSpPr>
          <p:nvPr>
            <p:ph type="sldNum" sz="quarter" idx="4"/>
          </p:nvPr>
        </p:nvSpPr>
        <p:spPr>
          <a:xfrm>
            <a:off x="8391011" y="4737447"/>
            <a:ext cx="324365" cy="273844"/>
          </a:xfrm>
          <a:prstGeom prst="rect">
            <a:avLst/>
          </a:prstGeom>
        </p:spPr>
        <p:txBody>
          <a:bodyPr lIns="0" tIns="0" rIns="45720" bIns="0" anchor="ctr"/>
          <a:lstStyle>
            <a:lvl1pPr algn="r">
              <a:defRPr sz="750"/>
            </a:lvl1pPr>
          </a:lstStyle>
          <a:p>
            <a:fld id="{716D9922-87B3-6043-9531-5184EA303DC1}" type="slidenum">
              <a:rPr lang="en-US" smtClean="0"/>
              <a:t>‹#›</a:t>
            </a:fld>
            <a:endParaRPr lang="en-US" dirty="0"/>
          </a:p>
        </p:txBody>
      </p:sp>
    </p:spTree>
    <p:extLst>
      <p:ext uri="{BB962C8B-B14F-4D97-AF65-F5344CB8AC3E}">
        <p14:creationId xmlns:p14="http://schemas.microsoft.com/office/powerpoint/2010/main" val="499153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184E83-FA30-AE49-A809-D1503D6A577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1FF97B18-F1D3-C845-98E1-FCEEFD596FE2}"/>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B0677A6-B440-D244-B039-82AFE3A152A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xmlns="" id="{6ACFED41-9DB8-3441-9E99-88FCE31DC294}"/>
              </a:ext>
            </a:extLst>
          </p:cNvPr>
          <p:cNvSpPr>
            <a:spLocks noGrp="1"/>
          </p:cNvSpPr>
          <p:nvPr>
            <p:ph type="sldNum" sz="quarter" idx="4"/>
          </p:nvPr>
        </p:nvSpPr>
        <p:spPr>
          <a:xfrm>
            <a:off x="8391011" y="4737447"/>
            <a:ext cx="324365" cy="273844"/>
          </a:xfrm>
          <a:prstGeom prst="rect">
            <a:avLst/>
          </a:prstGeom>
        </p:spPr>
        <p:txBody>
          <a:bodyPr lIns="0" tIns="0" rIns="45720" bIns="0" anchor="ctr"/>
          <a:lstStyle>
            <a:lvl1pPr algn="r">
              <a:defRPr sz="750"/>
            </a:lvl1pPr>
          </a:lstStyle>
          <a:p>
            <a:fld id="{716D9922-87B3-6043-9531-5184EA303DC1}" type="slidenum">
              <a:rPr lang="en-US" smtClean="0"/>
              <a:t>‹#›</a:t>
            </a:fld>
            <a:endParaRPr lang="en-US" dirty="0"/>
          </a:p>
        </p:txBody>
      </p:sp>
    </p:spTree>
    <p:extLst>
      <p:ext uri="{BB962C8B-B14F-4D97-AF65-F5344CB8AC3E}">
        <p14:creationId xmlns:p14="http://schemas.microsoft.com/office/powerpoint/2010/main" val="2682687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3999BF-B963-A049-A11E-595313950FC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6BA4A0F9-2FD7-DE46-AE52-AD7C0C073AC7}"/>
              </a:ext>
            </a:extLst>
          </p:cNvPr>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xmlns="" id="{A59413AE-9723-9D45-B482-FF92ED073F4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xmlns="" id="{B0BC717A-FCD7-0D46-A097-931C02281585}"/>
              </a:ext>
            </a:extLst>
          </p:cNvPr>
          <p:cNvSpPr>
            <a:spLocks noGrp="1"/>
          </p:cNvSpPr>
          <p:nvPr>
            <p:ph type="sldNum" sz="quarter" idx="4"/>
          </p:nvPr>
        </p:nvSpPr>
        <p:spPr>
          <a:xfrm>
            <a:off x="8391011" y="4737447"/>
            <a:ext cx="324365" cy="273844"/>
          </a:xfrm>
          <a:prstGeom prst="rect">
            <a:avLst/>
          </a:prstGeom>
        </p:spPr>
        <p:txBody>
          <a:bodyPr lIns="0" tIns="0" rIns="45720" bIns="0" anchor="ctr"/>
          <a:lstStyle>
            <a:lvl1pPr algn="r">
              <a:defRPr sz="750"/>
            </a:lvl1pPr>
          </a:lstStyle>
          <a:p>
            <a:fld id="{716D9922-87B3-6043-9531-5184EA303DC1}" type="slidenum">
              <a:rPr lang="en-US" smtClean="0"/>
              <a:t>‹#›</a:t>
            </a:fld>
            <a:endParaRPr lang="en-US" dirty="0"/>
          </a:p>
        </p:txBody>
      </p:sp>
    </p:spTree>
    <p:extLst>
      <p:ext uri="{BB962C8B-B14F-4D97-AF65-F5344CB8AC3E}">
        <p14:creationId xmlns:p14="http://schemas.microsoft.com/office/powerpoint/2010/main" val="19091042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D7DAAA2-8718-2247-8539-9A0DC22C048C}"/>
              </a:ext>
            </a:extLst>
          </p:cNvPr>
          <p:cNvSpPr>
            <a:spLocks noGrp="1"/>
          </p:cNvSpPr>
          <p:nvPr>
            <p:ph type="title"/>
          </p:nvPr>
        </p:nvSpPr>
        <p:spPr>
          <a:xfrm>
            <a:off x="428625" y="273845"/>
            <a:ext cx="8286750" cy="994172"/>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xmlns="" id="{A73056FE-C136-A54B-9DE3-EACD8E08FED9}"/>
              </a:ext>
            </a:extLst>
          </p:cNvPr>
          <p:cNvSpPr>
            <a:spLocks noGrp="1"/>
          </p:cNvSpPr>
          <p:nvPr>
            <p:ph type="body" idx="1"/>
          </p:nvPr>
        </p:nvSpPr>
        <p:spPr>
          <a:xfrm>
            <a:off x="428625" y="1369220"/>
            <a:ext cx="8286750" cy="31553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xmlns="" id="{125833E0-DD3D-DF4F-9316-F67B7A80E307}"/>
              </a:ext>
            </a:extLst>
          </p:cNvPr>
          <p:cNvSpPr>
            <a:spLocks noGrp="1"/>
          </p:cNvSpPr>
          <p:nvPr>
            <p:ph type="sldNum" sz="quarter" idx="4"/>
          </p:nvPr>
        </p:nvSpPr>
        <p:spPr>
          <a:xfrm>
            <a:off x="8819635" y="4861039"/>
            <a:ext cx="324365" cy="273844"/>
          </a:xfrm>
          <a:prstGeom prst="rect">
            <a:avLst/>
          </a:prstGeom>
        </p:spPr>
        <p:txBody>
          <a:bodyPr lIns="0" tIns="0" rIns="45720" bIns="0" anchor="ctr"/>
          <a:lstStyle>
            <a:lvl1pPr algn="r">
              <a:defRPr sz="1100">
                <a:latin typeface="Calibri"/>
                <a:cs typeface="Calibri"/>
              </a:defRPr>
            </a:lvl1pPr>
          </a:lstStyle>
          <a:p>
            <a:fld id="{716D9922-87B3-6043-9531-5184EA303DC1}" type="slidenum">
              <a:rPr lang="en-US" smtClean="0"/>
              <a:pPr/>
              <a:t>‹#›</a:t>
            </a:fld>
            <a:endParaRPr lang="en-US" dirty="0"/>
          </a:p>
        </p:txBody>
      </p:sp>
    </p:spTree>
    <p:extLst>
      <p:ext uri="{BB962C8B-B14F-4D97-AF65-F5344CB8AC3E}">
        <p14:creationId xmlns:p14="http://schemas.microsoft.com/office/powerpoint/2010/main" val="18549250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69" r:id="rId13"/>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7" orient="horz" pos="2160">
          <p15:clr>
            <a:srgbClr val="F26B43"/>
          </p15:clr>
        </p15:guide>
        <p15:guide id="8" pos="2880">
          <p15:clr>
            <a:srgbClr val="F26B43"/>
          </p15:clr>
        </p15:guide>
        <p15:guide id="9" pos="270">
          <p15:clr>
            <a:srgbClr val="F26B43"/>
          </p15:clr>
        </p15:guide>
        <p15:guide id="10" orient="horz" pos="3888">
          <p15:clr>
            <a:srgbClr val="F26B43"/>
          </p15:clr>
        </p15:guide>
        <p15:guide id="11" pos="5490">
          <p15:clr>
            <a:srgbClr val="F26B43"/>
          </p15:clr>
        </p15:guide>
        <p15:guide id="12" orient="horz" pos="412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0" y="48688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61281" y="4807002"/>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388434" y="4800393"/>
            <a:ext cx="1755565"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11A93D9-857B-C344-87EB-FD6E09425FD0}" type="slidenum">
              <a:rPr lang="en-US" smtClean="0"/>
              <a:t>‹#›</a:t>
            </a:fld>
            <a:endParaRPr lang="en-US" dirty="0"/>
          </a:p>
        </p:txBody>
      </p:sp>
    </p:spTree>
    <p:extLst>
      <p:ext uri="{BB962C8B-B14F-4D97-AF65-F5344CB8AC3E}">
        <p14:creationId xmlns:p14="http://schemas.microsoft.com/office/powerpoint/2010/main" val="312687479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883" y="1479002"/>
            <a:ext cx="7750969" cy="1060697"/>
          </a:xfrm>
        </p:spPr>
        <p:txBody>
          <a:bodyPr/>
          <a:lstStyle/>
          <a:p>
            <a:r>
              <a:rPr lang="en-US" dirty="0"/>
              <a:t>sPHENIX</a:t>
            </a:r>
          </a:p>
        </p:txBody>
      </p:sp>
      <p:sp>
        <p:nvSpPr>
          <p:cNvPr id="3" name="Subtitle 2"/>
          <p:cNvSpPr>
            <a:spLocks noGrp="1"/>
          </p:cNvSpPr>
          <p:nvPr>
            <p:ph type="subTitle" idx="1"/>
          </p:nvPr>
        </p:nvSpPr>
        <p:spPr>
          <a:xfrm>
            <a:off x="499972" y="3414166"/>
            <a:ext cx="7750969" cy="559639"/>
          </a:xfrm>
        </p:spPr>
        <p:txBody>
          <a:bodyPr>
            <a:normAutofit fontScale="25000" lnSpcReduction="20000"/>
          </a:bodyPr>
          <a:lstStyle/>
          <a:p>
            <a:r>
              <a:rPr lang="en-US" sz="6400" dirty="0"/>
              <a:t>Edward </a:t>
            </a:r>
            <a:r>
              <a:rPr lang="en-US" sz="6400" dirty="0" smtClean="0"/>
              <a:t>O’Brien</a:t>
            </a:r>
            <a:endParaRPr lang="en-US" sz="6400" dirty="0"/>
          </a:p>
          <a:p>
            <a:r>
              <a:rPr lang="en-US" sz="6400" dirty="0" smtClean="0"/>
              <a:t>PMG</a:t>
            </a:r>
            <a:endParaRPr lang="en-US" sz="6400" dirty="0"/>
          </a:p>
          <a:p>
            <a:r>
              <a:rPr lang="en-US" sz="6400" dirty="0"/>
              <a:t>December </a:t>
            </a:r>
            <a:r>
              <a:rPr lang="en-US" sz="6400" dirty="0" smtClean="0"/>
              <a:t>16, </a:t>
            </a:r>
            <a:r>
              <a:rPr lang="en-US" sz="6400" dirty="0"/>
              <a:t>2021</a:t>
            </a:r>
          </a:p>
          <a:p>
            <a:r>
              <a:rPr lang="en-US" dirty="0"/>
              <a:t> </a:t>
            </a:r>
          </a:p>
        </p:txBody>
      </p:sp>
    </p:spTree>
    <p:extLst>
      <p:ext uri="{BB962C8B-B14F-4D97-AF65-F5344CB8AC3E}">
        <p14:creationId xmlns:p14="http://schemas.microsoft.com/office/powerpoint/2010/main" val="200467680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xmlns="" id="{9826F5DB-578E-46C1-A830-3C2CA83B911A}"/>
              </a:ext>
            </a:extLst>
          </p:cNvPr>
          <p:cNvSpPr txBox="1">
            <a:spLocks/>
          </p:cNvSpPr>
          <p:nvPr/>
        </p:nvSpPr>
        <p:spPr bwMode="auto">
          <a:xfrm>
            <a:off x="254629" y="11678"/>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5867"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5867">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5867">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5867">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5867">
                <a:solidFill>
                  <a:schemeClr val="tx1"/>
                </a:solidFill>
                <a:latin typeface="Calibri" charset="0"/>
                <a:ea typeface="MS PGothic" pitchFamily="34" charset="-128"/>
                <a:cs typeface="MS PGothic" charset="0"/>
              </a:defRPr>
            </a:lvl5pPr>
            <a:lvl6pPr marL="609585" algn="ctr" rtl="0" fontAlgn="base">
              <a:spcBef>
                <a:spcPct val="0"/>
              </a:spcBef>
              <a:spcAft>
                <a:spcPct val="0"/>
              </a:spcAft>
              <a:defRPr sz="5867">
                <a:solidFill>
                  <a:schemeClr val="tx1"/>
                </a:solidFill>
                <a:latin typeface="Calibri" charset="0"/>
                <a:ea typeface="ＭＳ Ｐゴシック" charset="0"/>
              </a:defRPr>
            </a:lvl6pPr>
            <a:lvl7pPr marL="1219170" algn="ctr" rtl="0" fontAlgn="base">
              <a:spcBef>
                <a:spcPct val="0"/>
              </a:spcBef>
              <a:spcAft>
                <a:spcPct val="0"/>
              </a:spcAft>
              <a:defRPr sz="5867">
                <a:solidFill>
                  <a:schemeClr val="tx1"/>
                </a:solidFill>
                <a:latin typeface="Calibri" charset="0"/>
                <a:ea typeface="ＭＳ Ｐゴシック" charset="0"/>
              </a:defRPr>
            </a:lvl7pPr>
            <a:lvl8pPr marL="1828754" algn="ctr" rtl="0" fontAlgn="base">
              <a:spcBef>
                <a:spcPct val="0"/>
              </a:spcBef>
              <a:spcAft>
                <a:spcPct val="0"/>
              </a:spcAft>
              <a:defRPr sz="5867">
                <a:solidFill>
                  <a:schemeClr val="tx1"/>
                </a:solidFill>
                <a:latin typeface="Calibri" charset="0"/>
                <a:ea typeface="ＭＳ Ｐゴシック" charset="0"/>
              </a:defRPr>
            </a:lvl8pPr>
            <a:lvl9pPr marL="2438339" algn="ctr" rtl="0" fontAlgn="base">
              <a:spcBef>
                <a:spcPct val="0"/>
              </a:spcBef>
              <a:spcAft>
                <a:spcPct val="0"/>
              </a:spcAft>
              <a:defRPr sz="5867">
                <a:solidFill>
                  <a:schemeClr val="tx1"/>
                </a:solidFill>
                <a:latin typeface="Calibri" charset="0"/>
                <a:ea typeface="ＭＳ Ｐゴシック" charset="0"/>
              </a:defRPr>
            </a:lvl9pPr>
          </a:lstStyle>
          <a:p>
            <a:r>
              <a:rPr lang="en-US" sz="4000" dirty="0" smtClean="0">
                <a:latin typeface="Calibri"/>
                <a:cs typeface="Calibri"/>
              </a:rPr>
              <a:t>sPHENIX </a:t>
            </a:r>
            <a:r>
              <a:rPr lang="en-US" sz="4000" dirty="0">
                <a:latin typeface="Calibri"/>
                <a:cs typeface="Calibri"/>
              </a:rPr>
              <a:t>Installation Schedule</a:t>
            </a:r>
          </a:p>
          <a:p>
            <a:r>
              <a:rPr lang="en-US" sz="1200" b="1" dirty="0" smtClean="0"/>
              <a:t> </a:t>
            </a:r>
            <a:endParaRPr lang="en-US" sz="1200" b="1" dirty="0"/>
          </a:p>
        </p:txBody>
      </p:sp>
      <p:sp>
        <p:nvSpPr>
          <p:cNvPr id="92" name="Slide Number Placeholder 5">
            <a:extLst>
              <a:ext uri="{FF2B5EF4-FFF2-40B4-BE49-F238E27FC236}">
                <a16:creationId xmlns:a16="http://schemas.microsoft.com/office/drawing/2014/main" xmlns="" id="{0D1851BF-31B6-4787-BC7F-181576AE1CE0}"/>
              </a:ext>
            </a:extLst>
          </p:cNvPr>
          <p:cNvSpPr>
            <a:spLocks noGrp="1"/>
          </p:cNvSpPr>
          <p:nvPr>
            <p:ph type="sldNum" sz="quarter" idx="4294967295"/>
          </p:nvPr>
        </p:nvSpPr>
        <p:spPr bwMode="auto">
          <a:xfrm>
            <a:off x="8609806" y="4869657"/>
            <a:ext cx="534194"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Calibri" pitchFamily="34" charset="0"/>
                <a:ea typeface="MS PGothic" pitchFamily="34" charset="-128"/>
                <a:cs typeface="+mn-cs"/>
              </a:defRPr>
            </a:lvl1pPr>
            <a:lvl2pPr marL="457189"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378"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566"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754"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943" algn="l" defTabSz="914378" rtl="0" eaLnBrk="1" latinLnBrk="0" hangingPunct="1">
              <a:defRPr kern="1200">
                <a:solidFill>
                  <a:schemeClr val="tx1"/>
                </a:solidFill>
                <a:latin typeface="Calibri" pitchFamily="34" charset="0"/>
                <a:ea typeface="MS PGothic" pitchFamily="34" charset="-128"/>
                <a:cs typeface="+mn-cs"/>
              </a:defRPr>
            </a:lvl6pPr>
            <a:lvl7pPr marL="2743132" algn="l" defTabSz="914378" rtl="0" eaLnBrk="1" latinLnBrk="0" hangingPunct="1">
              <a:defRPr kern="1200">
                <a:solidFill>
                  <a:schemeClr val="tx1"/>
                </a:solidFill>
                <a:latin typeface="Calibri" pitchFamily="34" charset="0"/>
                <a:ea typeface="MS PGothic" pitchFamily="34" charset="-128"/>
                <a:cs typeface="+mn-cs"/>
              </a:defRPr>
            </a:lvl7pPr>
            <a:lvl8pPr marL="3200320" algn="l" defTabSz="914378" rtl="0" eaLnBrk="1" latinLnBrk="0" hangingPunct="1">
              <a:defRPr kern="1200">
                <a:solidFill>
                  <a:schemeClr val="tx1"/>
                </a:solidFill>
                <a:latin typeface="Calibri" pitchFamily="34" charset="0"/>
                <a:ea typeface="MS PGothic" pitchFamily="34" charset="-128"/>
                <a:cs typeface="+mn-cs"/>
              </a:defRPr>
            </a:lvl8pPr>
            <a:lvl9pPr marL="3657509" algn="l" defTabSz="914378" rtl="0" eaLnBrk="1" latinLnBrk="0" hangingPunct="1">
              <a:defRPr kern="1200">
                <a:solidFill>
                  <a:schemeClr val="tx1"/>
                </a:solidFill>
                <a:latin typeface="Calibri" pitchFamily="34" charset="0"/>
                <a:ea typeface="MS PGothic" pitchFamily="34" charset="-128"/>
                <a:cs typeface="+mn-cs"/>
              </a:defRPr>
            </a:lvl9pPr>
          </a:lstStyle>
          <a:p>
            <a:pPr eaLnBrk="1" hangingPunct="1"/>
            <a:fld id="{4B932B3A-BA38-40C7-ADEE-2A1902CEB265}" type="slidenum">
              <a:rPr lang="en-US" altLang="en-US" smtClean="0"/>
              <a:pPr eaLnBrk="1" hangingPunct="1"/>
              <a:t>10</a:t>
            </a:fld>
            <a:endParaRPr lang="en-US" altLang="en-US">
              <a:solidFill>
                <a:srgbClr val="898989"/>
              </a:solidFill>
              <a:cs typeface="Arial" pitchFamily="34" charset="0"/>
            </a:endParaRPr>
          </a:p>
        </p:txBody>
      </p:sp>
      <p:pic>
        <p:nvPicPr>
          <p:cNvPr id="9" name="Picture 8" descr="Screen Shot 2021-12-16 at 12.52.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29" y="558175"/>
            <a:ext cx="8853536" cy="4486663"/>
          </a:xfrm>
          <a:prstGeom prst="rect">
            <a:avLst/>
          </a:prstGeom>
        </p:spPr>
      </p:pic>
    </p:spTree>
    <p:extLst>
      <p:ext uri="{BB962C8B-B14F-4D97-AF65-F5344CB8AC3E}">
        <p14:creationId xmlns:p14="http://schemas.microsoft.com/office/powerpoint/2010/main" val="1362020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45509"/>
            <a:ext cx="8832089" cy="684129"/>
          </a:xfrm>
        </p:spPr>
        <p:txBody>
          <a:bodyPr/>
          <a:lstStyle/>
          <a:p>
            <a:r>
              <a:rPr lang="en-US" b="0" dirty="0" smtClean="0">
                <a:latin typeface="Calibri"/>
                <a:cs typeface="Calibri"/>
              </a:rPr>
              <a:t>Next Installation Steps</a:t>
            </a:r>
            <a:endParaRPr lang="en-US" b="0" dirty="0">
              <a:latin typeface="Calibri"/>
              <a:cs typeface="Calibri"/>
            </a:endParaRPr>
          </a:p>
        </p:txBody>
      </p:sp>
      <p:sp>
        <p:nvSpPr>
          <p:cNvPr id="7" name="Content Placeholder 6"/>
          <p:cNvSpPr>
            <a:spLocks noGrp="1"/>
          </p:cNvSpPr>
          <p:nvPr>
            <p:ph idx="1"/>
          </p:nvPr>
        </p:nvSpPr>
        <p:spPr>
          <a:xfrm>
            <a:off x="304800" y="801868"/>
            <a:ext cx="8839200" cy="3394472"/>
          </a:xfrm>
        </p:spPr>
        <p:txBody>
          <a:bodyPr/>
          <a:lstStyle/>
          <a:p>
            <a:r>
              <a:rPr lang="en-US" sz="2000" dirty="0" smtClean="0"/>
              <a:t>Survey LSR’s on Carriage and tweet position if necessary. Square-up the carriage </a:t>
            </a:r>
            <a:r>
              <a:rPr lang="en-US" sz="2000" dirty="0" err="1" smtClean="0"/>
              <a:t>wrt</a:t>
            </a:r>
            <a:r>
              <a:rPr lang="en-US" sz="2000" dirty="0" smtClean="0"/>
              <a:t> the reinforced tracks</a:t>
            </a:r>
          </a:p>
          <a:p>
            <a:r>
              <a:rPr lang="en-US" sz="2000" dirty="0" smtClean="0"/>
              <a:t>Install the OHCal sectors 14-32  into the OHCal Barrel. This work will take us until mid-January.</a:t>
            </a:r>
            <a:endParaRPr lang="en-US" sz="2000" dirty="0"/>
          </a:p>
        </p:txBody>
      </p:sp>
      <p:sp>
        <p:nvSpPr>
          <p:cNvPr id="5" name="Slide Number Placeholder 4"/>
          <p:cNvSpPr>
            <a:spLocks noGrp="1"/>
          </p:cNvSpPr>
          <p:nvPr>
            <p:ph type="sldNum" sz="quarter" idx="4294967295"/>
          </p:nvPr>
        </p:nvSpPr>
        <p:spPr>
          <a:xfrm>
            <a:off x="8609806" y="4869657"/>
            <a:ext cx="534194" cy="273844"/>
          </a:xfrm>
          <a:prstGeom prst="rect">
            <a:avLst/>
          </a:prstGeom>
        </p:spPr>
        <p:txBody>
          <a:bodyPr/>
          <a:lstStyle/>
          <a:p>
            <a:fld id="{0AE0C637-5835-444B-B8C0-92C25AFA2084}" type="slidenum">
              <a:rPr lang="en-US" altLang="en-US" smtClean="0"/>
              <a:pPr/>
              <a:t>11</a:t>
            </a:fld>
            <a:endParaRPr lang="en-US" altLang="en-US" dirty="0"/>
          </a:p>
        </p:txBody>
      </p:sp>
      <p:pic>
        <p:nvPicPr>
          <p:cNvPr id="6" name="Picture 5" descr="Screen Shot 2021-10-13 at 12.53.57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8600" y="2001700"/>
            <a:ext cx="8229600" cy="3008450"/>
          </a:xfrm>
          <a:prstGeom prst="rect">
            <a:avLst/>
          </a:prstGeom>
        </p:spPr>
      </p:pic>
    </p:spTree>
    <p:extLst>
      <p:ext uri="{BB962C8B-B14F-4D97-AF65-F5344CB8AC3E}">
        <p14:creationId xmlns:p14="http://schemas.microsoft.com/office/powerpoint/2010/main" val="34102712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3459" y="70453"/>
            <a:ext cx="8286750" cy="406784"/>
          </a:xfrm>
        </p:spPr>
        <p:txBody>
          <a:bodyPr>
            <a:noAutofit/>
          </a:bodyPr>
          <a:lstStyle/>
          <a:p>
            <a:r>
              <a:rPr lang="en-US" sz="4000" b="0" dirty="0" smtClean="0">
                <a:latin typeface="Calibri"/>
                <a:cs typeface="Calibri"/>
              </a:rPr>
              <a:t>IHCal, EMCal, TPC Installation</a:t>
            </a:r>
            <a:endParaRPr lang="en-US" sz="4000" b="0" dirty="0">
              <a:latin typeface="Calibri"/>
              <a:cs typeface="Calibri"/>
            </a:endParaRPr>
          </a:p>
        </p:txBody>
      </p:sp>
      <p:pic>
        <p:nvPicPr>
          <p:cNvPr id="8" name="Picture 7" descr="Screen Shot 2021-12-08 at 12.06.49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7673" y="680629"/>
            <a:ext cx="8610600" cy="4345411"/>
          </a:xfrm>
          <a:prstGeom prst="rect">
            <a:avLst/>
          </a:prstGeom>
        </p:spPr>
      </p:pic>
      <p:sp>
        <p:nvSpPr>
          <p:cNvPr id="6" name="Slide Number Placeholder 5"/>
          <p:cNvSpPr>
            <a:spLocks noGrp="1"/>
          </p:cNvSpPr>
          <p:nvPr>
            <p:ph type="sldNum" sz="quarter" idx="4294967295"/>
          </p:nvPr>
        </p:nvSpPr>
        <p:spPr>
          <a:xfrm>
            <a:off x="8609806" y="4869657"/>
            <a:ext cx="432869" cy="273844"/>
          </a:xfrm>
          <a:prstGeom prst="rect">
            <a:avLst/>
          </a:prstGeom>
        </p:spPr>
        <p:txBody>
          <a:bodyPr/>
          <a:lstStyle/>
          <a:p>
            <a:fld id="{4B932B3A-BA38-40C7-ADEE-2A1902CEB265}" type="slidenum">
              <a:rPr lang="en-US" altLang="en-US" sz="1200" smtClean="0"/>
              <a:pPr/>
              <a:t>12</a:t>
            </a:fld>
            <a:endParaRPr lang="en-US" altLang="en-US" sz="1200" dirty="0"/>
          </a:p>
        </p:txBody>
      </p:sp>
    </p:spTree>
    <p:extLst>
      <p:ext uri="{BB962C8B-B14F-4D97-AF65-F5344CB8AC3E}">
        <p14:creationId xmlns:p14="http://schemas.microsoft.com/office/powerpoint/2010/main" val="27209703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CEE4A12D-CE5B-4ABC-8AB1-192305EEED51}"/>
              </a:ext>
            </a:extLst>
          </p:cNvPr>
          <p:cNvSpPr txBox="1"/>
          <p:nvPr/>
        </p:nvSpPr>
        <p:spPr>
          <a:xfrm>
            <a:off x="315233" y="0"/>
            <a:ext cx="6483265" cy="584776"/>
          </a:xfrm>
          <a:prstGeom prst="rect">
            <a:avLst/>
          </a:prstGeom>
          <a:noFill/>
        </p:spPr>
        <p:txBody>
          <a:bodyPr wrap="none" rtlCol="0">
            <a:spAutoFit/>
          </a:bodyPr>
          <a:lstStyle/>
          <a:p>
            <a:r>
              <a:rPr lang="en-US" sz="3200" dirty="0"/>
              <a:t>Inner </a:t>
            </a:r>
            <a:r>
              <a:rPr lang="en-US" sz="3200" dirty="0" smtClean="0"/>
              <a:t> HCal Barrel Fab and Installation</a:t>
            </a:r>
            <a:endParaRPr lang="en-US" sz="3200" dirty="0"/>
          </a:p>
        </p:txBody>
      </p:sp>
      <p:sp>
        <p:nvSpPr>
          <p:cNvPr id="12" name="Slide Number Placeholder 5">
            <a:extLst>
              <a:ext uri="{FF2B5EF4-FFF2-40B4-BE49-F238E27FC236}">
                <a16:creationId xmlns:a16="http://schemas.microsoft.com/office/drawing/2014/main" xmlns="" id="{35C3A2F0-7EE1-4526-B3C2-470E3A519680}"/>
              </a:ext>
            </a:extLst>
          </p:cNvPr>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13</a:t>
            </a:fld>
            <a:endParaRPr lang="en-US" altLang="en-US"/>
          </a:p>
        </p:txBody>
      </p:sp>
      <p:pic>
        <p:nvPicPr>
          <p:cNvPr id="3" name="Picture 2" descr="Screen Shot 2021-10-13 at 1.03.56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24379" y="666750"/>
            <a:ext cx="5940935" cy="2352069"/>
          </a:xfrm>
          <a:prstGeom prst="rect">
            <a:avLst/>
          </a:prstGeom>
        </p:spPr>
      </p:pic>
      <p:pic>
        <p:nvPicPr>
          <p:cNvPr id="8" name="Picture 7">
            <a:extLst>
              <a:ext uri="{FF2B5EF4-FFF2-40B4-BE49-F238E27FC236}">
                <a16:creationId xmlns:a16="http://schemas.microsoft.com/office/drawing/2014/main" xmlns="" id="{789B7FAA-323E-4A63-A803-92311B4E40E5}"/>
              </a:ext>
            </a:extLst>
          </p:cNvPr>
          <p:cNvPicPr>
            <a:picLocks noChangeAspect="1"/>
          </p:cNvPicPr>
          <p:nvPr/>
        </p:nvPicPr>
        <p:blipFill>
          <a:blip r:embed="rId3"/>
          <a:stretch>
            <a:fillRect/>
          </a:stretch>
        </p:blipFill>
        <p:spPr>
          <a:xfrm>
            <a:off x="315233" y="742949"/>
            <a:ext cx="2870865" cy="2133600"/>
          </a:xfrm>
          <a:prstGeom prst="rect">
            <a:avLst/>
          </a:prstGeom>
          <a:ln>
            <a:solidFill>
              <a:schemeClr val="accent1"/>
            </a:solidFill>
          </a:ln>
        </p:spPr>
      </p:pic>
      <p:pic>
        <p:nvPicPr>
          <p:cNvPr id="2" name="Picture 1" descr="Screen Shot 2021-12-08 at 10.41.30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9400" y="3054630"/>
            <a:ext cx="3292312" cy="2114550"/>
          </a:xfrm>
          <a:prstGeom prst="rect">
            <a:avLst/>
          </a:prstGeom>
        </p:spPr>
      </p:pic>
      <p:sp>
        <p:nvSpPr>
          <p:cNvPr id="4" name="TextBox 3"/>
          <p:cNvSpPr txBox="1"/>
          <p:nvPr/>
        </p:nvSpPr>
        <p:spPr>
          <a:xfrm>
            <a:off x="2819400" y="3061071"/>
            <a:ext cx="3028092" cy="338554"/>
          </a:xfrm>
          <a:prstGeom prst="rect">
            <a:avLst/>
          </a:prstGeom>
          <a:noFill/>
        </p:spPr>
        <p:txBody>
          <a:bodyPr wrap="none" rtlCol="0">
            <a:spAutoFit/>
          </a:bodyPr>
          <a:lstStyle/>
          <a:p>
            <a:r>
              <a:rPr lang="en-US" sz="1600" b="1" dirty="0" smtClean="0">
                <a:solidFill>
                  <a:srgbClr val="FFFFFF"/>
                </a:solidFill>
              </a:rPr>
              <a:t>IHCal Sector Assembly  B912</a:t>
            </a:r>
            <a:endParaRPr lang="en-US" sz="1600" b="1" dirty="0">
              <a:solidFill>
                <a:srgbClr val="FFFFFF"/>
              </a:solidFill>
            </a:endParaRPr>
          </a:p>
        </p:txBody>
      </p:sp>
      <p:sp>
        <p:nvSpPr>
          <p:cNvPr id="5" name="TextBox 4"/>
          <p:cNvSpPr txBox="1"/>
          <p:nvPr/>
        </p:nvSpPr>
        <p:spPr>
          <a:xfrm>
            <a:off x="315233" y="695450"/>
            <a:ext cx="2748582" cy="307777"/>
          </a:xfrm>
          <a:prstGeom prst="rect">
            <a:avLst/>
          </a:prstGeom>
          <a:noFill/>
        </p:spPr>
        <p:txBody>
          <a:bodyPr wrap="none" rtlCol="0">
            <a:spAutoFit/>
          </a:bodyPr>
          <a:lstStyle/>
          <a:p>
            <a:r>
              <a:rPr lang="en-US" sz="1400" b="1" dirty="0" smtClean="0"/>
              <a:t>IHCal Sectors Built into Barrel</a:t>
            </a:r>
            <a:endParaRPr lang="en-US" sz="1400" b="1" dirty="0"/>
          </a:p>
        </p:txBody>
      </p:sp>
    </p:spTree>
    <p:extLst>
      <p:ext uri="{BB962C8B-B14F-4D97-AF65-F5344CB8AC3E}">
        <p14:creationId xmlns:p14="http://schemas.microsoft.com/office/powerpoint/2010/main" val="1863306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0478" y="0"/>
            <a:ext cx="8286750" cy="904845"/>
          </a:xfrm>
        </p:spPr>
        <p:txBody>
          <a:bodyPr/>
          <a:lstStyle/>
          <a:p>
            <a:r>
              <a:rPr lang="en-US" b="0" dirty="0" smtClean="0"/>
              <a:t>EMCal Installation in sPHENIX</a:t>
            </a:r>
            <a:endParaRPr lang="en-US" b="0" dirty="0"/>
          </a:p>
        </p:txBody>
      </p:sp>
      <p:sp>
        <p:nvSpPr>
          <p:cNvPr id="6" name="Slide Number Placeholder 5"/>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14</a:t>
            </a:fld>
            <a:endParaRPr lang="en-US" altLang="en-US" dirty="0"/>
          </a:p>
        </p:txBody>
      </p:sp>
      <p:pic>
        <p:nvPicPr>
          <p:cNvPr id="8" name="Picture 7" descr="Screen Shot 2021-10-13 at 1.08.08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2385" y="904845"/>
            <a:ext cx="8468501" cy="2124105"/>
          </a:xfrm>
          <a:prstGeom prst="rect">
            <a:avLst/>
          </a:prstGeom>
        </p:spPr>
      </p:pic>
      <p:pic>
        <p:nvPicPr>
          <p:cNvPr id="9" name="Picture 8" descr="Screen Shot 2021-10-13 at 1.00.00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1076" y="3028950"/>
            <a:ext cx="2477124" cy="1872733"/>
          </a:xfrm>
          <a:prstGeom prst="rect">
            <a:avLst/>
          </a:prstGeom>
        </p:spPr>
      </p:pic>
      <p:pic>
        <p:nvPicPr>
          <p:cNvPr id="10" name="Picture 9" descr="Screen Shot 2021-10-13 at 1.08.08 A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92158" y="3105150"/>
            <a:ext cx="4051842" cy="1717270"/>
          </a:xfrm>
          <a:prstGeom prst="rect">
            <a:avLst/>
          </a:prstGeom>
        </p:spPr>
      </p:pic>
      <p:sp>
        <p:nvSpPr>
          <p:cNvPr id="2" name="TextBox 1"/>
          <p:cNvSpPr txBox="1"/>
          <p:nvPr/>
        </p:nvSpPr>
        <p:spPr>
          <a:xfrm>
            <a:off x="152199" y="3409950"/>
            <a:ext cx="2018877" cy="230832"/>
          </a:xfrm>
          <a:prstGeom prst="rect">
            <a:avLst/>
          </a:prstGeom>
          <a:noFill/>
          <a:ln>
            <a:solidFill>
              <a:srgbClr val="4F81BD"/>
            </a:solidFill>
          </a:ln>
        </p:spPr>
        <p:txBody>
          <a:bodyPr wrap="none" rtlCol="0">
            <a:spAutoFit/>
          </a:bodyPr>
          <a:lstStyle/>
          <a:p>
            <a:r>
              <a:rPr lang="en-US" sz="900" i="1" dirty="0" smtClean="0"/>
              <a:t>EMCal Installation fixture in SBU shops</a:t>
            </a:r>
            <a:endParaRPr lang="en-US" sz="900" i="1" dirty="0"/>
          </a:p>
        </p:txBody>
      </p:sp>
    </p:spTree>
    <p:extLst>
      <p:ext uri="{BB962C8B-B14F-4D97-AF65-F5344CB8AC3E}">
        <p14:creationId xmlns:p14="http://schemas.microsoft.com/office/powerpoint/2010/main" val="19688896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noChangeShapeType="1"/>
          </p:cNvCxnSpPr>
          <p:nvPr/>
        </p:nvCxnSpPr>
        <p:spPr bwMode="auto">
          <a:xfrm>
            <a:off x="287338" y="578644"/>
            <a:ext cx="8634412"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8" name="Picture 7">
            <a:extLst>
              <a:ext uri="{FF2B5EF4-FFF2-40B4-BE49-F238E27FC236}">
                <a16:creationId xmlns="" xmlns:a16="http://schemas.microsoft.com/office/drawing/2014/main" id="{76FE2E09-2BE8-4955-AFDE-D640FFCC079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76600" y="2156544"/>
            <a:ext cx="2637379" cy="2625006"/>
          </a:xfrm>
          <a:prstGeom prst="rect">
            <a:avLst/>
          </a:prstGeom>
        </p:spPr>
      </p:pic>
      <p:sp>
        <p:nvSpPr>
          <p:cNvPr id="3" name="Title 2"/>
          <p:cNvSpPr>
            <a:spLocks noGrp="1"/>
          </p:cNvSpPr>
          <p:nvPr>
            <p:ph type="title"/>
          </p:nvPr>
        </p:nvSpPr>
        <p:spPr>
          <a:xfrm>
            <a:off x="380206" y="0"/>
            <a:ext cx="8229600" cy="546497"/>
          </a:xfrm>
        </p:spPr>
        <p:txBody>
          <a:bodyPr>
            <a:normAutofit/>
          </a:bodyPr>
          <a:lstStyle/>
          <a:p>
            <a:r>
              <a:rPr lang="en-US" sz="3200" b="0" dirty="0" smtClean="0">
                <a:latin typeface="Calibri"/>
                <a:cs typeface="Calibri"/>
              </a:rPr>
              <a:t>sPHENIX Configuration  for Magnet Mapping</a:t>
            </a:r>
            <a:endParaRPr lang="en-US" sz="3200" b="0" dirty="0">
              <a:latin typeface="Calibri"/>
              <a:cs typeface="Calibri"/>
            </a:endParaRPr>
          </a:p>
        </p:txBody>
      </p:sp>
      <p:pic>
        <p:nvPicPr>
          <p:cNvPr id="9" name="Picture 8">
            <a:extLst>
              <a:ext uri="{FF2B5EF4-FFF2-40B4-BE49-F238E27FC236}">
                <a16:creationId xmlns="" xmlns:a16="http://schemas.microsoft.com/office/drawing/2014/main" id="{D2CF1FA2-6852-499C-99BC-16502BE6F3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2161626"/>
            <a:ext cx="2946942" cy="2627394"/>
          </a:xfrm>
          <a:prstGeom prst="rect">
            <a:avLst/>
          </a:prstGeom>
        </p:spPr>
      </p:pic>
      <p:sp>
        <p:nvSpPr>
          <p:cNvPr id="2" name="TextBox 1"/>
          <p:cNvSpPr txBox="1"/>
          <p:nvPr/>
        </p:nvSpPr>
        <p:spPr>
          <a:xfrm>
            <a:off x="152400" y="742950"/>
            <a:ext cx="8991600" cy="1477328"/>
          </a:xfrm>
          <a:prstGeom prst="rect">
            <a:avLst/>
          </a:prstGeom>
          <a:noFill/>
        </p:spPr>
        <p:txBody>
          <a:bodyPr wrap="square" rtlCol="0">
            <a:spAutoFit/>
          </a:bodyPr>
          <a:lstStyle/>
          <a:p>
            <a:r>
              <a:rPr lang="en-US" dirty="0" smtClean="0"/>
              <a:t>Three sector slots (+/-Z) left open at 3:00 and 9:00 in phi, be used for mechanical support of magnet mapping apparatus </a:t>
            </a:r>
          </a:p>
          <a:p>
            <a:endParaRPr lang="en-US" dirty="0"/>
          </a:p>
          <a:p>
            <a:r>
              <a:rPr lang="en-US" dirty="0" smtClean="0"/>
              <a:t>The sPHENIX project team has started monthly meeting with CERN Magnet mapping group in order to coordinate planned mapping activities scheduled for June-July 2022</a:t>
            </a:r>
            <a:endParaRPr lang="en-US" dirty="0"/>
          </a:p>
        </p:txBody>
      </p:sp>
      <p:sp>
        <p:nvSpPr>
          <p:cNvPr id="11" name="Slide Number Placeholder 10"/>
          <p:cNvSpPr>
            <a:spLocks noGrp="1"/>
          </p:cNvSpPr>
          <p:nvPr>
            <p:ph type="sldNum" sz="quarter" idx="4294967295"/>
          </p:nvPr>
        </p:nvSpPr>
        <p:spPr>
          <a:xfrm>
            <a:off x="8609806" y="4869657"/>
            <a:ext cx="534194" cy="273844"/>
          </a:xfrm>
          <a:prstGeom prst="rect">
            <a:avLst/>
          </a:prstGeom>
        </p:spPr>
        <p:txBody>
          <a:bodyPr/>
          <a:lstStyle/>
          <a:p>
            <a:fld id="{0AE0C637-5835-444B-B8C0-92C25AFA2084}" type="slidenum">
              <a:rPr lang="en-US" altLang="en-US" smtClean="0"/>
              <a:pPr/>
              <a:t>15</a:t>
            </a:fld>
            <a:endParaRPr lang="en-US" altLang="en-US" dirty="0"/>
          </a:p>
        </p:txBody>
      </p:sp>
      <p:pic>
        <p:nvPicPr>
          <p:cNvPr id="12" name="Picture 11" descr="Screen Shot 2021-12-15 at 10.07.01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17713" y="2495550"/>
            <a:ext cx="3200400" cy="1778000"/>
          </a:xfrm>
          <a:prstGeom prst="rect">
            <a:avLst/>
          </a:prstGeom>
        </p:spPr>
      </p:pic>
    </p:spTree>
    <p:extLst>
      <p:ext uri="{BB962C8B-B14F-4D97-AF65-F5344CB8AC3E}">
        <p14:creationId xmlns:p14="http://schemas.microsoft.com/office/powerpoint/2010/main" val="31031034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9418" y="-5399"/>
            <a:ext cx="8286750" cy="994172"/>
          </a:xfrm>
        </p:spPr>
        <p:txBody>
          <a:bodyPr/>
          <a:lstStyle/>
          <a:p>
            <a:r>
              <a:rPr lang="en-US" dirty="0" smtClean="0"/>
              <a:t> </a:t>
            </a:r>
            <a:r>
              <a:rPr lang="en-US" b="0" dirty="0" smtClean="0">
                <a:latin typeface="Calibri"/>
                <a:cs typeface="Calibri"/>
              </a:rPr>
              <a:t>TPC Installation</a:t>
            </a:r>
            <a:endParaRPr lang="en-US" b="0" dirty="0">
              <a:latin typeface="Calibri"/>
              <a:cs typeface="Calibri"/>
            </a:endParaRPr>
          </a:p>
        </p:txBody>
      </p:sp>
      <p:sp>
        <p:nvSpPr>
          <p:cNvPr id="6" name="Slide Number Placeholder 5"/>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z="1200" smtClean="0"/>
              <a:pPr/>
              <a:t>16</a:t>
            </a:fld>
            <a:endParaRPr lang="en-US" altLang="en-US" sz="1200" dirty="0"/>
          </a:p>
        </p:txBody>
      </p:sp>
      <p:pic>
        <p:nvPicPr>
          <p:cNvPr id="3" name="Picture 2" descr="Screen Shot 2021-12-08 at 12.54.58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742950"/>
            <a:ext cx="8508496" cy="3962400"/>
          </a:xfrm>
          <a:prstGeom prst="rect">
            <a:avLst/>
          </a:prstGeom>
        </p:spPr>
      </p:pic>
    </p:spTree>
    <p:extLst>
      <p:ext uri="{BB962C8B-B14F-4D97-AF65-F5344CB8AC3E}">
        <p14:creationId xmlns:p14="http://schemas.microsoft.com/office/powerpoint/2010/main" val="8784528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9419" y="0"/>
            <a:ext cx="8286750" cy="994172"/>
          </a:xfrm>
        </p:spPr>
        <p:txBody>
          <a:bodyPr/>
          <a:lstStyle/>
          <a:p>
            <a:r>
              <a:rPr lang="en-US" dirty="0" smtClean="0"/>
              <a:t> </a:t>
            </a:r>
            <a:r>
              <a:rPr lang="en-US" b="0" dirty="0" smtClean="0">
                <a:latin typeface="Calibri"/>
                <a:cs typeface="Calibri"/>
              </a:rPr>
              <a:t>TPC Installation</a:t>
            </a:r>
            <a:endParaRPr lang="en-US" b="0" dirty="0">
              <a:latin typeface="Calibri"/>
              <a:cs typeface="Calibri"/>
            </a:endParaRPr>
          </a:p>
        </p:txBody>
      </p:sp>
      <p:sp>
        <p:nvSpPr>
          <p:cNvPr id="6" name="Slide Number Placeholder 5"/>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z="1200" smtClean="0"/>
              <a:pPr/>
              <a:t>17</a:t>
            </a:fld>
            <a:endParaRPr lang="en-US" altLang="en-US" sz="1200" dirty="0"/>
          </a:p>
        </p:txBody>
      </p:sp>
      <p:pic>
        <p:nvPicPr>
          <p:cNvPr id="3" name="Picture 2" descr="Screen Shot 2021-12-08 at 12.55.21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 y="742949"/>
            <a:ext cx="8991600" cy="4110983"/>
          </a:xfrm>
          <a:prstGeom prst="rect">
            <a:avLst/>
          </a:prstGeom>
        </p:spPr>
      </p:pic>
    </p:spTree>
    <p:extLst>
      <p:ext uri="{BB962C8B-B14F-4D97-AF65-F5344CB8AC3E}">
        <p14:creationId xmlns:p14="http://schemas.microsoft.com/office/powerpoint/2010/main" val="19345541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3459" y="21624"/>
            <a:ext cx="8286750" cy="994172"/>
          </a:xfrm>
        </p:spPr>
        <p:txBody>
          <a:bodyPr/>
          <a:lstStyle/>
          <a:p>
            <a:r>
              <a:rPr lang="en-US" dirty="0" smtClean="0"/>
              <a:t> </a:t>
            </a:r>
            <a:r>
              <a:rPr lang="en-US" sz="4400" b="0" dirty="0" smtClean="0">
                <a:latin typeface="Calibri"/>
                <a:cs typeface="Calibri"/>
              </a:rPr>
              <a:t>TPC Installation</a:t>
            </a:r>
            <a:endParaRPr lang="en-US" sz="4400" b="0" dirty="0">
              <a:latin typeface="Calibri"/>
              <a:cs typeface="Calibri"/>
            </a:endParaRPr>
          </a:p>
        </p:txBody>
      </p:sp>
      <p:sp>
        <p:nvSpPr>
          <p:cNvPr id="6" name="Slide Number Placeholder 5"/>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z="1200" smtClean="0"/>
              <a:pPr/>
              <a:t>18</a:t>
            </a:fld>
            <a:endParaRPr lang="en-US" altLang="en-US" sz="1200" dirty="0"/>
          </a:p>
        </p:txBody>
      </p:sp>
      <p:pic>
        <p:nvPicPr>
          <p:cNvPr id="3" name="Picture 2" descr="Screen Shot 2021-12-08 at 12.59.21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2425" y="932116"/>
            <a:ext cx="8791575" cy="3463359"/>
          </a:xfrm>
          <a:prstGeom prst="rect">
            <a:avLst/>
          </a:prstGeom>
        </p:spPr>
      </p:pic>
    </p:spTree>
    <p:extLst>
      <p:ext uri="{BB962C8B-B14F-4D97-AF65-F5344CB8AC3E}">
        <p14:creationId xmlns:p14="http://schemas.microsoft.com/office/powerpoint/2010/main" val="40118024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46" y="0"/>
            <a:ext cx="8928336" cy="546497"/>
          </a:xfrm>
        </p:spPr>
        <p:txBody>
          <a:bodyPr>
            <a:normAutofit/>
          </a:bodyPr>
          <a:lstStyle/>
          <a:p>
            <a:r>
              <a:rPr lang="en-US" sz="3200" b="0" dirty="0" smtClean="0"/>
              <a:t>INTT Support Structure and Installation Fixture</a:t>
            </a:r>
            <a:endParaRPr lang="en-US" sz="3200" b="0" dirty="0"/>
          </a:p>
        </p:txBody>
      </p:sp>
      <p:sp>
        <p:nvSpPr>
          <p:cNvPr id="5" name="Slide Number Placeholder 4"/>
          <p:cNvSpPr>
            <a:spLocks noGrp="1"/>
          </p:cNvSpPr>
          <p:nvPr>
            <p:ph type="sldNum" sz="quarter" idx="4294967295"/>
          </p:nvPr>
        </p:nvSpPr>
        <p:spPr>
          <a:xfrm>
            <a:off x="8609806" y="4869657"/>
            <a:ext cx="534194" cy="273844"/>
          </a:xfrm>
          <a:prstGeom prst="rect">
            <a:avLst/>
          </a:prstGeom>
        </p:spPr>
        <p:txBody>
          <a:bodyPr/>
          <a:lstStyle/>
          <a:p>
            <a:fld id="{0AE0C637-5835-444B-B8C0-92C25AFA2084}" type="slidenum">
              <a:rPr lang="en-US" altLang="en-US" sz="1200" smtClean="0"/>
              <a:pPr/>
              <a:t>19</a:t>
            </a:fld>
            <a:endParaRPr lang="en-US" altLang="en-US" sz="1200" dirty="0"/>
          </a:p>
        </p:txBody>
      </p:sp>
      <p:pic>
        <p:nvPicPr>
          <p:cNvPr id="6" name="Picture 5" descr="Screen Shot 2021-12-08 at 12.48.37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5684" y="819150"/>
            <a:ext cx="8800798" cy="3982051"/>
          </a:xfrm>
          <a:prstGeom prst="rect">
            <a:avLst/>
          </a:prstGeom>
        </p:spPr>
      </p:pic>
    </p:spTree>
    <p:extLst>
      <p:ext uri="{BB962C8B-B14F-4D97-AF65-F5344CB8AC3E}">
        <p14:creationId xmlns:p14="http://schemas.microsoft.com/office/powerpoint/2010/main" val="204618564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94942" y="141842"/>
            <a:ext cx="8286750" cy="392905"/>
          </a:xfrm>
        </p:spPr>
        <p:txBody>
          <a:bodyPr>
            <a:normAutofit fontScale="90000"/>
          </a:bodyPr>
          <a:lstStyle/>
          <a:p>
            <a:r>
              <a:rPr lang="en-US" b="0" dirty="0"/>
              <a:t>Large Support Rings N&amp;S Installed in 1008</a:t>
            </a:r>
          </a:p>
        </p:txBody>
      </p:sp>
      <p:pic>
        <p:nvPicPr>
          <p:cNvPr id="10" name="Picture 9" descr="Screen Shot 2021-12-08 at 10.10.19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48200" y="666750"/>
            <a:ext cx="4058323" cy="4324350"/>
          </a:xfrm>
          <a:prstGeom prst="rect">
            <a:avLst/>
          </a:prstGeom>
        </p:spPr>
      </p:pic>
      <p:pic>
        <p:nvPicPr>
          <p:cNvPr id="11" name="Picture 10" descr="Screen Shot 2021-12-08 at 10.13.31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1000" y="666750"/>
            <a:ext cx="3974996" cy="4349727"/>
          </a:xfrm>
          <a:prstGeom prst="rect">
            <a:avLst/>
          </a:prstGeom>
        </p:spPr>
      </p:pic>
      <p:sp>
        <p:nvSpPr>
          <p:cNvPr id="12" name="TextBox 11"/>
          <p:cNvSpPr txBox="1"/>
          <p:nvPr/>
        </p:nvSpPr>
        <p:spPr>
          <a:xfrm>
            <a:off x="5105400" y="4476750"/>
            <a:ext cx="2732276" cy="369332"/>
          </a:xfrm>
          <a:prstGeom prst="rect">
            <a:avLst/>
          </a:prstGeom>
          <a:noFill/>
        </p:spPr>
        <p:txBody>
          <a:bodyPr wrap="none" rtlCol="0">
            <a:spAutoFit/>
          </a:bodyPr>
          <a:lstStyle/>
          <a:p>
            <a:r>
              <a:rPr lang="en-US" b="1" dirty="0">
                <a:solidFill>
                  <a:srgbClr val="FFFFFF"/>
                </a:solidFill>
              </a:rPr>
              <a:t>Large Support Ring - North</a:t>
            </a:r>
          </a:p>
        </p:txBody>
      </p:sp>
      <p:sp>
        <p:nvSpPr>
          <p:cNvPr id="13" name="TextBox 12"/>
          <p:cNvSpPr txBox="1"/>
          <p:nvPr/>
        </p:nvSpPr>
        <p:spPr>
          <a:xfrm>
            <a:off x="1066800" y="4476750"/>
            <a:ext cx="2731149" cy="369332"/>
          </a:xfrm>
          <a:prstGeom prst="rect">
            <a:avLst/>
          </a:prstGeom>
          <a:noFill/>
        </p:spPr>
        <p:txBody>
          <a:bodyPr wrap="none" rtlCol="0">
            <a:spAutoFit/>
          </a:bodyPr>
          <a:lstStyle/>
          <a:p>
            <a:r>
              <a:rPr lang="en-US" b="1" dirty="0">
                <a:solidFill>
                  <a:srgbClr val="FFFFFF"/>
                </a:solidFill>
              </a:rPr>
              <a:t>Large Support Ring - South</a:t>
            </a:r>
          </a:p>
        </p:txBody>
      </p:sp>
      <p:sp>
        <p:nvSpPr>
          <p:cNvPr id="2" name="Slide Number Placeholder 1"/>
          <p:cNvSpPr>
            <a:spLocks noGrp="1"/>
          </p:cNvSpPr>
          <p:nvPr>
            <p:ph type="sldNum" sz="quarter" idx="4"/>
          </p:nvPr>
        </p:nvSpPr>
        <p:spPr/>
        <p:txBody>
          <a:bodyPr/>
          <a:lstStyle/>
          <a:p>
            <a:fld id="{716D9922-87B3-6043-9531-5184EA303DC1}" type="slidenum">
              <a:rPr lang="en-US" smtClean="0"/>
              <a:pPr/>
              <a:t>2</a:t>
            </a:fld>
            <a:endParaRPr lang="en-US" dirty="0"/>
          </a:p>
        </p:txBody>
      </p:sp>
    </p:spTree>
    <p:extLst>
      <p:ext uri="{BB962C8B-B14F-4D97-AF65-F5344CB8AC3E}">
        <p14:creationId xmlns:p14="http://schemas.microsoft.com/office/powerpoint/2010/main" val="247859663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0896" y="25015"/>
            <a:ext cx="8686800" cy="546497"/>
          </a:xfrm>
        </p:spPr>
        <p:txBody>
          <a:bodyPr>
            <a:normAutofit fontScale="90000"/>
          </a:bodyPr>
          <a:lstStyle/>
          <a:p>
            <a:r>
              <a:rPr lang="en-US" sz="4000" b="0" dirty="0" smtClean="0">
                <a:latin typeface="Calibri"/>
                <a:cs typeface="Calibri"/>
              </a:rPr>
              <a:t>INTT Installation &amp; Support  Fixtures</a:t>
            </a:r>
            <a:endParaRPr lang="en-US" sz="4000" b="0" dirty="0">
              <a:latin typeface="Calibri"/>
              <a:cs typeface="Calibri"/>
            </a:endParaRPr>
          </a:p>
        </p:txBody>
      </p:sp>
      <p:sp>
        <p:nvSpPr>
          <p:cNvPr id="6" name="Slide Number Placeholder 5"/>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z="1200" smtClean="0"/>
              <a:pPr/>
              <a:t>20</a:t>
            </a:fld>
            <a:endParaRPr lang="en-US" altLang="en-US" sz="1200" dirty="0"/>
          </a:p>
        </p:txBody>
      </p:sp>
      <p:pic>
        <p:nvPicPr>
          <p:cNvPr id="8" name="Picture 7" descr="Screen Shot 2021-12-08 at 12.44.39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490" y="666750"/>
            <a:ext cx="4567806" cy="2819400"/>
          </a:xfrm>
          <a:prstGeom prst="rect">
            <a:avLst/>
          </a:prstGeom>
        </p:spPr>
      </p:pic>
      <p:pic>
        <p:nvPicPr>
          <p:cNvPr id="9" name="Picture 8" descr="Screen Shot 2021-12-08 at 12.46.12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94659" y="666750"/>
            <a:ext cx="4549342" cy="2819400"/>
          </a:xfrm>
          <a:prstGeom prst="rect">
            <a:avLst/>
          </a:prstGeom>
        </p:spPr>
      </p:pic>
      <p:sp>
        <p:nvSpPr>
          <p:cNvPr id="2" name="TextBox 1"/>
          <p:cNvSpPr txBox="1"/>
          <p:nvPr/>
        </p:nvSpPr>
        <p:spPr>
          <a:xfrm>
            <a:off x="533400" y="3867150"/>
            <a:ext cx="8110288" cy="369332"/>
          </a:xfrm>
          <a:prstGeom prst="rect">
            <a:avLst/>
          </a:prstGeom>
          <a:noFill/>
        </p:spPr>
        <p:txBody>
          <a:bodyPr wrap="none" rtlCol="0">
            <a:spAutoFit/>
          </a:bodyPr>
          <a:lstStyle/>
          <a:p>
            <a:r>
              <a:rPr lang="en-US" dirty="0" smtClean="0"/>
              <a:t>Drawings for INTT installation and support components in final stages of preparation </a:t>
            </a:r>
            <a:endParaRPr lang="en-US" dirty="0"/>
          </a:p>
        </p:txBody>
      </p:sp>
    </p:spTree>
    <p:extLst>
      <p:ext uri="{BB962C8B-B14F-4D97-AF65-F5344CB8AC3E}">
        <p14:creationId xmlns:p14="http://schemas.microsoft.com/office/powerpoint/2010/main" val="298442502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85" y="3609"/>
            <a:ext cx="8286750" cy="695745"/>
          </a:xfrm>
        </p:spPr>
        <p:txBody>
          <a:bodyPr>
            <a:normAutofit/>
          </a:bodyPr>
          <a:lstStyle/>
          <a:p>
            <a:r>
              <a:rPr lang="en-US" sz="4400" b="0" dirty="0" smtClean="0">
                <a:latin typeface="Calibri"/>
                <a:cs typeface="Calibri"/>
              </a:rPr>
              <a:t>MVTX Installation</a:t>
            </a:r>
            <a:endParaRPr lang="en-US" sz="4400" b="0" dirty="0">
              <a:latin typeface="Calibri"/>
              <a:cs typeface="Calibri"/>
            </a:endParaRPr>
          </a:p>
        </p:txBody>
      </p:sp>
      <p:sp>
        <p:nvSpPr>
          <p:cNvPr id="5" name="Slide Number Placeholder 4"/>
          <p:cNvSpPr>
            <a:spLocks noGrp="1"/>
          </p:cNvSpPr>
          <p:nvPr>
            <p:ph type="sldNum" sz="quarter" idx="4294967295"/>
          </p:nvPr>
        </p:nvSpPr>
        <p:spPr>
          <a:xfrm>
            <a:off x="8609806" y="4869657"/>
            <a:ext cx="534194" cy="273844"/>
          </a:xfrm>
          <a:prstGeom prst="rect">
            <a:avLst/>
          </a:prstGeom>
        </p:spPr>
        <p:txBody>
          <a:bodyPr/>
          <a:lstStyle/>
          <a:p>
            <a:fld id="{0AE0C637-5835-444B-B8C0-92C25AFA2084}" type="slidenum">
              <a:rPr lang="en-US" altLang="en-US" sz="1200" smtClean="0"/>
              <a:pPr/>
              <a:t>21</a:t>
            </a:fld>
            <a:endParaRPr lang="en-US" altLang="en-US" sz="1200" dirty="0"/>
          </a:p>
        </p:txBody>
      </p:sp>
      <p:pic>
        <p:nvPicPr>
          <p:cNvPr id="6" name="Picture 5" descr="Screen Shot 2021-12-15 at 10.17.57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6400" y="699354"/>
            <a:ext cx="6692900" cy="4444146"/>
          </a:xfrm>
          <a:prstGeom prst="rect">
            <a:avLst/>
          </a:prstGeom>
        </p:spPr>
      </p:pic>
      <p:sp>
        <p:nvSpPr>
          <p:cNvPr id="7" name="TextBox 6"/>
          <p:cNvSpPr txBox="1"/>
          <p:nvPr/>
        </p:nvSpPr>
        <p:spPr>
          <a:xfrm>
            <a:off x="1371599" y="2463655"/>
            <a:ext cx="4275569" cy="369332"/>
          </a:xfrm>
          <a:prstGeom prst="rect">
            <a:avLst/>
          </a:prstGeom>
          <a:solidFill>
            <a:srgbClr val="0080FF"/>
          </a:solidFill>
        </p:spPr>
        <p:txBody>
          <a:bodyPr wrap="square" rtlCol="0">
            <a:spAutoFit/>
          </a:bodyPr>
          <a:lstStyle/>
          <a:p>
            <a:r>
              <a:rPr lang="en-US" dirty="0" smtClean="0">
                <a:solidFill>
                  <a:schemeClr val="bg1"/>
                </a:solidFill>
              </a:rPr>
              <a:t>MVTX Insertion Mock-up @ MIT/Bates</a:t>
            </a:r>
            <a:endParaRPr lang="en-US" dirty="0">
              <a:solidFill>
                <a:schemeClr val="bg1"/>
              </a:solidFill>
            </a:endParaRPr>
          </a:p>
        </p:txBody>
      </p:sp>
      <p:sp>
        <p:nvSpPr>
          <p:cNvPr id="8" name="TextBox 7"/>
          <p:cNvSpPr txBox="1"/>
          <p:nvPr/>
        </p:nvSpPr>
        <p:spPr>
          <a:xfrm>
            <a:off x="2539875" y="2897968"/>
            <a:ext cx="6604126" cy="584776"/>
          </a:xfrm>
          <a:prstGeom prst="rect">
            <a:avLst/>
          </a:prstGeom>
          <a:noFill/>
          <a:ln>
            <a:solidFill>
              <a:srgbClr val="0080FF"/>
            </a:solidFill>
          </a:ln>
        </p:spPr>
        <p:txBody>
          <a:bodyPr wrap="square" rtlCol="0">
            <a:spAutoFit/>
          </a:bodyPr>
          <a:lstStyle/>
          <a:p>
            <a:r>
              <a:rPr lang="en-US" sz="1600" dirty="0" smtClean="0"/>
              <a:t>BNL, MIT, LANL meeting at MIT/Bates, 12/14 for MVTX installation &amp; integration planning. Everything remains on schedule</a:t>
            </a:r>
            <a:endParaRPr lang="en-US" sz="1600" dirty="0"/>
          </a:p>
        </p:txBody>
      </p:sp>
    </p:spTree>
    <p:extLst>
      <p:ext uri="{BB962C8B-B14F-4D97-AF65-F5344CB8AC3E}">
        <p14:creationId xmlns:p14="http://schemas.microsoft.com/office/powerpoint/2010/main" val="7300176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83" y="216122"/>
            <a:ext cx="8286750" cy="559010"/>
          </a:xfrm>
        </p:spPr>
        <p:txBody>
          <a:bodyPr>
            <a:normAutofit fontScale="90000"/>
          </a:bodyPr>
          <a:lstStyle/>
          <a:p>
            <a:r>
              <a:rPr lang="en-US" b="0" dirty="0"/>
              <a:t>Risks and Challenges</a:t>
            </a:r>
          </a:p>
        </p:txBody>
      </p:sp>
      <p:sp>
        <p:nvSpPr>
          <p:cNvPr id="3" name="Content Placeholder 2"/>
          <p:cNvSpPr>
            <a:spLocks noGrp="1"/>
          </p:cNvSpPr>
          <p:nvPr>
            <p:ph idx="1"/>
          </p:nvPr>
        </p:nvSpPr>
        <p:spPr>
          <a:xfrm>
            <a:off x="301698" y="670902"/>
            <a:ext cx="8842302" cy="4176444"/>
          </a:xfrm>
        </p:spPr>
        <p:txBody>
          <a:bodyPr>
            <a:normAutofit/>
          </a:bodyPr>
          <a:lstStyle/>
          <a:p>
            <a:pPr marL="342900" indent="-342900">
              <a:buFont typeface="Arial" panose="020B0604020202020204" pitchFamily="34" charset="0"/>
              <a:buChar char="•"/>
            </a:pPr>
            <a:r>
              <a:rPr lang="en-US" sz="2000" b="1" dirty="0"/>
              <a:t>Maintaining labor force for the next </a:t>
            </a:r>
            <a:r>
              <a:rPr lang="en-US" sz="2000" b="1" dirty="0" smtClean="0"/>
              <a:t>14 </a:t>
            </a:r>
            <a:r>
              <a:rPr lang="en-US" sz="2000" b="1" dirty="0"/>
              <a:t>months</a:t>
            </a:r>
            <a:r>
              <a:rPr lang="en-US" sz="2000" dirty="0"/>
              <a:t>. Especially important are: </a:t>
            </a:r>
          </a:p>
          <a:p>
            <a:pPr lvl="1">
              <a:buFont typeface="Lucida Grande"/>
              <a:buChar char="-"/>
            </a:pPr>
            <a:r>
              <a:rPr lang="en-US" sz="1600" dirty="0"/>
              <a:t>Technicians for fab and assembly and installation</a:t>
            </a:r>
          </a:p>
          <a:p>
            <a:pPr lvl="1">
              <a:buFont typeface="Lucida Grande"/>
              <a:buChar char="-"/>
            </a:pPr>
            <a:r>
              <a:rPr lang="en-US" sz="1600" dirty="0"/>
              <a:t>Visiting students, postdocs and scientists for QA, testing and commissioning.</a:t>
            </a:r>
          </a:p>
          <a:p>
            <a:pPr lvl="1">
              <a:buFont typeface="Lucida Grande"/>
              <a:buChar char="-"/>
            </a:pPr>
            <a:r>
              <a:rPr lang="en-US" sz="1600" dirty="0"/>
              <a:t>We have been </a:t>
            </a:r>
            <a:r>
              <a:rPr lang="en-US" sz="1600" dirty="0" smtClean="0"/>
              <a:t>successful in borrowing </a:t>
            </a:r>
            <a:r>
              <a:rPr lang="en-US" sz="1600" dirty="0"/>
              <a:t>techs from elsewhere in PO, </a:t>
            </a:r>
            <a:r>
              <a:rPr lang="en-US" sz="1600" dirty="0" smtClean="0"/>
              <a:t>CAD and ATRO, </a:t>
            </a:r>
            <a:r>
              <a:rPr lang="en-US" sz="1600" dirty="0"/>
              <a:t>as well as engineers from CAD, </a:t>
            </a:r>
            <a:r>
              <a:rPr lang="en-US" sz="1600" dirty="0" smtClean="0"/>
              <a:t>ATRO, and NSLSII. </a:t>
            </a:r>
            <a:r>
              <a:rPr lang="en-US" sz="1600" dirty="0"/>
              <a:t>T</a:t>
            </a:r>
            <a:r>
              <a:rPr lang="en-US" sz="1600" dirty="0" smtClean="0"/>
              <a:t>hough </a:t>
            </a:r>
            <a:r>
              <a:rPr lang="en-US" sz="1600" dirty="0"/>
              <a:t>pulls from other activities at BNL </a:t>
            </a:r>
            <a:r>
              <a:rPr lang="en-US" sz="1600" dirty="0" smtClean="0"/>
              <a:t>have put </a:t>
            </a:r>
            <a:r>
              <a:rPr lang="en-US" sz="1600" dirty="0"/>
              <a:t>pressure on these resources</a:t>
            </a:r>
            <a:r>
              <a:rPr lang="en-US" sz="1600" dirty="0" smtClean="0"/>
              <a:t>.</a:t>
            </a:r>
          </a:p>
          <a:p>
            <a:pPr lvl="1">
              <a:buFont typeface="Lucida Grande"/>
              <a:buChar char="-"/>
            </a:pPr>
            <a:r>
              <a:rPr lang="en-US" sz="1600" dirty="0" smtClean="0"/>
              <a:t>MoU with ATRO for FY22 labor is in the process of being signed.</a:t>
            </a:r>
            <a:endParaRPr lang="en-US" sz="1600" dirty="0"/>
          </a:p>
          <a:p>
            <a:r>
              <a:rPr lang="en-US" sz="1800" b="1" dirty="0"/>
              <a:t> </a:t>
            </a:r>
            <a:r>
              <a:rPr lang="en-US" sz="2000" b="1" dirty="0"/>
              <a:t>Global economic issues may affect the cost and schedule of the project going forward</a:t>
            </a:r>
          </a:p>
          <a:p>
            <a:pPr lvl="1"/>
            <a:r>
              <a:rPr lang="en-US" sz="1600" dirty="0"/>
              <a:t>Long lead time on certain electronics components may impact the schedule on the outstanding MIE orders. Lead times associated with certain chemicals, like epoxy, may also impact the schedule of detector fabrication.</a:t>
            </a:r>
          </a:p>
          <a:p>
            <a:pPr lvl="1"/>
            <a:r>
              <a:rPr lang="en-US" sz="1600" dirty="0"/>
              <a:t>Significant cost increases have been seen on certain raw material and machine shop work potentially impacting the 1008 I&amp;F remaining </a:t>
            </a:r>
            <a:r>
              <a:rPr lang="en-US" sz="1600" dirty="0" smtClean="0"/>
              <a:t>costs.</a:t>
            </a:r>
            <a:endParaRPr lang="en-US" sz="1600" dirty="0"/>
          </a:p>
          <a:p>
            <a:pPr marL="285750" indent="-285750">
              <a:buFont typeface="Arial"/>
              <a:buChar char="•"/>
            </a:pPr>
            <a:endParaRPr lang="en-US" sz="1800" dirty="0"/>
          </a:p>
          <a:p>
            <a:pPr marL="342900" lvl="1" indent="0">
              <a:buNone/>
            </a:pPr>
            <a:endParaRPr lang="en-US" sz="1600" dirty="0"/>
          </a:p>
          <a:p>
            <a:pPr marL="342900" indent="-342900">
              <a:buFont typeface="Arial"/>
              <a:buChar char="•"/>
            </a:pPr>
            <a:endParaRPr lang="en-US" dirty="0"/>
          </a:p>
        </p:txBody>
      </p:sp>
      <p:sp>
        <p:nvSpPr>
          <p:cNvPr id="4" name="Slide Number Placeholder 3"/>
          <p:cNvSpPr>
            <a:spLocks noGrp="1"/>
          </p:cNvSpPr>
          <p:nvPr>
            <p:ph type="sldNum" sz="quarter" idx="4294967295"/>
          </p:nvPr>
        </p:nvSpPr>
        <p:spPr>
          <a:xfrm>
            <a:off x="7390772" y="4980332"/>
            <a:ext cx="1683815" cy="140038"/>
          </a:xfrm>
          <a:prstGeom prst="rect">
            <a:avLst/>
          </a:prstGeom>
        </p:spPr>
        <p:txBody>
          <a:bodyPr/>
          <a:lstStyle/>
          <a:p>
            <a:fld id="{716D9922-87B3-6043-9531-5184EA303DC1}" type="slidenum">
              <a:rPr lang="en-US" smtClean="0"/>
              <a:t>22</a:t>
            </a:fld>
            <a:endParaRPr lang="en-US" dirty="0"/>
          </a:p>
        </p:txBody>
      </p:sp>
      <p:sp>
        <p:nvSpPr>
          <p:cNvPr id="6" name="Date Placeholder 2"/>
          <p:cNvSpPr txBox="1">
            <a:spLocks/>
          </p:cNvSpPr>
          <p:nvPr/>
        </p:nvSpPr>
        <p:spPr>
          <a:xfrm>
            <a:off x="462643" y="4943035"/>
            <a:ext cx="21336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100" dirty="0" smtClean="0"/>
              <a:t>12/10/</a:t>
            </a:r>
            <a:r>
              <a:rPr lang="en-US" altLang="en-US" sz="1100" dirty="0"/>
              <a:t>21</a:t>
            </a:r>
          </a:p>
        </p:txBody>
      </p:sp>
      <p:sp>
        <p:nvSpPr>
          <p:cNvPr id="7" name="Footer Placeholder 3"/>
          <p:cNvSpPr txBox="1">
            <a:spLocks/>
          </p:cNvSpPr>
          <p:nvPr/>
        </p:nvSpPr>
        <p:spPr>
          <a:xfrm>
            <a:off x="3171031" y="4914914"/>
            <a:ext cx="2895600" cy="2071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dirty="0" smtClean="0"/>
              <a:t>PMG</a:t>
            </a:r>
            <a:endParaRPr lang="en-US" sz="1100" dirty="0"/>
          </a:p>
        </p:txBody>
      </p:sp>
    </p:spTree>
    <p:extLst>
      <p:ext uri="{BB962C8B-B14F-4D97-AF65-F5344CB8AC3E}">
        <p14:creationId xmlns:p14="http://schemas.microsoft.com/office/powerpoint/2010/main" val="36712260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EF1412-55EC-40BC-85FB-46A22C2AED69}"/>
              </a:ext>
            </a:extLst>
          </p:cNvPr>
          <p:cNvSpPr>
            <a:spLocks noGrp="1"/>
          </p:cNvSpPr>
          <p:nvPr>
            <p:ph type="title"/>
          </p:nvPr>
        </p:nvSpPr>
        <p:spPr>
          <a:xfrm>
            <a:off x="248492" y="32436"/>
            <a:ext cx="8286750" cy="482817"/>
          </a:xfrm>
        </p:spPr>
        <p:txBody>
          <a:bodyPr>
            <a:noAutofit/>
          </a:bodyPr>
          <a:lstStyle/>
          <a:p>
            <a:r>
              <a:rPr lang="en-US" sz="4400" b="0" dirty="0">
                <a:latin typeface="Calibri"/>
                <a:cs typeface="Calibri"/>
              </a:rPr>
              <a:t>Summary</a:t>
            </a:r>
          </a:p>
        </p:txBody>
      </p:sp>
      <p:sp>
        <p:nvSpPr>
          <p:cNvPr id="6" name="Content Placeholder 5">
            <a:extLst>
              <a:ext uri="{FF2B5EF4-FFF2-40B4-BE49-F238E27FC236}">
                <a16:creationId xmlns="" xmlns:a16="http://schemas.microsoft.com/office/drawing/2014/main" id="{09A0A689-771C-42DE-A122-56A0F282366E}"/>
              </a:ext>
            </a:extLst>
          </p:cNvPr>
          <p:cNvSpPr>
            <a:spLocks noGrp="1"/>
          </p:cNvSpPr>
          <p:nvPr>
            <p:ph idx="1"/>
          </p:nvPr>
        </p:nvSpPr>
        <p:spPr>
          <a:xfrm>
            <a:off x="248492" y="586413"/>
            <a:ext cx="8794183" cy="4494032"/>
          </a:xfrm>
          <a:solidFill>
            <a:schemeClr val="bg1"/>
          </a:solidFill>
        </p:spPr>
        <p:txBody>
          <a:bodyPr>
            <a:normAutofit lnSpcReduction="10000"/>
          </a:bodyPr>
          <a:lstStyle/>
          <a:p>
            <a:r>
              <a:rPr lang="en-US" sz="1600" b="1" dirty="0" smtClean="0"/>
              <a:t>sPHENIX installation is proceeding well.</a:t>
            </a:r>
          </a:p>
          <a:p>
            <a:pPr lvl="1"/>
            <a:r>
              <a:rPr lang="en-US" sz="1600" dirty="0" smtClean="0"/>
              <a:t>The 13 OHCal sectors, the SC-Magnet, Large Support Rings  installed on the detector </a:t>
            </a:r>
            <a:r>
              <a:rPr lang="en-US" sz="1600" dirty="0" smtClean="0"/>
              <a:t>carriage. The</a:t>
            </a:r>
            <a:r>
              <a:rPr lang="en-US" sz="1600" b="1" dirty="0" smtClean="0"/>
              <a:t> </a:t>
            </a:r>
            <a:r>
              <a:rPr lang="en-US" sz="1600" dirty="0" smtClean="0"/>
              <a:t>installation of the remaining OHCal sectors </a:t>
            </a:r>
            <a:r>
              <a:rPr lang="en-US" sz="1600" dirty="0" smtClean="0"/>
              <a:t>restarts</a:t>
            </a:r>
            <a:r>
              <a:rPr lang="en-US" sz="1600" dirty="0" smtClean="0"/>
              <a:t> today.</a:t>
            </a:r>
          </a:p>
          <a:p>
            <a:pPr marL="0" indent="0"/>
            <a:r>
              <a:rPr lang="en-US" sz="1600" b="1" dirty="0" smtClean="0"/>
              <a:t>MIE detector systems nearing completion. </a:t>
            </a:r>
          </a:p>
          <a:p>
            <a:pPr marL="628650" lvl="1" indent="-285750">
              <a:buFont typeface="Arial"/>
              <a:buChar char="•"/>
            </a:pPr>
            <a:r>
              <a:rPr lang="en-US" sz="1400" dirty="0" smtClean="0"/>
              <a:t>OHCal complete, IHCal sector mechanics complete, EMCal blocks 98% complete, On detector calorimeter electronics complete. Most major DAQ/Trigger components available. TPC Fee 92% assembled, TPC FELIX 100% assembled.</a:t>
            </a:r>
            <a:endParaRPr lang="en-US" sz="1400" dirty="0" smtClean="0"/>
          </a:p>
          <a:p>
            <a:r>
              <a:rPr lang="en-US" sz="1600" b="1" dirty="0" smtClean="0"/>
              <a:t>Major </a:t>
            </a:r>
            <a:r>
              <a:rPr lang="en-US" sz="1600" b="1" dirty="0"/>
              <a:t>1008 I&amp;F parts are complete or on order.</a:t>
            </a:r>
          </a:p>
          <a:p>
            <a:pPr lvl="1"/>
            <a:r>
              <a:rPr lang="en-US" sz="1600" dirty="0"/>
              <a:t>This includes the barrel and end cap flux return steel, LHe and LN2 components,  cryo controls and power, carriage/cradle,  </a:t>
            </a:r>
            <a:r>
              <a:rPr lang="en-US" sz="1600" dirty="0">
                <a:cs typeface="Calibri" panose="020F0502020204030204" pitchFamily="34" charset="0"/>
              </a:rPr>
              <a:t>the beam pipe modification,</a:t>
            </a:r>
            <a:r>
              <a:rPr lang="en-US" sz="1600" dirty="0"/>
              <a:t> XY carriage tables, carriage hydraulics, carriage platform, Large Support Rings, various installation fixtures</a:t>
            </a:r>
            <a:r>
              <a:rPr lang="en-US" sz="1600" dirty="0" smtClean="0"/>
              <a:t>.</a:t>
            </a:r>
            <a:endParaRPr lang="en-US" sz="1600" dirty="0">
              <a:cs typeface="Calibri" panose="020F0502020204030204" pitchFamily="34" charset="0"/>
            </a:endParaRPr>
          </a:p>
          <a:p>
            <a:r>
              <a:rPr lang="en-US" sz="1600" dirty="0"/>
              <a:t>Remaining engineering design continues at a fast </a:t>
            </a:r>
            <a:r>
              <a:rPr lang="en-US" sz="1600" dirty="0" smtClean="0"/>
              <a:t>pace with a large team of engineers and designers.</a:t>
            </a:r>
            <a:endParaRPr lang="en-US" sz="1600" dirty="0"/>
          </a:p>
          <a:p>
            <a:r>
              <a:rPr lang="en-US" sz="1600" dirty="0"/>
              <a:t>We have </a:t>
            </a:r>
            <a:r>
              <a:rPr lang="en-US" sz="1600" b="1" dirty="0" smtClean="0"/>
              <a:t>45 </a:t>
            </a:r>
            <a:r>
              <a:rPr lang="en-US" sz="1600" b="1" dirty="0"/>
              <a:t>FTEs </a:t>
            </a:r>
            <a:r>
              <a:rPr lang="en-US" sz="1600" dirty="0"/>
              <a:t>approved to work on BNL including visiting scientists and students.</a:t>
            </a:r>
          </a:p>
          <a:p>
            <a:pPr lvl="1"/>
            <a:r>
              <a:rPr lang="en-US" sz="1600" dirty="0"/>
              <a:t>We typically have </a:t>
            </a:r>
            <a:r>
              <a:rPr lang="en-US" sz="1600" dirty="0" smtClean="0"/>
              <a:t>35 </a:t>
            </a:r>
            <a:r>
              <a:rPr lang="en-US" sz="1600" dirty="0"/>
              <a:t>people working on BNL site for sPHENIX in an average working day.</a:t>
            </a:r>
            <a:endParaRPr lang="en-US" sz="1600" dirty="0">
              <a:cs typeface="Calibri" panose="020F0502020204030204" pitchFamily="34" charset="0"/>
            </a:endParaRPr>
          </a:p>
          <a:p>
            <a:r>
              <a:rPr lang="en-US" sz="1600" dirty="0" smtClean="0"/>
              <a:t> Challenges are maintaining technician and engineering staff for the next 12-14 months. Enabling a large number of sPHENIX scientists and students to work on BNL site. Securing some long lead time parts.</a:t>
            </a:r>
            <a:endParaRPr lang="en-US" sz="1600" dirty="0"/>
          </a:p>
          <a:p>
            <a:endParaRPr lang="en-US" sz="1600" b="1" dirty="0"/>
          </a:p>
          <a:p>
            <a:pPr marL="0" indent="0">
              <a:buNone/>
            </a:pPr>
            <a:endParaRPr lang="en-US" sz="1600" dirty="0"/>
          </a:p>
        </p:txBody>
      </p:sp>
      <p:sp>
        <p:nvSpPr>
          <p:cNvPr id="5" name="Slide Number Placeholder 4">
            <a:extLst>
              <a:ext uri="{FF2B5EF4-FFF2-40B4-BE49-F238E27FC236}">
                <a16:creationId xmlns="" xmlns:a16="http://schemas.microsoft.com/office/drawing/2014/main" id="{34649651-13F2-459C-BAD0-0067FFC2E204}"/>
              </a:ext>
            </a:extLst>
          </p:cNvPr>
          <p:cNvSpPr>
            <a:spLocks noGrp="1"/>
          </p:cNvSpPr>
          <p:nvPr>
            <p:ph type="sldNum" sz="quarter" idx="4294967295"/>
          </p:nvPr>
        </p:nvSpPr>
        <p:spPr>
          <a:xfrm>
            <a:off x="8609806" y="4869657"/>
            <a:ext cx="534194" cy="273844"/>
          </a:xfrm>
          <a:prstGeom prst="rect">
            <a:avLst/>
          </a:prstGeom>
        </p:spPr>
        <p:txBody>
          <a:bodyPr/>
          <a:lstStyle/>
          <a:p>
            <a:fld id="{0AE0C637-5835-444B-B8C0-92C25AFA2084}" type="slidenum">
              <a:rPr lang="en-US" altLang="en-US" sz="1200" smtClean="0"/>
              <a:pPr/>
              <a:t>23</a:t>
            </a:fld>
            <a:endParaRPr lang="en-US" altLang="en-US" sz="1200" dirty="0"/>
          </a:p>
        </p:txBody>
      </p:sp>
    </p:spTree>
    <p:extLst>
      <p:ext uri="{BB962C8B-B14F-4D97-AF65-F5344CB8AC3E}">
        <p14:creationId xmlns:p14="http://schemas.microsoft.com/office/powerpoint/2010/main" val="120858950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333" y="8399"/>
            <a:ext cx="8328991" cy="574187"/>
          </a:xfrm>
        </p:spPr>
        <p:txBody>
          <a:bodyPr>
            <a:normAutofit fontScale="90000"/>
          </a:bodyPr>
          <a:lstStyle/>
          <a:p>
            <a:r>
              <a:rPr lang="en-US" b="0" dirty="0"/>
              <a:t>sPHENIX MIE Project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58572245"/>
              </p:ext>
            </p:extLst>
          </p:nvPr>
        </p:nvGraphicFramePr>
        <p:xfrm>
          <a:off x="304801" y="666752"/>
          <a:ext cx="8600000" cy="93726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xmlns="" val="4246309965"/>
                    </a:ext>
                  </a:extLst>
                </a:gridCol>
                <a:gridCol w="1622853">
                  <a:extLst>
                    <a:ext uri="{9D8B030D-6E8A-4147-A177-3AD203B41FA5}">
                      <a16:colId xmlns:a16="http://schemas.microsoft.com/office/drawing/2014/main" xmlns="" val="2547196037"/>
                    </a:ext>
                  </a:extLst>
                </a:gridCol>
                <a:gridCol w="1606378">
                  <a:extLst>
                    <a:ext uri="{9D8B030D-6E8A-4147-A177-3AD203B41FA5}">
                      <a16:colId xmlns:a16="http://schemas.microsoft.com/office/drawing/2014/main" xmlns="" val="2906043885"/>
                    </a:ext>
                  </a:extLst>
                </a:gridCol>
                <a:gridCol w="3148122">
                  <a:extLst>
                    <a:ext uri="{9D8B030D-6E8A-4147-A177-3AD203B41FA5}">
                      <a16:colId xmlns:a16="http://schemas.microsoft.com/office/drawing/2014/main" xmlns="" val="2998244554"/>
                    </a:ext>
                  </a:extLst>
                </a:gridCol>
                <a:gridCol w="608332">
                  <a:extLst>
                    <a:ext uri="{9D8B030D-6E8A-4147-A177-3AD203B41FA5}">
                      <a16:colId xmlns:a16="http://schemas.microsoft.com/office/drawing/2014/main" xmlns="" val="859748088"/>
                    </a:ext>
                  </a:extLst>
                </a:gridCol>
                <a:gridCol w="699915">
                  <a:extLst>
                    <a:ext uri="{9D8B030D-6E8A-4147-A177-3AD203B41FA5}">
                      <a16:colId xmlns:a16="http://schemas.microsoft.com/office/drawing/2014/main" xmlns="" val="2369523134"/>
                    </a:ext>
                  </a:extLst>
                </a:gridCol>
              </a:tblGrid>
              <a:tr h="434340">
                <a:tc>
                  <a:txBody>
                    <a:bodyPr/>
                    <a:lstStyle/>
                    <a:p>
                      <a:r>
                        <a:rPr lang="en-US" sz="1200" dirty="0"/>
                        <a:t>TPC</a:t>
                      </a:r>
                    </a:p>
                  </a:txBody>
                  <a:tcPr marT="34290" marB="34290">
                    <a:solidFill>
                      <a:schemeClr val="accent3"/>
                    </a:solidFill>
                  </a:tcPr>
                </a:tc>
                <a:tc>
                  <a:txBody>
                    <a:bodyPr/>
                    <a:lstStyle/>
                    <a:p>
                      <a:r>
                        <a:rPr lang="en-US" sz="1200" dirty="0"/>
                        <a:t>Project Director</a:t>
                      </a:r>
                    </a:p>
                  </a:txBody>
                  <a:tcPr marT="34290" marB="34290">
                    <a:solidFill>
                      <a:schemeClr val="accent3"/>
                    </a:solidFill>
                  </a:tcPr>
                </a:tc>
                <a:tc>
                  <a:txBody>
                    <a:bodyPr/>
                    <a:lstStyle/>
                    <a:p>
                      <a:r>
                        <a:rPr lang="en-US" sz="1200" dirty="0"/>
                        <a:t>Last CD Achieved</a:t>
                      </a:r>
                    </a:p>
                  </a:txBody>
                  <a:tcPr marT="34290" marB="34290">
                    <a:solidFill>
                      <a:schemeClr val="accent3"/>
                    </a:solidFill>
                  </a:tcPr>
                </a:tc>
                <a:tc>
                  <a:txBody>
                    <a:bodyPr/>
                    <a:lstStyle/>
                    <a:p>
                      <a:r>
                        <a:rPr lang="en-US" sz="1200" dirty="0"/>
                        <a:t>% Complete</a:t>
                      </a:r>
                    </a:p>
                  </a:txBody>
                  <a:tcPr marT="34290" marB="34290">
                    <a:solidFill>
                      <a:schemeClr val="accent3"/>
                    </a:solidFill>
                  </a:tcPr>
                </a:tc>
                <a:tc>
                  <a:txBody>
                    <a:bodyPr/>
                    <a:lstStyle/>
                    <a:p>
                      <a:r>
                        <a:rPr lang="en-US" sz="1200" dirty="0"/>
                        <a:t>CPI</a:t>
                      </a:r>
                    </a:p>
                  </a:txBody>
                  <a:tcPr marT="34290" marB="34290">
                    <a:solidFill>
                      <a:schemeClr val="accent3"/>
                    </a:solidFill>
                  </a:tcPr>
                </a:tc>
                <a:tc>
                  <a:txBody>
                    <a:bodyPr/>
                    <a:lstStyle/>
                    <a:p>
                      <a:r>
                        <a:rPr lang="en-US" sz="1200" dirty="0"/>
                        <a:t>SPI</a:t>
                      </a:r>
                    </a:p>
                  </a:txBody>
                  <a:tcPr marT="34290" marB="34290">
                    <a:solidFill>
                      <a:schemeClr val="accent3"/>
                    </a:solidFill>
                  </a:tcPr>
                </a:tc>
                <a:extLst>
                  <a:ext uri="{0D108BD9-81ED-4DB2-BD59-A6C34878D82A}">
                    <a16:rowId xmlns:a16="http://schemas.microsoft.com/office/drawing/2014/main" xmlns="" val="291641492"/>
                  </a:ext>
                </a:extLst>
              </a:tr>
              <a:tr h="502920">
                <a:tc>
                  <a:txBody>
                    <a:bodyPr/>
                    <a:lstStyle/>
                    <a:p>
                      <a:r>
                        <a:rPr lang="en-US" sz="1400" dirty="0"/>
                        <a:t>$27.0M</a:t>
                      </a:r>
                    </a:p>
                  </a:txBody>
                  <a:tcPr marT="34290" marB="34290">
                    <a:solidFill>
                      <a:schemeClr val="accent3">
                        <a:lumMod val="40000"/>
                        <a:lumOff val="60000"/>
                      </a:schemeClr>
                    </a:solidFill>
                  </a:tcPr>
                </a:tc>
                <a:tc>
                  <a:txBody>
                    <a:bodyPr/>
                    <a:lstStyle/>
                    <a:p>
                      <a:r>
                        <a:rPr lang="en-US" sz="1400" dirty="0"/>
                        <a:t>Edward</a:t>
                      </a:r>
                      <a:r>
                        <a:rPr lang="en-US" sz="1400" baseline="0" dirty="0"/>
                        <a:t> O’Brien</a:t>
                      </a:r>
                      <a:endParaRPr lang="en-US" sz="1400" dirty="0"/>
                    </a:p>
                  </a:txBody>
                  <a:tcPr marT="34290" marB="34290">
                    <a:solidFill>
                      <a:schemeClr val="accent3">
                        <a:lumMod val="40000"/>
                        <a:lumOff val="60000"/>
                      </a:schemeClr>
                    </a:solidFill>
                  </a:tcPr>
                </a:tc>
                <a:tc>
                  <a:txBody>
                    <a:bodyPr/>
                    <a:lstStyle/>
                    <a:p>
                      <a:r>
                        <a:rPr lang="en-US" sz="1400" dirty="0"/>
                        <a:t>PD-2/3</a:t>
                      </a:r>
                    </a:p>
                  </a:txBody>
                  <a:tcPr marT="34290" marB="34290">
                    <a:solidFill>
                      <a:schemeClr val="accent3">
                        <a:lumMod val="40000"/>
                        <a:lumOff val="60000"/>
                      </a:schemeClr>
                    </a:solidFill>
                  </a:tcPr>
                </a:tc>
                <a:tc>
                  <a:txBody>
                    <a:bodyPr/>
                    <a:lstStyle/>
                    <a:p>
                      <a:r>
                        <a:rPr lang="en-US" sz="1400" dirty="0"/>
                        <a:t>88.2%  BCWP/BAC @ 10/31/2021</a:t>
                      </a:r>
                    </a:p>
                  </a:txBody>
                  <a:tcPr marT="34290" marB="34290">
                    <a:solidFill>
                      <a:schemeClr val="accent3">
                        <a:lumMod val="40000"/>
                        <a:lumOff val="60000"/>
                      </a:schemeClr>
                    </a:solidFill>
                  </a:tcPr>
                </a:tc>
                <a:tc>
                  <a:txBody>
                    <a:bodyPr/>
                    <a:lstStyle/>
                    <a:p>
                      <a:r>
                        <a:rPr lang="en-US" sz="1400" dirty="0" smtClean="0"/>
                        <a:t>1.03</a:t>
                      </a:r>
                      <a:endParaRPr lang="en-US" sz="1400" dirty="0"/>
                    </a:p>
                  </a:txBody>
                  <a:tcPr marT="34290" marB="34290">
                    <a:solidFill>
                      <a:schemeClr val="accent3">
                        <a:lumMod val="40000"/>
                        <a:lumOff val="60000"/>
                      </a:schemeClr>
                    </a:solidFill>
                  </a:tcPr>
                </a:tc>
                <a:tc>
                  <a:txBody>
                    <a:bodyPr/>
                    <a:lstStyle/>
                    <a:p>
                      <a:r>
                        <a:rPr lang="en-US" sz="1400" dirty="0"/>
                        <a:t>0.90</a:t>
                      </a:r>
                    </a:p>
                  </a:txBody>
                  <a:tcPr marT="34290" marB="34290">
                    <a:solidFill>
                      <a:schemeClr val="accent3">
                        <a:lumMod val="40000"/>
                        <a:lumOff val="60000"/>
                      </a:schemeClr>
                    </a:solidFill>
                  </a:tcPr>
                </a:tc>
                <a:extLst>
                  <a:ext uri="{0D108BD9-81ED-4DB2-BD59-A6C34878D82A}">
                    <a16:rowId xmlns:a16="http://schemas.microsoft.com/office/drawing/2014/main" xmlns="" val="1730370277"/>
                  </a:ext>
                </a:extLst>
              </a:tr>
            </a:tbl>
          </a:graphicData>
        </a:graphic>
      </p:graphicFrame>
      <p:sp>
        <p:nvSpPr>
          <p:cNvPr id="7" name="Content Placeholder 2"/>
          <p:cNvSpPr txBox="1">
            <a:spLocks/>
          </p:cNvSpPr>
          <p:nvPr/>
        </p:nvSpPr>
        <p:spPr>
          <a:xfrm>
            <a:off x="242329" y="1428753"/>
            <a:ext cx="8836242" cy="3714748"/>
          </a:xfrm>
          <a:prstGeom prst="rect">
            <a:avLst/>
          </a:prstGeom>
          <a:solidFill>
            <a:schemeClr val="bg1"/>
          </a:solidFill>
        </p:spPr>
        <p:txBody>
          <a:bodyPr vert="horz" lIns="91418" tIns="45709" rIns="91418" bIns="45709"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dirty="0"/>
              <a:t>Scope</a:t>
            </a:r>
          </a:p>
          <a:p>
            <a:pPr lvl="1"/>
            <a:r>
              <a:rPr lang="en-US" sz="3300" dirty="0"/>
              <a:t>Detector systems produced, tested and ready for installation: </a:t>
            </a:r>
            <a:r>
              <a:rPr lang="en-US" sz="3300" dirty="0">
                <a:solidFill>
                  <a:srgbClr val="3399FF"/>
                </a:solidFill>
              </a:rPr>
              <a:t>Time Projection Chamber w/ electronics, Electromagnetic Calorimeter w/ electronics, Hadronic Calorimeter w/ electronics, DAQ/Trigger, Minimum Bias Detector, Project Management</a:t>
            </a:r>
          </a:p>
          <a:p>
            <a:pPr marL="0" indent="0">
              <a:buNone/>
            </a:pPr>
            <a:r>
              <a:rPr lang="en-US" sz="3700" b="1" dirty="0"/>
              <a:t>Not in scope</a:t>
            </a:r>
          </a:p>
          <a:p>
            <a:pPr lvl="1"/>
            <a:r>
              <a:rPr lang="en-US" sz="3300" dirty="0"/>
              <a:t>SC-Magnet, Bldg/Det Infrastructure, Installation and System Commissioning  </a:t>
            </a:r>
          </a:p>
          <a:p>
            <a:pPr marL="0" indent="0">
              <a:buNone/>
            </a:pPr>
            <a:r>
              <a:rPr lang="en-US" sz="3800" b="1" dirty="0"/>
              <a:t>Schedule</a:t>
            </a:r>
          </a:p>
          <a:p>
            <a:pPr lvl="1"/>
            <a:r>
              <a:rPr lang="en-US" sz="2900" dirty="0"/>
              <a:t>CD-0 received Sept 2016</a:t>
            </a:r>
          </a:p>
          <a:p>
            <a:pPr lvl="1"/>
            <a:r>
              <a:rPr lang="en-US" sz="2900" dirty="0"/>
              <a:t>CD-1/3A received Aug 2018</a:t>
            </a:r>
          </a:p>
          <a:p>
            <a:pPr lvl="1"/>
            <a:r>
              <a:rPr lang="en-US" sz="2900" dirty="0"/>
              <a:t>PD-2/3  received Sept 2019</a:t>
            </a:r>
            <a:endParaRPr lang="en-US" sz="2900" b="1" dirty="0"/>
          </a:p>
          <a:p>
            <a:pPr lvl="1"/>
            <a:r>
              <a:rPr lang="en-US" sz="2900" b="1" dirty="0"/>
              <a:t>Early completion </a:t>
            </a:r>
            <a:r>
              <a:rPr lang="en-US" sz="2900" b="1" dirty="0" smtClean="0"/>
              <a:t>end </a:t>
            </a:r>
            <a:r>
              <a:rPr lang="en-US" sz="2900" b="1" dirty="0"/>
              <a:t>of March 2022</a:t>
            </a:r>
          </a:p>
          <a:p>
            <a:pPr lvl="1"/>
            <a:r>
              <a:rPr lang="en-US" sz="2900" dirty="0"/>
              <a:t>PD-4 </a:t>
            </a:r>
            <a:r>
              <a:rPr lang="en-US" sz="2900" dirty="0" smtClean="0"/>
              <a:t>end of Dec </a:t>
            </a:r>
            <a:r>
              <a:rPr lang="en-US" sz="2900" dirty="0"/>
              <a:t>2022</a:t>
            </a:r>
          </a:p>
          <a:p>
            <a:pPr lvl="1"/>
            <a:endParaRPr lang="en-US" sz="2900" dirty="0"/>
          </a:p>
          <a:p>
            <a:pPr marL="0" indent="0">
              <a:buNone/>
            </a:pPr>
            <a:r>
              <a:rPr lang="en-US" sz="3800" b="1" dirty="0"/>
              <a:t>Cost</a:t>
            </a:r>
          </a:p>
          <a:p>
            <a:pPr lvl="1"/>
            <a:r>
              <a:rPr lang="en-US" sz="3300" b="1" dirty="0"/>
              <a:t>$27.0M AY TPC  54.2% contingency on an ETC of $3.96M</a:t>
            </a:r>
          </a:p>
        </p:txBody>
      </p:sp>
      <p:sp>
        <p:nvSpPr>
          <p:cNvPr id="8" name="Slide Number Placeholder 7">
            <a:extLst>
              <a:ext uri="{FF2B5EF4-FFF2-40B4-BE49-F238E27FC236}">
                <a16:creationId xmlns:a16="http://schemas.microsoft.com/office/drawing/2014/main" xmlns="" id="{2D8087AA-C3CB-4551-9C02-D93B3CA1CF5F}"/>
              </a:ext>
            </a:extLst>
          </p:cNvPr>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3</a:t>
            </a:fld>
            <a:endParaRPr lang="en-US" altLang="en-US" dirty="0"/>
          </a:p>
        </p:txBody>
      </p:sp>
      <p:sp>
        <p:nvSpPr>
          <p:cNvPr id="6" name="TextBox 5"/>
          <p:cNvSpPr txBox="1"/>
          <p:nvPr/>
        </p:nvSpPr>
        <p:spPr>
          <a:xfrm>
            <a:off x="3468077" y="2851638"/>
            <a:ext cx="2931696" cy="584776"/>
          </a:xfrm>
          <a:prstGeom prst="rect">
            <a:avLst/>
          </a:prstGeom>
          <a:solidFill>
            <a:srgbClr val="0080FF"/>
          </a:solidFill>
        </p:spPr>
        <p:txBody>
          <a:bodyPr wrap="square" rtlCol="0">
            <a:spAutoFit/>
          </a:bodyPr>
          <a:lstStyle/>
          <a:p>
            <a:pPr algn="ctr"/>
            <a:r>
              <a:rPr lang="en-US" sz="1600" b="1" dirty="0">
                <a:solidFill>
                  <a:schemeClr val="bg1"/>
                </a:solidFill>
              </a:rPr>
              <a:t>99.3% Costed &amp; Committed</a:t>
            </a:r>
          </a:p>
          <a:p>
            <a:pPr algn="ctr"/>
            <a:r>
              <a:rPr lang="en-US" sz="1600" b="1" dirty="0">
                <a:solidFill>
                  <a:schemeClr val="bg1"/>
                </a:solidFill>
              </a:rPr>
              <a:t>Commitments = $3.267M</a:t>
            </a:r>
          </a:p>
        </p:txBody>
      </p:sp>
      <p:pic>
        <p:nvPicPr>
          <p:cNvPr id="10" name="Picture 9" descr="Screen Shot 2021-09-08 at 12.54.06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11463" y="2806227"/>
            <a:ext cx="2432538" cy="2001794"/>
          </a:xfrm>
          <a:prstGeom prst="rect">
            <a:avLst/>
          </a:prstGeom>
        </p:spPr>
      </p:pic>
      <p:sp>
        <p:nvSpPr>
          <p:cNvPr id="9" name="TextBox 8">
            <a:extLst>
              <a:ext uri="{FF2B5EF4-FFF2-40B4-BE49-F238E27FC236}">
                <a16:creationId xmlns:a16="http://schemas.microsoft.com/office/drawing/2014/main" xmlns="" id="{29B6B827-06D9-4D2E-9694-15B7473264A1}"/>
              </a:ext>
            </a:extLst>
          </p:cNvPr>
          <p:cNvSpPr txBox="1"/>
          <p:nvPr/>
        </p:nvSpPr>
        <p:spPr>
          <a:xfrm>
            <a:off x="1616979" y="4188050"/>
            <a:ext cx="5029054" cy="307777"/>
          </a:xfrm>
          <a:prstGeom prst="rect">
            <a:avLst/>
          </a:prstGeom>
          <a:solidFill>
            <a:srgbClr val="0F80FF"/>
          </a:solidFill>
        </p:spPr>
        <p:txBody>
          <a:bodyPr wrap="square" rtlCol="0">
            <a:spAutoFit/>
          </a:bodyPr>
          <a:lstStyle/>
          <a:p>
            <a:r>
              <a:rPr lang="en-US" sz="1400" b="1" dirty="0">
                <a:solidFill>
                  <a:schemeClr val="bg1"/>
                </a:solidFill>
              </a:rPr>
              <a:t>9 months float between MIE Early Completion and PD-4</a:t>
            </a:r>
          </a:p>
        </p:txBody>
      </p:sp>
    </p:spTree>
    <p:extLst>
      <p:ext uri="{BB962C8B-B14F-4D97-AF65-F5344CB8AC3E}">
        <p14:creationId xmlns:p14="http://schemas.microsoft.com/office/powerpoint/2010/main" val="40486837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144000" cy="471310"/>
          </a:xfrm>
        </p:spPr>
        <p:txBody>
          <a:bodyPr>
            <a:noAutofit/>
          </a:bodyPr>
          <a:lstStyle/>
          <a:p>
            <a:r>
              <a:rPr lang="en-US" sz="3200" b="0" dirty="0"/>
              <a:t>   BNL 1008 Infrastructure &amp; Facility Upgrade  </a:t>
            </a:r>
          </a:p>
        </p:txBody>
      </p:sp>
      <p:sp>
        <p:nvSpPr>
          <p:cNvPr id="7" name="Content Placeholder 2"/>
          <p:cNvSpPr txBox="1">
            <a:spLocks/>
          </p:cNvSpPr>
          <p:nvPr/>
        </p:nvSpPr>
        <p:spPr>
          <a:xfrm>
            <a:off x="279329" y="1352550"/>
            <a:ext cx="8884209" cy="3735283"/>
          </a:xfrm>
          <a:prstGeom prst="rect">
            <a:avLst/>
          </a:prstGeom>
          <a:solidFill>
            <a:srgbClr val="FFFFFF"/>
          </a:solidFill>
        </p:spPr>
        <p:txBody>
          <a:bodyPr vert="horz" lIns="91434" tIns="45717" rIns="91434" bIns="45717"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Scope</a:t>
            </a:r>
          </a:p>
          <a:p>
            <a:pPr lvl="1"/>
            <a:r>
              <a:rPr lang="en-US" sz="1600" dirty="0">
                <a:solidFill>
                  <a:srgbClr val="0080FF"/>
                </a:solidFill>
              </a:rPr>
              <a:t>SC-Magnet support including the Flux Return</a:t>
            </a:r>
            <a:r>
              <a:rPr lang="en-US" sz="1600" dirty="0"/>
              <a:t>, </a:t>
            </a:r>
            <a:r>
              <a:rPr lang="en-US" sz="1600" dirty="0">
                <a:solidFill>
                  <a:srgbClr val="0080FF"/>
                </a:solidFill>
              </a:rPr>
              <a:t>Cryogenics</a:t>
            </a:r>
            <a:r>
              <a:rPr lang="en-US" sz="1600" dirty="0"/>
              <a:t> into Bldg 1008, </a:t>
            </a:r>
            <a:r>
              <a:rPr lang="en-US" sz="1600" dirty="0">
                <a:solidFill>
                  <a:srgbClr val="0080FF"/>
                </a:solidFill>
              </a:rPr>
              <a:t>Detector Carriage/Cradle</a:t>
            </a:r>
            <a:r>
              <a:rPr lang="en-US" sz="1600" dirty="0"/>
              <a:t>, other </a:t>
            </a:r>
            <a:r>
              <a:rPr lang="en-US" sz="1600" dirty="0">
                <a:solidFill>
                  <a:srgbClr val="0080FF"/>
                </a:solidFill>
              </a:rPr>
              <a:t>Bldg 1008 Infrastructure </a:t>
            </a:r>
            <a:r>
              <a:rPr lang="en-US" sz="1600" dirty="0"/>
              <a:t>improvements</a:t>
            </a:r>
          </a:p>
          <a:p>
            <a:pPr lvl="1"/>
            <a:r>
              <a:rPr lang="en-US" sz="1600" dirty="0"/>
              <a:t>sPHENIX </a:t>
            </a:r>
            <a:r>
              <a:rPr lang="en-US" sz="1600" dirty="0">
                <a:solidFill>
                  <a:srgbClr val="0080FF"/>
                </a:solidFill>
              </a:rPr>
              <a:t>Installation</a:t>
            </a:r>
            <a:r>
              <a:rPr lang="en-US" sz="1600" dirty="0"/>
              <a:t>, </a:t>
            </a:r>
            <a:r>
              <a:rPr lang="en-US" sz="1600" dirty="0">
                <a:solidFill>
                  <a:srgbClr val="0080FF"/>
                </a:solidFill>
              </a:rPr>
              <a:t>Integration</a:t>
            </a:r>
            <a:r>
              <a:rPr lang="en-US" sz="1600" dirty="0"/>
              <a:t> </a:t>
            </a:r>
            <a:r>
              <a:rPr lang="en-US" sz="1600" dirty="0">
                <a:solidFill>
                  <a:srgbClr val="0F80FF"/>
                </a:solidFill>
              </a:rPr>
              <a:t>and </a:t>
            </a:r>
            <a:r>
              <a:rPr lang="en-US" sz="1600" dirty="0">
                <a:solidFill>
                  <a:srgbClr val="0080FF"/>
                </a:solidFill>
              </a:rPr>
              <a:t>Commissioning of each Subsystem  </a:t>
            </a:r>
            <a:r>
              <a:rPr lang="en-US" sz="1600" dirty="0"/>
              <a:t>is part of the scope</a:t>
            </a:r>
          </a:p>
          <a:p>
            <a:pPr marL="0" indent="0">
              <a:buNone/>
            </a:pPr>
            <a:r>
              <a:rPr lang="en-US" sz="1700" b="1" dirty="0"/>
              <a:t>Not in Scope</a:t>
            </a:r>
          </a:p>
          <a:p>
            <a:pPr lvl="1"/>
            <a:r>
              <a:rPr lang="en-US" sz="1600" dirty="0"/>
              <a:t>PreOps prior to RHIC collisions</a:t>
            </a:r>
          </a:p>
          <a:p>
            <a:pPr marL="0" indent="0">
              <a:buNone/>
            </a:pPr>
            <a:r>
              <a:rPr lang="en-US" sz="1700" b="1" dirty="0"/>
              <a:t>Schedule</a:t>
            </a:r>
          </a:p>
          <a:p>
            <a:pPr lvl="1"/>
            <a:r>
              <a:rPr lang="en-US" sz="1600" dirty="0"/>
              <a:t>sPHENIX Ready for Operations (Early Completion)  11/22/22</a:t>
            </a:r>
          </a:p>
          <a:p>
            <a:pPr lvl="1"/>
            <a:r>
              <a:rPr lang="en-US" sz="1600" dirty="0"/>
              <a:t>First RHIC run of sPHENIX Feb 1, 2023  </a:t>
            </a:r>
          </a:p>
          <a:p>
            <a:pPr lvl="1"/>
            <a:r>
              <a:rPr lang="en-US" sz="1600" dirty="0"/>
              <a:t>2.5 months float in schedule between sPHENIX ORR and </a:t>
            </a:r>
          </a:p>
          <a:p>
            <a:pPr marL="457200" lvl="1" indent="0">
              <a:buNone/>
            </a:pPr>
            <a:r>
              <a:rPr lang="en-US" sz="1600" dirty="0"/>
              <a:t>    nominal start of RHIC 2023 run.</a:t>
            </a:r>
          </a:p>
          <a:p>
            <a:pPr marL="0" indent="0">
              <a:buNone/>
            </a:pPr>
            <a:r>
              <a:rPr lang="en-US" sz="1800" b="1" dirty="0"/>
              <a:t>Cost</a:t>
            </a:r>
          </a:p>
          <a:p>
            <a:pPr lvl="1"/>
            <a:r>
              <a:rPr lang="en-US" sz="1600" b="1" dirty="0"/>
              <a:t>$33.4 M AY  Total Project Cost  with 16.1% contingency on ETC of $10.27M </a:t>
            </a:r>
          </a:p>
          <a:p>
            <a:pPr marL="457166" lvl="1" indent="0">
              <a:buNone/>
            </a:pPr>
            <a:endParaRPr lang="en-US" b="1" dirty="0">
              <a:solidFill>
                <a:srgbClr val="3399FF"/>
              </a:solidFill>
            </a:endParaRPr>
          </a:p>
          <a:p>
            <a:pPr marL="457166" lvl="1" indent="0">
              <a:buNone/>
            </a:pPr>
            <a:endParaRPr lang="en-US" dirty="0"/>
          </a:p>
        </p:txBody>
      </p:sp>
      <p:sp>
        <p:nvSpPr>
          <p:cNvPr id="3" name="Slide Number Placeholder 2"/>
          <p:cNvSpPr>
            <a:spLocks noGrp="1"/>
          </p:cNvSpPr>
          <p:nvPr>
            <p:ph type="sldNum" sz="quarter" idx="4294967295"/>
          </p:nvPr>
        </p:nvSpPr>
        <p:spPr>
          <a:xfrm>
            <a:off x="7390774" y="4980333"/>
            <a:ext cx="1683815" cy="140038"/>
          </a:xfrm>
          <a:prstGeom prst="rect">
            <a:avLst/>
          </a:prstGeom>
        </p:spPr>
        <p:txBody>
          <a:bodyPr/>
          <a:lstStyle/>
          <a:p>
            <a:fld id="{D96174C5-6044-42D1-B178-7EA7F4E8CD18}" type="slidenum">
              <a:rPr lang="en-US" smtClean="0"/>
              <a:pPr/>
              <a:t>4</a:t>
            </a:fld>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198922374"/>
              </p:ext>
            </p:extLst>
          </p:nvPr>
        </p:nvGraphicFramePr>
        <p:xfrm>
          <a:off x="268672" y="590552"/>
          <a:ext cx="8832836" cy="761998"/>
        </p:xfrm>
        <a:graphic>
          <a:graphicData uri="http://schemas.openxmlformats.org/drawingml/2006/table">
            <a:tbl>
              <a:tblPr firstRow="1" bandRow="1">
                <a:tableStyleId>{F5AB1C69-6EDB-4FF4-983F-18BD219EF322}</a:tableStyleId>
              </a:tblPr>
              <a:tblGrid>
                <a:gridCol w="1159022">
                  <a:extLst>
                    <a:ext uri="{9D8B030D-6E8A-4147-A177-3AD203B41FA5}">
                      <a16:colId xmlns:a16="http://schemas.microsoft.com/office/drawing/2014/main" xmlns="" val="4246309965"/>
                    </a:ext>
                  </a:extLst>
                </a:gridCol>
                <a:gridCol w="1490170">
                  <a:extLst>
                    <a:ext uri="{9D8B030D-6E8A-4147-A177-3AD203B41FA5}">
                      <a16:colId xmlns:a16="http://schemas.microsoft.com/office/drawing/2014/main" xmlns="" val="2547196037"/>
                    </a:ext>
                  </a:extLst>
                </a:gridCol>
                <a:gridCol w="3274468">
                  <a:extLst>
                    <a:ext uri="{9D8B030D-6E8A-4147-A177-3AD203B41FA5}">
                      <a16:colId xmlns:a16="http://schemas.microsoft.com/office/drawing/2014/main" xmlns="" val="2998244554"/>
                    </a:ext>
                  </a:extLst>
                </a:gridCol>
                <a:gridCol w="1570337">
                  <a:extLst>
                    <a:ext uri="{9D8B030D-6E8A-4147-A177-3AD203B41FA5}">
                      <a16:colId xmlns:a16="http://schemas.microsoft.com/office/drawing/2014/main" xmlns="" val="859748088"/>
                    </a:ext>
                  </a:extLst>
                </a:gridCol>
                <a:gridCol w="1338839">
                  <a:extLst>
                    <a:ext uri="{9D8B030D-6E8A-4147-A177-3AD203B41FA5}">
                      <a16:colId xmlns:a16="http://schemas.microsoft.com/office/drawing/2014/main" xmlns="" val="2369523134"/>
                    </a:ext>
                  </a:extLst>
                </a:gridCol>
              </a:tblGrid>
              <a:tr h="353121">
                <a:tc>
                  <a:txBody>
                    <a:bodyPr/>
                    <a:lstStyle/>
                    <a:p>
                      <a:r>
                        <a:rPr lang="en-US" sz="1200" dirty="0"/>
                        <a:t>TPC</a:t>
                      </a:r>
                    </a:p>
                  </a:txBody>
                  <a:tcPr marT="34290" marB="34290">
                    <a:solidFill>
                      <a:schemeClr val="accent3"/>
                    </a:solidFill>
                  </a:tcPr>
                </a:tc>
                <a:tc>
                  <a:txBody>
                    <a:bodyPr/>
                    <a:lstStyle/>
                    <a:p>
                      <a:r>
                        <a:rPr lang="en-US" sz="1200" dirty="0"/>
                        <a:t>Project Director</a:t>
                      </a:r>
                    </a:p>
                  </a:txBody>
                  <a:tcPr marT="34290" marB="34290">
                    <a:solidFill>
                      <a:schemeClr val="accent3"/>
                    </a:solidFill>
                  </a:tcPr>
                </a:tc>
                <a:tc>
                  <a:txBody>
                    <a:bodyPr/>
                    <a:lstStyle/>
                    <a:p>
                      <a:r>
                        <a:rPr lang="en-US" sz="1200" dirty="0"/>
                        <a:t>% Complete</a:t>
                      </a:r>
                    </a:p>
                  </a:txBody>
                  <a:tcPr marT="34290" marB="34290">
                    <a:solidFill>
                      <a:schemeClr val="accent3"/>
                    </a:solidFill>
                  </a:tcPr>
                </a:tc>
                <a:tc>
                  <a:txBody>
                    <a:bodyPr/>
                    <a:lstStyle/>
                    <a:p>
                      <a:r>
                        <a:rPr lang="en-US" sz="1200" dirty="0"/>
                        <a:t>CPI </a:t>
                      </a:r>
                    </a:p>
                  </a:txBody>
                  <a:tcPr marT="34290" marB="34290">
                    <a:solidFill>
                      <a:schemeClr val="accent3"/>
                    </a:solidFill>
                  </a:tcPr>
                </a:tc>
                <a:tc>
                  <a:txBody>
                    <a:bodyPr/>
                    <a:lstStyle/>
                    <a:p>
                      <a:r>
                        <a:rPr lang="en-US" sz="1200" dirty="0"/>
                        <a:t>SPI</a:t>
                      </a:r>
                    </a:p>
                  </a:txBody>
                  <a:tcPr marT="34290" marB="34290">
                    <a:solidFill>
                      <a:schemeClr val="accent3"/>
                    </a:solidFill>
                  </a:tcPr>
                </a:tc>
                <a:extLst>
                  <a:ext uri="{0D108BD9-81ED-4DB2-BD59-A6C34878D82A}">
                    <a16:rowId xmlns:a16="http://schemas.microsoft.com/office/drawing/2014/main" xmlns="" val="291641492"/>
                  </a:ext>
                </a:extLst>
              </a:tr>
              <a:tr h="408877">
                <a:tc>
                  <a:txBody>
                    <a:bodyPr/>
                    <a:lstStyle/>
                    <a:p>
                      <a:r>
                        <a:rPr lang="en-US" sz="1400" dirty="0"/>
                        <a:t>$33.4</a:t>
                      </a:r>
                      <a:r>
                        <a:rPr lang="en-US" sz="1400" baseline="0" dirty="0"/>
                        <a:t> M AY</a:t>
                      </a:r>
                      <a:endParaRPr lang="en-US" sz="1400" dirty="0"/>
                    </a:p>
                  </a:txBody>
                  <a:tcPr marT="34290" marB="34290">
                    <a:solidFill>
                      <a:schemeClr val="accent3">
                        <a:lumMod val="40000"/>
                        <a:lumOff val="60000"/>
                      </a:schemeClr>
                    </a:solidFill>
                  </a:tcPr>
                </a:tc>
                <a:tc>
                  <a:txBody>
                    <a:bodyPr/>
                    <a:lstStyle/>
                    <a:p>
                      <a:r>
                        <a:rPr lang="en-US" sz="1400" dirty="0"/>
                        <a:t>Edward</a:t>
                      </a:r>
                      <a:r>
                        <a:rPr lang="en-US" sz="1400" baseline="0" dirty="0"/>
                        <a:t> O’Brien</a:t>
                      </a:r>
                      <a:endParaRPr lang="en-US" sz="1400" dirty="0"/>
                    </a:p>
                  </a:txBody>
                  <a:tcPr marT="34290" marB="34290">
                    <a:solidFill>
                      <a:schemeClr val="accent3">
                        <a:lumMod val="40000"/>
                        <a:lumOff val="60000"/>
                      </a:schemeClr>
                    </a:solidFill>
                  </a:tcPr>
                </a:tc>
                <a:tc>
                  <a:txBody>
                    <a:bodyPr/>
                    <a:lstStyle/>
                    <a:p>
                      <a:r>
                        <a:rPr lang="en-US" sz="1400" dirty="0"/>
                        <a:t>69.4%  BCWP/BAC @ 10/31/2021</a:t>
                      </a:r>
                    </a:p>
                  </a:txBody>
                  <a:tcPr marT="34290" marB="34290">
                    <a:solidFill>
                      <a:schemeClr val="accent3">
                        <a:lumMod val="40000"/>
                        <a:lumOff val="60000"/>
                      </a:schemeClr>
                    </a:solidFill>
                  </a:tcPr>
                </a:tc>
                <a:tc>
                  <a:txBody>
                    <a:bodyPr/>
                    <a:lstStyle/>
                    <a:p>
                      <a:r>
                        <a:rPr lang="en-US" sz="1400" dirty="0" smtClean="0"/>
                        <a:t>1.01</a:t>
                      </a:r>
                      <a:endParaRPr lang="en-US" sz="1400" dirty="0"/>
                    </a:p>
                  </a:txBody>
                  <a:tcPr marT="34290" marB="34290">
                    <a:solidFill>
                      <a:schemeClr val="accent3">
                        <a:lumMod val="40000"/>
                        <a:lumOff val="60000"/>
                      </a:schemeClr>
                    </a:solidFill>
                  </a:tcPr>
                </a:tc>
                <a:tc>
                  <a:txBody>
                    <a:bodyPr/>
                    <a:lstStyle/>
                    <a:p>
                      <a:r>
                        <a:rPr lang="en-US" sz="1400" dirty="0"/>
                        <a:t> 0.87</a:t>
                      </a:r>
                    </a:p>
                  </a:txBody>
                  <a:tcPr marT="34290" marB="34290">
                    <a:solidFill>
                      <a:schemeClr val="accent3">
                        <a:lumMod val="40000"/>
                        <a:lumOff val="60000"/>
                      </a:schemeClr>
                    </a:solidFill>
                  </a:tcPr>
                </a:tc>
                <a:extLst>
                  <a:ext uri="{0D108BD9-81ED-4DB2-BD59-A6C34878D82A}">
                    <a16:rowId xmlns:a16="http://schemas.microsoft.com/office/drawing/2014/main" xmlns="" val="1730370277"/>
                  </a:ext>
                </a:extLst>
              </a:tr>
            </a:tbl>
          </a:graphicData>
        </a:graphic>
      </p:graphicFrame>
      <p:pic>
        <p:nvPicPr>
          <p:cNvPr id="8" name="Picture 7" descr="Screen Shot 2021-09-08 at 12.54.06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11464" y="2715846"/>
            <a:ext cx="2393461" cy="1914769"/>
          </a:xfrm>
          <a:prstGeom prst="rect">
            <a:avLst/>
          </a:prstGeom>
          <a:ln>
            <a:noFill/>
          </a:ln>
        </p:spPr>
      </p:pic>
      <p:sp>
        <p:nvSpPr>
          <p:cNvPr id="11" name="TextBox 10"/>
          <p:cNvSpPr txBox="1"/>
          <p:nvPr/>
        </p:nvSpPr>
        <p:spPr>
          <a:xfrm>
            <a:off x="3772813" y="2390076"/>
            <a:ext cx="3205480" cy="584776"/>
          </a:xfrm>
          <a:prstGeom prst="rect">
            <a:avLst/>
          </a:prstGeom>
          <a:solidFill>
            <a:srgbClr val="0080FF"/>
          </a:solidFill>
        </p:spPr>
        <p:txBody>
          <a:bodyPr wrap="square" rtlCol="0">
            <a:spAutoFit/>
          </a:bodyPr>
          <a:lstStyle/>
          <a:p>
            <a:r>
              <a:rPr lang="en-US" sz="1600" b="1" dirty="0">
                <a:solidFill>
                  <a:schemeClr val="bg1"/>
                </a:solidFill>
              </a:rPr>
              <a:t>80.6% Costed and Committed</a:t>
            </a:r>
          </a:p>
          <a:p>
            <a:r>
              <a:rPr lang="en-US" sz="1600" b="1" dirty="0">
                <a:solidFill>
                  <a:schemeClr val="bg1"/>
                </a:solidFill>
              </a:rPr>
              <a:t>Commitments = $4.21M</a:t>
            </a:r>
          </a:p>
        </p:txBody>
      </p:sp>
      <p:sp>
        <p:nvSpPr>
          <p:cNvPr id="9" name="TextBox 8">
            <a:extLst>
              <a:ext uri="{FF2B5EF4-FFF2-40B4-BE49-F238E27FC236}">
                <a16:creationId xmlns:a16="http://schemas.microsoft.com/office/drawing/2014/main" xmlns="" id="{4D6E9BEB-6B90-4EF2-9821-7B759E85111E}"/>
              </a:ext>
            </a:extLst>
          </p:cNvPr>
          <p:cNvSpPr txBox="1"/>
          <p:nvPr/>
        </p:nvSpPr>
        <p:spPr>
          <a:xfrm>
            <a:off x="928733" y="4441955"/>
            <a:ext cx="6255837" cy="307777"/>
          </a:xfrm>
          <a:prstGeom prst="rect">
            <a:avLst/>
          </a:prstGeom>
          <a:solidFill>
            <a:srgbClr val="0F80FF"/>
          </a:solidFill>
        </p:spPr>
        <p:txBody>
          <a:bodyPr wrap="square" rtlCol="0">
            <a:spAutoFit/>
          </a:bodyPr>
          <a:lstStyle/>
          <a:p>
            <a:r>
              <a:rPr lang="en-US" sz="1400" b="1" dirty="0">
                <a:solidFill>
                  <a:schemeClr val="bg1"/>
                </a:solidFill>
              </a:rPr>
              <a:t>2.5 months of float between I&amp;F Early Completion and RHIC Run-2023</a:t>
            </a:r>
          </a:p>
        </p:txBody>
      </p:sp>
    </p:spTree>
    <p:extLst>
      <p:ext uri="{BB962C8B-B14F-4D97-AF65-F5344CB8AC3E}">
        <p14:creationId xmlns:p14="http://schemas.microsoft.com/office/powerpoint/2010/main" val="2716702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154" y="666752"/>
            <a:ext cx="7186532" cy="2743200"/>
          </a:xfrm>
          <a:solidFill>
            <a:srgbClr val="FFFFFF"/>
          </a:solidFill>
        </p:spPr>
        <p:txBody>
          <a:bodyPr>
            <a:normAutofit fontScale="92500" lnSpcReduction="10000"/>
          </a:bodyPr>
          <a:lstStyle/>
          <a:p>
            <a:r>
              <a:rPr lang="en-US" sz="1300" b="1" dirty="0"/>
              <a:t>sPHENIX Assembly continues in the 1008 Assembly Hall. </a:t>
            </a:r>
            <a:r>
              <a:rPr lang="en-US" sz="1300" b="1" dirty="0" smtClean="0"/>
              <a:t> OHCal installation restarts today.</a:t>
            </a:r>
            <a:endParaRPr lang="en-US" sz="1300" b="1" dirty="0"/>
          </a:p>
          <a:p>
            <a:r>
              <a:rPr lang="en-US" sz="1300" b="1" dirty="0"/>
              <a:t>The Outer HCAL Sectors are complete. </a:t>
            </a:r>
            <a:r>
              <a:rPr lang="en-US" sz="1300" dirty="0"/>
              <a:t> All sectors burned-in and ready to install.  </a:t>
            </a:r>
          </a:p>
          <a:p>
            <a:r>
              <a:rPr lang="en-US" sz="1300" b="1" dirty="0"/>
              <a:t>Inner HCal mechanical sectors are complete.  </a:t>
            </a:r>
            <a:r>
              <a:rPr lang="en-US" sz="1300" b="1" dirty="0" smtClean="0"/>
              <a:t>IHCal sector instrumentation 88% complete. 50% tested and burned in.</a:t>
            </a:r>
            <a:endParaRPr lang="en-US" sz="1300" b="1" dirty="0">
              <a:cs typeface="Calibri" panose="020F0502020204030204" pitchFamily="34" charset="0"/>
            </a:endParaRPr>
          </a:p>
          <a:p>
            <a:r>
              <a:rPr lang="en-US" sz="1300" b="1" dirty="0"/>
              <a:t>EMCal</a:t>
            </a:r>
            <a:r>
              <a:rPr lang="en-US" sz="1300" dirty="0"/>
              <a:t> </a:t>
            </a:r>
            <a:r>
              <a:rPr lang="en-US" sz="1300" b="1" dirty="0"/>
              <a:t>blocks </a:t>
            </a:r>
            <a:r>
              <a:rPr lang="en-US" sz="1300" b="1" dirty="0" smtClean="0"/>
              <a:t>98% </a:t>
            </a:r>
            <a:r>
              <a:rPr lang="en-US" sz="1300" b="1" dirty="0"/>
              <a:t>complete at UIUC</a:t>
            </a:r>
            <a:r>
              <a:rPr lang="en-US" sz="1300" dirty="0" smtClean="0"/>
              <a:t>. Final delivery of epoxy has arrived. </a:t>
            </a:r>
            <a:r>
              <a:rPr lang="en-US" sz="1300" b="1" dirty="0"/>
              <a:t>EMCal  Sectors </a:t>
            </a:r>
            <a:r>
              <a:rPr lang="en-US" sz="1300" b="1" dirty="0" smtClean="0"/>
              <a:t>72%  </a:t>
            </a:r>
            <a:r>
              <a:rPr lang="en-US" sz="1300" b="1" dirty="0"/>
              <a:t>complete at BNL.  </a:t>
            </a:r>
            <a:r>
              <a:rPr lang="en-US" sz="1300" b="1" dirty="0" smtClean="0"/>
              <a:t>Schedule projects mid-late March for Sector completion</a:t>
            </a:r>
            <a:endParaRPr lang="en-US" sz="1300" dirty="0"/>
          </a:p>
          <a:p>
            <a:r>
              <a:rPr lang="en-US" sz="1300" b="1" dirty="0" smtClean="0"/>
              <a:t>TPC </a:t>
            </a:r>
            <a:r>
              <a:rPr lang="en-US" sz="1300" b="1" dirty="0"/>
              <a:t>Fee boards 92% assembled and ready to test.</a:t>
            </a:r>
            <a:r>
              <a:rPr lang="en-US" sz="1300" dirty="0"/>
              <a:t>. </a:t>
            </a:r>
            <a:r>
              <a:rPr lang="en-US" sz="1300" b="1" dirty="0"/>
              <a:t>All FELIX boards 100% assembled</a:t>
            </a:r>
            <a:r>
              <a:rPr lang="en-US" sz="1300" dirty="0"/>
              <a:t> and ready to test.</a:t>
            </a:r>
          </a:p>
          <a:p>
            <a:r>
              <a:rPr lang="en-US" sz="1300" b="1" dirty="0"/>
              <a:t>All EMCal and OHCal on-detector electronics received at BNL</a:t>
            </a:r>
            <a:r>
              <a:rPr lang="en-US" sz="1300" dirty="0"/>
              <a:t>.  Calorimeter digitizer components  continue to arrive at Columbia University </a:t>
            </a:r>
            <a:r>
              <a:rPr lang="en-US" sz="1300" b="1" dirty="0"/>
              <a:t>(95% received to date)</a:t>
            </a:r>
          </a:p>
          <a:p>
            <a:r>
              <a:rPr lang="en-US" sz="1300" b="1" dirty="0"/>
              <a:t>All GEM framing for TPC </a:t>
            </a:r>
            <a:r>
              <a:rPr lang="en-US" sz="1300" dirty="0"/>
              <a:t>at WSU, WIS, Vanderbilt, Temple</a:t>
            </a:r>
            <a:r>
              <a:rPr lang="en-US" sz="1300" b="1" dirty="0"/>
              <a:t>. Quad-GEM module assembly 100% complete at SBU</a:t>
            </a:r>
          </a:p>
          <a:p>
            <a:r>
              <a:rPr lang="en-US" sz="1300" dirty="0"/>
              <a:t>Major DAQ/Trigger orders: </a:t>
            </a:r>
            <a:r>
              <a:rPr lang="en-US" sz="1300" b="1" dirty="0"/>
              <a:t>Large switch, DAQ computers and Buffer Boxes are delivered to BNL</a:t>
            </a:r>
            <a:r>
              <a:rPr lang="en-US" sz="1300" dirty="0"/>
              <a:t>.</a:t>
            </a:r>
            <a:endParaRPr lang="en-US" sz="1300" b="1" dirty="0"/>
          </a:p>
          <a:p>
            <a:pPr marL="0" indent="0">
              <a:buNone/>
            </a:pPr>
            <a:endParaRPr lang="en-US" sz="1400" b="1" dirty="0">
              <a:solidFill>
                <a:srgbClr val="0080FF"/>
              </a:solidFill>
            </a:endParaRPr>
          </a:p>
          <a:p>
            <a:pPr marL="0" indent="0">
              <a:buNone/>
            </a:pPr>
            <a:endParaRPr lang="en-US" sz="1800" b="1" dirty="0"/>
          </a:p>
          <a:p>
            <a:pPr marL="0" indent="0">
              <a:buNone/>
            </a:pPr>
            <a:endParaRPr lang="en-US" sz="1800" dirty="0"/>
          </a:p>
          <a:p>
            <a:pPr marL="0" indent="0">
              <a:buNone/>
            </a:pPr>
            <a:endParaRPr lang="en-US" sz="1400" dirty="0"/>
          </a:p>
          <a:p>
            <a:pPr marL="0" indent="0">
              <a:buNone/>
            </a:pPr>
            <a:endParaRPr lang="en-US" sz="1400" dirty="0"/>
          </a:p>
          <a:p>
            <a:pPr marL="0" indent="0">
              <a:buNone/>
            </a:pPr>
            <a:endParaRPr lang="en-US" sz="1800" dirty="0"/>
          </a:p>
          <a:p>
            <a:pPr marL="0" indent="0">
              <a:buNone/>
            </a:pPr>
            <a:endParaRPr lang="en-US" dirty="0"/>
          </a:p>
        </p:txBody>
      </p:sp>
      <p:sp>
        <p:nvSpPr>
          <p:cNvPr id="2" name="Title 1"/>
          <p:cNvSpPr>
            <a:spLocks noGrp="1"/>
          </p:cNvSpPr>
          <p:nvPr>
            <p:ph type="title"/>
          </p:nvPr>
        </p:nvSpPr>
        <p:spPr>
          <a:xfrm>
            <a:off x="652103" y="5946"/>
            <a:ext cx="9113157" cy="546497"/>
          </a:xfrm>
        </p:spPr>
        <p:txBody>
          <a:bodyPr>
            <a:normAutofit/>
          </a:bodyPr>
          <a:lstStyle/>
          <a:p>
            <a:r>
              <a:rPr lang="en-US" sz="3200" b="0" dirty="0"/>
              <a:t>  sPHENIX MIE Status  </a:t>
            </a:r>
          </a:p>
        </p:txBody>
      </p:sp>
      <p:sp>
        <p:nvSpPr>
          <p:cNvPr id="6" name="Slide Number Placeholder 5"/>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5</a:t>
            </a:fld>
            <a:endParaRPr lang="en-US" altLang="en-US" dirty="0"/>
          </a:p>
        </p:txBody>
      </p:sp>
      <p:pic>
        <p:nvPicPr>
          <p:cNvPr id="13" name="Picture 12" descr="Screen Shot 2021-06-21 at 11.36.30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42119" y="47518"/>
            <a:ext cx="1701880" cy="2189636"/>
          </a:xfrm>
          <a:prstGeom prst="rect">
            <a:avLst/>
          </a:prstGeom>
        </p:spPr>
      </p:pic>
      <p:sp>
        <p:nvSpPr>
          <p:cNvPr id="14" name="TextBox 13"/>
          <p:cNvSpPr txBox="1"/>
          <p:nvPr/>
        </p:nvSpPr>
        <p:spPr>
          <a:xfrm>
            <a:off x="7428683" y="0"/>
            <a:ext cx="1715316" cy="369332"/>
          </a:xfrm>
          <a:prstGeom prst="rect">
            <a:avLst/>
          </a:prstGeom>
          <a:solidFill>
            <a:schemeClr val="accent2">
              <a:lumMod val="20000"/>
              <a:lumOff val="80000"/>
            </a:schemeClr>
          </a:solidFill>
          <a:ln>
            <a:solidFill>
              <a:srgbClr val="0099FF"/>
            </a:solidFill>
          </a:ln>
        </p:spPr>
        <p:txBody>
          <a:bodyPr wrap="square" rtlCol="0">
            <a:spAutoFit/>
          </a:bodyPr>
          <a:lstStyle/>
          <a:p>
            <a:r>
              <a:rPr lang="en-US" sz="900" b="1" dirty="0"/>
              <a:t>Outer HCal sectors going through final testing/burn-in</a:t>
            </a:r>
          </a:p>
        </p:txBody>
      </p:sp>
      <p:sp>
        <p:nvSpPr>
          <p:cNvPr id="29" name="TextBox 28"/>
          <p:cNvSpPr txBox="1"/>
          <p:nvPr/>
        </p:nvSpPr>
        <p:spPr>
          <a:xfrm rot="10800000" flipV="1">
            <a:off x="1220879" y="3891681"/>
            <a:ext cx="2465307" cy="246221"/>
          </a:xfrm>
          <a:prstGeom prst="rect">
            <a:avLst/>
          </a:prstGeom>
          <a:solidFill>
            <a:srgbClr val="C5F3FF"/>
          </a:solidFill>
          <a:ln>
            <a:solidFill>
              <a:srgbClr val="0099FF"/>
            </a:solidFill>
          </a:ln>
        </p:spPr>
        <p:txBody>
          <a:bodyPr wrap="square" rtlCol="0">
            <a:spAutoFit/>
          </a:bodyPr>
          <a:lstStyle/>
          <a:p>
            <a:pPr algn="ctr"/>
            <a:r>
              <a:rPr lang="en-US" sz="1000" b="1" dirty="0">
                <a:solidFill>
                  <a:srgbClr val="000000"/>
                </a:solidFill>
              </a:rPr>
              <a:t>TPC Outer field cage at SBU    </a:t>
            </a:r>
          </a:p>
        </p:txBody>
      </p:sp>
      <p:pic>
        <p:nvPicPr>
          <p:cNvPr id="4" name="Picture 3" descr="Screen Shot 2021-08-26 at 11.07.43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42119" y="2253499"/>
            <a:ext cx="1720590" cy="1306720"/>
          </a:xfrm>
          <a:prstGeom prst="rect">
            <a:avLst/>
          </a:prstGeom>
        </p:spPr>
      </p:pic>
      <p:pic>
        <p:nvPicPr>
          <p:cNvPr id="15" name="Picture 14">
            <a:extLst>
              <a:ext uri="{FF2B5EF4-FFF2-40B4-BE49-F238E27FC236}">
                <a16:creationId xmlns:a16="http://schemas.microsoft.com/office/drawing/2014/main" xmlns="" id="{6D6D3613-D6D7-4FCA-BBCC-570669B9B55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715" y="3577446"/>
            <a:ext cx="4087724" cy="1547308"/>
          </a:xfrm>
          <a:prstGeom prst="rect">
            <a:avLst/>
          </a:prstGeom>
        </p:spPr>
      </p:pic>
      <p:sp>
        <p:nvSpPr>
          <p:cNvPr id="18" name="TextBox 17"/>
          <p:cNvSpPr txBox="1"/>
          <p:nvPr/>
        </p:nvSpPr>
        <p:spPr>
          <a:xfrm rot="10800000" flipV="1">
            <a:off x="918037" y="3577446"/>
            <a:ext cx="2465307" cy="246221"/>
          </a:xfrm>
          <a:prstGeom prst="rect">
            <a:avLst/>
          </a:prstGeom>
          <a:solidFill>
            <a:srgbClr val="C5F3FF"/>
          </a:solidFill>
          <a:ln>
            <a:solidFill>
              <a:srgbClr val="0099FF"/>
            </a:solidFill>
          </a:ln>
        </p:spPr>
        <p:txBody>
          <a:bodyPr wrap="square" rtlCol="0">
            <a:spAutoFit/>
          </a:bodyPr>
          <a:lstStyle/>
          <a:p>
            <a:pPr algn="ctr"/>
            <a:r>
              <a:rPr lang="en-US" sz="1000" b="1" dirty="0">
                <a:solidFill>
                  <a:srgbClr val="000000"/>
                </a:solidFill>
              </a:rPr>
              <a:t>TPC Quad-GEM modules at SBU    </a:t>
            </a:r>
          </a:p>
        </p:txBody>
      </p:sp>
      <p:pic>
        <p:nvPicPr>
          <p:cNvPr id="21" name="Picture 20" descr="A picture containing outdoor, building&#10;&#10;Description automatically generated">
            <a:extLst>
              <a:ext uri="{FF2B5EF4-FFF2-40B4-BE49-F238E27FC236}">
                <a16:creationId xmlns:a16="http://schemas.microsoft.com/office/drawing/2014/main" xmlns="" id="{7387CFAF-7085-4D15-9576-D20DB0AD9C2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10924" y="3577447"/>
            <a:ext cx="2859049" cy="1547307"/>
          </a:xfrm>
          <a:prstGeom prst="rect">
            <a:avLst/>
          </a:prstGeom>
        </p:spPr>
      </p:pic>
      <p:sp>
        <p:nvSpPr>
          <p:cNvPr id="17" name="TextBox 16"/>
          <p:cNvSpPr txBox="1"/>
          <p:nvPr/>
        </p:nvSpPr>
        <p:spPr>
          <a:xfrm rot="10800000" flipV="1">
            <a:off x="6719299" y="3551697"/>
            <a:ext cx="2038002" cy="246221"/>
          </a:xfrm>
          <a:prstGeom prst="rect">
            <a:avLst/>
          </a:prstGeom>
          <a:solidFill>
            <a:schemeClr val="accent1">
              <a:lumMod val="20000"/>
              <a:lumOff val="80000"/>
            </a:schemeClr>
          </a:solidFill>
          <a:ln>
            <a:solidFill>
              <a:srgbClr val="0099FF"/>
            </a:solidFill>
          </a:ln>
        </p:spPr>
        <p:txBody>
          <a:bodyPr wrap="square" rtlCol="0">
            <a:spAutoFit/>
          </a:bodyPr>
          <a:lstStyle/>
          <a:p>
            <a:pPr algn="ctr"/>
            <a:r>
              <a:rPr lang="en-US" sz="1000" b="1" dirty="0">
                <a:solidFill>
                  <a:srgbClr val="000000"/>
                </a:solidFill>
              </a:rPr>
              <a:t>All IHCal sectors at BNL    </a:t>
            </a:r>
          </a:p>
        </p:txBody>
      </p:sp>
      <p:sp>
        <p:nvSpPr>
          <p:cNvPr id="23" name="TextBox 22"/>
          <p:cNvSpPr txBox="1"/>
          <p:nvPr/>
        </p:nvSpPr>
        <p:spPr>
          <a:xfrm>
            <a:off x="7451096" y="2266213"/>
            <a:ext cx="1711615" cy="230830"/>
          </a:xfrm>
          <a:prstGeom prst="rect">
            <a:avLst/>
          </a:prstGeom>
          <a:solidFill>
            <a:schemeClr val="accent1">
              <a:lumMod val="20000"/>
              <a:lumOff val="80000"/>
            </a:schemeClr>
          </a:solidFill>
          <a:ln>
            <a:solidFill>
              <a:srgbClr val="3366FF"/>
            </a:solidFill>
          </a:ln>
        </p:spPr>
        <p:txBody>
          <a:bodyPr wrap="square" lIns="91438" tIns="45719" rIns="91438" bIns="45719" rtlCol="0">
            <a:spAutoFit/>
          </a:bodyPr>
          <a:lstStyle/>
          <a:p>
            <a:pPr algn="ctr"/>
            <a:r>
              <a:rPr lang="en-US" sz="900" b="1" kern="1200" dirty="0"/>
              <a:t>EMCal block fab @ UIUC</a:t>
            </a:r>
          </a:p>
        </p:txBody>
      </p:sp>
      <p:pic>
        <p:nvPicPr>
          <p:cNvPr id="24" name="Picture 23" descr="A couple of people sitting at a table with laptops on it&#10;&#10;Description automatically generated with medium confidence"/>
          <p:cNvPicPr/>
          <p:nvPr/>
        </p:nvPicPr>
        <p:blipFill rotWithShape="1">
          <a:blip r:embed="rId6" cstate="print">
            <a:extLst>
              <a:ext uri="{28A0092B-C50C-407E-A947-70E740481C1C}">
                <a14:useLocalDpi xmlns:a14="http://schemas.microsoft.com/office/drawing/2010/main"/>
              </a:ext>
            </a:extLst>
          </a:blip>
          <a:srcRect/>
          <a:stretch/>
        </p:blipFill>
        <p:spPr>
          <a:xfrm>
            <a:off x="4106440" y="3577447"/>
            <a:ext cx="2311946" cy="1566056"/>
          </a:xfrm>
          <a:prstGeom prst="rect">
            <a:avLst/>
          </a:prstGeom>
        </p:spPr>
      </p:pic>
      <p:sp>
        <p:nvSpPr>
          <p:cNvPr id="25" name="TextBox 24"/>
          <p:cNvSpPr txBox="1"/>
          <p:nvPr/>
        </p:nvSpPr>
        <p:spPr>
          <a:xfrm>
            <a:off x="4106441" y="4684991"/>
            <a:ext cx="2204482" cy="369332"/>
          </a:xfrm>
          <a:prstGeom prst="rect">
            <a:avLst/>
          </a:prstGeom>
          <a:solidFill>
            <a:schemeClr val="accent2">
              <a:lumMod val="20000"/>
              <a:lumOff val="80000"/>
            </a:schemeClr>
          </a:solidFill>
          <a:ln>
            <a:solidFill>
              <a:srgbClr val="0F80FF"/>
            </a:solidFill>
          </a:ln>
        </p:spPr>
        <p:txBody>
          <a:bodyPr wrap="square" rtlCol="0">
            <a:spAutoFit/>
          </a:bodyPr>
          <a:lstStyle/>
          <a:p>
            <a:pPr algn="ctr"/>
            <a:r>
              <a:rPr lang="en-US" sz="900" b="1" dirty="0"/>
              <a:t>Students testing EMCal preamps @ Lehigh Univ </a:t>
            </a:r>
          </a:p>
        </p:txBody>
      </p:sp>
    </p:spTree>
    <p:extLst>
      <p:ext uri="{BB962C8B-B14F-4D97-AF65-F5344CB8AC3E}">
        <p14:creationId xmlns:p14="http://schemas.microsoft.com/office/powerpoint/2010/main" val="15410692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79" y="-68454"/>
            <a:ext cx="8286750" cy="726029"/>
          </a:xfrm>
        </p:spPr>
        <p:txBody>
          <a:bodyPr/>
          <a:lstStyle/>
          <a:p>
            <a:r>
              <a:rPr lang="en-US" b="0" dirty="0" smtClean="0">
                <a:latin typeface="Calibri"/>
                <a:cs typeface="Calibri"/>
              </a:rPr>
              <a:t>Key Remaining Order MIE</a:t>
            </a:r>
            <a:endParaRPr lang="en-US" b="0" dirty="0">
              <a:latin typeface="Calibri"/>
              <a:cs typeface="Calibri"/>
            </a:endParaRPr>
          </a:p>
        </p:txBody>
      </p:sp>
      <p:sp>
        <p:nvSpPr>
          <p:cNvPr id="3" name="Content Placeholder 2"/>
          <p:cNvSpPr>
            <a:spLocks noGrp="1"/>
          </p:cNvSpPr>
          <p:nvPr>
            <p:ph idx="1"/>
          </p:nvPr>
        </p:nvSpPr>
        <p:spPr>
          <a:xfrm>
            <a:off x="230479" y="747254"/>
            <a:ext cx="9144000" cy="4267200"/>
          </a:xfrm>
        </p:spPr>
        <p:txBody>
          <a:bodyPr/>
          <a:lstStyle/>
          <a:p>
            <a:r>
              <a:rPr lang="en-US" sz="2000" b="1" dirty="0" smtClean="0">
                <a:solidFill>
                  <a:srgbClr val="0080FF"/>
                </a:solidFill>
              </a:rPr>
              <a:t>DAQ</a:t>
            </a:r>
            <a:r>
              <a:rPr lang="en-US" sz="2000" b="1" dirty="0">
                <a:solidFill>
                  <a:srgbClr val="0080FF"/>
                </a:solidFill>
              </a:rPr>
              <a:t>/Trigger: GL1/GTM boards </a:t>
            </a:r>
            <a:r>
              <a:rPr lang="en-US" sz="2000" dirty="0">
                <a:solidFill>
                  <a:srgbClr val="0080FF"/>
                </a:solidFill>
              </a:rPr>
              <a:t>(parts </a:t>
            </a:r>
            <a:r>
              <a:rPr lang="en-US" sz="2000" dirty="0" smtClean="0">
                <a:solidFill>
                  <a:srgbClr val="0080FF"/>
                </a:solidFill>
              </a:rPr>
              <a:t>orders begun) Danny </a:t>
            </a:r>
            <a:r>
              <a:rPr lang="en-US" sz="2000" dirty="0" err="1" smtClean="0">
                <a:solidFill>
                  <a:srgbClr val="0080FF"/>
                </a:solidFill>
              </a:rPr>
              <a:t>Padrazo</a:t>
            </a:r>
            <a:endParaRPr lang="en-US" sz="2000" dirty="0" smtClean="0">
              <a:solidFill>
                <a:srgbClr val="0080FF"/>
              </a:solidFill>
            </a:endParaRPr>
          </a:p>
          <a:p>
            <a:r>
              <a:rPr lang="en-US" sz="2000" b="1" dirty="0">
                <a:solidFill>
                  <a:srgbClr val="0080FF"/>
                </a:solidFill>
              </a:rPr>
              <a:t>EMCal: UIUC labor. </a:t>
            </a:r>
            <a:r>
              <a:rPr lang="en-US" sz="2000" dirty="0" smtClean="0">
                <a:solidFill>
                  <a:srgbClr val="0080FF"/>
                </a:solidFill>
              </a:rPr>
              <a:t>(with </a:t>
            </a:r>
            <a:r>
              <a:rPr lang="en-US" sz="2000" dirty="0">
                <a:solidFill>
                  <a:srgbClr val="0080FF"/>
                </a:solidFill>
              </a:rPr>
              <a:t>PPM) </a:t>
            </a:r>
            <a:r>
              <a:rPr lang="en-US" sz="2000" b="1" dirty="0">
                <a:solidFill>
                  <a:srgbClr val="0080FF"/>
                </a:solidFill>
              </a:rPr>
              <a:t> </a:t>
            </a:r>
            <a:r>
              <a:rPr lang="en-US" sz="2000" dirty="0" smtClean="0">
                <a:solidFill>
                  <a:srgbClr val="0080FF"/>
                </a:solidFill>
              </a:rPr>
              <a:t>EO’B</a:t>
            </a:r>
            <a:endParaRPr lang="en-US" sz="2000" dirty="0">
              <a:solidFill>
                <a:srgbClr val="0080FF"/>
              </a:solidFill>
            </a:endParaRPr>
          </a:p>
          <a:p>
            <a:r>
              <a:rPr lang="en-US" sz="2000" b="1" dirty="0"/>
              <a:t>TPC: Laser servomotors and mechanics</a:t>
            </a:r>
            <a:r>
              <a:rPr lang="en-US" sz="2000" dirty="0"/>
              <a:t> </a:t>
            </a:r>
            <a:r>
              <a:rPr lang="en-US" sz="2000" dirty="0" smtClean="0"/>
              <a:t>Tom Hemmick</a:t>
            </a:r>
            <a:endParaRPr lang="en-US" sz="2000" dirty="0"/>
          </a:p>
          <a:p>
            <a:r>
              <a:rPr lang="en-US" sz="2000" b="1" dirty="0"/>
              <a:t>TPC: optical fibers </a:t>
            </a:r>
            <a:r>
              <a:rPr lang="en-US" sz="2000" dirty="0" smtClean="0"/>
              <a:t>Jin Huang</a:t>
            </a:r>
            <a:endParaRPr lang="en-US" sz="2000" dirty="0"/>
          </a:p>
          <a:p>
            <a:r>
              <a:rPr lang="en-US" sz="2000" b="1" dirty="0"/>
              <a:t>TPC: Fiber sort-out box </a:t>
            </a:r>
            <a:r>
              <a:rPr lang="en-US" sz="2000" dirty="0" smtClean="0"/>
              <a:t>Jin Huang</a:t>
            </a:r>
            <a:endParaRPr lang="en-US" sz="2000" dirty="0"/>
          </a:p>
          <a:p>
            <a:r>
              <a:rPr lang="en-US" sz="2000" b="1" dirty="0"/>
              <a:t>TPC: JACK board</a:t>
            </a:r>
            <a:r>
              <a:rPr lang="en-US" sz="2000" dirty="0"/>
              <a:t> </a:t>
            </a:r>
            <a:r>
              <a:rPr lang="en-US" sz="2000" dirty="0" smtClean="0"/>
              <a:t>Takao Sakaguchi</a:t>
            </a:r>
            <a:endParaRPr lang="en-US" sz="2000" dirty="0" smtClean="0"/>
          </a:p>
          <a:p>
            <a:pPr marL="0" indent="0">
              <a:buNone/>
            </a:pPr>
            <a:r>
              <a:rPr lang="en-US" sz="2000" b="1" dirty="0" smtClean="0">
                <a:solidFill>
                  <a:srgbClr val="0080FF"/>
                </a:solidFill>
              </a:rPr>
              <a:t> </a:t>
            </a:r>
            <a:endParaRPr lang="en-US" sz="2000" b="1" dirty="0">
              <a:solidFill>
                <a:srgbClr val="0080FF"/>
              </a:solidFill>
            </a:endParaRPr>
          </a:p>
          <a:p>
            <a:endParaRPr lang="en-US" sz="1400" dirty="0"/>
          </a:p>
          <a:p>
            <a:endParaRPr lang="en-US" sz="1400" b="1" dirty="0"/>
          </a:p>
          <a:p>
            <a:endParaRPr lang="en-US" sz="1600" dirty="0"/>
          </a:p>
          <a:p>
            <a:endParaRPr lang="en-US" sz="1600" dirty="0"/>
          </a:p>
        </p:txBody>
      </p:sp>
      <p:sp>
        <p:nvSpPr>
          <p:cNvPr id="6" name="Slide Number Placeholder 5"/>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z="1200" smtClean="0"/>
              <a:pPr/>
              <a:t>6</a:t>
            </a:fld>
            <a:endParaRPr lang="en-US" altLang="en-US" sz="1200" dirty="0"/>
          </a:p>
        </p:txBody>
      </p:sp>
      <p:sp>
        <p:nvSpPr>
          <p:cNvPr id="7" name="TextBox 6"/>
          <p:cNvSpPr txBox="1"/>
          <p:nvPr/>
        </p:nvSpPr>
        <p:spPr>
          <a:xfrm>
            <a:off x="762000" y="4095750"/>
            <a:ext cx="6585657" cy="400110"/>
          </a:xfrm>
          <a:prstGeom prst="rect">
            <a:avLst/>
          </a:prstGeom>
          <a:noFill/>
        </p:spPr>
        <p:txBody>
          <a:bodyPr wrap="none" rtlCol="0">
            <a:spAutoFit/>
          </a:bodyPr>
          <a:lstStyle/>
          <a:p>
            <a:r>
              <a:rPr lang="en-US" sz="2000" dirty="0" smtClean="0">
                <a:solidFill>
                  <a:srgbClr val="0F80FF"/>
                </a:solidFill>
              </a:rPr>
              <a:t>Need all of these items to complete the MIE deliverables</a:t>
            </a:r>
            <a:endParaRPr lang="en-US" sz="2000" dirty="0">
              <a:solidFill>
                <a:srgbClr val="0F80FF"/>
              </a:solidFill>
            </a:endParaRPr>
          </a:p>
        </p:txBody>
      </p:sp>
    </p:spTree>
    <p:extLst>
      <p:ext uri="{BB962C8B-B14F-4D97-AF65-F5344CB8AC3E}">
        <p14:creationId xmlns:p14="http://schemas.microsoft.com/office/powerpoint/2010/main" val="40680198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94" y="1"/>
            <a:ext cx="8807241" cy="546497"/>
          </a:xfrm>
        </p:spPr>
        <p:txBody>
          <a:bodyPr>
            <a:noAutofit/>
          </a:bodyPr>
          <a:lstStyle/>
          <a:p>
            <a:r>
              <a:rPr lang="en-US" sz="2500" dirty="0"/>
              <a:t> </a:t>
            </a:r>
            <a:r>
              <a:rPr lang="en-US" sz="2800" b="0" dirty="0"/>
              <a:t>1008 Infrastructure and Facility Upgrade  Status</a:t>
            </a:r>
          </a:p>
        </p:txBody>
      </p:sp>
      <p:sp>
        <p:nvSpPr>
          <p:cNvPr id="3" name="Content Placeholder 2"/>
          <p:cNvSpPr>
            <a:spLocks noGrp="1"/>
          </p:cNvSpPr>
          <p:nvPr>
            <p:ph idx="1"/>
          </p:nvPr>
        </p:nvSpPr>
        <p:spPr>
          <a:xfrm>
            <a:off x="277258" y="581547"/>
            <a:ext cx="8866742" cy="4472773"/>
          </a:xfrm>
          <a:solidFill>
            <a:schemeClr val="bg1"/>
          </a:solidFill>
        </p:spPr>
        <p:txBody>
          <a:bodyPr>
            <a:noAutofit/>
          </a:bodyPr>
          <a:lstStyle/>
          <a:p>
            <a:r>
              <a:rPr lang="en-US" sz="1600" b="1" dirty="0">
                <a:solidFill>
                  <a:srgbClr val="108001"/>
                </a:solidFill>
              </a:rPr>
              <a:t>Carriage/Cradle assembled in 1008  </a:t>
            </a:r>
          </a:p>
          <a:p>
            <a:r>
              <a:rPr lang="en-US" sz="1600" b="1" dirty="0">
                <a:solidFill>
                  <a:srgbClr val="108001"/>
                </a:solidFill>
              </a:rPr>
              <a:t>XY Carriage tables, Carriage Hydraulics installed</a:t>
            </a:r>
          </a:p>
          <a:p>
            <a:r>
              <a:rPr lang="en-US" sz="1600" b="1" dirty="0">
                <a:solidFill>
                  <a:srgbClr val="108001"/>
                </a:solidFill>
              </a:rPr>
              <a:t>SC- Magnet  installed in 1008</a:t>
            </a:r>
          </a:p>
          <a:p>
            <a:r>
              <a:rPr lang="en-US" sz="1600" b="1" dirty="0">
                <a:solidFill>
                  <a:srgbClr val="108001"/>
                </a:solidFill>
              </a:rPr>
              <a:t>EMCal Installation fixture </a:t>
            </a:r>
            <a:r>
              <a:rPr lang="en-US" sz="1600" b="1" dirty="0" smtClean="0">
                <a:solidFill>
                  <a:srgbClr val="108001"/>
                </a:solidFill>
              </a:rPr>
              <a:t>complete  </a:t>
            </a:r>
            <a:endParaRPr lang="en-US" sz="1600" b="1" dirty="0">
              <a:solidFill>
                <a:srgbClr val="108001"/>
              </a:solidFill>
            </a:endParaRPr>
          </a:p>
          <a:p>
            <a:r>
              <a:rPr lang="en-US" sz="1600" b="1" dirty="0">
                <a:solidFill>
                  <a:srgbClr val="108001"/>
                </a:solidFill>
              </a:rPr>
              <a:t>IR track reinforcement complete.  </a:t>
            </a:r>
          </a:p>
          <a:p>
            <a:r>
              <a:rPr lang="en-US" sz="1600" b="1" dirty="0">
                <a:solidFill>
                  <a:srgbClr val="108001"/>
                </a:solidFill>
              </a:rPr>
              <a:t>Large Support Rings installed</a:t>
            </a:r>
            <a:endParaRPr lang="en-US" sz="1600" dirty="0"/>
          </a:p>
          <a:p>
            <a:r>
              <a:rPr lang="en-US" sz="1600" b="1" dirty="0">
                <a:solidFill>
                  <a:srgbClr val="108001"/>
                </a:solidFill>
              </a:rPr>
              <a:t>LHe cryo components part </a:t>
            </a:r>
            <a:r>
              <a:rPr lang="en-US" sz="1600" b="1" dirty="0" smtClean="0">
                <a:solidFill>
                  <a:srgbClr val="108001"/>
                </a:solidFill>
              </a:rPr>
              <a:t>delivered, </a:t>
            </a:r>
            <a:r>
              <a:rPr lang="en-US" sz="1600" dirty="0"/>
              <a:t>installation</a:t>
            </a:r>
            <a:r>
              <a:rPr lang="en-US" sz="1600" b="1" dirty="0"/>
              <a:t> </a:t>
            </a:r>
            <a:r>
              <a:rPr lang="en-US" sz="1600" dirty="0"/>
              <a:t>begun</a:t>
            </a:r>
          </a:p>
          <a:p>
            <a:r>
              <a:rPr lang="en-US" sz="1600" b="1" dirty="0">
                <a:solidFill>
                  <a:srgbClr val="108001"/>
                </a:solidFill>
              </a:rPr>
              <a:t>LN2 &amp; warm piping part </a:t>
            </a:r>
            <a:r>
              <a:rPr lang="en-US" sz="1600" b="1" dirty="0" smtClean="0">
                <a:solidFill>
                  <a:srgbClr val="108001"/>
                </a:solidFill>
              </a:rPr>
              <a:t>delivered, </a:t>
            </a:r>
            <a:r>
              <a:rPr lang="en-US" sz="1600" dirty="0"/>
              <a:t>installation </a:t>
            </a:r>
            <a:r>
              <a:rPr lang="en-US" sz="1600" dirty="0" smtClean="0"/>
              <a:t>begun</a:t>
            </a:r>
            <a:endParaRPr lang="en-US" sz="1600" b="1" dirty="0" smtClean="0"/>
          </a:p>
          <a:p>
            <a:r>
              <a:rPr lang="en-US" sz="1600" b="1" dirty="0">
                <a:solidFill>
                  <a:srgbClr val="008000"/>
                </a:solidFill>
              </a:rPr>
              <a:t>I</a:t>
            </a:r>
            <a:r>
              <a:rPr lang="en-US" sz="1600" b="1" dirty="0" smtClean="0">
                <a:solidFill>
                  <a:srgbClr val="008000"/>
                </a:solidFill>
              </a:rPr>
              <a:t>HCal assembly</a:t>
            </a:r>
            <a:r>
              <a:rPr lang="en-US" sz="1600" b="1" dirty="0" smtClean="0"/>
              <a:t>, installations </a:t>
            </a:r>
            <a:r>
              <a:rPr lang="en-US" sz="1600" b="1" dirty="0"/>
              <a:t>fixtures</a:t>
            </a:r>
            <a:r>
              <a:rPr lang="en-US" sz="1600" dirty="0"/>
              <a:t> awarded or in production</a:t>
            </a:r>
            <a:endParaRPr lang="en-US" sz="1600" dirty="0"/>
          </a:p>
          <a:p>
            <a:pPr>
              <a:lnSpc>
                <a:spcPct val="120000"/>
              </a:lnSpc>
            </a:pPr>
            <a:r>
              <a:rPr lang="en-US" sz="1600" b="1" dirty="0"/>
              <a:t>Magnet flux return Pole tip/end cap </a:t>
            </a:r>
            <a:r>
              <a:rPr lang="en-US" sz="1600" dirty="0"/>
              <a:t>in production</a:t>
            </a:r>
            <a:endParaRPr lang="en-US" sz="1600" dirty="0">
              <a:solidFill>
                <a:srgbClr val="0080FF"/>
              </a:solidFill>
            </a:endParaRPr>
          </a:p>
          <a:p>
            <a:r>
              <a:rPr lang="en-US" sz="1600" b="1" dirty="0"/>
              <a:t>sPHENIX Beam Pipe</a:t>
            </a:r>
            <a:r>
              <a:rPr lang="en-US" sz="1600" dirty="0"/>
              <a:t> at vendor for modification. </a:t>
            </a:r>
            <a:r>
              <a:rPr lang="en-US" sz="1600" dirty="0">
                <a:solidFill>
                  <a:srgbClr val="0080FF"/>
                </a:solidFill>
              </a:rPr>
              <a:t> </a:t>
            </a:r>
            <a:endParaRPr lang="en-US" sz="1600" dirty="0"/>
          </a:p>
          <a:p>
            <a:r>
              <a:rPr lang="en-US" sz="1600" b="1" dirty="0"/>
              <a:t>Rack Platform </a:t>
            </a:r>
            <a:r>
              <a:rPr lang="en-US" sz="1600" dirty="0"/>
              <a:t>in production at vendor</a:t>
            </a:r>
          </a:p>
          <a:p>
            <a:r>
              <a:rPr lang="en-US" sz="1600" b="1" dirty="0" smtClean="0">
                <a:effectLst>
                  <a:outerShdw sx="0" sy="0">
                    <a:srgbClr val="000000"/>
                  </a:outerShdw>
                </a:effectLst>
              </a:rPr>
              <a:t>The </a:t>
            </a:r>
            <a:r>
              <a:rPr lang="en-US" sz="1600" b="1" dirty="0">
                <a:effectLst>
                  <a:outerShdw sx="0" sy="0">
                    <a:srgbClr val="000000"/>
                  </a:outerShdw>
                </a:effectLst>
              </a:rPr>
              <a:t>sPHENIX group was part of the CAD Safety stand down in October and </a:t>
            </a:r>
            <a:r>
              <a:rPr lang="en-US" sz="1600" b="1" dirty="0" smtClean="0">
                <a:effectLst>
                  <a:outerShdw sx="0" sy="0">
                    <a:srgbClr val="000000"/>
                  </a:outerShdw>
                </a:effectLst>
              </a:rPr>
              <a:t>December during which time we evaluated how to improve our safety practices. </a:t>
            </a:r>
            <a:endParaRPr lang="en-US" sz="1600" b="1" dirty="0"/>
          </a:p>
        </p:txBody>
      </p:sp>
      <p:sp>
        <p:nvSpPr>
          <p:cNvPr id="7" name="Slide Number Placeholder 6"/>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z="1100" smtClean="0">
                <a:latin typeface="Calibri"/>
                <a:cs typeface="Calibri"/>
              </a:rPr>
              <a:pPr/>
              <a:t>7</a:t>
            </a:fld>
            <a:endParaRPr lang="en-US" altLang="en-US" sz="1100" dirty="0">
              <a:latin typeface="Calibri"/>
              <a:cs typeface="Calibri"/>
            </a:endParaRPr>
          </a:p>
        </p:txBody>
      </p:sp>
      <p:pic>
        <p:nvPicPr>
          <p:cNvPr id="9" name="Picture 8" descr="Screen Shot 2021-12-07 at 12.12.21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48400" y="590550"/>
            <a:ext cx="2753556" cy="3673202"/>
          </a:xfrm>
          <a:prstGeom prst="rect">
            <a:avLst/>
          </a:prstGeom>
        </p:spPr>
      </p:pic>
    </p:spTree>
    <p:extLst>
      <p:ext uri="{BB962C8B-B14F-4D97-AF65-F5344CB8AC3E}">
        <p14:creationId xmlns:p14="http://schemas.microsoft.com/office/powerpoint/2010/main" val="21372472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212" y="25015"/>
            <a:ext cx="8686800" cy="546497"/>
          </a:xfrm>
        </p:spPr>
        <p:txBody>
          <a:bodyPr>
            <a:noAutofit/>
          </a:bodyPr>
          <a:lstStyle/>
          <a:p>
            <a:r>
              <a:rPr lang="en-US" sz="4400" b="0" dirty="0" smtClean="0">
                <a:latin typeface="Calibri"/>
                <a:cs typeface="Calibri"/>
              </a:rPr>
              <a:t>Key Remaining Orders I&amp;F</a:t>
            </a:r>
            <a:endParaRPr lang="en-US" sz="4400" b="0" dirty="0">
              <a:latin typeface="Calibri"/>
              <a:cs typeface="Calibri"/>
            </a:endParaRPr>
          </a:p>
        </p:txBody>
      </p:sp>
      <p:sp>
        <p:nvSpPr>
          <p:cNvPr id="3" name="Content Placeholder 2"/>
          <p:cNvSpPr>
            <a:spLocks noGrp="1"/>
          </p:cNvSpPr>
          <p:nvPr>
            <p:ph idx="1"/>
          </p:nvPr>
        </p:nvSpPr>
        <p:spPr>
          <a:xfrm>
            <a:off x="288212" y="742950"/>
            <a:ext cx="9144000" cy="4114800"/>
          </a:xfrm>
        </p:spPr>
        <p:txBody>
          <a:bodyPr/>
          <a:lstStyle/>
          <a:p>
            <a:r>
              <a:rPr lang="en-US" sz="1800" b="1" dirty="0" smtClean="0"/>
              <a:t>TPC </a:t>
            </a:r>
            <a:r>
              <a:rPr lang="en-US" sz="1800" b="1" dirty="0"/>
              <a:t>installation fixtures and bracketry </a:t>
            </a:r>
            <a:r>
              <a:rPr lang="en-US" sz="1800" dirty="0" smtClean="0"/>
              <a:t>Jim Mills /Connor Miraval</a:t>
            </a:r>
            <a:endParaRPr lang="en-US" sz="1800" dirty="0"/>
          </a:p>
          <a:p>
            <a:r>
              <a:rPr lang="en-US" sz="1800" b="1" dirty="0"/>
              <a:t>Beam </a:t>
            </a:r>
            <a:r>
              <a:rPr lang="en-US" sz="1800" b="1" dirty="0" smtClean="0"/>
              <a:t>pipe, MBD, sEPD supports, N</a:t>
            </a:r>
            <a:r>
              <a:rPr lang="en-US" sz="1800" b="1" dirty="0"/>
              <a:t>&amp;S platforms </a:t>
            </a:r>
            <a:r>
              <a:rPr lang="en-US" sz="1800" dirty="0" smtClean="0"/>
              <a:t>Russ Feder /</a:t>
            </a:r>
            <a:r>
              <a:rPr lang="en-US" sz="1800" dirty="0" smtClean="0"/>
              <a:t>Brian </a:t>
            </a:r>
            <a:r>
              <a:rPr lang="en-US" sz="1800" dirty="0" smtClean="0"/>
              <a:t>Bretton</a:t>
            </a:r>
            <a:endParaRPr lang="en-US" sz="1800" dirty="0"/>
          </a:p>
          <a:p>
            <a:r>
              <a:rPr lang="en-US" sz="1800" b="1" dirty="0"/>
              <a:t>Magnet Mapping </a:t>
            </a:r>
            <a:r>
              <a:rPr lang="en-US" sz="1800" dirty="0" smtClean="0"/>
              <a:t>(In negotiation w/ CERN) </a:t>
            </a:r>
            <a:r>
              <a:rPr lang="en-US" sz="1800" dirty="0" smtClean="0"/>
              <a:t>EO’B</a:t>
            </a:r>
            <a:endParaRPr lang="en-US" sz="1800" dirty="0"/>
          </a:p>
          <a:p>
            <a:r>
              <a:rPr lang="en-US" sz="1800" b="1" dirty="0"/>
              <a:t>Fiber Optics trunk cables </a:t>
            </a:r>
            <a:r>
              <a:rPr lang="en-US" sz="1800" dirty="0" smtClean="0"/>
              <a:t>John Haggerty</a:t>
            </a:r>
            <a:endParaRPr lang="en-US" sz="1800" dirty="0"/>
          </a:p>
          <a:p>
            <a:r>
              <a:rPr lang="en-US" sz="1800" b="1" dirty="0"/>
              <a:t>HVAC Improvements </a:t>
            </a:r>
            <a:r>
              <a:rPr lang="en-US" sz="1800" dirty="0" smtClean="0"/>
              <a:t> Dave Chan</a:t>
            </a:r>
            <a:endParaRPr lang="en-US" sz="1800" dirty="0"/>
          </a:p>
          <a:p>
            <a:r>
              <a:rPr lang="en-US" sz="1800" b="1" dirty="0" smtClean="0"/>
              <a:t>INTT </a:t>
            </a:r>
            <a:r>
              <a:rPr lang="en-US" sz="1800" b="1" dirty="0"/>
              <a:t>brackets and installation fixtures </a:t>
            </a:r>
            <a:r>
              <a:rPr lang="en-US" sz="1800" dirty="0" smtClean="0"/>
              <a:t> Dan </a:t>
            </a:r>
            <a:r>
              <a:rPr lang="en-US" sz="1800" dirty="0" err="1" smtClean="0"/>
              <a:t>Cacace</a:t>
            </a:r>
            <a:endParaRPr lang="en-US" sz="1800" dirty="0"/>
          </a:p>
          <a:p>
            <a:r>
              <a:rPr lang="en-US" sz="1800" b="1" dirty="0" smtClean="0"/>
              <a:t>Seismic </a:t>
            </a:r>
            <a:r>
              <a:rPr lang="en-US" sz="1800" b="1" dirty="0"/>
              <a:t>restraints </a:t>
            </a:r>
            <a:r>
              <a:rPr lang="en-US" sz="1800" dirty="0" smtClean="0"/>
              <a:t> Jon Hock</a:t>
            </a:r>
            <a:endParaRPr lang="en-US" sz="1800" dirty="0"/>
          </a:p>
          <a:p>
            <a:pPr marL="0" indent="0">
              <a:buNone/>
            </a:pPr>
            <a:endParaRPr lang="en-US" sz="2000" dirty="0"/>
          </a:p>
          <a:p>
            <a:endParaRPr lang="en-US" sz="1400" dirty="0"/>
          </a:p>
          <a:p>
            <a:endParaRPr lang="en-US" sz="1400" b="1" dirty="0"/>
          </a:p>
          <a:p>
            <a:endParaRPr lang="en-US" sz="1600" dirty="0"/>
          </a:p>
          <a:p>
            <a:endParaRPr lang="en-US" sz="1600" dirty="0"/>
          </a:p>
        </p:txBody>
      </p:sp>
      <p:sp>
        <p:nvSpPr>
          <p:cNvPr id="7" name="TextBox 6"/>
          <p:cNvSpPr txBox="1"/>
          <p:nvPr/>
        </p:nvSpPr>
        <p:spPr>
          <a:xfrm>
            <a:off x="1219200" y="4276695"/>
            <a:ext cx="5716404" cy="400110"/>
          </a:xfrm>
          <a:prstGeom prst="rect">
            <a:avLst/>
          </a:prstGeom>
          <a:noFill/>
        </p:spPr>
        <p:txBody>
          <a:bodyPr wrap="none" rtlCol="0">
            <a:spAutoFit/>
          </a:bodyPr>
          <a:lstStyle/>
          <a:p>
            <a:r>
              <a:rPr lang="en-US" sz="2000" dirty="0" smtClean="0">
                <a:solidFill>
                  <a:srgbClr val="0F80FF"/>
                </a:solidFill>
              </a:rPr>
              <a:t>Need all of these items to be ready for Run-2023 </a:t>
            </a:r>
            <a:endParaRPr lang="en-US" sz="2000" dirty="0">
              <a:solidFill>
                <a:srgbClr val="0F80FF"/>
              </a:solidFill>
            </a:endParaRPr>
          </a:p>
        </p:txBody>
      </p:sp>
    </p:spTree>
    <p:extLst>
      <p:ext uri="{BB962C8B-B14F-4D97-AF65-F5344CB8AC3E}">
        <p14:creationId xmlns:p14="http://schemas.microsoft.com/office/powerpoint/2010/main" val="34298259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375455-5BC7-46B2-BFDF-EEEB1009E14A}"/>
              </a:ext>
            </a:extLst>
          </p:cNvPr>
          <p:cNvSpPr>
            <a:spLocks noGrp="1"/>
          </p:cNvSpPr>
          <p:nvPr>
            <p:ph type="title"/>
          </p:nvPr>
        </p:nvSpPr>
        <p:spPr>
          <a:xfrm>
            <a:off x="286942" y="1"/>
            <a:ext cx="8857058" cy="546497"/>
          </a:xfrm>
        </p:spPr>
        <p:txBody>
          <a:bodyPr>
            <a:noAutofit/>
          </a:bodyPr>
          <a:lstStyle/>
          <a:p>
            <a:r>
              <a:rPr lang="en-US" sz="2400" b="0" dirty="0">
                <a:latin typeface="Calibri"/>
                <a:cs typeface="Calibri"/>
              </a:rPr>
              <a:t>sPHENIX construction parallel work streams </a:t>
            </a:r>
            <a:r>
              <a:rPr lang="en-US" sz="2400" b="0" dirty="0" smtClean="0">
                <a:latin typeface="Calibri"/>
                <a:cs typeface="Calibri"/>
              </a:rPr>
              <a:t> to the end of Run-2022</a:t>
            </a:r>
            <a:endParaRPr lang="en-US" sz="2400" b="0" dirty="0">
              <a:latin typeface="Calibri"/>
              <a:cs typeface="Calibri"/>
            </a:endParaRPr>
          </a:p>
        </p:txBody>
      </p:sp>
      <p:graphicFrame>
        <p:nvGraphicFramePr>
          <p:cNvPr id="4" name="Table 4">
            <a:extLst>
              <a:ext uri="{FF2B5EF4-FFF2-40B4-BE49-F238E27FC236}">
                <a16:creationId xmlns:a16="http://schemas.microsoft.com/office/drawing/2014/main" xmlns="" id="{24183A37-2E48-4977-85F7-ABE9E2D142A0}"/>
              </a:ext>
            </a:extLst>
          </p:cNvPr>
          <p:cNvGraphicFramePr>
            <a:graphicFrameLocks noGrp="1"/>
          </p:cNvGraphicFramePr>
          <p:nvPr/>
        </p:nvGraphicFramePr>
        <p:xfrm>
          <a:off x="286942" y="676247"/>
          <a:ext cx="8642744" cy="4224369"/>
        </p:xfrm>
        <a:graphic>
          <a:graphicData uri="http://schemas.openxmlformats.org/drawingml/2006/table">
            <a:tbl>
              <a:tblPr firstRow="1" bandRow="1">
                <a:tableStyleId>{5C22544A-7EE6-4342-B048-85BDC9FD1C3A}</a:tableStyleId>
              </a:tblPr>
              <a:tblGrid>
                <a:gridCol w="1722928">
                  <a:extLst>
                    <a:ext uri="{9D8B030D-6E8A-4147-A177-3AD203B41FA5}">
                      <a16:colId xmlns:a16="http://schemas.microsoft.com/office/drawing/2014/main" xmlns="" val="2147765851"/>
                    </a:ext>
                  </a:extLst>
                </a:gridCol>
                <a:gridCol w="864977">
                  <a:extLst>
                    <a:ext uri="{9D8B030D-6E8A-4147-A177-3AD203B41FA5}">
                      <a16:colId xmlns:a16="http://schemas.microsoft.com/office/drawing/2014/main" xmlns="" val="681430158"/>
                    </a:ext>
                  </a:extLst>
                </a:gridCol>
                <a:gridCol w="864977">
                  <a:extLst>
                    <a:ext uri="{9D8B030D-6E8A-4147-A177-3AD203B41FA5}">
                      <a16:colId xmlns:a16="http://schemas.microsoft.com/office/drawing/2014/main" xmlns="" val="3829030875"/>
                    </a:ext>
                  </a:extLst>
                </a:gridCol>
                <a:gridCol w="864977">
                  <a:extLst>
                    <a:ext uri="{9D8B030D-6E8A-4147-A177-3AD203B41FA5}">
                      <a16:colId xmlns:a16="http://schemas.microsoft.com/office/drawing/2014/main" xmlns="" val="1023481486"/>
                    </a:ext>
                  </a:extLst>
                </a:gridCol>
                <a:gridCol w="864977">
                  <a:extLst>
                    <a:ext uri="{9D8B030D-6E8A-4147-A177-3AD203B41FA5}">
                      <a16:colId xmlns:a16="http://schemas.microsoft.com/office/drawing/2014/main" xmlns="" val="725666330"/>
                    </a:ext>
                  </a:extLst>
                </a:gridCol>
                <a:gridCol w="864977">
                  <a:extLst>
                    <a:ext uri="{9D8B030D-6E8A-4147-A177-3AD203B41FA5}">
                      <a16:colId xmlns:a16="http://schemas.microsoft.com/office/drawing/2014/main" xmlns="" val="343387"/>
                    </a:ext>
                  </a:extLst>
                </a:gridCol>
                <a:gridCol w="864977">
                  <a:extLst>
                    <a:ext uri="{9D8B030D-6E8A-4147-A177-3AD203B41FA5}">
                      <a16:colId xmlns:a16="http://schemas.microsoft.com/office/drawing/2014/main" xmlns="" val="1038249077"/>
                    </a:ext>
                  </a:extLst>
                </a:gridCol>
                <a:gridCol w="864977">
                  <a:extLst>
                    <a:ext uri="{9D8B030D-6E8A-4147-A177-3AD203B41FA5}">
                      <a16:colId xmlns:a16="http://schemas.microsoft.com/office/drawing/2014/main" xmlns="" val="1890612692"/>
                    </a:ext>
                  </a:extLst>
                </a:gridCol>
                <a:gridCol w="864977">
                  <a:extLst>
                    <a:ext uri="{9D8B030D-6E8A-4147-A177-3AD203B41FA5}">
                      <a16:colId xmlns:a16="http://schemas.microsoft.com/office/drawing/2014/main" xmlns="" val="803183844"/>
                    </a:ext>
                  </a:extLst>
                </a:gridCol>
              </a:tblGrid>
              <a:tr h="317963">
                <a:tc>
                  <a:txBody>
                    <a:bodyPr/>
                    <a:lstStyle/>
                    <a:p>
                      <a:endParaRPr lang="en-US" sz="800" dirty="0"/>
                    </a:p>
                  </a:txBody>
                  <a:tcPr anchor="ctr"/>
                </a:tc>
                <a:tc>
                  <a:txBody>
                    <a:bodyPr/>
                    <a:lstStyle/>
                    <a:p>
                      <a:r>
                        <a:rPr lang="en-US" sz="800" dirty="0"/>
                        <a:t>Where</a:t>
                      </a:r>
                    </a:p>
                  </a:txBody>
                  <a:tcPr anchor="ctr"/>
                </a:tc>
                <a:tc>
                  <a:txBody>
                    <a:bodyPr/>
                    <a:lstStyle/>
                    <a:p>
                      <a:r>
                        <a:rPr lang="en-US" sz="800" dirty="0"/>
                        <a:t>Who</a:t>
                      </a:r>
                    </a:p>
                  </a:txBody>
                  <a:tcPr anchor="ctr"/>
                </a:tc>
                <a:tc>
                  <a:txBody>
                    <a:bodyPr/>
                    <a:lstStyle/>
                    <a:p>
                      <a:r>
                        <a:rPr lang="en-US" sz="800" dirty="0"/>
                        <a:t>Dec 21’</a:t>
                      </a:r>
                    </a:p>
                  </a:txBody>
                  <a:tcPr anchor="ctr"/>
                </a:tc>
                <a:tc>
                  <a:txBody>
                    <a:bodyPr/>
                    <a:lstStyle/>
                    <a:p>
                      <a:r>
                        <a:rPr lang="en-US" sz="800" dirty="0"/>
                        <a:t>Jan 22’</a:t>
                      </a:r>
                    </a:p>
                  </a:txBody>
                  <a:tcPr anchor="ctr"/>
                </a:tc>
                <a:tc>
                  <a:txBody>
                    <a:bodyPr/>
                    <a:lstStyle/>
                    <a:p>
                      <a:r>
                        <a:rPr lang="en-US" sz="800" dirty="0"/>
                        <a:t>Feb 22’</a:t>
                      </a:r>
                    </a:p>
                  </a:txBody>
                  <a:tcPr anchor="ctr"/>
                </a:tc>
                <a:tc>
                  <a:txBody>
                    <a:bodyPr/>
                    <a:lstStyle/>
                    <a:p>
                      <a:r>
                        <a:rPr lang="en-US" sz="800" dirty="0"/>
                        <a:t>Mar 22’</a:t>
                      </a:r>
                    </a:p>
                  </a:txBody>
                  <a:tcPr anchor="ctr"/>
                </a:tc>
                <a:tc>
                  <a:txBody>
                    <a:bodyPr/>
                    <a:lstStyle/>
                    <a:p>
                      <a:r>
                        <a:rPr lang="en-US" sz="800" dirty="0"/>
                        <a:t>Apr 22’</a:t>
                      </a:r>
                    </a:p>
                  </a:txBody>
                  <a:tcPr anchor="ctr"/>
                </a:tc>
                <a:tc>
                  <a:txBody>
                    <a:bodyPr/>
                    <a:lstStyle/>
                    <a:p>
                      <a:r>
                        <a:rPr lang="en-US" sz="800" dirty="0"/>
                        <a:t>May 22’</a:t>
                      </a:r>
                    </a:p>
                  </a:txBody>
                  <a:tcPr anchor="ctr"/>
                </a:tc>
                <a:extLst>
                  <a:ext uri="{0D108BD9-81ED-4DB2-BD59-A6C34878D82A}">
                    <a16:rowId xmlns:a16="http://schemas.microsoft.com/office/drawing/2014/main" xmlns="" val="3770264263"/>
                  </a:ext>
                </a:extLst>
              </a:tr>
              <a:tr h="558058">
                <a:tc>
                  <a:txBody>
                    <a:bodyPr/>
                    <a:lstStyle/>
                    <a:p>
                      <a:r>
                        <a:rPr lang="en-US" sz="1000" b="1" dirty="0"/>
                        <a:t>Large Support Rings and </a:t>
                      </a:r>
                      <a:r>
                        <a:rPr lang="en-US" sz="1000" b="1" dirty="0" err="1"/>
                        <a:t>oHCAL</a:t>
                      </a:r>
                      <a:r>
                        <a:rPr lang="en-US" sz="1000" b="1" dirty="0"/>
                        <a:t> Installation</a:t>
                      </a:r>
                    </a:p>
                  </a:txBody>
                  <a:tcPr anchor="ctr"/>
                </a:tc>
                <a:tc>
                  <a:txBody>
                    <a:bodyPr/>
                    <a:lstStyle/>
                    <a:p>
                      <a:r>
                        <a:rPr lang="en-US" sz="1000" b="1" dirty="0"/>
                        <a:t>1008</a:t>
                      </a:r>
                    </a:p>
                  </a:txBody>
                  <a:tcPr anchor="ctr"/>
                </a:tc>
                <a:tc>
                  <a:txBody>
                    <a:bodyPr/>
                    <a:lstStyle/>
                    <a:p>
                      <a:r>
                        <a:rPr lang="en-US" sz="800" dirty="0"/>
                        <a:t>Techs</a:t>
                      </a:r>
                    </a:p>
                    <a:p>
                      <a:r>
                        <a:rPr lang="en-US" sz="800" dirty="0"/>
                        <a:t>Rigging</a:t>
                      </a:r>
                    </a:p>
                    <a:p>
                      <a:r>
                        <a:rPr lang="en-US" sz="800" dirty="0"/>
                        <a:t>Survey</a:t>
                      </a:r>
                    </a:p>
                  </a:txBody>
                  <a:tcPr anchor="ctr"/>
                </a:tc>
                <a:tc>
                  <a:txBody>
                    <a:bodyPr/>
                    <a:lstStyle/>
                    <a:p>
                      <a:endParaRPr lang="en-US" sz="800"/>
                    </a:p>
                  </a:txBody>
                  <a:tcPr anchor="ctr"/>
                </a:tc>
                <a:tc>
                  <a:txBody>
                    <a:bodyPr/>
                    <a:lstStyle/>
                    <a:p>
                      <a:endParaRPr lang="en-US" sz="800" dirty="0"/>
                    </a:p>
                  </a:txBody>
                  <a:tcPr anchor="ctr"/>
                </a:tc>
                <a:tc>
                  <a:txBody>
                    <a:bodyPr/>
                    <a:lstStyle/>
                    <a:p>
                      <a:endParaRPr lang="en-US" sz="800"/>
                    </a:p>
                  </a:txBody>
                  <a:tcPr anchor="ctr"/>
                </a:tc>
                <a:tc>
                  <a:txBody>
                    <a:bodyPr/>
                    <a:lstStyle/>
                    <a:p>
                      <a:endParaRPr lang="en-US" sz="800"/>
                    </a:p>
                  </a:txBody>
                  <a:tcPr anchor="ctr"/>
                </a:tc>
                <a:tc>
                  <a:txBody>
                    <a:bodyPr/>
                    <a:lstStyle/>
                    <a:p>
                      <a:endParaRPr lang="en-US" sz="800"/>
                    </a:p>
                  </a:txBody>
                  <a:tcPr anchor="ctr"/>
                </a:tc>
                <a:tc>
                  <a:txBody>
                    <a:bodyPr/>
                    <a:lstStyle/>
                    <a:p>
                      <a:endParaRPr lang="en-US" sz="800"/>
                    </a:p>
                  </a:txBody>
                  <a:tcPr anchor="ctr"/>
                </a:tc>
                <a:extLst>
                  <a:ext uri="{0D108BD9-81ED-4DB2-BD59-A6C34878D82A}">
                    <a16:rowId xmlns:a16="http://schemas.microsoft.com/office/drawing/2014/main" xmlns="" val="2779212087"/>
                  </a:ext>
                </a:extLst>
              </a:tr>
              <a:tr h="558058">
                <a:tc>
                  <a:txBody>
                    <a:bodyPr/>
                    <a:lstStyle/>
                    <a:p>
                      <a:r>
                        <a:rPr lang="en-US" sz="1000" b="1" dirty="0" err="1"/>
                        <a:t>iHCAL</a:t>
                      </a:r>
                      <a:r>
                        <a:rPr lang="en-US" sz="1000" b="1" dirty="0"/>
                        <a:t> Factory and </a:t>
                      </a:r>
                      <a:r>
                        <a:rPr lang="en-US" sz="1000" b="1" dirty="0" err="1"/>
                        <a:t>iHCAL</a:t>
                      </a:r>
                      <a:r>
                        <a:rPr lang="en-US" sz="1000" b="1" dirty="0"/>
                        <a:t> Barrel Assembly</a:t>
                      </a:r>
                    </a:p>
                  </a:txBody>
                  <a:tcPr anchor="ctr"/>
                </a:tc>
                <a:tc>
                  <a:txBody>
                    <a:bodyPr/>
                    <a:lstStyle/>
                    <a:p>
                      <a:r>
                        <a:rPr lang="en-US" sz="1000" b="1" dirty="0"/>
                        <a:t>912</a:t>
                      </a:r>
                    </a:p>
                  </a:txBody>
                  <a:tcPr anchor="ctr"/>
                </a:tc>
                <a:tc>
                  <a:txBody>
                    <a:bodyPr/>
                    <a:lstStyle/>
                    <a:p>
                      <a:r>
                        <a:rPr lang="en-US" sz="800" dirty="0" smtClean="0"/>
                        <a:t>Techs</a:t>
                      </a:r>
                      <a:endParaRPr lang="en-US" sz="800" dirty="0"/>
                    </a:p>
                  </a:txBody>
                  <a:tcPr anchor="ctr"/>
                </a:tc>
                <a:tc>
                  <a:txBody>
                    <a:bodyPr/>
                    <a:lstStyle/>
                    <a:p>
                      <a:endParaRPr lang="en-US" sz="800" dirty="0"/>
                    </a:p>
                  </a:txBody>
                  <a:tcPr anchor="ctr"/>
                </a:tc>
                <a:tc>
                  <a:txBody>
                    <a:bodyPr/>
                    <a:lstStyle/>
                    <a:p>
                      <a:endParaRPr lang="en-US" sz="800" dirty="0"/>
                    </a:p>
                  </a:txBody>
                  <a:tcPr anchor="ctr"/>
                </a:tc>
                <a:tc>
                  <a:txBody>
                    <a:bodyPr/>
                    <a:lstStyle/>
                    <a:p>
                      <a:endParaRPr lang="en-US" sz="800" dirty="0"/>
                    </a:p>
                  </a:txBody>
                  <a:tcPr anchor="ctr"/>
                </a:tc>
                <a:tc>
                  <a:txBody>
                    <a:bodyPr/>
                    <a:lstStyle/>
                    <a:p>
                      <a:endParaRPr lang="en-US" sz="800" dirty="0"/>
                    </a:p>
                  </a:txBody>
                  <a:tcPr anchor="ctr"/>
                </a:tc>
                <a:tc>
                  <a:txBody>
                    <a:bodyPr/>
                    <a:lstStyle/>
                    <a:p>
                      <a:endParaRPr lang="en-US" sz="800" dirty="0"/>
                    </a:p>
                  </a:txBody>
                  <a:tcPr anchor="ctr"/>
                </a:tc>
                <a:tc>
                  <a:txBody>
                    <a:bodyPr/>
                    <a:lstStyle/>
                    <a:p>
                      <a:endParaRPr lang="en-US" sz="800" dirty="0"/>
                    </a:p>
                  </a:txBody>
                  <a:tcPr anchor="ctr"/>
                </a:tc>
                <a:extLst>
                  <a:ext uri="{0D108BD9-81ED-4DB2-BD59-A6C34878D82A}">
                    <a16:rowId xmlns:a16="http://schemas.microsoft.com/office/drawing/2014/main" xmlns="" val="999163278"/>
                  </a:ext>
                </a:extLst>
              </a:tr>
              <a:tr h="558058">
                <a:tc>
                  <a:txBody>
                    <a:bodyPr/>
                    <a:lstStyle/>
                    <a:p>
                      <a:r>
                        <a:rPr lang="en-US" sz="1000" b="1" dirty="0" err="1"/>
                        <a:t>iHCAL</a:t>
                      </a:r>
                      <a:r>
                        <a:rPr lang="en-US" sz="1000" b="1" dirty="0"/>
                        <a:t> Insertion Structures and </a:t>
                      </a:r>
                      <a:r>
                        <a:rPr lang="en-US" sz="1000" b="1" dirty="0" err="1"/>
                        <a:t>iHCAL</a:t>
                      </a:r>
                      <a:r>
                        <a:rPr lang="en-US" sz="1000" b="1" dirty="0"/>
                        <a:t> installation</a:t>
                      </a:r>
                    </a:p>
                  </a:txBody>
                  <a:tcPr anchor="ctr"/>
                </a:tc>
                <a:tc>
                  <a:txBody>
                    <a:bodyPr/>
                    <a:lstStyle/>
                    <a:p>
                      <a:r>
                        <a:rPr lang="en-US" sz="1000" b="1" dirty="0"/>
                        <a:t>1008</a:t>
                      </a:r>
                    </a:p>
                  </a:txBody>
                  <a:tcPr anchor="ctr"/>
                </a:tc>
                <a:tc>
                  <a:txBody>
                    <a:bodyPr/>
                    <a:lstStyle/>
                    <a:p>
                      <a:r>
                        <a:rPr lang="en-US" sz="800" dirty="0"/>
                        <a:t>Techs</a:t>
                      </a:r>
                    </a:p>
                    <a:p>
                      <a:r>
                        <a:rPr lang="en-US" sz="800" dirty="0"/>
                        <a:t>Rigging</a:t>
                      </a:r>
                    </a:p>
                    <a:p>
                      <a:r>
                        <a:rPr lang="en-US" sz="800" dirty="0"/>
                        <a:t>Survey</a:t>
                      </a:r>
                    </a:p>
                  </a:txBody>
                  <a:tcPr anchor="ctr"/>
                </a:tc>
                <a:tc>
                  <a:txBody>
                    <a:bodyPr/>
                    <a:lstStyle/>
                    <a:p>
                      <a:endParaRPr lang="en-US" sz="800" dirty="0"/>
                    </a:p>
                  </a:txBody>
                  <a:tcPr anchor="ctr"/>
                </a:tc>
                <a:tc>
                  <a:txBody>
                    <a:bodyPr/>
                    <a:lstStyle/>
                    <a:p>
                      <a:endParaRPr lang="en-US" sz="800" dirty="0"/>
                    </a:p>
                  </a:txBody>
                  <a:tcPr anchor="ctr"/>
                </a:tc>
                <a:tc>
                  <a:txBody>
                    <a:bodyPr/>
                    <a:lstStyle/>
                    <a:p>
                      <a:endParaRPr lang="en-US" sz="800" dirty="0"/>
                    </a:p>
                  </a:txBody>
                  <a:tcPr anchor="ctr"/>
                </a:tc>
                <a:tc>
                  <a:txBody>
                    <a:bodyPr/>
                    <a:lstStyle/>
                    <a:p>
                      <a:endParaRPr lang="en-US" sz="800" dirty="0"/>
                    </a:p>
                  </a:txBody>
                  <a:tcPr anchor="ctr"/>
                </a:tc>
                <a:tc>
                  <a:txBody>
                    <a:bodyPr/>
                    <a:lstStyle/>
                    <a:p>
                      <a:endParaRPr lang="en-US" sz="800" dirty="0"/>
                    </a:p>
                  </a:txBody>
                  <a:tcPr anchor="ctr"/>
                </a:tc>
                <a:tc>
                  <a:txBody>
                    <a:bodyPr/>
                    <a:lstStyle/>
                    <a:p>
                      <a:endParaRPr lang="en-US" sz="800" dirty="0"/>
                    </a:p>
                  </a:txBody>
                  <a:tcPr anchor="ctr"/>
                </a:tc>
                <a:extLst>
                  <a:ext uri="{0D108BD9-81ED-4DB2-BD59-A6C34878D82A}">
                    <a16:rowId xmlns:a16="http://schemas.microsoft.com/office/drawing/2014/main" xmlns="" val="790295187"/>
                  </a:ext>
                </a:extLst>
              </a:tr>
              <a:tr h="558058">
                <a:tc>
                  <a:txBody>
                    <a:bodyPr/>
                    <a:lstStyle/>
                    <a:p>
                      <a:r>
                        <a:rPr lang="en-US" sz="1000" b="1" dirty="0"/>
                        <a:t>EMCAL Factory</a:t>
                      </a:r>
                    </a:p>
                  </a:txBody>
                  <a:tcPr anchor="ctr"/>
                </a:tc>
                <a:tc>
                  <a:txBody>
                    <a:bodyPr/>
                    <a:lstStyle/>
                    <a:p>
                      <a:r>
                        <a:rPr lang="en-US" sz="1000" b="1" dirty="0"/>
                        <a:t>510</a:t>
                      </a:r>
                    </a:p>
                  </a:txBody>
                  <a:tcPr anchor="ctr"/>
                </a:tc>
                <a:tc>
                  <a:txBody>
                    <a:bodyPr/>
                    <a:lstStyle/>
                    <a:p>
                      <a:r>
                        <a:rPr lang="en-US" sz="800" dirty="0"/>
                        <a:t>Techs</a:t>
                      </a:r>
                    </a:p>
                  </a:txBody>
                  <a:tcPr anchor="ctr"/>
                </a:tc>
                <a:tc>
                  <a:txBody>
                    <a:bodyPr/>
                    <a:lstStyle/>
                    <a:p>
                      <a:endParaRPr lang="en-US" sz="800" dirty="0"/>
                    </a:p>
                  </a:txBody>
                  <a:tcPr anchor="ctr"/>
                </a:tc>
                <a:tc>
                  <a:txBody>
                    <a:bodyPr/>
                    <a:lstStyle/>
                    <a:p>
                      <a:endParaRPr lang="en-US" sz="800" dirty="0"/>
                    </a:p>
                  </a:txBody>
                  <a:tcPr anchor="ctr"/>
                </a:tc>
                <a:tc>
                  <a:txBody>
                    <a:bodyPr/>
                    <a:lstStyle/>
                    <a:p>
                      <a:endParaRPr lang="en-US" sz="800" dirty="0"/>
                    </a:p>
                  </a:txBody>
                  <a:tcPr anchor="ctr"/>
                </a:tc>
                <a:tc>
                  <a:txBody>
                    <a:bodyPr/>
                    <a:lstStyle/>
                    <a:p>
                      <a:endParaRPr lang="en-US" sz="800" dirty="0"/>
                    </a:p>
                  </a:txBody>
                  <a:tcPr anchor="ctr"/>
                </a:tc>
                <a:tc>
                  <a:txBody>
                    <a:bodyPr/>
                    <a:lstStyle/>
                    <a:p>
                      <a:endParaRPr lang="en-US" sz="800" dirty="0"/>
                    </a:p>
                  </a:txBody>
                  <a:tcPr anchor="ctr"/>
                </a:tc>
                <a:tc>
                  <a:txBody>
                    <a:bodyPr/>
                    <a:lstStyle/>
                    <a:p>
                      <a:endParaRPr lang="en-US" sz="800" dirty="0"/>
                    </a:p>
                  </a:txBody>
                  <a:tcPr anchor="ctr"/>
                </a:tc>
                <a:extLst>
                  <a:ext uri="{0D108BD9-81ED-4DB2-BD59-A6C34878D82A}">
                    <a16:rowId xmlns:a16="http://schemas.microsoft.com/office/drawing/2014/main" xmlns="" val="1629768282"/>
                  </a:ext>
                </a:extLst>
              </a:tr>
              <a:tr h="558058">
                <a:tc>
                  <a:txBody>
                    <a:bodyPr/>
                    <a:lstStyle/>
                    <a:p>
                      <a:r>
                        <a:rPr lang="en-US" sz="1000" b="1" dirty="0"/>
                        <a:t>Carriage, Pole Tip Doors, Platforms, </a:t>
                      </a:r>
                      <a:r>
                        <a:rPr lang="en-US" sz="1000" b="1" i="1" u="sng" dirty="0"/>
                        <a:t>Magnet Valve Box </a:t>
                      </a:r>
                      <a:r>
                        <a:rPr lang="en-US" sz="1000" b="1" dirty="0"/>
                        <a:t>and West Racks</a:t>
                      </a:r>
                    </a:p>
                  </a:txBody>
                  <a:tcPr anchor="ctr">
                    <a:solidFill>
                      <a:schemeClr val="accent2">
                        <a:lumMod val="60000"/>
                        <a:lumOff val="40000"/>
                      </a:schemeClr>
                    </a:solidFill>
                  </a:tcPr>
                </a:tc>
                <a:tc>
                  <a:txBody>
                    <a:bodyPr/>
                    <a:lstStyle/>
                    <a:p>
                      <a:r>
                        <a:rPr lang="en-US" sz="1000" b="1" dirty="0"/>
                        <a:t>1008</a:t>
                      </a:r>
                    </a:p>
                  </a:txBody>
                  <a:tcPr anchor="ctr">
                    <a:solidFill>
                      <a:schemeClr val="accent2">
                        <a:lumMod val="60000"/>
                        <a:lumOff val="40000"/>
                      </a:schemeClr>
                    </a:solidFill>
                  </a:tcPr>
                </a:tc>
                <a:tc>
                  <a:txBody>
                    <a:bodyPr/>
                    <a:lstStyle/>
                    <a:p>
                      <a:r>
                        <a:rPr lang="en-US" sz="800" dirty="0"/>
                        <a:t>Techs</a:t>
                      </a:r>
                    </a:p>
                    <a:p>
                      <a:r>
                        <a:rPr lang="en-US" sz="800" dirty="0"/>
                        <a:t>Rigging</a:t>
                      </a:r>
                    </a:p>
                    <a:p>
                      <a:r>
                        <a:rPr lang="en-US" sz="800" dirty="0"/>
                        <a:t>Survey</a:t>
                      </a:r>
                    </a:p>
                  </a:txBody>
                  <a:tcPr anchor="ctr">
                    <a:solidFill>
                      <a:schemeClr val="accent2">
                        <a:lumMod val="60000"/>
                        <a:lumOff val="40000"/>
                      </a:schemeClr>
                    </a:solidFill>
                  </a:tcPr>
                </a:tc>
                <a:tc>
                  <a:txBody>
                    <a:bodyPr/>
                    <a:lstStyle/>
                    <a:p>
                      <a:endParaRPr lang="en-US" sz="800" dirty="0"/>
                    </a:p>
                  </a:txBody>
                  <a:tcPr anchor="ctr">
                    <a:solidFill>
                      <a:schemeClr val="accent2">
                        <a:lumMod val="60000"/>
                        <a:lumOff val="40000"/>
                      </a:schemeClr>
                    </a:solidFill>
                  </a:tcPr>
                </a:tc>
                <a:tc>
                  <a:txBody>
                    <a:bodyPr/>
                    <a:lstStyle/>
                    <a:p>
                      <a:endParaRPr lang="en-US" sz="800" dirty="0"/>
                    </a:p>
                  </a:txBody>
                  <a:tcPr anchor="ctr">
                    <a:solidFill>
                      <a:schemeClr val="accent2">
                        <a:lumMod val="60000"/>
                        <a:lumOff val="40000"/>
                      </a:schemeClr>
                    </a:solidFill>
                  </a:tcPr>
                </a:tc>
                <a:tc>
                  <a:txBody>
                    <a:bodyPr/>
                    <a:lstStyle/>
                    <a:p>
                      <a:endParaRPr lang="en-US" sz="800" dirty="0"/>
                    </a:p>
                  </a:txBody>
                  <a:tcPr anchor="ctr">
                    <a:solidFill>
                      <a:schemeClr val="accent2">
                        <a:lumMod val="60000"/>
                        <a:lumOff val="40000"/>
                      </a:schemeClr>
                    </a:solidFill>
                  </a:tcPr>
                </a:tc>
                <a:tc>
                  <a:txBody>
                    <a:bodyPr/>
                    <a:lstStyle/>
                    <a:p>
                      <a:endParaRPr lang="en-US" sz="800" dirty="0"/>
                    </a:p>
                  </a:txBody>
                  <a:tcPr anchor="ctr">
                    <a:solidFill>
                      <a:schemeClr val="accent2">
                        <a:lumMod val="60000"/>
                        <a:lumOff val="40000"/>
                      </a:schemeClr>
                    </a:solidFill>
                  </a:tcPr>
                </a:tc>
                <a:tc>
                  <a:txBody>
                    <a:bodyPr/>
                    <a:lstStyle/>
                    <a:p>
                      <a:endParaRPr lang="en-US" sz="800" dirty="0"/>
                    </a:p>
                  </a:txBody>
                  <a:tcPr anchor="ctr">
                    <a:solidFill>
                      <a:schemeClr val="accent2">
                        <a:lumMod val="60000"/>
                        <a:lumOff val="40000"/>
                      </a:schemeClr>
                    </a:solidFill>
                  </a:tcPr>
                </a:tc>
                <a:tc>
                  <a:txBody>
                    <a:bodyPr/>
                    <a:lstStyle/>
                    <a:p>
                      <a:endParaRPr lang="en-US" sz="800" dirty="0"/>
                    </a:p>
                  </a:txBody>
                  <a:tcPr anchor="ctr">
                    <a:solidFill>
                      <a:schemeClr val="accent2">
                        <a:lumMod val="60000"/>
                        <a:lumOff val="40000"/>
                      </a:schemeClr>
                    </a:solidFill>
                  </a:tcPr>
                </a:tc>
                <a:extLst>
                  <a:ext uri="{0D108BD9-81ED-4DB2-BD59-A6C34878D82A}">
                    <a16:rowId xmlns:a16="http://schemas.microsoft.com/office/drawing/2014/main" xmlns="" val="2418597633"/>
                  </a:ext>
                </a:extLst>
              </a:tr>
              <a:tr h="558058">
                <a:tc>
                  <a:txBody>
                    <a:bodyPr/>
                    <a:lstStyle/>
                    <a:p>
                      <a:r>
                        <a:rPr lang="en-US" sz="1000" b="1" dirty="0"/>
                        <a:t>Infrastructure: Rack and Control Rooms</a:t>
                      </a:r>
                    </a:p>
                  </a:txBody>
                  <a:tcPr anchor="ctr"/>
                </a:tc>
                <a:tc>
                  <a:txBody>
                    <a:bodyPr/>
                    <a:lstStyle/>
                    <a:p>
                      <a:r>
                        <a:rPr lang="en-US" sz="1000" b="1" dirty="0"/>
                        <a:t>1008</a:t>
                      </a:r>
                    </a:p>
                  </a:txBody>
                  <a:tcPr anchor="ctr"/>
                </a:tc>
                <a:tc>
                  <a:txBody>
                    <a:bodyPr/>
                    <a:lstStyle/>
                    <a:p>
                      <a:r>
                        <a:rPr lang="en-US" sz="800" dirty="0"/>
                        <a:t>Techs</a:t>
                      </a:r>
                    </a:p>
                  </a:txBody>
                  <a:tcPr anchor="ctr"/>
                </a:tc>
                <a:tc>
                  <a:txBody>
                    <a:bodyPr/>
                    <a:lstStyle/>
                    <a:p>
                      <a:endParaRPr lang="en-US" sz="800"/>
                    </a:p>
                  </a:txBody>
                  <a:tcPr anchor="ctr"/>
                </a:tc>
                <a:tc>
                  <a:txBody>
                    <a:bodyPr/>
                    <a:lstStyle/>
                    <a:p>
                      <a:endParaRPr lang="en-US" sz="800" dirty="0"/>
                    </a:p>
                  </a:txBody>
                  <a:tcPr anchor="ctr"/>
                </a:tc>
                <a:tc>
                  <a:txBody>
                    <a:bodyPr/>
                    <a:lstStyle/>
                    <a:p>
                      <a:endParaRPr lang="en-US" sz="800" dirty="0"/>
                    </a:p>
                  </a:txBody>
                  <a:tcPr anchor="ctr"/>
                </a:tc>
                <a:tc>
                  <a:txBody>
                    <a:bodyPr/>
                    <a:lstStyle/>
                    <a:p>
                      <a:endParaRPr lang="en-US" sz="800" dirty="0"/>
                    </a:p>
                  </a:txBody>
                  <a:tcPr anchor="ctr"/>
                </a:tc>
                <a:tc>
                  <a:txBody>
                    <a:bodyPr/>
                    <a:lstStyle/>
                    <a:p>
                      <a:endParaRPr lang="en-US" sz="800" dirty="0"/>
                    </a:p>
                  </a:txBody>
                  <a:tcPr anchor="ctr"/>
                </a:tc>
                <a:tc>
                  <a:txBody>
                    <a:bodyPr/>
                    <a:lstStyle/>
                    <a:p>
                      <a:endParaRPr lang="en-US" sz="800" dirty="0"/>
                    </a:p>
                  </a:txBody>
                  <a:tcPr anchor="ctr"/>
                </a:tc>
                <a:extLst>
                  <a:ext uri="{0D108BD9-81ED-4DB2-BD59-A6C34878D82A}">
                    <a16:rowId xmlns:a16="http://schemas.microsoft.com/office/drawing/2014/main" xmlns="" val="285175939"/>
                  </a:ext>
                </a:extLst>
              </a:tr>
              <a:tr h="558058">
                <a:tc>
                  <a:txBody>
                    <a:bodyPr/>
                    <a:lstStyle/>
                    <a:p>
                      <a:r>
                        <a:rPr lang="en-US" sz="1000" b="1" dirty="0"/>
                        <a:t>Infrastructure: XXXX</a:t>
                      </a:r>
                    </a:p>
                  </a:txBody>
                  <a:tcPr anchor="ctr"/>
                </a:tc>
                <a:tc>
                  <a:txBody>
                    <a:bodyPr/>
                    <a:lstStyle/>
                    <a:p>
                      <a:r>
                        <a:rPr lang="en-US" sz="1000" b="1" dirty="0"/>
                        <a:t>1008</a:t>
                      </a:r>
                    </a:p>
                  </a:txBody>
                  <a:tcPr anchor="ctr"/>
                </a:tc>
                <a:tc>
                  <a:txBody>
                    <a:bodyPr/>
                    <a:lstStyle/>
                    <a:p>
                      <a:r>
                        <a:rPr lang="en-US" sz="800" dirty="0"/>
                        <a:t>Techs</a:t>
                      </a:r>
                    </a:p>
                  </a:txBody>
                  <a:tcPr anchor="ctr"/>
                </a:tc>
                <a:tc>
                  <a:txBody>
                    <a:bodyPr/>
                    <a:lstStyle/>
                    <a:p>
                      <a:endParaRPr lang="en-US" sz="800"/>
                    </a:p>
                  </a:txBody>
                  <a:tcPr anchor="ctr"/>
                </a:tc>
                <a:tc>
                  <a:txBody>
                    <a:bodyPr/>
                    <a:lstStyle/>
                    <a:p>
                      <a:endParaRPr lang="en-US" sz="800"/>
                    </a:p>
                  </a:txBody>
                  <a:tcPr anchor="ctr"/>
                </a:tc>
                <a:tc>
                  <a:txBody>
                    <a:bodyPr/>
                    <a:lstStyle/>
                    <a:p>
                      <a:endParaRPr lang="en-US" sz="800" dirty="0"/>
                    </a:p>
                  </a:txBody>
                  <a:tcPr anchor="ctr"/>
                </a:tc>
                <a:tc>
                  <a:txBody>
                    <a:bodyPr/>
                    <a:lstStyle/>
                    <a:p>
                      <a:endParaRPr lang="en-US" sz="800" dirty="0"/>
                    </a:p>
                  </a:txBody>
                  <a:tcPr anchor="ctr"/>
                </a:tc>
                <a:tc>
                  <a:txBody>
                    <a:bodyPr/>
                    <a:lstStyle/>
                    <a:p>
                      <a:endParaRPr lang="en-US" sz="800" dirty="0"/>
                    </a:p>
                  </a:txBody>
                  <a:tcPr anchor="ctr"/>
                </a:tc>
                <a:tc>
                  <a:txBody>
                    <a:bodyPr/>
                    <a:lstStyle/>
                    <a:p>
                      <a:endParaRPr lang="en-US" sz="800" dirty="0"/>
                    </a:p>
                  </a:txBody>
                  <a:tcPr anchor="ctr"/>
                </a:tc>
                <a:extLst>
                  <a:ext uri="{0D108BD9-81ED-4DB2-BD59-A6C34878D82A}">
                    <a16:rowId xmlns:a16="http://schemas.microsoft.com/office/drawing/2014/main" xmlns="" val="810215520"/>
                  </a:ext>
                </a:extLst>
              </a:tr>
            </a:tbl>
          </a:graphicData>
        </a:graphic>
      </p:graphicFrame>
      <p:cxnSp>
        <p:nvCxnSpPr>
          <p:cNvPr id="15" name="Connector: Elbow 14">
            <a:extLst>
              <a:ext uri="{FF2B5EF4-FFF2-40B4-BE49-F238E27FC236}">
                <a16:creationId xmlns:a16="http://schemas.microsoft.com/office/drawing/2014/main" xmlns="" id="{CACA4927-91B9-40DE-A231-E2FD2F6EC584}"/>
              </a:ext>
            </a:extLst>
          </p:cNvPr>
          <p:cNvCxnSpPr>
            <a:cxnSpLocks/>
            <a:stCxn id="5" idx="3"/>
            <a:endCxn id="7" idx="1"/>
          </p:cNvCxnSpPr>
          <p:nvPr/>
        </p:nvCxnSpPr>
        <p:spPr>
          <a:xfrm>
            <a:off x="5086351" y="1282886"/>
            <a:ext cx="757238" cy="109299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xmlns="" id="{3CC1A40A-6844-43E2-961B-10DA7A0C6E31}"/>
              </a:ext>
            </a:extLst>
          </p:cNvPr>
          <p:cNvSpPr/>
          <p:nvPr/>
        </p:nvSpPr>
        <p:spPr>
          <a:xfrm>
            <a:off x="3786189" y="1222746"/>
            <a:ext cx="1300162" cy="1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800" dirty="0"/>
              <a:t>All Parts Ready</a:t>
            </a:r>
          </a:p>
        </p:txBody>
      </p:sp>
      <p:sp>
        <p:nvSpPr>
          <p:cNvPr id="6" name="Rectangle 5">
            <a:extLst>
              <a:ext uri="{FF2B5EF4-FFF2-40B4-BE49-F238E27FC236}">
                <a16:creationId xmlns:a16="http://schemas.microsoft.com/office/drawing/2014/main" xmlns="" id="{62E8DE55-CAA9-4517-BC1F-07E4DF9FD5B7}"/>
              </a:ext>
            </a:extLst>
          </p:cNvPr>
          <p:cNvSpPr/>
          <p:nvPr/>
        </p:nvSpPr>
        <p:spPr>
          <a:xfrm>
            <a:off x="3786189" y="1794855"/>
            <a:ext cx="2550317" cy="1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800" dirty="0"/>
              <a:t>Barrel assembly rig parts arrive mid-December</a:t>
            </a:r>
          </a:p>
        </p:txBody>
      </p:sp>
      <p:sp>
        <p:nvSpPr>
          <p:cNvPr id="7" name="Rectangle 6">
            <a:extLst>
              <a:ext uri="{FF2B5EF4-FFF2-40B4-BE49-F238E27FC236}">
                <a16:creationId xmlns:a16="http://schemas.microsoft.com/office/drawing/2014/main" xmlns="" id="{65C77DBA-AA8A-46DC-91A9-90E6EE33709F}"/>
              </a:ext>
            </a:extLst>
          </p:cNvPr>
          <p:cNvSpPr/>
          <p:nvPr/>
        </p:nvSpPr>
        <p:spPr>
          <a:xfrm>
            <a:off x="5843589" y="2315739"/>
            <a:ext cx="2185988" cy="120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t>`</a:t>
            </a:r>
          </a:p>
        </p:txBody>
      </p:sp>
      <p:sp>
        <p:nvSpPr>
          <p:cNvPr id="8" name="Rectangle 7">
            <a:extLst>
              <a:ext uri="{FF2B5EF4-FFF2-40B4-BE49-F238E27FC236}">
                <a16:creationId xmlns:a16="http://schemas.microsoft.com/office/drawing/2014/main" xmlns="" id="{DF919426-2844-466C-9399-8A41B275777F}"/>
              </a:ext>
            </a:extLst>
          </p:cNvPr>
          <p:cNvSpPr/>
          <p:nvPr/>
        </p:nvSpPr>
        <p:spPr>
          <a:xfrm>
            <a:off x="3704035" y="2862236"/>
            <a:ext cx="2969418" cy="120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800" dirty="0"/>
              <a:t>Deploy EMCAL techs to other sPHENIX work = When ??</a:t>
            </a:r>
          </a:p>
        </p:txBody>
      </p:sp>
      <p:sp>
        <p:nvSpPr>
          <p:cNvPr id="9" name="Rectangle 8">
            <a:extLst>
              <a:ext uri="{FF2B5EF4-FFF2-40B4-BE49-F238E27FC236}">
                <a16:creationId xmlns:a16="http://schemas.microsoft.com/office/drawing/2014/main" xmlns="" id="{FA733380-9549-47D3-9B9A-04107666AA35}"/>
              </a:ext>
            </a:extLst>
          </p:cNvPr>
          <p:cNvSpPr/>
          <p:nvPr/>
        </p:nvSpPr>
        <p:spPr>
          <a:xfrm>
            <a:off x="4670822" y="3443261"/>
            <a:ext cx="2969418" cy="120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800" dirty="0"/>
              <a:t>This is work that could be done by CA-D techs, riggers</a:t>
            </a:r>
          </a:p>
        </p:txBody>
      </p:sp>
      <p:sp>
        <p:nvSpPr>
          <p:cNvPr id="10" name="Rectangle 9">
            <a:extLst>
              <a:ext uri="{FF2B5EF4-FFF2-40B4-BE49-F238E27FC236}">
                <a16:creationId xmlns:a16="http://schemas.microsoft.com/office/drawing/2014/main" xmlns="" id="{B25A43DC-9646-4511-8661-E8B39BE27202}"/>
              </a:ext>
            </a:extLst>
          </p:cNvPr>
          <p:cNvSpPr/>
          <p:nvPr/>
        </p:nvSpPr>
        <p:spPr>
          <a:xfrm>
            <a:off x="3751660" y="4009998"/>
            <a:ext cx="4969353" cy="120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t>`</a:t>
            </a:r>
          </a:p>
        </p:txBody>
      </p:sp>
      <p:sp>
        <p:nvSpPr>
          <p:cNvPr id="11" name="Rectangle 10">
            <a:extLst>
              <a:ext uri="{FF2B5EF4-FFF2-40B4-BE49-F238E27FC236}">
                <a16:creationId xmlns:a16="http://schemas.microsoft.com/office/drawing/2014/main" xmlns="" id="{1B703084-59B6-49A3-B2E7-3F4BF59F7637}"/>
              </a:ext>
            </a:extLst>
          </p:cNvPr>
          <p:cNvSpPr/>
          <p:nvPr/>
        </p:nvSpPr>
        <p:spPr>
          <a:xfrm>
            <a:off x="3751660" y="4556495"/>
            <a:ext cx="4969353" cy="120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t>`</a:t>
            </a:r>
          </a:p>
        </p:txBody>
      </p:sp>
    </p:spTree>
    <p:extLst>
      <p:ext uri="{BB962C8B-B14F-4D97-AF65-F5344CB8AC3E}">
        <p14:creationId xmlns:p14="http://schemas.microsoft.com/office/powerpoint/2010/main" val="19993319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AB90A908-234C-4F16-977D-F43101E6712A}" vid="{B7F968DE-4B48-44E6-B0E2-6FA5EE600771}"/>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881D697862C5469857B5B7C933B37B" ma:contentTypeVersion="6" ma:contentTypeDescription="Create a new document." ma:contentTypeScope="" ma:versionID="56c1a6a0325b705e0d0154a032f71709">
  <xsd:schema xmlns:xsd="http://www.w3.org/2001/XMLSchema" xmlns:xs="http://www.w3.org/2001/XMLSchema" xmlns:p="http://schemas.microsoft.com/office/2006/metadata/properties" xmlns:ns2="7039c1bf-80ea-4dbc-987e-1c1e9fe1a6d3" xmlns:ns3="939febdd-f9f6-46cb-a0e8-d6497ffde40e" targetNamespace="http://schemas.microsoft.com/office/2006/metadata/properties" ma:root="true" ma:fieldsID="4bba06cf6ead64afd6cff9176f511a40" ns2:_="" ns3:_="">
    <xsd:import namespace="7039c1bf-80ea-4dbc-987e-1c1e9fe1a6d3"/>
    <xsd:import namespace="939febdd-f9f6-46cb-a0e8-d6497ffde40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39c1bf-80ea-4dbc-987e-1c1e9fe1a6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9febdd-f9f6-46cb-a0e8-d6497ffde40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BFBA14E-A66D-4DEF-B47F-C92DC75438B4}">
  <ds:schemaRefs>
    <ds:schemaRef ds:uri="http://schemas.microsoft.com/sharepoint/v3/contenttype/forms"/>
  </ds:schemaRefs>
</ds:datastoreItem>
</file>

<file path=customXml/itemProps2.xml><?xml version="1.0" encoding="utf-8"?>
<ds:datastoreItem xmlns:ds="http://schemas.openxmlformats.org/officeDocument/2006/customXml" ds:itemID="{17085E49-C8D9-4338-945D-60CDCDE733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39c1bf-80ea-4dbc-987e-1c1e9fe1a6d3"/>
    <ds:schemaRef ds:uri="939febdd-f9f6-46cb-a0e8-d6497ffde4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DCFBDF-5D94-45F7-846E-3A530EF9CF32}">
  <ds:schemaRefs>
    <ds:schemaRef ds:uri="939febdd-f9f6-46cb-a0e8-d6497ffde40e"/>
    <ds:schemaRef ds:uri="http://purl.org/dc/elements/1.1/"/>
    <ds:schemaRef ds:uri="http://schemas.microsoft.com/office/2006/metadata/properties"/>
    <ds:schemaRef ds:uri="7039c1bf-80ea-4dbc-987e-1c1e9fe1a6d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Presentation Template 2021 regular</Template>
  <TotalTime>1786</TotalTime>
  <Words>1601</Words>
  <Application>Microsoft Macintosh PowerPoint</Application>
  <PresentationFormat>On-screen Show (16:9)</PresentationFormat>
  <Paragraphs>231</Paragraphs>
  <Slides>23</Slides>
  <Notes>1</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BNL</vt:lpstr>
      <vt:lpstr>Custom Design</vt:lpstr>
      <vt:lpstr>sPHENIX</vt:lpstr>
      <vt:lpstr>Large Support Rings N&amp;S Installed in 1008</vt:lpstr>
      <vt:lpstr>sPHENIX MIE Project</vt:lpstr>
      <vt:lpstr>   BNL 1008 Infrastructure &amp; Facility Upgrade  </vt:lpstr>
      <vt:lpstr>  sPHENIX MIE Status  </vt:lpstr>
      <vt:lpstr>Key Remaining Order MIE</vt:lpstr>
      <vt:lpstr> 1008 Infrastructure and Facility Upgrade  Status</vt:lpstr>
      <vt:lpstr>Key Remaining Orders I&amp;F</vt:lpstr>
      <vt:lpstr>sPHENIX construction parallel work streams  to the end of Run-2022</vt:lpstr>
      <vt:lpstr>PowerPoint Presentation</vt:lpstr>
      <vt:lpstr>Next Installation Steps</vt:lpstr>
      <vt:lpstr>IHCal, EMCal, TPC Installation</vt:lpstr>
      <vt:lpstr>PowerPoint Presentation</vt:lpstr>
      <vt:lpstr>EMCal Installation in sPHENIX</vt:lpstr>
      <vt:lpstr>sPHENIX Configuration  for Magnet Mapping</vt:lpstr>
      <vt:lpstr> TPC Installation</vt:lpstr>
      <vt:lpstr> TPC Installation</vt:lpstr>
      <vt:lpstr> TPC Installation</vt:lpstr>
      <vt:lpstr>INTT Support Structure and Installation Fixture</vt:lpstr>
      <vt:lpstr>INTT Installation &amp; Support  Fixtures</vt:lpstr>
      <vt:lpstr>MVTX Installation</vt:lpstr>
      <vt:lpstr>Risks and Challenges</vt:lpstr>
      <vt:lpstr>Summary</vt:lpstr>
    </vt:vector>
  </TitlesOfParts>
  <Manager/>
  <Company>BNL</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Name</dc:title>
  <dc:subject/>
  <dc:creator>Hatton, Diane</dc:creator>
  <cp:keywords/>
  <dc:description/>
  <cp:lastModifiedBy>Ann O'Brien</cp:lastModifiedBy>
  <cp:revision>106</cp:revision>
  <dcterms:created xsi:type="dcterms:W3CDTF">2018-05-11T18:10:37Z</dcterms:created>
  <dcterms:modified xsi:type="dcterms:W3CDTF">2021-12-16T06:16:06Z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0x01010085881D697862C5469857B5B7C933B37B</vt:lpwstr>
  </property>
</Properties>
</file>