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852" r:id="rId3"/>
    <p:sldId id="266" r:id="rId4"/>
    <p:sldId id="290" r:id="rId5"/>
    <p:sldId id="856" r:id="rId6"/>
    <p:sldId id="772" r:id="rId7"/>
    <p:sldId id="258" r:id="rId8"/>
    <p:sldId id="72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3"/>
    <p:restoredTop sz="94663"/>
  </p:normalViewPr>
  <p:slideViewPr>
    <p:cSldViewPr snapToGrid="0" snapToObjects="1">
      <p:cViewPr varScale="1">
        <p:scale>
          <a:sx n="116" d="100"/>
          <a:sy n="116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1F44-5AB4-6E42-BFE9-8FDC531358FF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975-34DB-7146-866D-AF54D95B4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5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6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3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58BADD-96F1-344E-8C9E-5B12E7B3B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D84639-BECA-8B4F-B8D2-7564A741E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52642-327A-F64A-B1AC-EB9F0486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1FED-768E-8D44-A754-35AEBBBFB194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0E0637-CEDD-7A4F-B3EF-DB4981E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A23BDF-AF85-B543-8D21-D604AFB2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D5AA00-7BF8-6F44-9AAB-E1182804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D8C1F7-E604-A544-8375-7BF2B74C3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C45F3-C664-214F-9010-BFF0136F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3674-BFA3-AE4C-A37A-1217F55CF9A3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38FD45-49D6-1D49-B10F-B5E55047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B52A6-6C82-5746-A916-465C480C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3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0E6D8C-4A53-4C46-B354-9836031A2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12109B-E4E6-9C43-B6D3-E60E5087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E7078-6A5A-4D40-B7A9-3C70DD8B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6328-DFC0-7A43-BB21-72D11F602CC0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945E89-A28F-A244-B542-5CF5B1E3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D60EF3-8676-914E-924E-99D6534B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1A772-ACC7-334A-A6F4-CEFD16CE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2E49A-DF53-664E-B7ED-24E8FC9C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4DCF59-EB29-F24D-8233-C1980525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FC5-5D30-B24C-B586-9A69D597EE2C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ACAC73-8A4B-C745-A141-B10AB822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D070E1-089F-6D4C-93F1-E986588F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93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499F5-B0DC-8B4D-B48B-9465A464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D5D477-8153-FA41-913B-62E8AEEEA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102074-589C-6C4E-82B9-C33D9C65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2449-7490-0A4D-9F0D-6668AB9E9D29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B208BB-899D-A44F-BFA5-2855513D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7A2957-6A58-8A46-A4A5-7B04AA83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59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AAB06-CCFA-814D-A1FE-AD5C489F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5E8585-F215-4342-9055-88CE16022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F50F4B-8B85-0541-B60E-603494A31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F603AA-7855-E840-A569-876A086A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1086-94FE-B24A-9BBD-13E60499F694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3AC3C7-07AE-904C-80B9-9A27492C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A30DED-9296-CE4D-B702-CC6D6C32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60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E4F55-33B2-7F4F-B6B0-2E1FABC3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48186A-3B69-D44E-879A-692B295D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618F4A-CD1E-3F40-A9F4-B21E1E89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74B31C-1071-BB40-A9FE-BAACABCA2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484A316-E74D-E94C-A1F5-1A7C3F93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95A710-639C-5B48-8C18-2CDF044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F54F-2065-BE4B-8842-47BF44D5B4B7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E71EA4-010D-924C-8E85-3158A623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6AAD81-191E-2743-8A32-CF3E4336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1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CE6C7-C59E-D345-A6EC-7AC2D32A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115A9B-B7C6-054A-BD9C-6A176EAE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D436-8296-034D-B69E-2E95DEE1FC70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CA3498-FB7C-2B40-B38F-3DF16E2D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B4584A-8CEA-6246-A816-0F75F51C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79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6FB987-B77A-184F-B230-72802E7B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F99-BBD3-8B4F-8B36-D0CEF83F1DF5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8DED30-8D63-2342-A758-2FD53DF8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AEEDCA-0E20-2A40-BE84-F4BDC1D2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0EA2A0-7070-5B48-99FA-882CF6E6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4DC1C-ED53-6C4C-A2B1-A4323041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44C507-E452-F143-B4C1-D4F8F44C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25CD40-7A7C-D340-8B77-4ACFC601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B7FE-E581-6A4C-B5E3-996DB0101D46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4286F5-589F-BF46-AAA6-0BEFF358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D97915-95D4-BE41-B8AC-C3BFAAF3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5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C9BDE-3CD6-8F4B-83A3-B24AA007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549632-8FDF-EF48-9E8D-8C8D077BE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438D6D-052C-C04A-AB44-53E4B43A8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A57FF5-B31E-C54C-873F-27E7DE28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DAA9-2D50-274E-8F17-5914DA9A43EB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09C259-15EA-3443-9C0D-2B30EBC6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598403-CD7D-F946-9FF7-C1A29D73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2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625DF8-FF9E-884A-B33E-0EFB2EAA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C790D3-3DB5-E04F-A857-6572D57A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17DD33-E711-0243-85EB-6A0D51D66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3C90-F2DB-C142-8DAF-E559EEB16AB8}" type="datetime1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2A19C1-005D-E844-88AD-A7B8696BB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8D82E8-0E81-7047-8A67-0B6AB536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A8F3-75E2-3343-B896-9709D210B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7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F879FA-E896-4848-97D6-4E701E75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INTT Material Production Status</a:t>
            </a:r>
            <a:endParaRPr kumimoji="1" lang="ja-JP" altLang="en-US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92ECF63-0584-324D-BFEE-75D91877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73816"/>
              </p:ext>
            </p:extLst>
          </p:nvPr>
        </p:nvGraphicFramePr>
        <p:xfrm>
          <a:off x="183222" y="1476760"/>
          <a:ext cx="1182555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32">
                  <a:extLst>
                    <a:ext uri="{9D8B030D-6E8A-4147-A177-3AD203B41FA5}">
                      <a16:colId xmlns:a16="http://schemas.microsoft.com/office/drawing/2014/main" val="3116791658"/>
                    </a:ext>
                  </a:extLst>
                </a:gridCol>
                <a:gridCol w="1619398">
                  <a:extLst>
                    <a:ext uri="{9D8B030D-6E8A-4147-A177-3AD203B41FA5}">
                      <a16:colId xmlns:a16="http://schemas.microsoft.com/office/drawing/2014/main" val="3415426986"/>
                    </a:ext>
                  </a:extLst>
                </a:gridCol>
                <a:gridCol w="1689365">
                  <a:extLst>
                    <a:ext uri="{9D8B030D-6E8A-4147-A177-3AD203B41FA5}">
                      <a16:colId xmlns:a16="http://schemas.microsoft.com/office/drawing/2014/main" val="2998110152"/>
                    </a:ext>
                  </a:extLst>
                </a:gridCol>
                <a:gridCol w="1689365">
                  <a:extLst>
                    <a:ext uri="{9D8B030D-6E8A-4147-A177-3AD203B41FA5}">
                      <a16:colId xmlns:a16="http://schemas.microsoft.com/office/drawing/2014/main" val="4137403016"/>
                    </a:ext>
                  </a:extLst>
                </a:gridCol>
                <a:gridCol w="1689365">
                  <a:extLst>
                    <a:ext uri="{9D8B030D-6E8A-4147-A177-3AD203B41FA5}">
                      <a16:colId xmlns:a16="http://schemas.microsoft.com/office/drawing/2014/main" val="3772340424"/>
                    </a:ext>
                  </a:extLst>
                </a:gridCol>
                <a:gridCol w="1689365">
                  <a:extLst>
                    <a:ext uri="{9D8B030D-6E8A-4147-A177-3AD203B41FA5}">
                      <a16:colId xmlns:a16="http://schemas.microsoft.com/office/drawing/2014/main" val="4191623842"/>
                    </a:ext>
                  </a:extLst>
                </a:gridCol>
                <a:gridCol w="1689365">
                  <a:extLst>
                    <a:ext uri="{9D8B030D-6E8A-4147-A177-3AD203B41FA5}">
                      <a16:colId xmlns:a16="http://schemas.microsoft.com/office/drawing/2014/main" val="379704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Batch-1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Batch-2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Batch-3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Batch-4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Total 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Status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19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Silicon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150* (2019)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120* (2020)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135 (270*)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completed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68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HDI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180* (2020)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90* (2020)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83* (2021)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176.5 (353*)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completed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20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Stave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 (2020)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 (2021)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 (2021)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 (2021)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204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completed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08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Bus Extender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 (2021-22)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 (2022)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70 (2022)</a:t>
                      </a:r>
                      <a:endParaRPr kumimoji="1" lang="ja-JP" alt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ongoing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36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Conversion Cable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Prototyping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83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 Clock Distribution Board</a:t>
                      </a:r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Prototyping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59065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BCD6CA-7570-CA48-814F-C5820EE8BC43}"/>
              </a:ext>
            </a:extLst>
          </p:cNvPr>
          <p:cNvSpPr txBox="1"/>
          <p:nvPr/>
        </p:nvSpPr>
        <p:spPr>
          <a:xfrm>
            <a:off x="9607158" y="110742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</a:t>
            </a:r>
            <a:r>
              <a:rPr kumimoji="1" lang="en-US" altLang="ja-JP" sz="1400" dirty="0"/>
              <a:t>Quantity in ½ ladder unit</a:t>
            </a:r>
            <a:endParaRPr kumimoji="1" lang="ja-JP" altLang="en-US" sz="140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11D827-2B2C-7D4B-97F5-73F2DB05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E4EF67-FC2E-0340-9109-A1094F5F1426}"/>
              </a:ext>
            </a:extLst>
          </p:cNvPr>
          <p:cNvSpPr txBox="1"/>
          <p:nvPr/>
        </p:nvSpPr>
        <p:spPr>
          <a:xfrm>
            <a:off x="1129179" y="6213231"/>
            <a:ext cx="936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production for the ladder components had been completed by the end of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readout cables are in production and under prototyping.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74090596-5F3C-F644-B0D3-A62271FC1A99}"/>
              </a:ext>
            </a:extLst>
          </p:cNvPr>
          <p:cNvGrpSpPr>
            <a:grpSpLocks/>
          </p:cNvGrpSpPr>
          <p:nvPr/>
        </p:nvGrpSpPr>
        <p:grpSpPr bwMode="auto">
          <a:xfrm>
            <a:off x="498036" y="4373803"/>
            <a:ext cx="10542323" cy="1915583"/>
            <a:chOff x="1492250" y="1200150"/>
            <a:chExt cx="9126545" cy="1717682"/>
          </a:xfrm>
        </p:grpSpPr>
        <p:pic>
          <p:nvPicPr>
            <p:cNvPr id="49" name="Content Placeholder 2">
              <a:extLst>
                <a:ext uri="{FF2B5EF4-FFF2-40B4-BE49-F238E27FC236}">
                  <a16:creationId xmlns:a16="http://schemas.microsoft.com/office/drawing/2014/main" id="{DCED4278-62B0-D940-BA03-27D91EC3C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0" y="1917707"/>
              <a:ext cx="11715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正方形/長方形 88">
              <a:extLst>
                <a:ext uri="{FF2B5EF4-FFF2-40B4-BE49-F238E27FC236}">
                  <a16:creationId xmlns:a16="http://schemas.microsoft.com/office/drawing/2014/main" id="{5527C884-D649-C54A-8CC2-597C8AAD518A}"/>
                </a:ext>
              </a:extLst>
            </p:cNvPr>
            <p:cNvSpPr/>
            <p:nvPr/>
          </p:nvSpPr>
          <p:spPr>
            <a:xfrm>
              <a:off x="2869993" y="2260653"/>
              <a:ext cx="609276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746">
                <a:defRPr/>
              </a:pPr>
              <a:endParaRPr lang="ja-JP" altLang="en-US" sz="1350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pic>
          <p:nvPicPr>
            <p:cNvPr id="51" name="Picture 28">
              <a:extLst>
                <a:ext uri="{FF2B5EF4-FFF2-40B4-BE49-F238E27FC236}">
                  <a16:creationId xmlns:a16="http://schemas.microsoft.com/office/drawing/2014/main" id="{6A5CB99F-EEA2-9447-8B98-A6609079F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2236795"/>
              <a:ext cx="532606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Content Placeholder 2">
              <a:extLst>
                <a:ext uri="{FF2B5EF4-FFF2-40B4-BE49-F238E27FC236}">
                  <a16:creationId xmlns:a16="http://schemas.microsoft.com/office/drawing/2014/main" id="{B9E0E022-5270-734B-9FEC-B83D3BA40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012" y="1917707"/>
              <a:ext cx="1171576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正方形/長方形 88">
              <a:extLst>
                <a:ext uri="{FF2B5EF4-FFF2-40B4-BE49-F238E27FC236}">
                  <a16:creationId xmlns:a16="http://schemas.microsoft.com/office/drawing/2014/main" id="{CB824A2D-9122-C24B-B642-4916B8258C30}"/>
                </a:ext>
              </a:extLst>
            </p:cNvPr>
            <p:cNvSpPr/>
            <p:nvPr/>
          </p:nvSpPr>
          <p:spPr>
            <a:xfrm>
              <a:off x="2336304" y="2260653"/>
              <a:ext cx="537125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746">
                <a:defRPr/>
              </a:pPr>
              <a:endParaRPr lang="ja-JP" altLang="en-US" sz="1350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54" name="正方形/長方形 88">
              <a:extLst>
                <a:ext uri="{FF2B5EF4-FFF2-40B4-BE49-F238E27FC236}">
                  <a16:creationId xmlns:a16="http://schemas.microsoft.com/office/drawing/2014/main" id="{B5B9427E-9E68-0942-B476-EE4FFDEBBEAF}"/>
                </a:ext>
              </a:extLst>
            </p:cNvPr>
            <p:cNvSpPr/>
            <p:nvPr/>
          </p:nvSpPr>
          <p:spPr>
            <a:xfrm>
              <a:off x="8681022" y="2260653"/>
              <a:ext cx="515365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746">
                <a:defRPr/>
              </a:pPr>
              <a:endParaRPr lang="ja-JP" altLang="en-US" sz="1350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正方形/長方形 88">
              <a:extLst>
                <a:ext uri="{FF2B5EF4-FFF2-40B4-BE49-F238E27FC236}">
                  <a16:creationId xmlns:a16="http://schemas.microsoft.com/office/drawing/2014/main" id="{E96A6B51-3154-8343-A7E5-F41B6F9D0BAD}"/>
                </a:ext>
              </a:extLst>
            </p:cNvPr>
            <p:cNvSpPr/>
            <p:nvPr/>
          </p:nvSpPr>
          <p:spPr>
            <a:xfrm>
              <a:off x="9196387" y="2260653"/>
              <a:ext cx="533689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746">
                <a:defRPr/>
              </a:pPr>
              <a:endParaRPr lang="ja-JP" altLang="en-US" sz="1350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cxnSp>
          <p:nvCxnSpPr>
            <p:cNvPr id="56" name="Straight Arrow Connector 5">
              <a:extLst>
                <a:ext uri="{FF2B5EF4-FFF2-40B4-BE49-F238E27FC236}">
                  <a16:creationId xmlns:a16="http://schemas.microsoft.com/office/drawing/2014/main" id="{E3415990-F87A-B748-84CA-7FDBD1C2D60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68588" y="196373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1648914E-B10F-9743-8B75-00F3497BA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723" y="1707863"/>
              <a:ext cx="40133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CC</a:t>
              </a:r>
            </a:p>
          </p:txBody>
        </p:sp>
        <p:cxnSp>
          <p:nvCxnSpPr>
            <p:cNvPr id="58" name="Straight Arrow Connector 36">
              <a:extLst>
                <a:ext uri="{FF2B5EF4-FFF2-40B4-BE49-F238E27FC236}">
                  <a16:creationId xmlns:a16="http://schemas.microsoft.com/office/drawing/2014/main" id="{0FAC396F-E668-BB44-A0A3-0AE942F42C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2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37">
              <a:extLst>
                <a:ext uri="{FF2B5EF4-FFF2-40B4-BE49-F238E27FC236}">
                  <a16:creationId xmlns:a16="http://schemas.microsoft.com/office/drawing/2014/main" id="{3235C640-0F77-CC44-A2EE-A53972251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944" y="1705490"/>
              <a:ext cx="50541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BEX</a:t>
              </a:r>
            </a:p>
          </p:txBody>
        </p:sp>
        <p:cxnSp>
          <p:nvCxnSpPr>
            <p:cNvPr id="60" name="Straight Arrow Connector 38">
              <a:extLst>
                <a:ext uri="{FF2B5EF4-FFF2-40B4-BE49-F238E27FC236}">
                  <a16:creationId xmlns:a16="http://schemas.microsoft.com/office/drawing/2014/main" id="{7B8759E4-0EFB-4541-9DCD-24843BC26E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4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39">
              <a:extLst>
                <a:ext uri="{FF2B5EF4-FFF2-40B4-BE49-F238E27FC236}">
                  <a16:creationId xmlns:a16="http://schemas.microsoft.com/office/drawing/2014/main" id="{D7DF103C-DFC1-CA42-B52C-9236DD90F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544" y="1719725"/>
              <a:ext cx="47488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HDI</a:t>
              </a:r>
            </a:p>
          </p:txBody>
        </p:sp>
        <p:cxnSp>
          <p:nvCxnSpPr>
            <p:cNvPr id="62" name="Straight Arrow Connector 40">
              <a:extLst>
                <a:ext uri="{FF2B5EF4-FFF2-40B4-BE49-F238E27FC236}">
                  <a16:creationId xmlns:a16="http://schemas.microsoft.com/office/drawing/2014/main" id="{37AB1A27-AC40-C442-B9D5-AE68E20EA6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30775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41">
              <a:extLst>
                <a:ext uri="{FF2B5EF4-FFF2-40B4-BE49-F238E27FC236}">
                  <a16:creationId xmlns:a16="http://schemas.microsoft.com/office/drawing/2014/main" id="{CD632BAE-7866-C342-A9E7-F1C06575D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85" y="1710235"/>
              <a:ext cx="49292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SSS</a:t>
              </a:r>
            </a:p>
          </p:txBody>
        </p:sp>
        <p:sp>
          <p:nvSpPr>
            <p:cNvPr id="64" name="TextBox 42">
              <a:extLst>
                <a:ext uri="{FF2B5EF4-FFF2-40B4-BE49-F238E27FC236}">
                  <a16:creationId xmlns:a16="http://schemas.microsoft.com/office/drawing/2014/main" id="{7BFB1D2D-3F0F-9C49-A9B0-52B0E48C8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2217948"/>
              <a:ext cx="581736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 ROC</a:t>
              </a:r>
            </a:p>
          </p:txBody>
        </p:sp>
        <p:cxnSp>
          <p:nvCxnSpPr>
            <p:cNvPr id="65" name="Straight Arrow Connector 5">
              <a:extLst>
                <a:ext uri="{FF2B5EF4-FFF2-40B4-BE49-F238E27FC236}">
                  <a16:creationId xmlns:a16="http://schemas.microsoft.com/office/drawing/2014/main" id="{211C9FAB-4F50-A74A-A7C2-684C438FC2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4550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BDB01846-D981-F843-9079-C76F92A7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7774" y="1712608"/>
              <a:ext cx="49292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SSS</a:t>
              </a:r>
            </a:p>
          </p:txBody>
        </p:sp>
        <p:cxnSp>
          <p:nvCxnSpPr>
            <p:cNvPr id="67" name="Straight Arrow Connector 36">
              <a:extLst>
                <a:ext uri="{FF2B5EF4-FFF2-40B4-BE49-F238E27FC236}">
                  <a16:creationId xmlns:a16="http://schemas.microsoft.com/office/drawing/2014/main" id="{BE855A18-D5CB-2540-ACDC-4BDB4C1AA7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391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Box 37">
              <a:extLst>
                <a:ext uri="{FF2B5EF4-FFF2-40B4-BE49-F238E27FC236}">
                  <a16:creationId xmlns:a16="http://schemas.microsoft.com/office/drawing/2014/main" id="{126A6444-5695-6949-BEF0-1A89744D8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370" y="1710235"/>
              <a:ext cx="47488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HDI</a:t>
              </a:r>
            </a:p>
          </p:txBody>
        </p:sp>
        <p:cxnSp>
          <p:nvCxnSpPr>
            <p:cNvPr id="69" name="Straight Arrow Connector 38">
              <a:extLst>
                <a:ext uri="{FF2B5EF4-FFF2-40B4-BE49-F238E27FC236}">
                  <a16:creationId xmlns:a16="http://schemas.microsoft.com/office/drawing/2014/main" id="{E887A43E-E672-EE44-B073-DBA09731A2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884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Box 39">
              <a:extLst>
                <a:ext uri="{FF2B5EF4-FFF2-40B4-BE49-F238E27FC236}">
                  <a16:creationId xmlns:a16="http://schemas.microsoft.com/office/drawing/2014/main" id="{3CD2FC13-F1F9-F748-9A7E-632D1176B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7641" y="1712608"/>
              <a:ext cx="50541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BEX</a:t>
              </a:r>
            </a:p>
          </p:txBody>
        </p:sp>
        <p:cxnSp>
          <p:nvCxnSpPr>
            <p:cNvPr id="71" name="Straight Arrow Connector 40">
              <a:extLst>
                <a:ext uri="{FF2B5EF4-FFF2-40B4-BE49-F238E27FC236}">
                  <a16:creationId xmlns:a16="http://schemas.microsoft.com/office/drawing/2014/main" id="{61ADEF1C-CBBE-9840-91F8-AA2DA6E81D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56738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Box 41">
              <a:extLst>
                <a:ext uri="{FF2B5EF4-FFF2-40B4-BE49-F238E27FC236}">
                  <a16:creationId xmlns:a16="http://schemas.microsoft.com/office/drawing/2014/main" id="{86251DA9-7355-BB48-BC18-00771349A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2336" y="1714980"/>
              <a:ext cx="40133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CC</a:t>
              </a:r>
            </a:p>
          </p:txBody>
        </p:sp>
        <p:cxnSp>
          <p:nvCxnSpPr>
            <p:cNvPr id="73" name="Straight Arrow Connector 5">
              <a:extLst>
                <a:ext uri="{FF2B5EF4-FFF2-40B4-BE49-F238E27FC236}">
                  <a16:creationId xmlns:a16="http://schemas.microsoft.com/office/drawing/2014/main" id="{3BE26B9A-3F73-AF44-86C1-B6F522A857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9605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Arrow Connector 5">
              <a:extLst>
                <a:ext uri="{FF2B5EF4-FFF2-40B4-BE49-F238E27FC236}">
                  <a16:creationId xmlns:a16="http://schemas.microsoft.com/office/drawing/2014/main" id="{01DF4E5B-C042-6641-877F-56D81D2B9A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3880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TextBox 7">
              <a:extLst>
                <a:ext uri="{FF2B5EF4-FFF2-40B4-BE49-F238E27FC236}">
                  <a16:creationId xmlns:a16="http://schemas.microsoft.com/office/drawing/2014/main" id="{79D3E4F7-A23B-B740-A540-FA0553FA1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98" y="1720911"/>
              <a:ext cx="49292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SSS</a:t>
              </a:r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id="{6D615BE1-4527-5942-BE0F-FA2FD8D43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438" y="1716166"/>
              <a:ext cx="492921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SSS</a:t>
              </a:r>
            </a:p>
          </p:txBody>
        </p:sp>
        <p:sp>
          <p:nvSpPr>
            <p:cNvPr id="77" name="TextBox 42">
              <a:extLst>
                <a:ext uri="{FF2B5EF4-FFF2-40B4-BE49-F238E27FC236}">
                  <a16:creationId xmlns:a16="http://schemas.microsoft.com/office/drawing/2014/main" id="{5FF30B65-B472-FB47-8CA2-DC817D6E2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764" y="2227438"/>
              <a:ext cx="581736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 ROC</a:t>
              </a:r>
            </a:p>
          </p:txBody>
        </p:sp>
        <p:sp>
          <p:nvSpPr>
            <p:cNvPr id="78" name="Right Brace 2">
              <a:extLst>
                <a:ext uri="{FF2B5EF4-FFF2-40B4-BE49-F238E27FC236}">
                  <a16:creationId xmlns:a16="http://schemas.microsoft.com/office/drawing/2014/main" id="{2A6C2AD5-AAA0-5945-BDB7-570A5599C07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67897" y="-163956"/>
              <a:ext cx="366549" cy="3749568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63">
                <a:buClr>
                  <a:srgbClr val="000000"/>
                </a:buClr>
                <a:buSzPct val="100000"/>
                <a:defRPr/>
              </a:pPr>
              <a:endParaRPr lang="en-US" altLang="en-US" sz="4080"/>
            </a:p>
          </p:txBody>
        </p:sp>
        <p:sp>
          <p:nvSpPr>
            <p:cNvPr id="79" name="Right Brace 45">
              <a:extLst>
                <a:ext uri="{FF2B5EF4-FFF2-40B4-BE49-F238E27FC236}">
                  <a16:creationId xmlns:a16="http://schemas.microsoft.com/office/drawing/2014/main" id="{D703AD86-06BD-7046-A155-0D1503DB22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692653" y="-20615"/>
              <a:ext cx="365363" cy="3473561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63">
                <a:buClr>
                  <a:srgbClr val="000000"/>
                </a:buClr>
                <a:buSzPct val="100000"/>
                <a:defRPr/>
              </a:pPr>
              <a:endParaRPr lang="en-US" altLang="en-US" sz="4080"/>
            </a:p>
          </p:txBody>
        </p:sp>
        <p:sp>
          <p:nvSpPr>
            <p:cNvPr id="80" name="TextBox 37">
              <a:extLst>
                <a:ext uri="{FF2B5EF4-FFF2-40B4-BE49-F238E27FC236}">
                  <a16:creationId xmlns:a16="http://schemas.microsoft.com/office/drawing/2014/main" id="{B2CE9A2B-BA6E-834A-96A4-1E4EB302F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985" y="1233365"/>
              <a:ext cx="1361638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Silicon module</a:t>
              </a:r>
            </a:p>
          </p:txBody>
        </p:sp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C02ABC25-6894-5A43-A977-00FD4E313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318" y="1227433"/>
              <a:ext cx="1361638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/>
                <a:t>Silicon module</a:t>
              </a:r>
            </a:p>
          </p:txBody>
        </p:sp>
        <p:sp>
          <p:nvSpPr>
            <p:cNvPr id="82" name="Right Brace 48">
              <a:extLst>
                <a:ext uri="{FF2B5EF4-FFF2-40B4-BE49-F238E27FC236}">
                  <a16:creationId xmlns:a16="http://schemas.microsoft.com/office/drawing/2014/main" id="{EDFD3275-42CD-2646-886B-FDC8BDAF55E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06396" y="-2199336"/>
              <a:ext cx="366549" cy="7407515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63">
                <a:buClr>
                  <a:srgbClr val="000000"/>
                </a:buClr>
                <a:buSzPct val="100000"/>
                <a:defRPr/>
              </a:pPr>
              <a:endParaRPr lang="en-US" altLang="en-US" sz="4080"/>
            </a:p>
          </p:txBody>
        </p:sp>
        <p:cxnSp>
          <p:nvCxnSpPr>
            <p:cNvPr id="83" name="Straight Arrow Connector 56">
              <a:extLst>
                <a:ext uri="{FF2B5EF4-FFF2-40B4-BE49-F238E27FC236}">
                  <a16:creationId xmlns:a16="http://schemas.microsoft.com/office/drawing/2014/main" id="{01AD25ED-A7B7-1E45-8328-DAAB925DC8DB}"/>
                </a:ext>
              </a:extLst>
            </p:cNvPr>
            <p:cNvCxnSpPr>
              <a:cxnSpLocks/>
            </p:cNvCxnSpPr>
            <p:nvPr/>
          </p:nvCxnSpPr>
          <p:spPr>
            <a:xfrm>
              <a:off x="8506943" y="1450447"/>
              <a:ext cx="11108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58">
              <a:extLst>
                <a:ext uri="{FF2B5EF4-FFF2-40B4-BE49-F238E27FC236}">
                  <a16:creationId xmlns:a16="http://schemas.microsoft.com/office/drawing/2014/main" id="{677739B8-D942-6749-8A2D-1CA76075B0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8707" y="1452820"/>
              <a:ext cx="10410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7">
              <a:extLst>
                <a:ext uri="{FF2B5EF4-FFF2-40B4-BE49-F238E27FC236}">
                  <a16:creationId xmlns:a16="http://schemas.microsoft.com/office/drawing/2014/main" id="{6DA996ED-4DBE-354C-B851-88309D293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3872" y="1208453"/>
              <a:ext cx="551206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86" name="TextBox 37">
              <a:extLst>
                <a:ext uri="{FF2B5EF4-FFF2-40B4-BE49-F238E27FC236}">
                  <a16:creationId xmlns:a16="http://schemas.microsoft.com/office/drawing/2014/main" id="{664B089B-7B94-E847-B5A7-B1CA8A6A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082" y="1200150"/>
              <a:ext cx="551206" cy="30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163">
                <a:defRPr/>
              </a:pPr>
              <a:r>
                <a:rPr lang="en-US" altLang="en-US" sz="1600">
                  <a:solidFill>
                    <a:srgbClr val="FF0000"/>
                  </a:solidFill>
                </a:rPr>
                <a:t>Data</a:t>
              </a:r>
            </a:p>
          </p:txBody>
        </p:sp>
      </p:grpSp>
      <p:sp>
        <p:nvSpPr>
          <p:cNvPr id="87" name="右中かっこ 86">
            <a:extLst>
              <a:ext uri="{FF2B5EF4-FFF2-40B4-BE49-F238E27FC236}">
                <a16:creationId xmlns:a16="http://schemas.microsoft.com/office/drawing/2014/main" id="{9E3C8676-4D78-324D-9FFD-1518CF417C0A}"/>
              </a:ext>
            </a:extLst>
          </p:cNvPr>
          <p:cNvSpPr/>
          <p:nvPr/>
        </p:nvSpPr>
        <p:spPr>
          <a:xfrm rot="5400000">
            <a:off x="5692756" y="2998908"/>
            <a:ext cx="209768" cy="600868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41953D9-A991-B043-96A9-E7640CF98E1D}"/>
              </a:ext>
            </a:extLst>
          </p:cNvPr>
          <p:cNvSpPr txBox="1"/>
          <p:nvPr/>
        </p:nvSpPr>
        <p:spPr>
          <a:xfrm>
            <a:off x="5290765" y="6029980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completed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803F358-BC42-3F42-8667-7BD19E7AE99E}"/>
              </a:ext>
            </a:extLst>
          </p:cNvPr>
          <p:cNvSpPr txBox="1"/>
          <p:nvPr/>
        </p:nvSpPr>
        <p:spPr>
          <a:xfrm>
            <a:off x="8541803" y="527982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production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29FC9CD-1F57-2D42-8129-84EEC14144A9}"/>
              </a:ext>
            </a:extLst>
          </p:cNvPr>
          <p:cNvSpPr txBox="1"/>
          <p:nvPr/>
        </p:nvSpPr>
        <p:spPr>
          <a:xfrm>
            <a:off x="9180736" y="590692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prototype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6AF8C93-D9BC-394E-92DF-B79B79F52FC2}"/>
              </a:ext>
            </a:extLst>
          </p:cNvPr>
          <p:cNvSpPr/>
          <p:nvPr/>
        </p:nvSpPr>
        <p:spPr>
          <a:xfrm>
            <a:off x="4849505" y="324433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2D2D2D"/>
                </a:solidFill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モンスターストライク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EF78F6-AC0B-9C4B-A279-8D36AA4184AB}"/>
              </a:ext>
            </a:extLst>
          </p:cNvPr>
          <p:cNvSpPr/>
          <p:nvPr/>
        </p:nvSpPr>
        <p:spPr>
          <a:xfrm>
            <a:off x="4849505" y="324433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2D2D2D"/>
                </a:solidFill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モンスターストライク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5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AA753-DB7E-4E4B-B2ED-A65F1218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35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FPHX Production Statistics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535044-69CE-5A40-AB6A-2DDADEED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July 28th,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C4EFA3-4CEA-4D44-9E2D-FB3E7CA6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Readout Electronic Review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6551F9-58B8-B649-AD66-EEE06830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8BDB1D5B-8B43-174D-9B35-A180E2373F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68740"/>
          <a:ext cx="10972800" cy="1977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02889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300171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957089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4136054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Year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2016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2018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Total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7462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Quantity*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5,829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7,560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12,885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3568119"/>
                  </a:ext>
                </a:extLst>
              </a:tr>
              <a:tr h="494453">
                <a:tc gridSpan="3">
                  <a:txBody>
                    <a:bodyPr/>
                    <a:lstStyle/>
                    <a:p>
                      <a:r>
                        <a:rPr kumimoji="1" lang="en-US" altLang="ja-JP" sz="2400" dirty="0"/>
                        <a:t>Total FPHX Needed for 56 Ladders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2,912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81443802"/>
                  </a:ext>
                </a:extLst>
              </a:tr>
              <a:tr h="494453">
                <a:tc gridSpan="3">
                  <a:txBody>
                    <a:bodyPr/>
                    <a:lstStyle/>
                    <a:p>
                      <a:r>
                        <a:rPr kumimoji="1" lang="en-US" altLang="ja-JP" sz="2400" dirty="0"/>
                        <a:t>Total Number of Spare FPHX 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9,973</a:t>
                      </a:r>
                      <a:endParaRPr kumimoji="1" lang="ja-JP" alt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09417261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DBC2F5-00CB-5B43-8448-D3F9962CCA04}"/>
              </a:ext>
            </a:extLst>
          </p:cNvPr>
          <p:cNvSpPr txBox="1"/>
          <p:nvPr/>
        </p:nvSpPr>
        <p:spPr>
          <a:xfrm>
            <a:off x="508000" y="960965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*Only good chips</a:t>
            </a:r>
            <a:endParaRPr lang="ja-JP" altLang="en-US" sz="1200"/>
          </a:p>
        </p:txBody>
      </p:sp>
      <p:pic>
        <p:nvPicPr>
          <p:cNvPr id="1025" name="Picture 1" descr="page3image19448848">
            <a:extLst>
              <a:ext uri="{FF2B5EF4-FFF2-40B4-BE49-F238E27FC236}">
                <a16:creationId xmlns:a16="http://schemas.microsoft.com/office/drawing/2014/main" id="{894CA755-6B12-394C-8699-1A1816DC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38" y="3392049"/>
            <a:ext cx="2540000" cy="27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2B59F2-F816-8949-BB20-BAB00592220D}"/>
              </a:ext>
            </a:extLst>
          </p:cNvPr>
          <p:cNvSpPr txBox="1"/>
          <p:nvPr/>
        </p:nvSpPr>
        <p:spPr>
          <a:xfrm>
            <a:off x="3127575" y="4066811"/>
            <a:ext cx="88440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We produced &gt;12k good FPHX Chips.</a:t>
            </a:r>
          </a:p>
          <a:p>
            <a:r>
              <a:rPr lang="en-US" altLang="ja-JP" sz="2400" dirty="0"/>
              <a:t>This amount is equivalent for 247 ladders. (52 Chips/Ladder)</a:t>
            </a:r>
          </a:p>
          <a:p>
            <a:r>
              <a:rPr lang="en-US" altLang="ja-JP" sz="2400" dirty="0"/>
              <a:t>Sufficient enough spares.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9036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9AEB2-DA85-4B4A-AF24-60181172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09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Conversion Cable</a:t>
            </a:r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14DC143-3A0D-9148-B142-8FE7842A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15" y="1253331"/>
            <a:ext cx="6160026" cy="4351338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69CBADAB-4ABE-2849-AAD9-3C3064627C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58" y="503035"/>
            <a:ext cx="4271504" cy="2707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1E2AFD-88C2-0C4E-B460-3408ED93788D}"/>
              </a:ext>
            </a:extLst>
          </p:cNvPr>
          <p:cNvSpPr txBox="1"/>
          <p:nvPr/>
        </p:nvSpPr>
        <p:spPr>
          <a:xfrm>
            <a:off x="7208374" y="233609"/>
            <a:ext cx="34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Design work by Dan </a:t>
            </a:r>
            <a:r>
              <a:rPr kumimoji="1" lang="en-US" altLang="ja-JP" sz="1400" dirty="0" err="1"/>
              <a:t>Cacace</a:t>
            </a:r>
            <a:r>
              <a:rPr kumimoji="1" lang="en-US" altLang="ja-JP" sz="1400" dirty="0"/>
              <a:t> (2021/July)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50E96E-ADB3-EC4B-92A9-87B6487817B6}"/>
              </a:ext>
            </a:extLst>
          </p:cNvPr>
          <p:cNvSpPr txBox="1"/>
          <p:nvPr/>
        </p:nvSpPr>
        <p:spPr>
          <a:xfrm rot="1014791">
            <a:off x="3648297" y="2282645"/>
            <a:ext cx="3028393" cy="369332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FF00"/>
                </a:solidFill>
              </a:rPr>
              <a:t>FVTX FPC Bus Extenders</a:t>
            </a:r>
            <a:endParaRPr kumimoji="1" lang="ja-JP" altLang="en-US" b="1">
              <a:solidFill>
                <a:srgbClr val="FFFF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87EF69-2FD3-FB4B-9A6A-65165DAE1C85}"/>
              </a:ext>
            </a:extLst>
          </p:cNvPr>
          <p:cNvSpPr txBox="1"/>
          <p:nvPr/>
        </p:nvSpPr>
        <p:spPr>
          <a:xfrm rot="1445653">
            <a:off x="2277240" y="2901585"/>
            <a:ext cx="3315331" cy="646331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FF00"/>
                </a:solidFill>
              </a:rPr>
              <a:t>INTT FPC </a:t>
            </a:r>
            <a:r>
              <a:rPr lang="en-US" altLang="ja-JP" b="1" dirty="0">
                <a:solidFill>
                  <a:srgbClr val="FFFF00"/>
                </a:solidFill>
              </a:rPr>
              <a:t>Conversion</a:t>
            </a:r>
            <a:r>
              <a:rPr kumimoji="1" lang="en-US" altLang="ja-JP" b="1" dirty="0">
                <a:solidFill>
                  <a:srgbClr val="FFFF00"/>
                </a:solidFill>
              </a:rPr>
              <a:t> Cable</a:t>
            </a:r>
          </a:p>
          <a:p>
            <a:pPr algn="ctr"/>
            <a:r>
              <a:rPr lang="en-US" altLang="ja-JP" b="1" dirty="0">
                <a:solidFill>
                  <a:srgbClr val="FFFF00"/>
                </a:solidFill>
              </a:rPr>
              <a:t>(prototype-I)</a:t>
            </a:r>
            <a:endParaRPr kumimoji="1" lang="ja-JP" altLang="en-US" b="1">
              <a:solidFill>
                <a:srgbClr val="FFFF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08BD53-4B4E-6543-98DE-B9CCF2B85D0A}"/>
              </a:ext>
            </a:extLst>
          </p:cNvPr>
          <p:cNvSpPr txBox="1"/>
          <p:nvPr/>
        </p:nvSpPr>
        <p:spPr>
          <a:xfrm rot="1764370">
            <a:off x="878196" y="4317261"/>
            <a:ext cx="3470822" cy="646331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b="1" dirty="0" err="1">
                <a:solidFill>
                  <a:srgbClr val="FFFF00"/>
                </a:solidFill>
              </a:rPr>
              <a:t>INTT</a:t>
            </a:r>
            <a:r>
              <a:rPr kumimoji="1" lang="en-US" altLang="ja-JP" b="1" dirty="0" err="1">
                <a:solidFill>
                  <a:srgbClr val="FFFF00"/>
                </a:solidFill>
                <a:latin typeface="Symbol" pitchFamily="2" charset="2"/>
              </a:rPr>
              <a:t>m</a:t>
            </a:r>
            <a:r>
              <a:rPr lang="en-US" altLang="ja-JP" b="1" dirty="0" err="1">
                <a:solidFill>
                  <a:srgbClr val="FFFF00"/>
                </a:solidFill>
              </a:rPr>
              <a:t>Coax</a:t>
            </a:r>
            <a:r>
              <a:rPr kumimoji="1" lang="en-US" altLang="ja-JP" b="1" dirty="0">
                <a:solidFill>
                  <a:srgbClr val="FFFF00"/>
                </a:solidFill>
              </a:rPr>
              <a:t> </a:t>
            </a:r>
            <a:r>
              <a:rPr lang="en-US" altLang="ja-JP" b="1" dirty="0">
                <a:solidFill>
                  <a:srgbClr val="FFFF00"/>
                </a:solidFill>
              </a:rPr>
              <a:t>Conversion</a:t>
            </a:r>
            <a:r>
              <a:rPr kumimoji="1" lang="en-US" altLang="ja-JP" b="1" dirty="0">
                <a:solidFill>
                  <a:srgbClr val="FFFF00"/>
                </a:solidFill>
              </a:rPr>
              <a:t> Cable</a:t>
            </a:r>
          </a:p>
          <a:p>
            <a:pPr algn="ctr"/>
            <a:r>
              <a:rPr lang="en-US" altLang="ja-JP" b="1" dirty="0">
                <a:solidFill>
                  <a:srgbClr val="FFFF00"/>
                </a:solidFill>
              </a:rPr>
              <a:t>(prototype-II)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71C1CF1D-D88B-9643-A359-8223789E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25" name="Picture 1" descr="page1image32665296">
            <a:extLst>
              <a:ext uri="{FF2B5EF4-FFF2-40B4-BE49-F238E27FC236}">
                <a16:creationId xmlns:a16="http://schemas.microsoft.com/office/drawing/2014/main" id="{8A39DD3B-37DF-604E-A1CC-FEFC1929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445" y="4944800"/>
            <a:ext cx="2119745" cy="16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79F644-AB9A-774D-BDE7-78619DEA0513}"/>
              </a:ext>
            </a:extLst>
          </p:cNvPr>
          <p:cNvSpPr txBox="1"/>
          <p:nvPr/>
        </p:nvSpPr>
        <p:spPr>
          <a:xfrm>
            <a:off x="6766411" y="3243600"/>
            <a:ext cx="5425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14~20 different </a:t>
            </a:r>
            <a:r>
              <a:rPr kumimoji="1" lang="en-US" altLang="ja-JP" sz="2000" b="1" dirty="0">
                <a:solidFill>
                  <a:srgbClr val="0432FF"/>
                </a:solidFill>
              </a:rPr>
              <a:t>FPC</a:t>
            </a:r>
            <a:r>
              <a:rPr kumimoji="1" lang="en-US" altLang="ja-JP" sz="2000" dirty="0"/>
              <a:t> designs needed for INTT if we follow the FVTX way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➜ Not affordable.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Started prototyping using the </a:t>
            </a:r>
            <a:r>
              <a:rPr lang="en-US" altLang="ja-JP" sz="2000" b="1" dirty="0">
                <a:solidFill>
                  <a:srgbClr val="0432FF"/>
                </a:solidFill>
                <a:latin typeface="Symbol" pitchFamily="2" charset="2"/>
              </a:rPr>
              <a:t>m</a:t>
            </a:r>
            <a:r>
              <a:rPr lang="en-US" altLang="ja-JP" sz="2000" b="1" dirty="0">
                <a:solidFill>
                  <a:srgbClr val="0432FF"/>
                </a:solidFill>
              </a:rPr>
              <a:t>-coax</a:t>
            </a:r>
            <a:r>
              <a:rPr lang="en-US" altLang="ja-JP" sz="2000" dirty="0"/>
              <a:t> technology. </a:t>
            </a:r>
            <a:r>
              <a:rPr lang="en-US" altLang="ja-JP" sz="2000" b="1" dirty="0"/>
              <a:t>Requires only 1 design </a:t>
            </a:r>
            <a:r>
              <a:rPr lang="en-US" altLang="ja-JP" sz="2000" dirty="0"/>
              <a:t>thanks to its flexibility in transverse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Expected similar signal transmission performance with the FPC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Prototype-II test is ongoing.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Preproduction and Production in 2022.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A1E303-FE89-0E4E-8FA1-179AF63A360C}"/>
              </a:ext>
            </a:extLst>
          </p:cNvPr>
          <p:cNvSpPr txBox="1"/>
          <p:nvPr/>
        </p:nvSpPr>
        <p:spPr>
          <a:xfrm>
            <a:off x="685757" y="5974011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600" dirty="0">
                <a:latin typeface="Symbol" pitchFamily="2" charset="2"/>
              </a:rPr>
              <a:t>m</a:t>
            </a:r>
            <a:r>
              <a:rPr lang="en-US" altLang="ja-JP" sz="1600" dirty="0"/>
              <a:t>-coax </a:t>
            </a:r>
            <a:r>
              <a:rPr kumimoji="1" lang="en-US" altLang="ja-JP" sz="1600" dirty="0"/>
              <a:t>Cable : AWG44-UL11130 (Hitachi) </a:t>
            </a:r>
          </a:p>
          <a:p>
            <a:pPr algn="r"/>
            <a:r>
              <a:rPr kumimoji="1" lang="en-US" altLang="ja-JP" sz="1600" dirty="0"/>
              <a:t>Connector : </a:t>
            </a:r>
            <a:r>
              <a:rPr lang="en-US" altLang="ja-JP" sz="1600" dirty="0"/>
              <a:t>XSL series (KEL)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32374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角丸四角形 163">
            <a:extLst>
              <a:ext uri="{FF2B5EF4-FFF2-40B4-BE49-F238E27FC236}">
                <a16:creationId xmlns:a16="http://schemas.microsoft.com/office/drawing/2014/main" id="{E7803106-3EFD-AE4B-98DC-DA9E7014ED9C}"/>
              </a:ext>
            </a:extLst>
          </p:cNvPr>
          <p:cNvSpPr/>
          <p:nvPr/>
        </p:nvSpPr>
        <p:spPr>
          <a:xfrm>
            <a:off x="2770187" y="4253501"/>
            <a:ext cx="6651626" cy="2285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60359FA3-73F9-DC49-8D8E-D60EB6E166D5}"/>
              </a:ext>
            </a:extLst>
          </p:cNvPr>
          <p:cNvSpPr txBox="1"/>
          <p:nvPr/>
        </p:nvSpPr>
        <p:spPr>
          <a:xfrm>
            <a:off x="8017413" y="441764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IR</a:t>
            </a:r>
            <a:endParaRPr kumimoji="1" lang="ja-JP" altLang="en-US"/>
          </a:p>
        </p:txBody>
      </p:sp>
      <p:sp>
        <p:nvSpPr>
          <p:cNvPr id="162" name="角丸四角形 161">
            <a:extLst>
              <a:ext uri="{FF2B5EF4-FFF2-40B4-BE49-F238E27FC236}">
                <a16:creationId xmlns:a16="http://schemas.microsoft.com/office/drawing/2014/main" id="{407FA463-A370-1642-87D0-788B069A17A2}"/>
              </a:ext>
            </a:extLst>
          </p:cNvPr>
          <p:cNvSpPr/>
          <p:nvPr/>
        </p:nvSpPr>
        <p:spPr>
          <a:xfrm>
            <a:off x="2738954" y="1530610"/>
            <a:ext cx="6651626" cy="2285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</a:t>
            </a:r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F49869BE-7EA5-6446-A97A-5A35614DA807}"/>
              </a:ext>
            </a:extLst>
          </p:cNvPr>
          <p:cNvSpPr/>
          <p:nvPr/>
        </p:nvSpPr>
        <p:spPr>
          <a:xfrm>
            <a:off x="7095899" y="5109558"/>
            <a:ext cx="1781384" cy="2348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87B8D9E3-EB7E-4141-BCB0-C7F563FBB1F4}"/>
              </a:ext>
            </a:extLst>
          </p:cNvPr>
          <p:cNvSpPr/>
          <p:nvPr/>
        </p:nvSpPr>
        <p:spPr>
          <a:xfrm>
            <a:off x="7218562" y="5232221"/>
            <a:ext cx="1781384" cy="2348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F8E0F25A-C2F1-7042-B3D6-DF446F9DD926}"/>
              </a:ext>
            </a:extLst>
          </p:cNvPr>
          <p:cNvSpPr/>
          <p:nvPr/>
        </p:nvSpPr>
        <p:spPr>
          <a:xfrm>
            <a:off x="7296621" y="5377187"/>
            <a:ext cx="1781384" cy="2348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BEB43DD3-9EAA-A241-8EC6-59240B8D5BD3}"/>
              </a:ext>
            </a:extLst>
          </p:cNvPr>
          <p:cNvSpPr/>
          <p:nvPr/>
        </p:nvSpPr>
        <p:spPr>
          <a:xfrm>
            <a:off x="7385831" y="5555606"/>
            <a:ext cx="1781384" cy="2348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CD96B0C-91FB-A042-A0B8-F94FD419BBAB}"/>
              </a:ext>
            </a:extLst>
          </p:cNvPr>
          <p:cNvSpPr/>
          <p:nvPr/>
        </p:nvSpPr>
        <p:spPr>
          <a:xfrm>
            <a:off x="274001" y="1595168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</a:t>
            </a:r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ED6A1B4-284F-CF43-A3EE-02EEF24BA0BE}"/>
              </a:ext>
            </a:extLst>
          </p:cNvPr>
          <p:cNvSpPr/>
          <p:nvPr/>
        </p:nvSpPr>
        <p:spPr>
          <a:xfrm>
            <a:off x="422895" y="1677189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6B705A-85A4-DC4F-A492-0C9CABCF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856D-CFA4-1045-A95F-6C0640C92AC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4D5EC3B-7544-AB43-A13B-E571677BC0A0}"/>
              </a:ext>
            </a:extLst>
          </p:cNvPr>
          <p:cNvSpPr/>
          <p:nvPr/>
        </p:nvSpPr>
        <p:spPr>
          <a:xfrm>
            <a:off x="577409" y="1759210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FEM-IB</a:t>
            </a:r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6958A10-6A1C-2D44-9E29-B5431AE88A41}"/>
              </a:ext>
            </a:extLst>
          </p:cNvPr>
          <p:cNvCxnSpPr>
            <a:cxnSpLocks/>
          </p:cNvCxnSpPr>
          <p:nvPr/>
        </p:nvCxnSpPr>
        <p:spPr>
          <a:xfrm>
            <a:off x="1717586" y="2733254"/>
            <a:ext cx="11190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322103B-A2AB-C540-B7A6-DC9083401BC0}"/>
              </a:ext>
            </a:extLst>
          </p:cNvPr>
          <p:cNvCxnSpPr>
            <a:cxnSpLocks/>
          </p:cNvCxnSpPr>
          <p:nvPr/>
        </p:nvCxnSpPr>
        <p:spPr>
          <a:xfrm>
            <a:off x="1717586" y="2484898"/>
            <a:ext cx="11190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DE66C9-05BE-9443-93FE-6344D31F0D14}"/>
              </a:ext>
            </a:extLst>
          </p:cNvPr>
          <p:cNvSpPr txBox="1"/>
          <p:nvPr/>
        </p:nvSpPr>
        <p:spPr>
          <a:xfrm>
            <a:off x="1910691" y="27787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BCO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C88F9C-F009-794C-BE21-4CDAD015A2AF}"/>
              </a:ext>
            </a:extLst>
          </p:cNvPr>
          <p:cNvSpPr txBox="1"/>
          <p:nvPr/>
        </p:nvSpPr>
        <p:spPr>
          <a:xfrm>
            <a:off x="1815303" y="215617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START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B6EFAA-EBBB-8148-939F-9A2D36D7F2C9}"/>
              </a:ext>
            </a:extLst>
          </p:cNvPr>
          <p:cNvSpPr txBox="1"/>
          <p:nvPr/>
        </p:nvSpPr>
        <p:spPr>
          <a:xfrm>
            <a:off x="3654649" y="171135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Twisted pair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6 feet (1.8m)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FAF97F-E215-4E43-8BBF-E85DEE5E7879}"/>
              </a:ext>
            </a:extLst>
          </p:cNvPr>
          <p:cNvSpPr txBox="1"/>
          <p:nvPr/>
        </p:nvSpPr>
        <p:spPr>
          <a:xfrm>
            <a:off x="7236027" y="209356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FVTX</a:t>
            </a:r>
            <a:endParaRPr kumimoji="1" lang="ja-JP" altLang="en-US"/>
          </a:p>
        </p:txBody>
      </p:sp>
      <p:cxnSp>
        <p:nvCxnSpPr>
          <p:cNvPr id="28" name="カギ線コネクタ 27">
            <a:extLst>
              <a:ext uri="{FF2B5EF4-FFF2-40B4-BE49-F238E27FC236}">
                <a16:creationId xmlns:a16="http://schemas.microsoft.com/office/drawing/2014/main" id="{6712CD0B-E7AD-B740-8B7A-2662229E623A}"/>
              </a:ext>
            </a:extLst>
          </p:cNvPr>
          <p:cNvCxnSpPr>
            <a:cxnSpLocks/>
          </p:cNvCxnSpPr>
          <p:nvPr/>
        </p:nvCxnSpPr>
        <p:spPr>
          <a:xfrm>
            <a:off x="3350087" y="2354515"/>
            <a:ext cx="2293738" cy="468876"/>
          </a:xfrm>
          <a:prstGeom prst="bentConnector3">
            <a:avLst>
              <a:gd name="adj1" fmla="val 5632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台形 13">
            <a:extLst>
              <a:ext uri="{FF2B5EF4-FFF2-40B4-BE49-F238E27FC236}">
                <a16:creationId xmlns:a16="http://schemas.microsoft.com/office/drawing/2014/main" id="{A345E169-C3E5-B44A-BD11-AEB5C3445F46}"/>
              </a:ext>
            </a:extLst>
          </p:cNvPr>
          <p:cNvSpPr/>
          <p:nvPr/>
        </p:nvSpPr>
        <p:spPr>
          <a:xfrm rot="5400000">
            <a:off x="7379462" y="2133850"/>
            <a:ext cx="234877" cy="795526"/>
          </a:xfrm>
          <a:prstGeom prst="trapezoid">
            <a:avLst>
              <a:gd name="adj" fmla="val 15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>
            <a:extLst>
              <a:ext uri="{FF2B5EF4-FFF2-40B4-BE49-F238E27FC236}">
                <a16:creationId xmlns:a16="http://schemas.microsoft.com/office/drawing/2014/main" id="{E0E1E536-04A8-204F-ADDC-A86A131321A9}"/>
              </a:ext>
            </a:extLst>
          </p:cNvPr>
          <p:cNvSpPr/>
          <p:nvPr/>
        </p:nvSpPr>
        <p:spPr>
          <a:xfrm rot="5400000">
            <a:off x="5385002" y="1776037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D0F9AC-F52D-0D4C-AA25-41E3D31AAC46}"/>
              </a:ext>
            </a:extLst>
          </p:cNvPr>
          <p:cNvSpPr/>
          <p:nvPr/>
        </p:nvSpPr>
        <p:spPr>
          <a:xfrm>
            <a:off x="6571555" y="2483668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DC896A-867D-7544-BD93-A5549A8F2884}"/>
              </a:ext>
            </a:extLst>
          </p:cNvPr>
          <p:cNvSpPr txBox="1"/>
          <p:nvPr/>
        </p:nvSpPr>
        <p:spPr>
          <a:xfrm>
            <a:off x="5568234" y="234296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cxnSp>
        <p:nvCxnSpPr>
          <p:cNvPr id="57" name="カギ線コネクタ 56">
            <a:extLst>
              <a:ext uri="{FF2B5EF4-FFF2-40B4-BE49-F238E27FC236}">
                <a16:creationId xmlns:a16="http://schemas.microsoft.com/office/drawing/2014/main" id="{31AB72D5-CB6D-B048-8CBB-71FA44C5F753}"/>
              </a:ext>
            </a:extLst>
          </p:cNvPr>
          <p:cNvCxnSpPr>
            <a:cxnSpLocks/>
          </p:cNvCxnSpPr>
          <p:nvPr/>
        </p:nvCxnSpPr>
        <p:spPr>
          <a:xfrm>
            <a:off x="3233011" y="2488415"/>
            <a:ext cx="2555780" cy="457640"/>
          </a:xfrm>
          <a:prstGeom prst="bentConnector3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台形 57">
            <a:extLst>
              <a:ext uri="{FF2B5EF4-FFF2-40B4-BE49-F238E27FC236}">
                <a16:creationId xmlns:a16="http://schemas.microsoft.com/office/drawing/2014/main" id="{CDC32D51-BE4B-D94B-9F47-77E7CE9E6592}"/>
              </a:ext>
            </a:extLst>
          </p:cNvPr>
          <p:cNvSpPr/>
          <p:nvPr/>
        </p:nvSpPr>
        <p:spPr>
          <a:xfrm rot="5400000">
            <a:off x="7524428" y="2256514"/>
            <a:ext cx="234877" cy="795526"/>
          </a:xfrm>
          <a:prstGeom prst="trapezoid">
            <a:avLst>
              <a:gd name="adj" fmla="val 15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台形 58">
            <a:extLst>
              <a:ext uri="{FF2B5EF4-FFF2-40B4-BE49-F238E27FC236}">
                <a16:creationId xmlns:a16="http://schemas.microsoft.com/office/drawing/2014/main" id="{5BC4BF4B-ADE1-7A40-97E2-FF7C9D62ACF4}"/>
              </a:ext>
            </a:extLst>
          </p:cNvPr>
          <p:cNvSpPr/>
          <p:nvPr/>
        </p:nvSpPr>
        <p:spPr>
          <a:xfrm rot="5400000">
            <a:off x="5529968" y="1898701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A7A66E9-85A3-CE46-9D97-54302A18CD09}"/>
              </a:ext>
            </a:extLst>
          </p:cNvPr>
          <p:cNvSpPr/>
          <p:nvPr/>
        </p:nvSpPr>
        <p:spPr>
          <a:xfrm>
            <a:off x="6716521" y="2606332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B4F86EC-1E92-5046-80E3-54FA906EBEFB}"/>
              </a:ext>
            </a:extLst>
          </p:cNvPr>
          <p:cNvSpPr txBox="1"/>
          <p:nvPr/>
        </p:nvSpPr>
        <p:spPr>
          <a:xfrm>
            <a:off x="5713200" y="246563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cxnSp>
        <p:nvCxnSpPr>
          <p:cNvPr id="64" name="カギ線コネクタ 63">
            <a:extLst>
              <a:ext uri="{FF2B5EF4-FFF2-40B4-BE49-F238E27FC236}">
                <a16:creationId xmlns:a16="http://schemas.microsoft.com/office/drawing/2014/main" id="{AFB65BD4-B912-6544-861C-D76A68937A88}"/>
              </a:ext>
            </a:extLst>
          </p:cNvPr>
          <p:cNvCxnSpPr>
            <a:cxnSpLocks/>
          </p:cNvCxnSpPr>
          <p:nvPr/>
        </p:nvCxnSpPr>
        <p:spPr>
          <a:xfrm>
            <a:off x="3171023" y="2720520"/>
            <a:ext cx="2729280" cy="381652"/>
          </a:xfrm>
          <a:prstGeom prst="bentConnector3">
            <a:avLst>
              <a:gd name="adj1" fmla="val 4223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台形 64">
            <a:extLst>
              <a:ext uri="{FF2B5EF4-FFF2-40B4-BE49-F238E27FC236}">
                <a16:creationId xmlns:a16="http://schemas.microsoft.com/office/drawing/2014/main" id="{0AC8228A-F857-D749-BEFE-40BF61A7ED2B}"/>
              </a:ext>
            </a:extLst>
          </p:cNvPr>
          <p:cNvSpPr/>
          <p:nvPr/>
        </p:nvSpPr>
        <p:spPr>
          <a:xfrm rot="5400000">
            <a:off x="7635940" y="2412631"/>
            <a:ext cx="234877" cy="795526"/>
          </a:xfrm>
          <a:prstGeom prst="trapezoid">
            <a:avLst>
              <a:gd name="adj" fmla="val 15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台形 65">
            <a:extLst>
              <a:ext uri="{FF2B5EF4-FFF2-40B4-BE49-F238E27FC236}">
                <a16:creationId xmlns:a16="http://schemas.microsoft.com/office/drawing/2014/main" id="{84E2D5B2-96AA-B341-AF98-BC27AF7FD29A}"/>
              </a:ext>
            </a:extLst>
          </p:cNvPr>
          <p:cNvSpPr/>
          <p:nvPr/>
        </p:nvSpPr>
        <p:spPr>
          <a:xfrm rot="5400000">
            <a:off x="5641480" y="2054818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FF77A66-9170-7F44-A815-4AB82EDD41E6}"/>
              </a:ext>
            </a:extLst>
          </p:cNvPr>
          <p:cNvSpPr/>
          <p:nvPr/>
        </p:nvSpPr>
        <p:spPr>
          <a:xfrm>
            <a:off x="6828033" y="2762449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9C42776-0A1B-9C42-A773-02E66F028EC6}"/>
              </a:ext>
            </a:extLst>
          </p:cNvPr>
          <p:cNvSpPr txBox="1"/>
          <p:nvPr/>
        </p:nvSpPr>
        <p:spPr>
          <a:xfrm>
            <a:off x="5824712" y="262174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cxnSp>
        <p:nvCxnSpPr>
          <p:cNvPr id="71" name="カギ線コネクタ 70">
            <a:extLst>
              <a:ext uri="{FF2B5EF4-FFF2-40B4-BE49-F238E27FC236}">
                <a16:creationId xmlns:a16="http://schemas.microsoft.com/office/drawing/2014/main" id="{75284AD5-77B7-8444-98F8-7D39A4EB9444}"/>
              </a:ext>
            </a:extLst>
          </p:cNvPr>
          <p:cNvCxnSpPr>
            <a:cxnSpLocks/>
          </p:cNvCxnSpPr>
          <p:nvPr/>
        </p:nvCxnSpPr>
        <p:spPr>
          <a:xfrm>
            <a:off x="3109035" y="2901410"/>
            <a:ext cx="2915244" cy="389874"/>
          </a:xfrm>
          <a:prstGeom prst="bentConnector3">
            <a:avLst>
              <a:gd name="adj1" fmla="val 34699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台形 71">
            <a:extLst>
              <a:ext uri="{FF2B5EF4-FFF2-40B4-BE49-F238E27FC236}">
                <a16:creationId xmlns:a16="http://schemas.microsoft.com/office/drawing/2014/main" id="{856AB7B9-38EA-5244-B8B7-ADE77ECD4AA0}"/>
              </a:ext>
            </a:extLst>
          </p:cNvPr>
          <p:cNvSpPr/>
          <p:nvPr/>
        </p:nvSpPr>
        <p:spPr>
          <a:xfrm rot="5400000">
            <a:off x="7759916" y="2601743"/>
            <a:ext cx="234877" cy="795526"/>
          </a:xfrm>
          <a:prstGeom prst="trapezoid">
            <a:avLst>
              <a:gd name="adj" fmla="val 15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台形 72">
            <a:extLst>
              <a:ext uri="{FF2B5EF4-FFF2-40B4-BE49-F238E27FC236}">
                <a16:creationId xmlns:a16="http://schemas.microsoft.com/office/drawing/2014/main" id="{A451EBA6-18F7-004C-93CB-F78BC9410053}"/>
              </a:ext>
            </a:extLst>
          </p:cNvPr>
          <p:cNvSpPr/>
          <p:nvPr/>
        </p:nvSpPr>
        <p:spPr>
          <a:xfrm rot="5400000">
            <a:off x="5765456" y="2243930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EB71307-713F-8C47-A292-6ECC46AEC4A6}"/>
              </a:ext>
            </a:extLst>
          </p:cNvPr>
          <p:cNvSpPr/>
          <p:nvPr/>
        </p:nvSpPr>
        <p:spPr>
          <a:xfrm>
            <a:off x="6952009" y="2951561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D822676-909A-524F-8FD3-DE98E4F2A6FF}"/>
              </a:ext>
            </a:extLst>
          </p:cNvPr>
          <p:cNvSpPr txBox="1"/>
          <p:nvPr/>
        </p:nvSpPr>
        <p:spPr>
          <a:xfrm>
            <a:off x="5948688" y="281085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2ECFA8-4B40-FA4F-9C43-5A270A2BA692}"/>
              </a:ext>
            </a:extLst>
          </p:cNvPr>
          <p:cNvSpPr/>
          <p:nvPr/>
        </p:nvSpPr>
        <p:spPr>
          <a:xfrm>
            <a:off x="2836671" y="2151331"/>
            <a:ext cx="824089" cy="974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35D17F9E-B379-014F-AF77-778672400AE6}"/>
              </a:ext>
            </a:extLst>
          </p:cNvPr>
          <p:cNvSpPr/>
          <p:nvPr/>
        </p:nvSpPr>
        <p:spPr>
          <a:xfrm>
            <a:off x="251699" y="4260309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</a:t>
            </a:r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4E1541D5-00B8-7D48-8616-E1F153095829}"/>
              </a:ext>
            </a:extLst>
          </p:cNvPr>
          <p:cNvSpPr/>
          <p:nvPr/>
        </p:nvSpPr>
        <p:spPr>
          <a:xfrm>
            <a:off x="400593" y="4342330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</a:t>
            </a:r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B4E29CDD-C15A-7E42-AA73-D9D361D5ED12}"/>
              </a:ext>
            </a:extLst>
          </p:cNvPr>
          <p:cNvSpPr/>
          <p:nvPr/>
        </p:nvSpPr>
        <p:spPr>
          <a:xfrm>
            <a:off x="555107" y="4424351"/>
            <a:ext cx="1140177" cy="1591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FEM-IB</a:t>
            </a:r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E750CE-B048-F14E-88A7-9403C74F2EC0}"/>
              </a:ext>
            </a:extLst>
          </p:cNvPr>
          <p:cNvSpPr txBox="1"/>
          <p:nvPr/>
        </p:nvSpPr>
        <p:spPr>
          <a:xfrm>
            <a:off x="1859628" y="500463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BCO</a:t>
            </a:r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5A9F508-389D-5646-A74F-345D01BB8E8A}"/>
              </a:ext>
            </a:extLst>
          </p:cNvPr>
          <p:cNvSpPr txBox="1"/>
          <p:nvPr/>
        </p:nvSpPr>
        <p:spPr>
          <a:xfrm>
            <a:off x="4380023" y="467108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&lt;1 feet</a:t>
            </a:r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B022FFF-B7A0-E04F-9F8F-E52DAD4FF43B}"/>
              </a:ext>
            </a:extLst>
          </p:cNvPr>
          <p:cNvSpPr txBox="1"/>
          <p:nvPr/>
        </p:nvSpPr>
        <p:spPr>
          <a:xfrm>
            <a:off x="7213725" y="475870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</a:t>
            </a:r>
            <a:endParaRPr kumimoji="1" lang="ja-JP" altLang="en-US"/>
          </a:p>
        </p:txBody>
      </p:sp>
      <p:sp>
        <p:nvSpPr>
          <p:cNvPr id="93" name="台形 92">
            <a:extLst>
              <a:ext uri="{FF2B5EF4-FFF2-40B4-BE49-F238E27FC236}">
                <a16:creationId xmlns:a16="http://schemas.microsoft.com/office/drawing/2014/main" id="{74E0F3F2-36F7-7944-B3A5-4D6136E8CE5E}"/>
              </a:ext>
            </a:extLst>
          </p:cNvPr>
          <p:cNvSpPr/>
          <p:nvPr/>
        </p:nvSpPr>
        <p:spPr>
          <a:xfrm rot="5400000">
            <a:off x="5362700" y="4441178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9970C57D-E6EA-A649-9725-2CF0E2F378D1}"/>
              </a:ext>
            </a:extLst>
          </p:cNvPr>
          <p:cNvSpPr/>
          <p:nvPr/>
        </p:nvSpPr>
        <p:spPr>
          <a:xfrm>
            <a:off x="6549253" y="5148809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F7CAB4F-CD31-AA4A-A31C-5136B9414A23}"/>
              </a:ext>
            </a:extLst>
          </p:cNvPr>
          <p:cNvSpPr txBox="1"/>
          <p:nvPr/>
        </p:nvSpPr>
        <p:spPr>
          <a:xfrm>
            <a:off x="5545932" y="500810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sp>
        <p:nvSpPr>
          <p:cNvPr id="98" name="台形 97">
            <a:extLst>
              <a:ext uri="{FF2B5EF4-FFF2-40B4-BE49-F238E27FC236}">
                <a16:creationId xmlns:a16="http://schemas.microsoft.com/office/drawing/2014/main" id="{8E666AA4-C86A-3043-8B73-49EBA2D3DFDA}"/>
              </a:ext>
            </a:extLst>
          </p:cNvPr>
          <p:cNvSpPr/>
          <p:nvPr/>
        </p:nvSpPr>
        <p:spPr>
          <a:xfrm rot="5400000">
            <a:off x="5507666" y="4563842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C1C11AAE-D122-ED40-9598-44BEA8007765}"/>
              </a:ext>
            </a:extLst>
          </p:cNvPr>
          <p:cNvSpPr/>
          <p:nvPr/>
        </p:nvSpPr>
        <p:spPr>
          <a:xfrm>
            <a:off x="6694219" y="5271473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18796D7-447D-774D-885D-1CBC4FDDE6B7}"/>
              </a:ext>
            </a:extLst>
          </p:cNvPr>
          <p:cNvSpPr txBox="1"/>
          <p:nvPr/>
        </p:nvSpPr>
        <p:spPr>
          <a:xfrm>
            <a:off x="5690898" y="513077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sp>
        <p:nvSpPr>
          <p:cNvPr id="103" name="台形 102">
            <a:extLst>
              <a:ext uri="{FF2B5EF4-FFF2-40B4-BE49-F238E27FC236}">
                <a16:creationId xmlns:a16="http://schemas.microsoft.com/office/drawing/2014/main" id="{CC83AD4A-F34D-C94B-8104-2FDDE369D029}"/>
              </a:ext>
            </a:extLst>
          </p:cNvPr>
          <p:cNvSpPr/>
          <p:nvPr/>
        </p:nvSpPr>
        <p:spPr>
          <a:xfrm rot="5400000">
            <a:off x="5619178" y="4719959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836113DB-94A7-4F45-A942-6F6F33514BEA}"/>
              </a:ext>
            </a:extLst>
          </p:cNvPr>
          <p:cNvSpPr/>
          <p:nvPr/>
        </p:nvSpPr>
        <p:spPr>
          <a:xfrm>
            <a:off x="6805731" y="5427590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F7526E7-0F16-0446-9A29-AA0BD9D82523}"/>
              </a:ext>
            </a:extLst>
          </p:cNvPr>
          <p:cNvSpPr txBox="1"/>
          <p:nvPr/>
        </p:nvSpPr>
        <p:spPr>
          <a:xfrm>
            <a:off x="5802410" y="528688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sp>
        <p:nvSpPr>
          <p:cNvPr id="108" name="台形 107">
            <a:extLst>
              <a:ext uri="{FF2B5EF4-FFF2-40B4-BE49-F238E27FC236}">
                <a16:creationId xmlns:a16="http://schemas.microsoft.com/office/drawing/2014/main" id="{98754B7C-D5C6-1A47-9E47-C090F30C4B78}"/>
              </a:ext>
            </a:extLst>
          </p:cNvPr>
          <p:cNvSpPr/>
          <p:nvPr/>
        </p:nvSpPr>
        <p:spPr>
          <a:xfrm rot="5400000">
            <a:off x="5743154" y="4909071"/>
            <a:ext cx="1324800" cy="142475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DE1B7A2F-F7A6-144C-B8C7-826E0ABD8BEC}"/>
              </a:ext>
            </a:extLst>
          </p:cNvPr>
          <p:cNvSpPr/>
          <p:nvPr/>
        </p:nvSpPr>
        <p:spPr>
          <a:xfrm>
            <a:off x="6929707" y="5605551"/>
            <a:ext cx="568036" cy="1111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B8ADACD-F233-A645-86FF-559BB6AD8959}"/>
              </a:ext>
            </a:extLst>
          </p:cNvPr>
          <p:cNvSpPr txBox="1"/>
          <p:nvPr/>
        </p:nvSpPr>
        <p:spPr>
          <a:xfrm>
            <a:off x="5926386" y="54760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</a:t>
            </a:r>
            <a:endParaRPr kumimoji="1" lang="ja-JP" altLang="en-US"/>
          </a:p>
        </p:txBody>
      </p:sp>
      <p:cxnSp>
        <p:nvCxnSpPr>
          <p:cNvPr id="119" name="カギ線コネクタ 118">
            <a:extLst>
              <a:ext uri="{FF2B5EF4-FFF2-40B4-BE49-F238E27FC236}">
                <a16:creationId xmlns:a16="http://schemas.microsoft.com/office/drawing/2014/main" id="{72CA06F0-616E-0945-BE7F-A453D89A5D5B}"/>
              </a:ext>
            </a:extLst>
          </p:cNvPr>
          <p:cNvCxnSpPr/>
          <p:nvPr/>
        </p:nvCxnSpPr>
        <p:spPr>
          <a:xfrm>
            <a:off x="1829851" y="5852042"/>
            <a:ext cx="1978390" cy="260863"/>
          </a:xfrm>
          <a:prstGeom prst="bentConnector3">
            <a:avLst>
              <a:gd name="adj1" fmla="val 2125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カギ線コネクタ 119">
            <a:extLst>
              <a:ext uri="{FF2B5EF4-FFF2-40B4-BE49-F238E27FC236}">
                <a16:creationId xmlns:a16="http://schemas.microsoft.com/office/drawing/2014/main" id="{73FC9177-3C76-0546-82EE-992656B33BA4}"/>
              </a:ext>
            </a:extLst>
          </p:cNvPr>
          <p:cNvCxnSpPr>
            <a:cxnSpLocks/>
          </p:cNvCxnSpPr>
          <p:nvPr/>
        </p:nvCxnSpPr>
        <p:spPr>
          <a:xfrm>
            <a:off x="1829851" y="5780871"/>
            <a:ext cx="1973549" cy="267522"/>
          </a:xfrm>
          <a:prstGeom prst="bentConnector3">
            <a:avLst>
              <a:gd name="adj1" fmla="val 2457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63A3045A-2066-5D4C-A073-C8C5D78E5D7B}"/>
              </a:ext>
            </a:extLst>
          </p:cNvPr>
          <p:cNvSpPr/>
          <p:nvPr/>
        </p:nvSpPr>
        <p:spPr>
          <a:xfrm>
            <a:off x="4114721" y="5360414"/>
            <a:ext cx="1251863" cy="16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F109F2BB-CD16-AB4E-A9CC-1D44C9467E32}"/>
              </a:ext>
            </a:extLst>
          </p:cNvPr>
          <p:cNvSpPr/>
          <p:nvPr/>
        </p:nvSpPr>
        <p:spPr>
          <a:xfrm>
            <a:off x="4237384" y="5572287"/>
            <a:ext cx="1251863" cy="16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0CC11BE6-9984-544D-98C8-5E9EBF3B0AD8}"/>
              </a:ext>
            </a:extLst>
          </p:cNvPr>
          <p:cNvSpPr/>
          <p:nvPr/>
        </p:nvSpPr>
        <p:spPr>
          <a:xfrm>
            <a:off x="4382350" y="5784160"/>
            <a:ext cx="1251863" cy="16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B4EC0B06-2745-F640-9765-D65690348F23}"/>
              </a:ext>
            </a:extLst>
          </p:cNvPr>
          <p:cNvSpPr/>
          <p:nvPr/>
        </p:nvSpPr>
        <p:spPr>
          <a:xfrm>
            <a:off x="4510901" y="6030884"/>
            <a:ext cx="1251863" cy="16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15B165AA-F778-0B4D-915D-112EC8FEA4B8}"/>
              </a:ext>
            </a:extLst>
          </p:cNvPr>
          <p:cNvSpPr txBox="1"/>
          <p:nvPr/>
        </p:nvSpPr>
        <p:spPr>
          <a:xfrm>
            <a:off x="1794532" y="4730993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START</a:t>
            </a:r>
            <a:endParaRPr kumimoji="1" lang="ja-JP" altLang="en-US"/>
          </a:p>
        </p:txBody>
      </p:sp>
      <p:cxnSp>
        <p:nvCxnSpPr>
          <p:cNvPr id="134" name="カギ線コネクタ 133">
            <a:extLst>
              <a:ext uri="{FF2B5EF4-FFF2-40B4-BE49-F238E27FC236}">
                <a16:creationId xmlns:a16="http://schemas.microsoft.com/office/drawing/2014/main" id="{E3A2D554-196F-0D43-B988-D34EEDB44AB3}"/>
              </a:ext>
            </a:extLst>
          </p:cNvPr>
          <p:cNvCxnSpPr>
            <a:cxnSpLocks/>
          </p:cNvCxnSpPr>
          <p:nvPr/>
        </p:nvCxnSpPr>
        <p:spPr>
          <a:xfrm>
            <a:off x="1819260" y="5603298"/>
            <a:ext cx="2133946" cy="253129"/>
          </a:xfrm>
          <a:prstGeom prst="bentConnector3">
            <a:avLst>
              <a:gd name="adj1" fmla="val 270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カギ線コネクタ 134">
            <a:extLst>
              <a:ext uri="{FF2B5EF4-FFF2-40B4-BE49-F238E27FC236}">
                <a16:creationId xmlns:a16="http://schemas.microsoft.com/office/drawing/2014/main" id="{12404E01-D020-8F44-A095-9879D787F302}"/>
              </a:ext>
            </a:extLst>
          </p:cNvPr>
          <p:cNvCxnSpPr>
            <a:cxnSpLocks/>
          </p:cNvCxnSpPr>
          <p:nvPr/>
        </p:nvCxnSpPr>
        <p:spPr>
          <a:xfrm>
            <a:off x="1819260" y="5538786"/>
            <a:ext cx="2129105" cy="253129"/>
          </a:xfrm>
          <a:prstGeom prst="bentConnector3">
            <a:avLst>
              <a:gd name="adj1" fmla="val 2957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カギ線コネクタ 135">
            <a:extLst>
              <a:ext uri="{FF2B5EF4-FFF2-40B4-BE49-F238E27FC236}">
                <a16:creationId xmlns:a16="http://schemas.microsoft.com/office/drawing/2014/main" id="{293538B2-3679-7D41-8FC3-FC78782B84BC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1829851" y="5360372"/>
            <a:ext cx="2290624" cy="239577"/>
          </a:xfrm>
          <a:prstGeom prst="bentConnector3">
            <a:avLst>
              <a:gd name="adj1" fmla="val 3222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カギ線コネクタ 137">
            <a:extLst>
              <a:ext uri="{FF2B5EF4-FFF2-40B4-BE49-F238E27FC236}">
                <a16:creationId xmlns:a16="http://schemas.microsoft.com/office/drawing/2014/main" id="{B07EB587-6714-DB48-B6B3-25264CDA7558}"/>
              </a:ext>
            </a:extLst>
          </p:cNvPr>
          <p:cNvCxnSpPr>
            <a:cxnSpLocks/>
          </p:cNvCxnSpPr>
          <p:nvPr/>
        </p:nvCxnSpPr>
        <p:spPr>
          <a:xfrm>
            <a:off x="1819260" y="5070647"/>
            <a:ext cx="2468483" cy="283976"/>
          </a:xfrm>
          <a:prstGeom prst="bentConnector3">
            <a:avLst>
              <a:gd name="adj1" fmla="val 3784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カギ線コネクタ 138">
            <a:extLst>
              <a:ext uri="{FF2B5EF4-FFF2-40B4-BE49-F238E27FC236}">
                <a16:creationId xmlns:a16="http://schemas.microsoft.com/office/drawing/2014/main" id="{59E0BDEA-C2EA-C746-B89E-4AADAB47008B}"/>
              </a:ext>
            </a:extLst>
          </p:cNvPr>
          <p:cNvCxnSpPr>
            <a:cxnSpLocks/>
          </p:cNvCxnSpPr>
          <p:nvPr/>
        </p:nvCxnSpPr>
        <p:spPr>
          <a:xfrm>
            <a:off x="1804518" y="5010520"/>
            <a:ext cx="2478384" cy="279591"/>
          </a:xfrm>
          <a:prstGeom prst="bentConnector3">
            <a:avLst>
              <a:gd name="adj1" fmla="val 4048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カギ線コネクタ 156">
            <a:extLst>
              <a:ext uri="{FF2B5EF4-FFF2-40B4-BE49-F238E27FC236}">
                <a16:creationId xmlns:a16="http://schemas.microsoft.com/office/drawing/2014/main" id="{9D2920B7-5D38-654B-A032-0E9E2C1D820F}"/>
              </a:ext>
            </a:extLst>
          </p:cNvPr>
          <p:cNvCxnSpPr>
            <a:cxnSpLocks/>
          </p:cNvCxnSpPr>
          <p:nvPr/>
        </p:nvCxnSpPr>
        <p:spPr>
          <a:xfrm>
            <a:off x="1634583" y="5300221"/>
            <a:ext cx="2469630" cy="239454"/>
          </a:xfrm>
          <a:prstGeom prst="bentConnector3">
            <a:avLst>
              <a:gd name="adj1" fmla="val 39876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5F7C69DD-DD84-C74A-B5CB-8A052EBEE67D}"/>
              </a:ext>
            </a:extLst>
          </p:cNvPr>
          <p:cNvSpPr/>
          <p:nvPr/>
        </p:nvSpPr>
        <p:spPr>
          <a:xfrm>
            <a:off x="689674" y="4564505"/>
            <a:ext cx="1140177" cy="15917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BCFO</a:t>
            </a:r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67420104-7BF4-B344-90D0-8130DDE07618}"/>
              </a:ext>
            </a:extLst>
          </p:cNvPr>
          <p:cNvSpPr/>
          <p:nvPr/>
        </p:nvSpPr>
        <p:spPr>
          <a:xfrm>
            <a:off x="3412061" y="4623379"/>
            <a:ext cx="824089" cy="974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99DA376D-7626-864C-8287-1C5606733A45}"/>
              </a:ext>
            </a:extLst>
          </p:cNvPr>
          <p:cNvSpPr/>
          <p:nvPr/>
        </p:nvSpPr>
        <p:spPr>
          <a:xfrm>
            <a:off x="3534724" y="4835252"/>
            <a:ext cx="824089" cy="974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643A60E6-7397-3541-A45A-9C48C8B12982}"/>
              </a:ext>
            </a:extLst>
          </p:cNvPr>
          <p:cNvSpPr/>
          <p:nvPr/>
        </p:nvSpPr>
        <p:spPr>
          <a:xfrm>
            <a:off x="3679690" y="5047125"/>
            <a:ext cx="824089" cy="974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730630FB-574E-734B-AFEE-73266086FAFB}"/>
              </a:ext>
            </a:extLst>
          </p:cNvPr>
          <p:cNvSpPr/>
          <p:nvPr/>
        </p:nvSpPr>
        <p:spPr>
          <a:xfrm>
            <a:off x="3808241" y="5293849"/>
            <a:ext cx="824089" cy="974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F53BC51E-D772-774E-BDA8-31CF7FB56288}"/>
              </a:ext>
            </a:extLst>
          </p:cNvPr>
          <p:cNvSpPr txBox="1"/>
          <p:nvPr/>
        </p:nvSpPr>
        <p:spPr>
          <a:xfrm>
            <a:off x="7986591" y="153061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IR</a:t>
            </a:r>
            <a:endParaRPr kumimoji="1" lang="ja-JP" altLang="en-US"/>
          </a:p>
        </p:txBody>
      </p:sp>
      <p:pic>
        <p:nvPicPr>
          <p:cNvPr id="166" name="コンテンツ プレースホルダー 3">
            <a:extLst>
              <a:ext uri="{FF2B5EF4-FFF2-40B4-BE49-F238E27FC236}">
                <a16:creationId xmlns:a16="http://schemas.microsoft.com/office/drawing/2014/main" id="{9DD85DC5-01DD-4343-9078-F9C272457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68" y="779074"/>
            <a:ext cx="2473379" cy="2081822"/>
          </a:xfrm>
          <a:prstGeom prst="rect">
            <a:avLst/>
          </a:prstGeom>
        </p:spPr>
      </p:pic>
      <p:pic>
        <p:nvPicPr>
          <p:cNvPr id="169" name="コンテンツ プレースホルダー 6">
            <a:extLst>
              <a:ext uri="{FF2B5EF4-FFF2-40B4-BE49-F238E27FC236}">
                <a16:creationId xmlns:a16="http://schemas.microsoft.com/office/drawing/2014/main" id="{6EF26DD6-8105-8D40-A0C8-4B4549665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00156" y="2703637"/>
            <a:ext cx="1496558" cy="1917871"/>
          </a:xfrm>
          <a:prstGeom prst="rect">
            <a:avLst/>
          </a:prstGeom>
        </p:spPr>
      </p:pic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5CA5D35D-6449-C844-AC47-F2B7073E5ABB}"/>
              </a:ext>
            </a:extLst>
          </p:cNvPr>
          <p:cNvSpPr txBox="1"/>
          <p:nvPr/>
        </p:nvSpPr>
        <p:spPr>
          <a:xfrm>
            <a:off x="10988127" y="86344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FVTX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927A0A-312D-A241-BA9D-692B1D2F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6" y="-44603"/>
            <a:ext cx="10515600" cy="1325563"/>
          </a:xfrm>
        </p:spPr>
        <p:txBody>
          <a:bodyPr/>
          <a:lstStyle/>
          <a:p>
            <a:r>
              <a:rPr kumimoji="1" lang="en-US" altLang="ja-JP" b="1" dirty="0"/>
              <a:t>Beam Clock Distribution Board (BCDB)</a:t>
            </a:r>
            <a:endParaRPr kumimoji="1" lang="ja-JP" altLang="en-US" b="1"/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1239952-108A-844D-9750-C26A22FFB8BE}"/>
              </a:ext>
            </a:extLst>
          </p:cNvPr>
          <p:cNvSpPr txBox="1"/>
          <p:nvPr/>
        </p:nvSpPr>
        <p:spPr>
          <a:xfrm>
            <a:off x="125107" y="1232774"/>
            <a:ext cx="7697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FVTX</a:t>
            </a:r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1F49CFA7-264A-3346-A913-2BFE6F2981AB}"/>
              </a:ext>
            </a:extLst>
          </p:cNvPr>
          <p:cNvSpPr txBox="1"/>
          <p:nvPr/>
        </p:nvSpPr>
        <p:spPr>
          <a:xfrm>
            <a:off x="63462" y="3904055"/>
            <a:ext cx="7168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INTT</a:t>
            </a:r>
            <a:endParaRPr kumimoji="1" lang="ja-JP" altLang="en-US"/>
          </a:p>
        </p:txBody>
      </p:sp>
      <p:pic>
        <p:nvPicPr>
          <p:cNvPr id="173" name="図 172">
            <a:extLst>
              <a:ext uri="{FF2B5EF4-FFF2-40B4-BE49-F238E27FC236}">
                <a16:creationId xmlns:a16="http://schemas.microsoft.com/office/drawing/2014/main" id="{4E45E9D5-5EDB-094F-BDAB-9A3CE079D9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305" y="4568202"/>
            <a:ext cx="2831155" cy="1912507"/>
          </a:xfrm>
          <a:prstGeom prst="rect">
            <a:avLst/>
          </a:prstGeom>
        </p:spPr>
      </p:pic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A5CDFBF7-05D7-2844-8C06-B28AA798C83C}"/>
              </a:ext>
            </a:extLst>
          </p:cNvPr>
          <p:cNvSpPr txBox="1"/>
          <p:nvPr/>
        </p:nvSpPr>
        <p:spPr>
          <a:xfrm>
            <a:off x="9671457" y="5103881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FVTX Packet Drop </a:t>
            </a:r>
            <a:endParaRPr kumimoji="1" lang="ja-JP" altLang="en-US" sz="1600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F59E10C6-95E3-E141-895F-991D85710CF9}"/>
              </a:ext>
            </a:extLst>
          </p:cNvPr>
          <p:cNvSpPr txBox="1"/>
          <p:nvPr/>
        </p:nvSpPr>
        <p:spPr>
          <a:xfrm>
            <a:off x="2105101" y="3518113"/>
            <a:ext cx="725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FVTX lost packet during data taking issue has been unresolved.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Long twisted pair cable is considered as the biggest suspect. </a:t>
            </a:r>
            <a:endParaRPr kumimoji="1" lang="ja-JP" altLang="en-US"/>
          </a:p>
        </p:txBody>
      </p:sp>
      <p:sp>
        <p:nvSpPr>
          <p:cNvPr id="167" name="左矢印 166">
            <a:extLst>
              <a:ext uri="{FF2B5EF4-FFF2-40B4-BE49-F238E27FC236}">
                <a16:creationId xmlns:a16="http://schemas.microsoft.com/office/drawing/2014/main" id="{9296B6E1-3950-C64A-A2B2-992B95EE758A}"/>
              </a:ext>
            </a:extLst>
          </p:cNvPr>
          <p:cNvSpPr/>
          <p:nvPr/>
        </p:nvSpPr>
        <p:spPr>
          <a:xfrm rot="4024763">
            <a:off x="9867918" y="2437633"/>
            <a:ext cx="888777" cy="1663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A39B4E83-3665-6F4E-93F2-6800D5605F3F}"/>
              </a:ext>
            </a:extLst>
          </p:cNvPr>
          <p:cNvSpPr txBox="1"/>
          <p:nvPr/>
        </p:nvSpPr>
        <p:spPr>
          <a:xfrm>
            <a:off x="11412691" y="403371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BCDB</a:t>
            </a:r>
            <a:endParaRPr kumimoji="1" lang="ja-JP" altLang="en-US"/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62F2164-8AD4-B646-B6A2-AD2CC7857B56}"/>
              </a:ext>
            </a:extLst>
          </p:cNvPr>
          <p:cNvSpPr txBox="1"/>
          <p:nvPr/>
        </p:nvSpPr>
        <p:spPr>
          <a:xfrm>
            <a:off x="2315711" y="6212265"/>
            <a:ext cx="604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INTT Solution : get rid of the long twisted pair 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Prototyping new BCDB is now underway </a:t>
            </a:r>
            <a:endParaRPr kumimoji="1" lang="ja-JP" altLang="en-US"/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045E5D86-D234-D449-9F33-77C70D7936A3}"/>
              </a:ext>
            </a:extLst>
          </p:cNvPr>
          <p:cNvSpPr txBox="1"/>
          <p:nvPr/>
        </p:nvSpPr>
        <p:spPr>
          <a:xfrm>
            <a:off x="716463" y="5633550"/>
            <a:ext cx="1607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Beam clock fan-out </a:t>
            </a:r>
            <a:endParaRPr kumimoji="1" lang="ja-JP" altLang="en-US" sz="8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E23D17-5212-F34E-8A4E-8E43E743112F}"/>
              </a:ext>
            </a:extLst>
          </p:cNvPr>
          <p:cNvSpPr txBox="1"/>
          <p:nvPr/>
        </p:nvSpPr>
        <p:spPr>
          <a:xfrm>
            <a:off x="4575512" y="592127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10Base-t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5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75580B32-3005-044E-ACB5-C203BD6B4159}"/>
              </a:ext>
            </a:extLst>
          </p:cNvPr>
          <p:cNvSpPr/>
          <p:nvPr/>
        </p:nvSpPr>
        <p:spPr>
          <a:xfrm>
            <a:off x="9880605" y="5686826"/>
            <a:ext cx="351501" cy="83424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C756E1E-2BF1-204A-AE04-6E6E35B5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25" y="-13899"/>
            <a:ext cx="11677403" cy="1325563"/>
          </a:xfrm>
        </p:spPr>
        <p:txBody>
          <a:bodyPr/>
          <a:lstStyle/>
          <a:p>
            <a:r>
              <a:rPr kumimoji="1" lang="en-US" altLang="ja-JP" b="1" dirty="0"/>
              <a:t>Voltage Drop for FPHX Power in Cable Chain</a:t>
            </a:r>
            <a:endParaRPr kumimoji="1" lang="ja-JP" altLang="en-US" b="1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77678-0358-CE45-9BA0-CAE521CC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D882BE-C719-B84A-AEE0-DE2531F7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92839" y="-3539195"/>
            <a:ext cx="2558760" cy="11558709"/>
          </a:xfrm>
          <a:prstGeom prst="rect">
            <a:avLst/>
          </a:prstGeom>
        </p:spPr>
      </p:pic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FEE0CCC6-C010-D44D-9112-3F6E4ED8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58869"/>
              </p:ext>
            </p:extLst>
          </p:nvPr>
        </p:nvGraphicFramePr>
        <p:xfrm>
          <a:off x="292863" y="3350927"/>
          <a:ext cx="11558706" cy="201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8430">
                  <a:extLst>
                    <a:ext uri="{9D8B030D-6E8A-4147-A177-3AD203B41FA5}">
                      <a16:colId xmlns:a16="http://schemas.microsoft.com/office/drawing/2014/main" val="1023960756"/>
                    </a:ext>
                  </a:extLst>
                </a:gridCol>
                <a:gridCol w="1394176">
                  <a:extLst>
                    <a:ext uri="{9D8B030D-6E8A-4147-A177-3AD203B41FA5}">
                      <a16:colId xmlns:a16="http://schemas.microsoft.com/office/drawing/2014/main" val="1974453245"/>
                    </a:ext>
                  </a:extLst>
                </a:gridCol>
                <a:gridCol w="1620379">
                  <a:extLst>
                    <a:ext uri="{9D8B030D-6E8A-4147-A177-3AD203B41FA5}">
                      <a16:colId xmlns:a16="http://schemas.microsoft.com/office/drawing/2014/main" val="2182307800"/>
                    </a:ext>
                  </a:extLst>
                </a:gridCol>
                <a:gridCol w="1703248">
                  <a:extLst>
                    <a:ext uri="{9D8B030D-6E8A-4147-A177-3AD203B41FA5}">
                      <a16:colId xmlns:a16="http://schemas.microsoft.com/office/drawing/2014/main" val="1187119723"/>
                    </a:ext>
                  </a:extLst>
                </a:gridCol>
                <a:gridCol w="1900487">
                  <a:extLst>
                    <a:ext uri="{9D8B030D-6E8A-4147-A177-3AD203B41FA5}">
                      <a16:colId xmlns:a16="http://schemas.microsoft.com/office/drawing/2014/main" val="28785024"/>
                    </a:ext>
                  </a:extLst>
                </a:gridCol>
                <a:gridCol w="1772373">
                  <a:extLst>
                    <a:ext uri="{9D8B030D-6E8A-4147-A177-3AD203B41FA5}">
                      <a16:colId xmlns:a16="http://schemas.microsoft.com/office/drawing/2014/main" val="4286040659"/>
                    </a:ext>
                  </a:extLst>
                </a:gridCol>
                <a:gridCol w="1969613">
                  <a:extLst>
                    <a:ext uri="{9D8B030D-6E8A-4147-A177-3AD203B41FA5}">
                      <a16:colId xmlns:a16="http://schemas.microsoft.com/office/drawing/2014/main" val="1367749428"/>
                    </a:ext>
                  </a:extLst>
                </a:gridCol>
              </a:tblGrid>
              <a:tr h="604961">
                <a:tc>
                  <a:txBody>
                    <a:bodyPr/>
                    <a:lstStyle/>
                    <a:p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@ROC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HDI</a:t>
                      </a:r>
                      <a:r>
                        <a:rPr kumimoji="1" lang="ja-JP" altLang="en-US" sz="1800" b="1"/>
                        <a:t> </a:t>
                      </a:r>
                      <a:endParaRPr kumimoji="1" lang="en-US" altLang="ja-JP" sz="18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Bus Ext.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/>
                        <a:t>Conv. Cable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Volt. Drop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@FPHX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628851474"/>
                  </a:ext>
                </a:extLst>
              </a:tr>
              <a:tr h="400859">
                <a:tc>
                  <a:txBody>
                    <a:bodyPr/>
                    <a:lstStyle/>
                    <a:p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/>
                        <a:t>V [</a:t>
                      </a:r>
                      <a:r>
                        <a:rPr kumimoji="1" lang="en-US" altLang="ja-JP" sz="18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800" b="1" dirty="0"/>
                        <a:t>]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</a:rPr>
                        <a:t>Resistance (1 way) [</a:t>
                      </a:r>
                      <a:r>
                        <a:rPr kumimoji="1" lang="en-US" altLang="ja-JP" sz="1800" b="1" i="1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m</a:t>
                      </a:r>
                      <a:r>
                        <a:rPr kumimoji="1" lang="en-US" altLang="ja-JP" sz="1800" b="1" i="1" dirty="0" err="1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W</a:t>
                      </a: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latin typeface="Symbol" pitchFamily="2" charset="2"/>
                        </a:rPr>
                        <a:t>D</a:t>
                      </a:r>
                      <a:r>
                        <a:rPr kumimoji="1" lang="en-US" altLang="ja-JP" sz="1800" b="1" dirty="0"/>
                        <a:t>V [</a:t>
                      </a:r>
                      <a:r>
                        <a:rPr kumimoji="1" lang="en-US" altLang="ja-JP" sz="18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800" b="1" dirty="0"/>
                        <a:t>]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/>
                        <a:t>V [</a:t>
                      </a:r>
                      <a:r>
                        <a:rPr kumimoji="1" lang="en-US" altLang="ja-JP" sz="18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800" b="1" dirty="0"/>
                        <a:t>]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90996725"/>
                  </a:ext>
                </a:extLst>
              </a:tr>
              <a:tr h="604961">
                <a:tc>
                  <a:txBody>
                    <a:bodyPr/>
                    <a:lstStyle/>
                    <a:p>
                      <a:r>
                        <a:rPr kumimoji="1" lang="en-US" altLang="ja-JP" sz="1800" b="1" dirty="0"/>
                        <a:t>INTT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2.5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135</a:t>
                      </a:r>
                      <a:r>
                        <a:rPr kumimoji="1" lang="en-US" altLang="ja-JP" sz="1800" b="1" dirty="0">
                          <a:latin typeface="Times" pitchFamily="2" charset="0"/>
                        </a:rPr>
                        <a:t> ~ </a:t>
                      </a:r>
                      <a:r>
                        <a:rPr kumimoji="1" lang="en-US" altLang="ja-JP" sz="1800" b="1" dirty="0"/>
                        <a:t>185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145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185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0.20 </a:t>
                      </a:r>
                      <a:r>
                        <a:rPr kumimoji="1" lang="en-US" altLang="ja-JP" sz="1800" b="1" dirty="0">
                          <a:latin typeface="Times" pitchFamily="2" charset="0"/>
                        </a:rPr>
                        <a:t>~ </a:t>
                      </a:r>
                      <a:r>
                        <a:rPr kumimoji="1" lang="en-US" altLang="ja-JP" sz="1800" b="1" dirty="0"/>
                        <a:t>0.25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2.30 </a:t>
                      </a:r>
                      <a:r>
                        <a:rPr kumimoji="1" lang="en-US" altLang="ja-JP" sz="1800" b="1" dirty="0">
                          <a:latin typeface="Times" pitchFamily="2" charset="0"/>
                        </a:rPr>
                        <a:t>~ </a:t>
                      </a:r>
                      <a:r>
                        <a:rPr kumimoji="1" lang="en-US" altLang="ja-JP" sz="1800" b="1" dirty="0"/>
                        <a:t>2.25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6984046"/>
                  </a:ext>
                </a:extLst>
              </a:tr>
              <a:tr h="400859">
                <a:tc>
                  <a:txBody>
                    <a:bodyPr/>
                    <a:lstStyle/>
                    <a:p>
                      <a:r>
                        <a:rPr kumimoji="1" lang="en-US" altLang="ja-JP" sz="1800" b="1" dirty="0"/>
                        <a:t>FVTX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70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70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N/A</a:t>
                      </a:r>
                      <a:endParaRPr kumimoji="1" lang="ja-JP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Times" pitchFamily="2" charset="0"/>
                        </a:rPr>
                        <a:t>~ </a:t>
                      </a:r>
                      <a:r>
                        <a:rPr kumimoji="1" lang="en-US" altLang="ja-JP" sz="1800" b="1" dirty="0"/>
                        <a:t>0.1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2.4</a:t>
                      </a:r>
                      <a:endParaRPr kumimoji="1" lang="ja-JP" altLang="en-US" sz="18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8565191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6F7999-DBEC-8A42-8B48-58D2969FCFC9}"/>
              </a:ext>
            </a:extLst>
          </p:cNvPr>
          <p:cNvSpPr txBox="1"/>
          <p:nvPr/>
        </p:nvSpPr>
        <p:spPr>
          <a:xfrm>
            <a:off x="7784058" y="112423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altLang="ja-JP" sz="2400" dirty="0">
                <a:solidFill>
                  <a:srgbClr val="FF0000"/>
                </a:solidFill>
              </a:rPr>
              <a:t>V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13A2D02-7569-284E-A393-11444D603E2E}"/>
              </a:ext>
            </a:extLst>
          </p:cNvPr>
          <p:cNvCxnSpPr>
            <a:cxnSpLocks/>
          </p:cNvCxnSpPr>
          <p:nvPr/>
        </p:nvCxnSpPr>
        <p:spPr>
          <a:xfrm flipH="1">
            <a:off x="3751414" y="1568397"/>
            <a:ext cx="79932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F17F87-81D3-E04B-ADA0-88AF78258256}"/>
              </a:ext>
            </a:extLst>
          </p:cNvPr>
          <p:cNvSpPr txBox="1"/>
          <p:nvPr/>
        </p:nvSpPr>
        <p:spPr>
          <a:xfrm>
            <a:off x="6807201" y="1615758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Bus extender</a:t>
            </a:r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0E9843-FD85-9045-A7CF-B9E0CEA86114}"/>
              </a:ext>
            </a:extLst>
          </p:cNvPr>
          <p:cNvSpPr txBox="1"/>
          <p:nvPr/>
        </p:nvSpPr>
        <p:spPr>
          <a:xfrm>
            <a:off x="10104967" y="2069090"/>
            <a:ext cx="206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Conversion cable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9371AD-AE18-0146-8E6E-E3FC28118B83}"/>
              </a:ext>
            </a:extLst>
          </p:cNvPr>
          <p:cNvSpPr txBox="1"/>
          <p:nvPr/>
        </p:nvSpPr>
        <p:spPr>
          <a:xfrm>
            <a:off x="1117600" y="159218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INTT Half Ladder</a:t>
            </a:r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3688F3-CC8F-6041-BD5F-B336CF613F63}"/>
              </a:ext>
            </a:extLst>
          </p:cNvPr>
          <p:cNvSpPr txBox="1"/>
          <p:nvPr/>
        </p:nvSpPr>
        <p:spPr>
          <a:xfrm>
            <a:off x="3696649" y="2463919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FVTX Ladder</a:t>
            </a:r>
            <a:endParaRPr lang="ja-JP" altLang="en-US" sz="160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AD3633-B5D1-8E4C-BCC9-F3B50B974EAB}"/>
              </a:ext>
            </a:extLst>
          </p:cNvPr>
          <p:cNvSpPr txBox="1"/>
          <p:nvPr/>
        </p:nvSpPr>
        <p:spPr>
          <a:xfrm>
            <a:off x="5384801" y="2305447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FVTX Bus Extender</a:t>
            </a:r>
            <a:endParaRPr lang="ja-JP" altLang="en-US" sz="16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C9CB58-A960-7C4F-980C-7B64E95A852B}"/>
              </a:ext>
            </a:extLst>
          </p:cNvPr>
          <p:cNvSpPr/>
          <p:nvPr/>
        </p:nvSpPr>
        <p:spPr>
          <a:xfrm>
            <a:off x="2931934" y="3349209"/>
            <a:ext cx="5145429" cy="19778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73ED795-0933-6248-998B-2EC3EED0DD36}"/>
              </a:ext>
            </a:extLst>
          </p:cNvPr>
          <p:cNvSpPr/>
          <p:nvPr/>
        </p:nvSpPr>
        <p:spPr>
          <a:xfrm>
            <a:off x="8077364" y="3349209"/>
            <a:ext cx="1803242" cy="197781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924855D-9F44-5D41-89EA-1276348ED858}"/>
              </a:ext>
            </a:extLst>
          </p:cNvPr>
          <p:cNvSpPr/>
          <p:nvPr/>
        </p:nvSpPr>
        <p:spPr>
          <a:xfrm>
            <a:off x="9880606" y="3365293"/>
            <a:ext cx="1946024" cy="19778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778C64E-451E-AE40-BDD5-50EF6C4735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0703" y="4666418"/>
            <a:ext cx="293643" cy="23344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EB596D6-E325-FF44-9CF6-C979E9A114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16557" y="4666420"/>
            <a:ext cx="293643" cy="233446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0268E1E-682E-1444-BC57-8E961CF99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24856" y="4666412"/>
            <a:ext cx="293644" cy="2334476"/>
          </a:xfrm>
          <a:prstGeom prst="rect">
            <a:avLst/>
          </a:prstGeom>
        </p:spPr>
      </p:pic>
      <p:sp>
        <p:nvSpPr>
          <p:cNvPr id="22" name="円/楕円 21">
            <a:extLst>
              <a:ext uri="{FF2B5EF4-FFF2-40B4-BE49-F238E27FC236}">
                <a16:creationId xmlns:a16="http://schemas.microsoft.com/office/drawing/2014/main" id="{166F894D-7610-9846-A959-E255FCC1DAAB}"/>
              </a:ext>
            </a:extLst>
          </p:cNvPr>
          <p:cNvSpPr/>
          <p:nvPr/>
        </p:nvSpPr>
        <p:spPr>
          <a:xfrm>
            <a:off x="3887587" y="5686827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D984F10-1277-4A47-9DDB-035411EAC92A}"/>
              </a:ext>
            </a:extLst>
          </p:cNvPr>
          <p:cNvSpPr/>
          <p:nvPr/>
        </p:nvSpPr>
        <p:spPr>
          <a:xfrm>
            <a:off x="6371646" y="5698001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6F92987E-C84D-4648-8DA2-78B273956FC3}"/>
              </a:ext>
            </a:extLst>
          </p:cNvPr>
          <p:cNvSpPr/>
          <p:nvPr/>
        </p:nvSpPr>
        <p:spPr>
          <a:xfrm>
            <a:off x="8867379" y="5686827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1CD24CF-01ED-F34F-A203-6C62948947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13995" y="5809870"/>
            <a:ext cx="293644" cy="711199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D71A46-E2F0-2B4B-B43D-16A9932C526B}"/>
              </a:ext>
            </a:extLst>
          </p:cNvPr>
          <p:cNvCxnSpPr>
            <a:cxnSpLocks/>
          </p:cNvCxnSpPr>
          <p:nvPr/>
        </p:nvCxnSpPr>
        <p:spPr>
          <a:xfrm>
            <a:off x="9131404" y="5830012"/>
            <a:ext cx="900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FC082B9-3319-3B4F-BDB0-0105F995FF36}"/>
              </a:ext>
            </a:extLst>
          </p:cNvPr>
          <p:cNvCxnSpPr>
            <a:cxnSpLocks/>
          </p:cNvCxnSpPr>
          <p:nvPr/>
        </p:nvCxnSpPr>
        <p:spPr>
          <a:xfrm>
            <a:off x="9131403" y="6492446"/>
            <a:ext cx="900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62E7626-3AF6-B444-9B29-3756381BED86}"/>
              </a:ext>
            </a:extLst>
          </p:cNvPr>
          <p:cNvCxnSpPr>
            <a:cxnSpLocks/>
          </p:cNvCxnSpPr>
          <p:nvPr/>
        </p:nvCxnSpPr>
        <p:spPr>
          <a:xfrm>
            <a:off x="9831261" y="6082071"/>
            <a:ext cx="400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7A5108F-8E60-934D-BE63-8C2FA65FBAD1}"/>
              </a:ext>
            </a:extLst>
          </p:cNvPr>
          <p:cNvCxnSpPr>
            <a:cxnSpLocks/>
          </p:cNvCxnSpPr>
          <p:nvPr/>
        </p:nvCxnSpPr>
        <p:spPr>
          <a:xfrm>
            <a:off x="9883448" y="6252886"/>
            <a:ext cx="2964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5EAACC5-079B-E440-AE76-3680567A1F94}"/>
              </a:ext>
            </a:extLst>
          </p:cNvPr>
          <p:cNvCxnSpPr>
            <a:cxnSpLocks/>
          </p:cNvCxnSpPr>
          <p:nvPr/>
        </p:nvCxnSpPr>
        <p:spPr>
          <a:xfrm>
            <a:off x="10031681" y="5805611"/>
            <a:ext cx="0" cy="263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7FD8315-6CF6-8B49-A42F-12AB12EAC5E8}"/>
              </a:ext>
            </a:extLst>
          </p:cNvPr>
          <p:cNvCxnSpPr>
            <a:cxnSpLocks/>
          </p:cNvCxnSpPr>
          <p:nvPr/>
        </p:nvCxnSpPr>
        <p:spPr>
          <a:xfrm flipH="1">
            <a:off x="10039811" y="6252886"/>
            <a:ext cx="1" cy="355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2D1269A1-799A-064D-98A6-CBA304C8A4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0705" y="5312594"/>
            <a:ext cx="293643" cy="233446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ADFB257A-CA09-1E43-AB60-C0099DFA15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16558" y="5312596"/>
            <a:ext cx="293643" cy="233446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F2C0B59-6A17-F14F-91F9-0D65F7922E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24857" y="5312588"/>
            <a:ext cx="293644" cy="2334476"/>
          </a:xfrm>
          <a:prstGeom prst="rect">
            <a:avLst/>
          </a:prstGeom>
        </p:spPr>
      </p:pic>
      <p:sp>
        <p:nvSpPr>
          <p:cNvPr id="42" name="円/楕円 41">
            <a:extLst>
              <a:ext uri="{FF2B5EF4-FFF2-40B4-BE49-F238E27FC236}">
                <a16:creationId xmlns:a16="http://schemas.microsoft.com/office/drawing/2014/main" id="{43E78942-AD72-1447-B321-C2BA8B352165}"/>
              </a:ext>
            </a:extLst>
          </p:cNvPr>
          <p:cNvSpPr/>
          <p:nvPr/>
        </p:nvSpPr>
        <p:spPr>
          <a:xfrm>
            <a:off x="3887588" y="6333003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1B807722-AFDC-8B47-A991-8395230254AD}"/>
              </a:ext>
            </a:extLst>
          </p:cNvPr>
          <p:cNvSpPr/>
          <p:nvPr/>
        </p:nvSpPr>
        <p:spPr>
          <a:xfrm>
            <a:off x="6371647" y="6344177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7307E6A0-CCD7-A44B-85BB-8BBC09AD540F}"/>
              </a:ext>
            </a:extLst>
          </p:cNvPr>
          <p:cNvSpPr/>
          <p:nvPr/>
        </p:nvSpPr>
        <p:spPr>
          <a:xfrm>
            <a:off x="8867380" y="6333003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28FAF8B-D6DE-874C-A7B3-042C7EB93C04}"/>
              </a:ext>
            </a:extLst>
          </p:cNvPr>
          <p:cNvCxnSpPr>
            <a:cxnSpLocks/>
          </p:cNvCxnSpPr>
          <p:nvPr/>
        </p:nvCxnSpPr>
        <p:spPr>
          <a:xfrm>
            <a:off x="9883447" y="6608202"/>
            <a:ext cx="3486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6D026F19-7951-C747-AD34-2AD64948280B}"/>
              </a:ext>
            </a:extLst>
          </p:cNvPr>
          <p:cNvCxnSpPr>
            <a:cxnSpLocks/>
          </p:cNvCxnSpPr>
          <p:nvPr/>
        </p:nvCxnSpPr>
        <p:spPr>
          <a:xfrm flipV="1">
            <a:off x="10138838" y="6610237"/>
            <a:ext cx="41077" cy="97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F6A98AC-697D-8146-9B9F-47DED6563984}"/>
              </a:ext>
            </a:extLst>
          </p:cNvPr>
          <p:cNvCxnSpPr>
            <a:cxnSpLocks/>
          </p:cNvCxnSpPr>
          <p:nvPr/>
        </p:nvCxnSpPr>
        <p:spPr>
          <a:xfrm flipV="1">
            <a:off x="10071105" y="6614470"/>
            <a:ext cx="41077" cy="97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7F69147-B9AA-B541-974C-27692A899215}"/>
              </a:ext>
            </a:extLst>
          </p:cNvPr>
          <p:cNvCxnSpPr>
            <a:cxnSpLocks/>
          </p:cNvCxnSpPr>
          <p:nvPr/>
        </p:nvCxnSpPr>
        <p:spPr>
          <a:xfrm flipV="1">
            <a:off x="10003372" y="6614470"/>
            <a:ext cx="41077" cy="97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9D0C43D-545A-DF4D-B307-200C9D1DA3FD}"/>
              </a:ext>
            </a:extLst>
          </p:cNvPr>
          <p:cNvCxnSpPr>
            <a:cxnSpLocks/>
          </p:cNvCxnSpPr>
          <p:nvPr/>
        </p:nvCxnSpPr>
        <p:spPr>
          <a:xfrm flipV="1">
            <a:off x="9948338" y="6618704"/>
            <a:ext cx="41077" cy="97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69F257C-BCEC-B544-A639-23C2D11506B5}"/>
              </a:ext>
            </a:extLst>
          </p:cNvPr>
          <p:cNvCxnSpPr>
            <a:cxnSpLocks/>
          </p:cNvCxnSpPr>
          <p:nvPr/>
        </p:nvCxnSpPr>
        <p:spPr>
          <a:xfrm flipV="1">
            <a:off x="9880605" y="6614470"/>
            <a:ext cx="41077" cy="97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D391C91-CCE9-1942-ABB5-4325753CDA86}"/>
              </a:ext>
            </a:extLst>
          </p:cNvPr>
          <p:cNvSpPr txBox="1"/>
          <p:nvPr/>
        </p:nvSpPr>
        <p:spPr>
          <a:xfrm>
            <a:off x="10258181" y="5992128"/>
            <a:ext cx="76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2.5 </a:t>
            </a:r>
            <a:r>
              <a:rPr lang="en-US" altLang="ja-JP" i="1" dirty="0">
                <a:latin typeface="Times" pitchFamily="2" charset="0"/>
              </a:rPr>
              <a:t>V </a:t>
            </a:r>
            <a:endParaRPr lang="ja-JP" altLang="en-US" i="1">
              <a:latin typeface="Times" pitchFamily="2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46115F-0E9B-B140-8960-F076C0279635}"/>
              </a:ext>
            </a:extLst>
          </p:cNvPr>
          <p:cNvSpPr txBox="1"/>
          <p:nvPr/>
        </p:nvSpPr>
        <p:spPr>
          <a:xfrm>
            <a:off x="10102700" y="5620945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ROC Regulator</a:t>
            </a:r>
            <a:endParaRPr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7FCACEB-BFD3-C941-9AA8-2345688FB6B2}"/>
              </a:ext>
            </a:extLst>
          </p:cNvPr>
          <p:cNvSpPr txBox="1"/>
          <p:nvPr/>
        </p:nvSpPr>
        <p:spPr>
          <a:xfrm>
            <a:off x="2418803" y="587887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HDI</a:t>
            </a:r>
            <a:endParaRPr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6D322B6-B89A-FB4A-AC8D-8224B5E802AE}"/>
              </a:ext>
            </a:extLst>
          </p:cNvPr>
          <p:cNvSpPr txBox="1"/>
          <p:nvPr/>
        </p:nvSpPr>
        <p:spPr>
          <a:xfrm>
            <a:off x="4743997" y="587887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Bus Ext.</a:t>
            </a:r>
            <a:endParaRPr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A1C9EAD-1914-F64B-B3CC-5A75A2BCA738}"/>
              </a:ext>
            </a:extLst>
          </p:cNvPr>
          <p:cNvSpPr txBox="1"/>
          <p:nvPr/>
        </p:nvSpPr>
        <p:spPr>
          <a:xfrm>
            <a:off x="7078458" y="589392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Conv. Cable</a:t>
            </a:r>
            <a:endParaRPr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B29DDEC-7DD6-8A4B-BDBE-ACBCB6347AF1}"/>
              </a:ext>
            </a:extLst>
          </p:cNvPr>
          <p:cNvCxnSpPr/>
          <p:nvPr/>
        </p:nvCxnSpPr>
        <p:spPr>
          <a:xfrm>
            <a:off x="1401238" y="5858681"/>
            <a:ext cx="0" cy="613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9EB0454-D3A8-B74E-96D0-74D906D11861}"/>
              </a:ext>
            </a:extLst>
          </p:cNvPr>
          <p:cNvSpPr txBox="1"/>
          <p:nvPr/>
        </p:nvSpPr>
        <p:spPr>
          <a:xfrm>
            <a:off x="68503" y="59144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2" charset="2"/>
              </a:rPr>
              <a:t>D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V@FPHX</a:t>
            </a: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E1B80B48-CB72-BE4B-9A6A-9E1BB76CA27D}"/>
              </a:ext>
            </a:extLst>
          </p:cNvPr>
          <p:cNvSpPr/>
          <p:nvPr/>
        </p:nvSpPr>
        <p:spPr>
          <a:xfrm>
            <a:off x="1532250" y="5686825"/>
            <a:ext cx="264025" cy="264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8FF164A-ABAB-704A-BA5C-E07C0CE9D233}"/>
              </a:ext>
            </a:extLst>
          </p:cNvPr>
          <p:cNvSpPr txBox="1"/>
          <p:nvPr/>
        </p:nvSpPr>
        <p:spPr>
          <a:xfrm>
            <a:off x="578514" y="55123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92D050"/>
                </a:solidFill>
              </a:rPr>
              <a:t>V@FPHX</a:t>
            </a:r>
            <a:endParaRPr lang="ja-JP" alt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56E1E-2BF1-204A-AE04-6E6E35B5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199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Symbol" pitchFamily="2" charset="2"/>
              </a:rPr>
              <a:t>D</a:t>
            </a:r>
            <a:r>
              <a:rPr kumimoji="1" lang="en-US" altLang="ja-JP" b="1" dirty="0"/>
              <a:t>V for FPHX Power Solution</a:t>
            </a:r>
            <a:endParaRPr kumimoji="1" lang="ja-JP" altLang="en-US" b="1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77678-0358-CE45-9BA0-CAE521CC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5AB9676-113E-4946-A750-029926759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96" y="1130174"/>
            <a:ext cx="3793067" cy="31665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A8DF02-6390-F742-97AF-6241293393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7571" y="942436"/>
            <a:ext cx="4224236" cy="2925987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01A37C6-414C-D94E-9350-BDAFD70B0960}"/>
              </a:ext>
            </a:extLst>
          </p:cNvPr>
          <p:cNvCxnSpPr>
            <a:cxnSpLocks/>
          </p:cNvCxnSpPr>
          <p:nvPr/>
        </p:nvCxnSpPr>
        <p:spPr>
          <a:xfrm>
            <a:off x="3626095" y="2843497"/>
            <a:ext cx="1203892" cy="402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9987B170-4CED-894F-B605-249169F2F1AF}"/>
              </a:ext>
            </a:extLst>
          </p:cNvPr>
          <p:cNvSpPr/>
          <p:nvPr/>
        </p:nvSpPr>
        <p:spPr>
          <a:xfrm>
            <a:off x="4829987" y="3011194"/>
            <a:ext cx="943429" cy="98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442C2E-33B4-D245-8636-24E94A9C36A8}"/>
              </a:ext>
            </a:extLst>
          </p:cNvPr>
          <p:cNvSpPr txBox="1"/>
          <p:nvPr/>
        </p:nvSpPr>
        <p:spPr>
          <a:xfrm>
            <a:off x="4440392" y="957866"/>
            <a:ext cx="2526654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FPHX regulators</a:t>
            </a:r>
          </a:p>
          <a:p>
            <a:r>
              <a:rPr lang="en-US" altLang="ja-JP" sz="2400" dirty="0"/>
              <a:t>(total 32/ROC)</a:t>
            </a:r>
            <a:endParaRPr lang="ja-JP" altLang="en-US" sz="24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CBAD352-B46A-F541-B110-F5B92E0E4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9" b="65765"/>
          <a:stretch/>
        </p:blipFill>
        <p:spPr>
          <a:xfrm>
            <a:off x="8006565" y="957604"/>
            <a:ext cx="6406872" cy="2640425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288C0B8-5D1A-EF46-80A5-C0F34D5D4F72}"/>
              </a:ext>
            </a:extLst>
          </p:cNvPr>
          <p:cNvCxnSpPr/>
          <p:nvPr/>
        </p:nvCxnSpPr>
        <p:spPr>
          <a:xfrm>
            <a:off x="8593210" y="3598028"/>
            <a:ext cx="21045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>
            <a:extLst>
              <a:ext uri="{FF2B5EF4-FFF2-40B4-BE49-F238E27FC236}">
                <a16:creationId xmlns:a16="http://schemas.microsoft.com/office/drawing/2014/main" id="{B3A94346-E2AA-D446-9494-4511E74E459B}"/>
              </a:ext>
            </a:extLst>
          </p:cNvPr>
          <p:cNvSpPr/>
          <p:nvPr/>
        </p:nvSpPr>
        <p:spPr>
          <a:xfrm>
            <a:off x="6889991" y="2259489"/>
            <a:ext cx="943429" cy="98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D761FA0-9A40-354F-89C7-A4F1A7171CC7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626095" y="2752975"/>
            <a:ext cx="3263896" cy="55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23A74C-1AAE-124C-A656-429EE0314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/>
              <a:t>July 28th, 2021</a:t>
            </a:r>
            <a:endParaRPr lang="en-US" altLang="en-US" dirty="0"/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FEE0CCC6-C010-D44D-9112-3F6E4ED8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556289"/>
              </p:ext>
            </p:extLst>
          </p:nvPr>
        </p:nvGraphicFramePr>
        <p:xfrm>
          <a:off x="127570" y="4179661"/>
          <a:ext cx="6355848" cy="22768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3276">
                  <a:extLst>
                    <a:ext uri="{9D8B030D-6E8A-4147-A177-3AD203B41FA5}">
                      <a16:colId xmlns:a16="http://schemas.microsoft.com/office/drawing/2014/main" val="1023960756"/>
                    </a:ext>
                  </a:extLst>
                </a:gridCol>
                <a:gridCol w="1336230">
                  <a:extLst>
                    <a:ext uri="{9D8B030D-6E8A-4147-A177-3AD203B41FA5}">
                      <a16:colId xmlns:a16="http://schemas.microsoft.com/office/drawing/2014/main" val="145151364"/>
                    </a:ext>
                  </a:extLst>
                </a:gridCol>
                <a:gridCol w="1541804">
                  <a:extLst>
                    <a:ext uri="{9D8B030D-6E8A-4147-A177-3AD203B41FA5}">
                      <a16:colId xmlns:a16="http://schemas.microsoft.com/office/drawing/2014/main" val="1974453245"/>
                    </a:ext>
                  </a:extLst>
                </a:gridCol>
                <a:gridCol w="1541804">
                  <a:extLst>
                    <a:ext uri="{9D8B030D-6E8A-4147-A177-3AD203B41FA5}">
                      <a16:colId xmlns:a16="http://schemas.microsoft.com/office/drawing/2014/main" val="4286040659"/>
                    </a:ext>
                  </a:extLst>
                </a:gridCol>
                <a:gridCol w="1552734">
                  <a:extLst>
                    <a:ext uri="{9D8B030D-6E8A-4147-A177-3AD203B41FA5}">
                      <a16:colId xmlns:a16="http://schemas.microsoft.com/office/drawing/2014/main" val="1367749428"/>
                    </a:ext>
                  </a:extLst>
                </a:gridCol>
              </a:tblGrid>
              <a:tr h="793833">
                <a:tc gridSpan="2">
                  <a:txBody>
                    <a:bodyPr/>
                    <a:lstStyle/>
                    <a:p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V@ROC</a:t>
                      </a:r>
                    </a:p>
                    <a:p>
                      <a:pPr algn="ctr"/>
                      <a:r>
                        <a:rPr kumimoji="1" lang="en-US" altLang="ja-JP" sz="1600" b="1" dirty="0"/>
                        <a:t>[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600" b="1" dirty="0"/>
                        <a:t>]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Symbol" pitchFamily="2" charset="2"/>
                        </a:rPr>
                        <a:t>D</a:t>
                      </a:r>
                      <a:r>
                        <a:rPr kumimoji="1" lang="en-US" altLang="ja-JP" sz="1600" b="1" dirty="0"/>
                        <a:t>V [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600" b="1" dirty="0"/>
                        <a:t>]</a:t>
                      </a:r>
                    </a:p>
                    <a:p>
                      <a:pPr algn="ctr"/>
                      <a:r>
                        <a:rPr kumimoji="1" lang="en-US" altLang="ja-JP" sz="1600" b="1" dirty="0"/>
                        <a:t>/way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Symbol" pitchFamily="2" charset="2"/>
                        </a:rPr>
                        <a:t>D</a:t>
                      </a:r>
                      <a:r>
                        <a:rPr kumimoji="1" lang="en-US" altLang="ja-JP" sz="1600" b="1" dirty="0"/>
                        <a:t>V @FPHX [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V</a:t>
                      </a:r>
                      <a:r>
                        <a:rPr kumimoji="1" lang="en-US" altLang="ja-JP" sz="1600" b="1" dirty="0"/>
                        <a:t>]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628851474"/>
                  </a:ext>
                </a:extLst>
              </a:tr>
              <a:tr h="55862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INTT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Digital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3.0 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V</a:t>
                      </a:r>
                      <a:endParaRPr kumimoji="1" lang="ja-JP" altLang="en-US" sz="1600" b="1" i="1">
                        <a:latin typeface="Times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0.20 </a:t>
                      </a:r>
                      <a:r>
                        <a:rPr kumimoji="1" lang="en-US" altLang="ja-JP" sz="1600" b="1" dirty="0">
                          <a:latin typeface="Times" pitchFamily="2" charset="0"/>
                        </a:rPr>
                        <a:t>~</a:t>
                      </a:r>
                      <a:r>
                        <a:rPr kumimoji="1" lang="en-US" altLang="ja-JP" sz="1600" b="1" dirty="0"/>
                        <a:t> 0.25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2.50 </a:t>
                      </a:r>
                      <a:r>
                        <a:rPr kumimoji="1" lang="en-US" altLang="ja-JP" sz="1600" b="1" dirty="0">
                          <a:latin typeface="Times" pitchFamily="2" charset="0"/>
                        </a:rPr>
                        <a:t>~</a:t>
                      </a:r>
                      <a:r>
                        <a:rPr kumimoji="1" lang="en-US" altLang="ja-JP" sz="1600" b="1" dirty="0"/>
                        <a:t> 2.60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6984046"/>
                  </a:ext>
                </a:extLst>
              </a:tr>
              <a:tr h="558623">
                <a:tc vMerge="1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Analogue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i="0" dirty="0">
                          <a:latin typeface="+mj-lt"/>
                        </a:rPr>
                        <a:t>2.8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 V</a:t>
                      </a:r>
                      <a:endParaRPr kumimoji="1" lang="ja-JP" altLang="en-US" sz="1600" b="1" i="1">
                        <a:latin typeface="Times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0.1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2.6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752630467"/>
                  </a:ext>
                </a:extLst>
              </a:tr>
              <a:tr h="357714">
                <a:tc gridSpan="2"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FVTX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2.5 </a:t>
                      </a:r>
                      <a:r>
                        <a:rPr kumimoji="1" lang="en-US" altLang="ja-JP" sz="1600" b="1" i="1" dirty="0">
                          <a:latin typeface="Times" pitchFamily="2" charset="0"/>
                        </a:rPr>
                        <a:t>V</a:t>
                      </a:r>
                      <a:endParaRPr kumimoji="1" lang="ja-JP" altLang="en-US" sz="1600" b="1" i="1">
                        <a:latin typeface="Times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~0.1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/>
                        <a:t>2.3~2.4</a:t>
                      </a:r>
                      <a:endParaRPr kumimoji="1" lang="ja-JP" altLang="en-US" sz="1600" b="1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85651911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92AE27-0DF9-7B43-A11D-88375AC6BEAC}"/>
              </a:ext>
            </a:extLst>
          </p:cNvPr>
          <p:cNvSpPr txBox="1"/>
          <p:nvPr/>
        </p:nvSpPr>
        <p:spPr>
          <a:xfrm>
            <a:off x="6532780" y="4179661"/>
            <a:ext cx="54933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16 ROCs were upgraded from 2.5</a:t>
            </a:r>
            <a:r>
              <a:rPr lang="en-US" altLang="ja-JP" sz="2400" i="1" dirty="0">
                <a:latin typeface="Times" pitchFamily="2" charset="0"/>
              </a:rPr>
              <a:t>V</a:t>
            </a:r>
            <a:r>
              <a:rPr lang="en-US" altLang="ja-JP" sz="2400" dirty="0"/>
              <a:t> regulators to 3.0</a:t>
            </a:r>
            <a:r>
              <a:rPr lang="en-US" altLang="ja-JP" sz="2400" i="1" dirty="0">
                <a:latin typeface="Times" pitchFamily="2" charset="0"/>
              </a:rPr>
              <a:t>V</a:t>
            </a:r>
            <a:r>
              <a:rPr lang="en-US" altLang="ja-JP" sz="2400" dirty="0"/>
              <a:t> and 2.8</a:t>
            </a:r>
            <a:r>
              <a:rPr lang="en-US" altLang="ja-JP" sz="2400" i="1" dirty="0">
                <a:latin typeface="Times" pitchFamily="2" charset="0"/>
              </a:rPr>
              <a:t>V </a:t>
            </a:r>
            <a:r>
              <a:rPr lang="en-US" altLang="ja-JP" sz="2400" dirty="0"/>
              <a:t> ones.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Full ROC boards tests are to be carried out this winter in RIKEN.  (2 boards have been tested so far)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82431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0F2E20D-992A-C04E-AC1D-F203596B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backup</a:t>
            </a:r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A85769B-22D4-BC40-90AB-C8E690E89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59CFFB-412F-F642-B2C4-21BF129E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5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B9634E-52F7-2C4F-B930-583B0627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8F3-75E2-3343-B896-9709D210B21A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394330-0B62-9C4D-AA0F-190C3428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4" y="136525"/>
            <a:ext cx="11237368" cy="63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7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603</Words>
  <Application>Microsoft Macintosh PowerPoint</Application>
  <PresentationFormat>ワイド画面</PresentationFormat>
  <Paragraphs>208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Hiragino Kaku Gothic Pro</vt:lpstr>
      <vt:lpstr>游ゴシック</vt:lpstr>
      <vt:lpstr>游ゴシック Light</vt:lpstr>
      <vt:lpstr>Arial</vt:lpstr>
      <vt:lpstr>Calibri</vt:lpstr>
      <vt:lpstr>Symbol</vt:lpstr>
      <vt:lpstr>Times</vt:lpstr>
      <vt:lpstr>Office テーマ</vt:lpstr>
      <vt:lpstr>INTT Material Production Status</vt:lpstr>
      <vt:lpstr>FPHX Production Statistics</vt:lpstr>
      <vt:lpstr>Conversion Cable</vt:lpstr>
      <vt:lpstr>Beam Clock Distribution Board (BCDB)</vt:lpstr>
      <vt:lpstr>Voltage Drop for FPHX Power in Cable Chain</vt:lpstr>
      <vt:lpstr>DV for FPHX Power Solution</vt:lpstr>
      <vt:lpstr>backup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Itaru Nakagawa</dc:creator>
  <cp:lastModifiedBy>Itaru Nakagawa</cp:lastModifiedBy>
  <cp:revision>51</cp:revision>
  <dcterms:created xsi:type="dcterms:W3CDTF">2022-01-04T02:35:17Z</dcterms:created>
  <dcterms:modified xsi:type="dcterms:W3CDTF">2022-01-05T05:49:04Z</dcterms:modified>
</cp:coreProperties>
</file>