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6"/>
  </p:notesMasterIdLst>
  <p:handoutMasterIdLst>
    <p:handoutMasterId r:id="rId7"/>
  </p:handoutMasterIdLst>
  <p:sldIdLst>
    <p:sldId id="257"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4580" autoAdjust="0"/>
    <p:restoredTop sz="94669" autoAdjust="0"/>
  </p:normalViewPr>
  <p:slideViewPr>
    <p:cSldViewPr snapToGrid="0">
      <p:cViewPr varScale="1">
        <p:scale>
          <a:sx n="80" d="100"/>
          <a:sy n="80" d="100"/>
        </p:scale>
        <p:origin x="1440" y="96"/>
      </p:cViewPr>
      <p:guideLst/>
    </p:cSldViewPr>
  </p:slideViewPr>
  <p:notesTextViewPr>
    <p:cViewPr>
      <p:scale>
        <a:sx n="1" d="1"/>
        <a:sy n="1" d="1"/>
      </p:scale>
      <p:origin x="0" y="0"/>
    </p:cViewPr>
  </p:notesTextViewPr>
  <p:notesViewPr>
    <p:cSldViewPr snapToGrid="0">
      <p:cViewPr varScale="1">
        <p:scale>
          <a:sx n="71" d="100"/>
          <a:sy n="71" d="100"/>
        </p:scale>
        <p:origin x="1716" y="5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handoutMaster" Target="handoutMasters/handout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AEDF879-B82D-48BE-AE1A-1A68A9C70662}" type="slidenum">
              <a:rPr lang="en-US" smtClean="0"/>
              <a:t>‹#›</a:t>
            </a:fld>
            <a:endParaRPr lang="en-US"/>
          </a:p>
        </p:txBody>
      </p:sp>
    </p:spTree>
    <p:extLst>
      <p:ext uri="{BB962C8B-B14F-4D97-AF65-F5344CB8AC3E}">
        <p14:creationId xmlns:p14="http://schemas.microsoft.com/office/powerpoint/2010/main" val="32171404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5F82B34-7F04-4D96-8B81-FCC66FDF4D04}" type="datetimeFigureOut">
              <a:rPr lang="en-US" smtClean="0"/>
              <a:t>9/23/2015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A049CAC-6F27-4C45-86AC-415F29B5A5B0}" type="slidenum">
              <a:rPr lang="en-US" smtClean="0"/>
              <a:t>‹#›</a:t>
            </a:fld>
            <a:endParaRPr lang="en-US"/>
          </a:p>
        </p:txBody>
      </p:sp>
    </p:spTree>
    <p:extLst>
      <p:ext uri="{BB962C8B-B14F-4D97-AF65-F5344CB8AC3E}">
        <p14:creationId xmlns:p14="http://schemas.microsoft.com/office/powerpoint/2010/main" val="37066573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mtClean="0"/>
          </a:p>
          <a:p>
            <a:endParaRPr lang="en-US"/>
          </a:p>
        </p:txBody>
      </p:sp>
      <p:sp>
        <p:nvSpPr>
          <p:cNvPr id="4" name="Slide Number Placeholder 3"/>
          <p:cNvSpPr>
            <a:spLocks noGrp="1"/>
          </p:cNvSpPr>
          <p:nvPr>
            <p:ph type="sldNum" sz="quarter" idx="10"/>
          </p:nvPr>
        </p:nvSpPr>
        <p:spPr/>
        <p:txBody>
          <a:bodyPr/>
          <a:lstStyle/>
          <a:p>
            <a:fld id="{4A049CAC-6F27-4C45-86AC-415F29B5A5B0}" type="slidenum">
              <a:rPr lang="en-US" smtClean="0"/>
              <a:t>1</a:t>
            </a:fld>
            <a:endParaRPr lang="en-US"/>
          </a:p>
        </p:txBody>
      </p:sp>
    </p:spTree>
    <p:extLst>
      <p:ext uri="{BB962C8B-B14F-4D97-AF65-F5344CB8AC3E}">
        <p14:creationId xmlns:p14="http://schemas.microsoft.com/office/powerpoint/2010/main" val="36459046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r>
              <a:rPr lang="en-US" smtClean="0"/>
              <a:t>9/23/2015</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A8C235-58B6-4E97-9C69-C10148704CB5}" type="slidenum">
              <a:rPr lang="en-US" smtClean="0"/>
              <a:t>‹#›</a:t>
            </a:fld>
            <a:endParaRPr lang="en-US"/>
          </a:p>
        </p:txBody>
      </p:sp>
    </p:spTree>
    <p:extLst>
      <p:ext uri="{BB962C8B-B14F-4D97-AF65-F5344CB8AC3E}">
        <p14:creationId xmlns:p14="http://schemas.microsoft.com/office/powerpoint/2010/main" val="277688317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r>
              <a:rPr lang="en-US" smtClean="0"/>
              <a:t>9/23/2015</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A8C235-58B6-4E97-9C69-C10148704CB5}" type="slidenum">
              <a:rPr lang="en-US" smtClean="0"/>
              <a:t>‹#›</a:t>
            </a:fld>
            <a:endParaRPr lang="en-US"/>
          </a:p>
        </p:txBody>
      </p:sp>
    </p:spTree>
    <p:extLst>
      <p:ext uri="{BB962C8B-B14F-4D97-AF65-F5344CB8AC3E}">
        <p14:creationId xmlns:p14="http://schemas.microsoft.com/office/powerpoint/2010/main" val="86336635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r>
              <a:rPr lang="en-US" smtClean="0"/>
              <a:t>9/23/2015</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A8C235-58B6-4E97-9C69-C10148704CB5}" type="slidenum">
              <a:rPr lang="en-US" smtClean="0"/>
              <a:t>‹#›</a:t>
            </a:fld>
            <a:endParaRPr lang="en-US"/>
          </a:p>
        </p:txBody>
      </p:sp>
    </p:spTree>
    <p:extLst>
      <p:ext uri="{BB962C8B-B14F-4D97-AF65-F5344CB8AC3E}">
        <p14:creationId xmlns:p14="http://schemas.microsoft.com/office/powerpoint/2010/main" val="253891961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r>
              <a:rPr lang="en-US" smtClean="0"/>
              <a:t>9/23/2015</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A8C235-58B6-4E97-9C69-C10148704CB5}" type="slidenum">
              <a:rPr lang="en-US" smtClean="0"/>
              <a:t>‹#›</a:t>
            </a:fld>
            <a:endParaRPr lang="en-US"/>
          </a:p>
        </p:txBody>
      </p:sp>
    </p:spTree>
    <p:extLst>
      <p:ext uri="{BB962C8B-B14F-4D97-AF65-F5344CB8AC3E}">
        <p14:creationId xmlns:p14="http://schemas.microsoft.com/office/powerpoint/2010/main" val="234490421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smtClean="0"/>
              <a:t>9/23/2015</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A8C235-58B6-4E97-9C69-C10148704CB5}" type="slidenum">
              <a:rPr lang="en-US" smtClean="0"/>
              <a:t>‹#›</a:t>
            </a:fld>
            <a:endParaRPr lang="en-US"/>
          </a:p>
        </p:txBody>
      </p:sp>
    </p:spTree>
    <p:extLst>
      <p:ext uri="{BB962C8B-B14F-4D97-AF65-F5344CB8AC3E}">
        <p14:creationId xmlns:p14="http://schemas.microsoft.com/office/powerpoint/2010/main" val="3235742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r>
              <a:rPr lang="en-US" smtClean="0"/>
              <a:t>9/23/2015</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A8C235-58B6-4E97-9C69-C10148704CB5}" type="slidenum">
              <a:rPr lang="en-US" smtClean="0"/>
              <a:t>‹#›</a:t>
            </a:fld>
            <a:endParaRPr lang="en-US"/>
          </a:p>
        </p:txBody>
      </p:sp>
    </p:spTree>
    <p:extLst>
      <p:ext uri="{BB962C8B-B14F-4D97-AF65-F5344CB8AC3E}">
        <p14:creationId xmlns:p14="http://schemas.microsoft.com/office/powerpoint/2010/main" val="133439627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r>
              <a:rPr lang="en-US" smtClean="0"/>
              <a:t>9/23/2015</a:t>
            </a:r>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3A8C235-58B6-4E97-9C69-C10148704CB5}" type="slidenum">
              <a:rPr lang="en-US" smtClean="0"/>
              <a:t>‹#›</a:t>
            </a:fld>
            <a:endParaRPr lang="en-US"/>
          </a:p>
        </p:txBody>
      </p:sp>
    </p:spTree>
    <p:extLst>
      <p:ext uri="{BB962C8B-B14F-4D97-AF65-F5344CB8AC3E}">
        <p14:creationId xmlns:p14="http://schemas.microsoft.com/office/powerpoint/2010/main" val="350953567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r>
              <a:rPr lang="en-US" smtClean="0"/>
              <a:t>9/23/2015</a:t>
            </a:r>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3A8C235-58B6-4E97-9C69-C10148704CB5}" type="slidenum">
              <a:rPr lang="en-US" smtClean="0"/>
              <a:t>‹#›</a:t>
            </a:fld>
            <a:endParaRPr lang="en-US"/>
          </a:p>
        </p:txBody>
      </p:sp>
    </p:spTree>
    <p:extLst>
      <p:ext uri="{BB962C8B-B14F-4D97-AF65-F5344CB8AC3E}">
        <p14:creationId xmlns:p14="http://schemas.microsoft.com/office/powerpoint/2010/main" val="302399361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b="1">
                <a:solidFill>
                  <a:schemeClr val="accent6">
                    <a:lumMod val="50000"/>
                  </a:schemeClr>
                </a:solidFill>
                <a:latin typeface="Times New Roman" panose="02020603050405020304" pitchFamily="18" charset="0"/>
                <a:cs typeface="Times New Roman" panose="02020603050405020304" pitchFamily="18" charset="0"/>
              </a:defRPr>
            </a:lvl1pPr>
          </a:lstStyle>
          <a:p>
            <a:r>
              <a:rPr lang="en-US" smtClean="0"/>
              <a:t>9/23/2015</a:t>
            </a:r>
            <a:endParaRPr lang="en-US" dirty="0"/>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lvl1pPr>
              <a:defRPr b="1">
                <a:solidFill>
                  <a:schemeClr val="accent6">
                    <a:lumMod val="50000"/>
                  </a:schemeClr>
                </a:solidFill>
                <a:latin typeface="Times New Roman" panose="02020603050405020304" pitchFamily="18" charset="0"/>
                <a:cs typeface="Times New Roman" panose="02020603050405020304" pitchFamily="18" charset="0"/>
              </a:defRPr>
            </a:lvl1pPr>
          </a:lstStyle>
          <a:p>
            <a:fld id="{D3A8C235-58B6-4E97-9C69-C10148704CB5}" type="slidenum">
              <a:rPr lang="en-US" smtClean="0"/>
              <a:pPr/>
              <a:t>‹#›</a:t>
            </a:fld>
            <a:endParaRPr lang="en-US" dirty="0"/>
          </a:p>
        </p:txBody>
      </p:sp>
    </p:spTree>
    <p:extLst>
      <p:ext uri="{BB962C8B-B14F-4D97-AF65-F5344CB8AC3E}">
        <p14:creationId xmlns:p14="http://schemas.microsoft.com/office/powerpoint/2010/main" val="137207011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9/23/2015</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A8C235-58B6-4E97-9C69-C10148704CB5}" type="slidenum">
              <a:rPr lang="en-US" smtClean="0"/>
              <a:t>‹#›</a:t>
            </a:fld>
            <a:endParaRPr lang="en-US"/>
          </a:p>
        </p:txBody>
      </p:sp>
    </p:spTree>
    <p:extLst>
      <p:ext uri="{BB962C8B-B14F-4D97-AF65-F5344CB8AC3E}">
        <p14:creationId xmlns:p14="http://schemas.microsoft.com/office/powerpoint/2010/main" val="250123779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9/23/2015</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A8C235-58B6-4E97-9C69-C10148704CB5}" type="slidenum">
              <a:rPr lang="en-US" smtClean="0"/>
              <a:t>‹#›</a:t>
            </a:fld>
            <a:endParaRPr lang="en-US"/>
          </a:p>
        </p:txBody>
      </p:sp>
    </p:spTree>
    <p:extLst>
      <p:ext uri="{BB962C8B-B14F-4D97-AF65-F5344CB8AC3E}">
        <p14:creationId xmlns:p14="http://schemas.microsoft.com/office/powerpoint/2010/main" val="110603712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b="1">
                <a:solidFill>
                  <a:schemeClr val="accent6">
                    <a:lumMod val="50000"/>
                  </a:schemeClr>
                </a:solidFill>
                <a:latin typeface="Times New Roman" panose="02020603050405020304" pitchFamily="18" charset="0"/>
                <a:cs typeface="Times New Roman" panose="02020603050405020304" pitchFamily="18" charset="0"/>
              </a:defRPr>
            </a:lvl1pPr>
          </a:lstStyle>
          <a:p>
            <a:r>
              <a:rPr lang="en-US" smtClean="0"/>
              <a:t>9/23/2015</a:t>
            </a:r>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b="1">
                <a:solidFill>
                  <a:schemeClr val="accent6">
                    <a:lumMod val="50000"/>
                  </a:schemeClr>
                </a:solidFill>
                <a:latin typeface="Times New Roman" panose="02020603050405020304" pitchFamily="18" charset="0"/>
                <a:cs typeface="Times New Roman" panose="02020603050405020304" pitchFamily="18" charset="0"/>
              </a:defRPr>
            </a:lvl1pPr>
          </a:lstStyle>
          <a:p>
            <a:fld id="{D3A8C235-58B6-4E97-9C69-C10148704CB5}" type="slidenum">
              <a:rPr lang="en-US" smtClean="0"/>
              <a:pPr/>
              <a:t>‹#›</a:t>
            </a:fld>
            <a:endParaRPr lang="en-US" dirty="0"/>
          </a:p>
        </p:txBody>
      </p:sp>
    </p:spTree>
    <p:extLst>
      <p:ext uri="{BB962C8B-B14F-4D97-AF65-F5344CB8AC3E}">
        <p14:creationId xmlns:p14="http://schemas.microsoft.com/office/powerpoint/2010/main" val="229887704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hf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400550" y="6356350"/>
            <a:ext cx="2057400" cy="365125"/>
          </a:xfrm>
        </p:spPr>
        <p:txBody>
          <a:bodyPr/>
          <a:lstStyle/>
          <a:p>
            <a:pPr>
              <a:defRPr/>
            </a:pPr>
            <a:r>
              <a:rPr lang="en-US" dirty="0" smtClean="0"/>
              <a:t>9/23/2015</a:t>
            </a:r>
            <a:endParaRPr lang="en-US" dirty="0"/>
          </a:p>
        </p:txBody>
      </p:sp>
      <p:sp>
        <p:nvSpPr>
          <p:cNvPr id="5124" name="Slide Number Placeholder 2"/>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557213" indent="-214313">
              <a:lnSpc>
                <a:spcPct val="90000"/>
              </a:lnSpc>
              <a:spcBef>
                <a:spcPts val="375"/>
              </a:spcBef>
              <a:buFont typeface="Arial" panose="020B0604020202020204" pitchFamily="34" charset="0"/>
              <a:buChar char="•"/>
              <a:defRPr sz="1800">
                <a:solidFill>
                  <a:schemeClr val="tx1"/>
                </a:solidFill>
                <a:latin typeface="Calibri" panose="020F0502020204030204" pitchFamily="34" charset="0"/>
              </a:defRPr>
            </a:lvl2pPr>
            <a:lvl3pPr marL="857250" indent="-17145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2001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4pPr>
            <a:lvl5pPr marL="15430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5pPr>
            <a:lvl6pPr marL="18859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6pPr>
            <a:lvl7pPr marL="22288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7pPr>
            <a:lvl8pPr marL="25717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8pPr>
            <a:lvl9pPr marL="29146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9pPr>
          </a:lstStyle>
          <a:p>
            <a:pPr fontAlgn="base">
              <a:lnSpc>
                <a:spcPct val="100000"/>
              </a:lnSpc>
              <a:spcBef>
                <a:spcPct val="0"/>
              </a:spcBef>
              <a:spcAft>
                <a:spcPct val="0"/>
              </a:spcAft>
              <a:buFontTx/>
              <a:buNone/>
            </a:pPr>
            <a:fld id="{BF32F23C-9CE0-4285-82B9-7854893FA4F8}" type="slidenum">
              <a:rPr lang="en-US" altLang="en-US" sz="1125">
                <a:solidFill>
                  <a:schemeClr val="accent6">
                    <a:lumMod val="50000"/>
                  </a:schemeClr>
                </a:solidFill>
                <a:latin typeface="Times New Roman" panose="02020603050405020304" pitchFamily="18" charset="0"/>
              </a:rPr>
              <a:pPr fontAlgn="base">
                <a:lnSpc>
                  <a:spcPct val="100000"/>
                </a:lnSpc>
                <a:spcBef>
                  <a:spcPct val="0"/>
                </a:spcBef>
                <a:spcAft>
                  <a:spcPct val="0"/>
                </a:spcAft>
                <a:buFontTx/>
                <a:buNone/>
              </a:pPr>
              <a:t>1</a:t>
            </a:fld>
            <a:endParaRPr lang="en-US" altLang="en-US" sz="1125" dirty="0">
              <a:solidFill>
                <a:schemeClr val="accent6">
                  <a:lumMod val="50000"/>
                </a:schemeClr>
              </a:solidFill>
              <a:latin typeface="Times New Roman" panose="02020603050405020304" pitchFamily="18" charset="0"/>
            </a:endParaRPr>
          </a:p>
        </p:txBody>
      </p:sp>
      <p:sp>
        <p:nvSpPr>
          <p:cNvPr id="8" name="TextBox 7"/>
          <p:cNvSpPr txBox="1"/>
          <p:nvPr/>
        </p:nvSpPr>
        <p:spPr>
          <a:xfrm>
            <a:off x="259231" y="67292"/>
            <a:ext cx="8680231" cy="6382516"/>
          </a:xfrm>
          <a:prstGeom prst="rect">
            <a:avLst/>
          </a:prstGeom>
          <a:noFill/>
        </p:spPr>
        <p:txBody>
          <a:bodyPr wrap="square">
            <a:spAutoFit/>
          </a:bodyPr>
          <a:lstStyle/>
          <a:p>
            <a:pPr algn="ctr">
              <a:defRPr/>
            </a:pPr>
            <a:r>
              <a:rPr lang="en-US" sz="2475" i="1" dirty="0" smtClean="0">
                <a:solidFill>
                  <a:srgbClr val="C00000"/>
                </a:solidFill>
                <a:latin typeface="Times New Roman" panose="02020603050405020304" pitchFamily="18" charset="0"/>
                <a:cs typeface="Times New Roman" panose="02020603050405020304" pitchFamily="18" charset="0"/>
              </a:rPr>
              <a:t>Agenda</a:t>
            </a:r>
          </a:p>
          <a:p>
            <a:pPr>
              <a:defRPr/>
            </a:pPr>
            <a:endParaRPr lang="en-US" sz="2200" dirty="0" smtClean="0">
              <a:solidFill>
                <a:srgbClr val="0000FF"/>
              </a:solidFill>
              <a:latin typeface="Times New Roman" panose="02020603050405020304" pitchFamily="18" charset="0"/>
              <a:cs typeface="Times New Roman" panose="02020603050405020304" pitchFamily="18" charset="0"/>
            </a:endParaRPr>
          </a:p>
          <a:p>
            <a:pPr marL="257175" indent="-257175">
              <a:buBlip>
                <a:blip r:embed="rId3"/>
              </a:buBlip>
              <a:defRPr/>
            </a:pPr>
            <a:r>
              <a:rPr lang="en-US" sz="2500" dirty="0" smtClean="0">
                <a:solidFill>
                  <a:srgbClr val="0000FF"/>
                </a:solidFill>
                <a:latin typeface="Times New Roman" panose="02020603050405020304" pitchFamily="18" charset="0"/>
                <a:cs typeface="Times New Roman" panose="02020603050405020304" pitchFamily="18" charset="0"/>
              </a:rPr>
              <a:t>Schedule</a:t>
            </a:r>
            <a:endParaRPr lang="en-US" sz="2300" dirty="0" smtClean="0">
              <a:solidFill>
                <a:srgbClr val="0000FF"/>
              </a:solidFill>
              <a:latin typeface="Times New Roman" panose="02020603050405020304" pitchFamily="18" charset="0"/>
              <a:cs typeface="Times New Roman" panose="02020603050405020304" pitchFamily="18" charset="0"/>
            </a:endParaRPr>
          </a:p>
          <a:p>
            <a:pPr marL="600075" lvl="1" indent="-257175">
              <a:buBlip>
                <a:blip r:embed="rId4"/>
              </a:buBlip>
              <a:defRPr/>
            </a:pPr>
            <a:r>
              <a:rPr lang="en-US" dirty="0" smtClean="0">
                <a:solidFill>
                  <a:srgbClr val="0000FF"/>
                </a:solidFill>
                <a:latin typeface="Times New Roman" panose="02020603050405020304" pitchFamily="18" charset="0"/>
                <a:cs typeface="Times New Roman" panose="02020603050405020304" pitchFamily="18" charset="0"/>
                <a:sym typeface="Symbol" panose="05050102010706020507" pitchFamily="18" charset="2"/>
              </a:rPr>
              <a:t>Feedback for J. Mills’ project files for cost/schedule ??</a:t>
            </a:r>
          </a:p>
          <a:p>
            <a:pPr marL="600075" lvl="1" indent="-257175">
              <a:buBlip>
                <a:blip r:embed="rId4"/>
              </a:buBlip>
              <a:defRPr/>
            </a:pPr>
            <a:r>
              <a:rPr lang="en-US" dirty="0" smtClean="0">
                <a:solidFill>
                  <a:srgbClr val="0000FF"/>
                </a:solidFill>
                <a:latin typeface="Times New Roman" panose="02020603050405020304" pitchFamily="18" charset="0"/>
                <a:cs typeface="Times New Roman" panose="02020603050405020304" pitchFamily="18" charset="0"/>
                <a:sym typeface="Symbol" panose="05050102010706020507" pitchFamily="18" charset="2"/>
              </a:rPr>
              <a:t>1 week down time for ERL Tower 3 for realignment of the pump skid : we may use of it to do the weld in field joins in the transfer line</a:t>
            </a:r>
            <a:endParaRPr lang="en-US" sz="2500" dirty="0" smtClean="0">
              <a:solidFill>
                <a:srgbClr val="0000FF"/>
              </a:solidFill>
              <a:latin typeface="Times New Roman" panose="02020603050405020304" pitchFamily="18" charset="0"/>
              <a:cs typeface="Times New Roman" panose="02020603050405020304" pitchFamily="18" charset="0"/>
            </a:endParaRPr>
          </a:p>
          <a:p>
            <a:pPr>
              <a:defRPr/>
            </a:pPr>
            <a:endParaRPr lang="en-US" sz="2500" dirty="0">
              <a:solidFill>
                <a:srgbClr val="0000FF"/>
              </a:solidFill>
              <a:latin typeface="Times New Roman" panose="02020603050405020304" pitchFamily="18" charset="0"/>
              <a:cs typeface="Times New Roman" panose="02020603050405020304" pitchFamily="18" charset="0"/>
            </a:endParaRPr>
          </a:p>
          <a:p>
            <a:pPr marL="257175" indent="-257175">
              <a:buBlip>
                <a:blip r:embed="rId3"/>
              </a:buBlip>
              <a:defRPr/>
            </a:pPr>
            <a:r>
              <a:rPr lang="en-US" sz="2500" dirty="0" smtClean="0">
                <a:solidFill>
                  <a:srgbClr val="0000FF"/>
                </a:solidFill>
                <a:latin typeface="Times New Roman" panose="02020603050405020304" pitchFamily="18" charset="0"/>
                <a:cs typeface="Times New Roman" panose="02020603050405020304" pitchFamily="18" charset="0"/>
              </a:rPr>
              <a:t>Fixing </a:t>
            </a:r>
            <a:r>
              <a:rPr lang="en-US" altLang="zh-TW" sz="2400" dirty="0">
                <a:solidFill>
                  <a:srgbClr val="0000FF"/>
                </a:solidFill>
                <a:latin typeface="Times New Roman" panose="02020603050405020304" pitchFamily="18" charset="0"/>
                <a:cs typeface="Times New Roman" panose="02020603050405020304" pitchFamily="18" charset="0"/>
              </a:rPr>
              <a:t>leak in the Valve box</a:t>
            </a:r>
            <a:r>
              <a:rPr lang="en-US" altLang="zh-TW" sz="2400" dirty="0" smtClean="0">
                <a:solidFill>
                  <a:srgbClr val="0000FF"/>
                </a:solidFill>
                <a:latin typeface="Times New Roman" panose="02020603050405020304" pitchFamily="18" charset="0"/>
                <a:cs typeface="Times New Roman" panose="02020603050405020304" pitchFamily="18" charset="0"/>
              </a:rPr>
              <a:t>:</a:t>
            </a:r>
            <a:endParaRPr lang="en-US" sz="2300" dirty="0" smtClean="0">
              <a:solidFill>
                <a:srgbClr val="0000FF"/>
              </a:solidFill>
              <a:latin typeface="Times New Roman" panose="02020603050405020304" pitchFamily="18" charset="0"/>
              <a:cs typeface="Times New Roman" panose="02020603050405020304" pitchFamily="18" charset="0"/>
            </a:endParaRPr>
          </a:p>
          <a:p>
            <a:pPr marL="600075" lvl="1" indent="-257175">
              <a:buBlip>
                <a:blip r:embed="rId4"/>
              </a:buBlip>
              <a:defRPr/>
            </a:pPr>
            <a:r>
              <a:rPr lang="en-US" dirty="0" smtClean="0">
                <a:solidFill>
                  <a:srgbClr val="0000FF"/>
                </a:solidFill>
                <a:latin typeface="Times New Roman" panose="02020603050405020304" pitchFamily="18" charset="0"/>
                <a:cs typeface="Times New Roman" panose="02020603050405020304" pitchFamily="18" charset="0"/>
                <a:sym typeface="Symbol" panose="05050102010706020507" pitchFamily="18" charset="2"/>
              </a:rPr>
              <a:t>R Ceruti: “</a:t>
            </a:r>
            <a:r>
              <a:rPr lang="en-US" dirty="0" smtClean="0"/>
              <a:t>I’ll be out tomorrow so will miss Wednesday’s meeting.  I have the replacement cryogenic break that has adapters welded on both ends.  It has been successfully leak checked and just recently the welds have passed the inspection.  The unit is now ready to replace the bad one in the valve box.  I’ve scheduled this to be done with the welder on Thursday. 9/24.  If all goes well we should be doing the vacuum / pressure leak check next week.</a:t>
            </a:r>
            <a:r>
              <a:rPr lang="en-US" dirty="0" smtClean="0">
                <a:solidFill>
                  <a:srgbClr val="0000FF"/>
                </a:solidFill>
                <a:latin typeface="Times New Roman" panose="02020603050405020304" pitchFamily="18" charset="0"/>
                <a:cs typeface="Times New Roman" panose="02020603050405020304" pitchFamily="18" charset="0"/>
                <a:sym typeface="Symbol" panose="05050102010706020507" pitchFamily="18" charset="2"/>
              </a:rPr>
              <a:t>”</a:t>
            </a:r>
            <a:endParaRPr lang="en-US" altLang="zh-TW" dirty="0" smtClean="0">
              <a:solidFill>
                <a:srgbClr val="0000FF"/>
              </a:solidFill>
              <a:latin typeface="Times New Roman" panose="02020603050405020304" pitchFamily="18" charset="0"/>
              <a:cs typeface="Times New Roman" panose="02020603050405020304" pitchFamily="18" charset="0"/>
            </a:endParaRPr>
          </a:p>
          <a:p>
            <a:pPr fontAlgn="auto">
              <a:spcBef>
                <a:spcPts val="0"/>
              </a:spcBef>
              <a:spcAft>
                <a:spcPts val="0"/>
              </a:spcAft>
              <a:defRPr/>
            </a:pPr>
            <a:endParaRPr lang="en-US" altLang="zh-TW" sz="2500" dirty="0" smtClean="0">
              <a:solidFill>
                <a:srgbClr val="FF0000"/>
              </a:solidFill>
              <a:latin typeface="Times New Roman" panose="02020603050405020304" pitchFamily="18" charset="0"/>
              <a:cs typeface="Times New Roman" panose="02020603050405020304" pitchFamily="18" charset="0"/>
            </a:endParaRPr>
          </a:p>
          <a:p>
            <a:pPr marL="257175" lvl="1" indent="-257175">
              <a:buBlip>
                <a:blip r:embed="rId3"/>
              </a:buBlip>
              <a:defRPr/>
            </a:pPr>
            <a:r>
              <a:rPr lang="en-US" sz="2500" dirty="0" err="1" smtClean="0">
                <a:solidFill>
                  <a:srgbClr val="0000FF"/>
                </a:solidFill>
                <a:latin typeface="Times New Roman" panose="02020603050405020304" pitchFamily="18" charset="0"/>
                <a:cs typeface="Times New Roman" panose="02020603050405020304" pitchFamily="18" charset="0"/>
              </a:rPr>
              <a:t>Cryo</a:t>
            </a:r>
            <a:r>
              <a:rPr lang="en-US" sz="2500" dirty="0" smtClean="0">
                <a:solidFill>
                  <a:srgbClr val="0000FF"/>
                </a:solidFill>
                <a:latin typeface="Times New Roman" panose="02020603050405020304" pitchFamily="18" charset="0"/>
                <a:cs typeface="Times New Roman" panose="02020603050405020304" pitchFamily="18" charset="0"/>
              </a:rPr>
              <a:t> arrangement near the Valve Box/at the top of the Cryostat (P. Orfin)</a:t>
            </a:r>
          </a:p>
          <a:p>
            <a:pPr marL="257175" lvl="1" indent="-257175">
              <a:buBlip>
                <a:blip r:embed="rId3"/>
              </a:buBlip>
              <a:defRPr/>
            </a:pPr>
            <a:endParaRPr lang="en-US" sz="2500" dirty="0">
              <a:solidFill>
                <a:srgbClr val="0000FF"/>
              </a:solidFill>
              <a:latin typeface="Times New Roman" panose="02020603050405020304" pitchFamily="18" charset="0"/>
              <a:cs typeface="Times New Roman" panose="02020603050405020304" pitchFamily="18" charset="0"/>
            </a:endParaRPr>
          </a:p>
          <a:p>
            <a:pPr marL="257175" lvl="1" indent="-257175">
              <a:buBlip>
                <a:blip r:embed="rId3"/>
              </a:buBlip>
              <a:defRPr/>
            </a:pPr>
            <a:r>
              <a:rPr lang="en-US" sz="2500" dirty="0" smtClean="0">
                <a:solidFill>
                  <a:srgbClr val="0000FF"/>
                </a:solidFill>
                <a:latin typeface="Times New Roman" panose="02020603050405020304" pitchFamily="18" charset="0"/>
                <a:cs typeface="Times New Roman" panose="02020603050405020304" pitchFamily="18" charset="0"/>
              </a:rPr>
              <a:t>AOB</a:t>
            </a:r>
            <a:endParaRPr lang="en-US" sz="1725" dirty="0">
              <a:solidFill>
                <a:srgbClr val="0000FF"/>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6118640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55D7051A00D5AF47A732213FD862E4EF" ma:contentTypeVersion="0" ma:contentTypeDescription="Create a new document." ma:contentTypeScope="" ma:versionID="d1d3565193c5aa67aa5e6eb3295425aa">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F515A21-33DC-4FD8-909F-B2EE8FD25F9B}">
  <ds:schemaRefs>
    <ds:schemaRef ds:uri="http://schemas.microsoft.com/sharepoint/v3/contenttype/forms"/>
  </ds:schemaRefs>
</ds:datastoreItem>
</file>

<file path=customXml/itemProps2.xml><?xml version="1.0" encoding="utf-8"?>
<ds:datastoreItem xmlns:ds="http://schemas.openxmlformats.org/officeDocument/2006/customXml" ds:itemID="{5A75EC06-F674-4861-B7A6-AD55F1CF500F}">
  <ds:schemaRefs>
    <ds:schemaRef ds:uri="http://www.w3.org/XML/1998/namespace"/>
    <ds:schemaRef ds:uri="http://schemas.microsoft.com/office/2006/documentManagement/types"/>
    <ds:schemaRef ds:uri="http://schemas.microsoft.com/office/infopath/2007/PartnerControls"/>
    <ds:schemaRef ds:uri="http://purl.org/dc/terms/"/>
    <ds:schemaRef ds:uri="http://purl.org/dc/elements/1.1/"/>
    <ds:schemaRef ds:uri="http://schemas.openxmlformats.org/package/2006/metadata/core-properties"/>
    <ds:schemaRef ds:uri="http://schemas.microsoft.com/office/2006/metadata/properties"/>
    <ds:schemaRef ds:uri="http://purl.org/dc/dcmitype/"/>
  </ds:schemaRefs>
</ds:datastoreItem>
</file>

<file path=customXml/itemProps3.xml><?xml version="1.0" encoding="utf-8"?>
<ds:datastoreItem xmlns:ds="http://schemas.openxmlformats.org/officeDocument/2006/customXml" ds:itemID="{E3F4BCD3-E4FC-43DD-BF34-0C74897853F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Office Theme</Template>
  <TotalTime>1166</TotalTime>
  <Words>161</Words>
  <Application>Microsoft Office PowerPoint</Application>
  <PresentationFormat>On-screen Show (4:3)</PresentationFormat>
  <Paragraphs>15</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新細明體</vt:lpstr>
      <vt:lpstr>Arial</vt:lpstr>
      <vt:lpstr>Calibri</vt:lpstr>
      <vt:lpstr>Calibri Light</vt:lpstr>
      <vt:lpstr>Symbol</vt:lpstr>
      <vt:lpstr>Times New Roman</vt:lpstr>
      <vt:lpstr>Office Theme</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includes pointers to P. Giannotti's and M. Anerella's materials</dc:title>
  <dc:creator>Yip, Kin</dc:creator>
  <cp:lastModifiedBy>Yip, Kin</cp:lastModifiedBy>
  <cp:revision>69</cp:revision>
  <dcterms:created xsi:type="dcterms:W3CDTF">2015-03-24T19:35:19Z</dcterms:created>
  <dcterms:modified xsi:type="dcterms:W3CDTF">2015-09-23T12:27:35Z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0x01010055D7051A00D5AF47A732213FD862E4EF</vt:lpwstr>
  </property>
</Properties>
</file>