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2" r:id="rId3"/>
    <p:sldId id="263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B9BFF"/>
    <a:srgbClr val="E251FF"/>
    <a:srgbClr val="FF6969"/>
    <a:srgbClr val="60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94" autoAdjust="0"/>
  </p:normalViewPr>
  <p:slideViewPr>
    <p:cSldViewPr snapToGrid="0">
      <p:cViewPr varScale="1">
        <p:scale>
          <a:sx n="59" d="100"/>
          <a:sy n="59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52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14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2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6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4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9487-CB76-4171-A89B-95CC148CA0A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456A8D-C498-4735-9F5B-74C75FA0E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CB99-392D-4D80-8685-97481F682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18534"/>
            <a:ext cx="8207203" cy="1646302"/>
          </a:xfrm>
        </p:spPr>
        <p:txBody>
          <a:bodyPr/>
          <a:lstStyle/>
          <a:p>
            <a:r>
              <a:rPr lang="en-US" dirty="0"/>
              <a:t>PID Rapid Response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0E17B-1C19-434C-966A-56FE3D5BA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1764833"/>
            <a:ext cx="8207203" cy="1096899"/>
          </a:xfrm>
        </p:spPr>
        <p:txBody>
          <a:bodyPr/>
          <a:lstStyle/>
          <a:p>
            <a:r>
              <a:rPr lang="en-US" dirty="0"/>
              <a:t>Roberto, Tom, Frank, Henry </a:t>
            </a:r>
            <a:r>
              <a:rPr lang="en-US" dirty="0" err="1"/>
              <a:t>Klest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77EE0-8E1C-4CF7-B503-B173261F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2307"/>
            <a:ext cx="9369045" cy="31826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64ADC-E8D8-4E70-8E5C-F891F8C815AB}"/>
              </a:ext>
            </a:extLst>
          </p:cNvPr>
          <p:cNvSpPr txBox="1"/>
          <p:nvPr/>
        </p:nvSpPr>
        <p:spPr>
          <a:xfrm>
            <a:off x="6081991" y="3442009"/>
            <a:ext cx="3021148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contacted: Monday 1:12pm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due: “tomorrow at 11am”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First Result 10:32pm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92AA7-C0EC-464A-B8F6-C1E61C66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51" y="5682421"/>
            <a:ext cx="9163050" cy="828675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390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FFAC-50A7-4E0F-A597-03176347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6C16-598C-4D68-86D8-5D1D930D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99830-21E5-491D-A1E1-22CAA50D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9" y="38100"/>
            <a:ext cx="11929235" cy="6819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0B8E6A-B98F-497B-A85C-A86F660C5590}"/>
              </a:ext>
            </a:extLst>
          </p:cNvPr>
          <p:cNvSpPr/>
          <p:nvPr/>
        </p:nvSpPr>
        <p:spPr>
          <a:xfrm>
            <a:off x="428625" y="5143500"/>
            <a:ext cx="4705350" cy="13208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E80DF-CAF1-4DEA-8525-E330E199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1" y="695339"/>
            <a:ext cx="6398764" cy="32831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24B54-86F7-4A5C-967A-32BBA14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2" y="63430"/>
            <a:ext cx="9386928" cy="753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Back in the days of the Yellow Report:  PID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BD0-BA27-41E8-B580-D1FDCD96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63" y="4007802"/>
            <a:ext cx="8596668" cy="2850198"/>
          </a:xfrm>
        </p:spPr>
        <p:txBody>
          <a:bodyPr>
            <a:normAutofit/>
          </a:bodyPr>
          <a:lstStyle/>
          <a:p>
            <a:r>
              <a:rPr lang="en-US" dirty="0"/>
              <a:t>Simple way to make comparative overlays of PID performance.</a:t>
            </a:r>
          </a:p>
          <a:p>
            <a:r>
              <a:rPr lang="en-US" dirty="0"/>
              <a:t>Hemmick though it long dead.</a:t>
            </a:r>
          </a:p>
          <a:p>
            <a:r>
              <a:rPr lang="en-US" dirty="0"/>
              <a:t>Roberto dramatically upgraded this approach:</a:t>
            </a:r>
          </a:p>
          <a:p>
            <a:pPr lvl="1"/>
            <a:r>
              <a:rPr lang="en-US" dirty="0"/>
              <a:t>Coded in detailed </a:t>
            </a:r>
            <a:r>
              <a:rPr lang="en-US" dirty="0" err="1"/>
              <a:t>pfRICH</a:t>
            </a:r>
            <a:r>
              <a:rPr lang="en-US" dirty="0"/>
              <a:t>, </a:t>
            </a:r>
            <a:r>
              <a:rPr lang="en-US" dirty="0" err="1"/>
              <a:t>dRICH</a:t>
            </a:r>
            <a:r>
              <a:rPr lang="en-US" dirty="0"/>
              <a:t>, DIRC, TOF response</a:t>
            </a:r>
          </a:p>
          <a:p>
            <a:r>
              <a:rPr lang="en-US" dirty="0"/>
              <a:t>Used to make the famous PID plot: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929DC-8D04-46D9-BC00-F1F97F32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54" y="695339"/>
            <a:ext cx="5449455" cy="32625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EAF7D-274A-4A7D-9FCF-B64E1E8FF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4" y="4007802"/>
            <a:ext cx="4023599" cy="961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7ACCC-E1F4-4D20-91F7-4151C7148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67" y="5041945"/>
            <a:ext cx="5007428" cy="17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84D6-A8AD-419C-9845-41842B79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0A15-CBDD-48F8-8782-461DBA02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77" y="805647"/>
            <a:ext cx="8596668" cy="5246705"/>
          </a:xfrm>
        </p:spPr>
        <p:txBody>
          <a:bodyPr/>
          <a:lstStyle/>
          <a:p>
            <a:r>
              <a:rPr lang="en-US" dirty="0"/>
              <a:t>Function returns # sigma separation</a:t>
            </a:r>
          </a:p>
          <a:p>
            <a:r>
              <a:rPr lang="en-US" dirty="0"/>
              <a:t>Electron efficiency:</a:t>
            </a:r>
          </a:p>
          <a:p>
            <a:pPr lvl="1"/>
            <a:r>
              <a:rPr lang="en-US" dirty="0"/>
              <a:t>Integral of Gaussian(0) from –inf to x</a:t>
            </a:r>
          </a:p>
          <a:p>
            <a:pPr lvl="1"/>
            <a:r>
              <a:rPr lang="en-US" dirty="0"/>
              <a:t>x can be chosen for 90%, 95%, 98%</a:t>
            </a:r>
          </a:p>
          <a:p>
            <a:r>
              <a:rPr lang="en-US" dirty="0"/>
              <a:t>Pion efficiency:</a:t>
            </a:r>
          </a:p>
          <a:p>
            <a:pPr lvl="1"/>
            <a:r>
              <a:rPr lang="en-US" dirty="0"/>
              <a:t>Integral Gaussian(</a:t>
            </a:r>
            <a:r>
              <a:rPr lang="en-US" dirty="0" err="1"/>
              <a:t>sep</a:t>
            </a:r>
            <a:r>
              <a:rPr lang="en-US" dirty="0"/>
              <a:t> power) from –inf to x</a:t>
            </a:r>
          </a:p>
          <a:p>
            <a:r>
              <a:rPr lang="en-US" dirty="0"/>
              <a:t>Modify original points by:</a:t>
            </a:r>
          </a:p>
          <a:p>
            <a:pPr lvl="1"/>
            <a:r>
              <a:rPr lang="en-US" dirty="0"/>
              <a:t>new = original * (pion-eff/electron-eff)</a:t>
            </a:r>
          </a:p>
          <a:p>
            <a:pPr lvl="1"/>
            <a:r>
              <a:rPr lang="en-US" dirty="0"/>
              <a:t>Original points retrieved by Data Thief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PID classes reject particles that don’t reach the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90886-8711-4409-87CE-4C00A8C8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03" y="631371"/>
            <a:ext cx="5359854" cy="37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1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9BCC-0592-46C5-933C-8BB3CD59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31"/>
            <a:ext cx="12085163" cy="6858331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2B8EB27-EE0C-463D-8C9A-EF460BDA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81" y="4099728"/>
            <a:ext cx="2662814" cy="1858946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499B7AB-3184-42CE-A56D-1E419256E2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6" y="4109776"/>
            <a:ext cx="2622621" cy="1833824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3811D9D-E315-49EB-B2BE-E2D5E9A957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27" y="1884066"/>
            <a:ext cx="2618869" cy="1834217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8A3B8E9C-0238-4636-BCFF-D13582B3B1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49" y="1909817"/>
            <a:ext cx="2631892" cy="18231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C22CF2-E833-4B8A-8B20-7F69838607F1}"/>
              </a:ext>
            </a:extLst>
          </p:cNvPr>
          <p:cNvSpPr/>
          <p:nvPr/>
        </p:nvSpPr>
        <p:spPr>
          <a:xfrm>
            <a:off x="313509" y="1163934"/>
            <a:ext cx="4807131" cy="5138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8B7318-69FE-427C-85BC-EC1183FEA6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0716" y="1263160"/>
            <a:ext cx="2819116" cy="1823146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E8119D-B55E-4B22-BF01-38757B85FED0}"/>
              </a:ext>
            </a:extLst>
          </p:cNvPr>
          <p:cNvCxnSpPr/>
          <p:nvPr/>
        </p:nvCxnSpPr>
        <p:spPr>
          <a:xfrm flipV="1">
            <a:off x="217714" y="3971942"/>
            <a:ext cx="11538857" cy="4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017B0F-0A4A-4669-BEA4-057502199D0D}"/>
              </a:ext>
            </a:extLst>
          </p:cNvPr>
          <p:cNvSpPr txBox="1"/>
          <p:nvPr/>
        </p:nvSpPr>
        <p:spPr>
          <a:xfrm>
            <a:off x="341252" y="2328795"/>
            <a:ext cx="4807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pfRICH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n=1.02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030A0"/>
                </a:solidFill>
                <a:latin typeface="Symbol" panose="05050102010706020507" pitchFamily="18" charset="2"/>
              </a:rPr>
              <a:t>p</a:t>
            </a:r>
            <a:r>
              <a:rPr lang="en-US" baseline="-25000" dirty="0">
                <a:solidFill>
                  <a:srgbClr val="7030A0"/>
                </a:solidFill>
              </a:rPr>
              <a:t>threshold</a:t>
            </a:r>
            <a:r>
              <a:rPr lang="en-US" dirty="0">
                <a:solidFill>
                  <a:srgbClr val="7030A0"/>
                </a:solidFill>
              </a:rPr>
              <a:t>=0.69 GeV/c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Cuts set at 90%, 95%, 98% electron efficiency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Background hits not included.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79948A-ED3E-4F18-A616-0F1289ABC003}"/>
                  </a:ext>
                </a:extLst>
              </p:cNvPr>
              <p:cNvSpPr txBox="1"/>
              <p:nvPr/>
            </p:nvSpPr>
            <p:spPr>
              <a:xfrm>
                <a:off x="256662" y="3954524"/>
                <a:ext cx="457909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TOF 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⊕20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Analytical Response</a:t>
                </a:r>
                <a:endParaRPr lang="en-US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DIRC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rgbClr val="0070C0"/>
                    </a:solidFill>
                  </a:rPr>
                  <a:t>n=1.473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threshold</a:t>
                </a:r>
                <a:r>
                  <a:rPr lang="en-US" dirty="0">
                    <a:solidFill>
                      <a:srgbClr val="0070C0"/>
                    </a:solidFill>
                  </a:rPr>
                  <a:t>=0.13 GeV/c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rgbClr val="0070C0"/>
                    </a:solidFill>
                  </a:rPr>
                  <a:t>Tabulated from FullSim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79948A-ED3E-4F18-A616-0F1289ABC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2" y="3954524"/>
                <a:ext cx="4579091" cy="2585323"/>
              </a:xfrm>
              <a:prstGeom prst="rect">
                <a:avLst/>
              </a:prstGeom>
              <a:blipFill>
                <a:blip r:embed="rId8"/>
                <a:stretch>
                  <a:fillRect l="-1065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F6EE921-5231-44C5-A2CF-8C6E4CE17949}"/>
              </a:ext>
            </a:extLst>
          </p:cNvPr>
          <p:cNvSpPr/>
          <p:nvPr/>
        </p:nvSpPr>
        <p:spPr>
          <a:xfrm>
            <a:off x="10075817" y="3200402"/>
            <a:ext cx="819724" cy="29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F2A1C4F-56E6-4781-B424-B9B07825C54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4964" y="4037773"/>
            <a:ext cx="2621604" cy="12416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36F2941-61B1-4DDB-A83E-4770983D70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60" y="4104167"/>
            <a:ext cx="2591384" cy="1828913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37EB986-1ACF-47D6-B1DD-B673743D2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46" y="4109484"/>
            <a:ext cx="2620459" cy="1824447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E21B943A-5148-4115-A340-FCA4AAC14BA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09" y="4125433"/>
            <a:ext cx="2610293" cy="1812852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A97C05E2-4ECC-43E4-BDD4-7C98DFF5C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70" y="4109484"/>
            <a:ext cx="2590983" cy="1843763"/>
          </a:xfrm>
          <a:prstGeom prst="rect">
            <a:avLst/>
          </a:prstGeom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67EA6EEE-0E8C-4764-A9CF-17E7BF50A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95" y="1887278"/>
            <a:ext cx="2615609" cy="1839433"/>
          </a:xfrm>
          <a:prstGeom prst="rect">
            <a:avLst/>
          </a:prstGeom>
        </p:spPr>
      </p:pic>
      <p:pic>
        <p:nvPicPr>
          <p:cNvPr id="30" name="Picture 29" descr="Chart, scatter chart&#10;&#10;Description automatically generated">
            <a:extLst>
              <a:ext uri="{FF2B5EF4-FFF2-40B4-BE49-F238E27FC236}">
                <a16:creationId xmlns:a16="http://schemas.microsoft.com/office/drawing/2014/main" id="{419617E6-6D1B-4CAC-987D-1591E50D87B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51" y="1892595"/>
            <a:ext cx="2626102" cy="1834117"/>
          </a:xfrm>
          <a:prstGeom prst="rect">
            <a:avLst/>
          </a:prstGeom>
        </p:spPr>
      </p:pic>
      <p:pic>
        <p:nvPicPr>
          <p:cNvPr id="32" name="Picture 31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881C5B7F-E14B-4285-9E83-9E4BAD0135F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77" y="1892596"/>
            <a:ext cx="2636874" cy="1823484"/>
          </a:xfrm>
          <a:prstGeom prst="rect">
            <a:avLst/>
          </a:prstGeom>
        </p:spPr>
      </p:pic>
      <p:pic>
        <p:nvPicPr>
          <p:cNvPr id="34" name="Picture 33" descr="Chart, scatter chart&#10;&#10;Description automatically generated">
            <a:extLst>
              <a:ext uri="{FF2B5EF4-FFF2-40B4-BE49-F238E27FC236}">
                <a16:creationId xmlns:a16="http://schemas.microsoft.com/office/drawing/2014/main" id="{FE1D7895-A714-404B-8717-D8F18F342DF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5" y="1908544"/>
            <a:ext cx="2594344" cy="180753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8102DEE-F15D-4D42-9219-C37040866447}"/>
              </a:ext>
            </a:extLst>
          </p:cNvPr>
          <p:cNvSpPr/>
          <p:nvPr/>
        </p:nvSpPr>
        <p:spPr>
          <a:xfrm>
            <a:off x="6096000" y="3364173"/>
            <a:ext cx="912125" cy="184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BD088F-308A-4D06-BBF8-EDF7AEAB807A}"/>
              </a:ext>
            </a:extLst>
          </p:cNvPr>
          <p:cNvCxnSpPr>
            <a:cxnSpLocks/>
          </p:cNvCxnSpPr>
          <p:nvPr/>
        </p:nvCxnSpPr>
        <p:spPr>
          <a:xfrm>
            <a:off x="6223379" y="2852378"/>
            <a:ext cx="0" cy="668740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588274-A684-4028-B66D-815D6EB4E579}"/>
              </a:ext>
            </a:extLst>
          </p:cNvPr>
          <p:cNvCxnSpPr>
            <a:cxnSpLocks/>
          </p:cNvCxnSpPr>
          <p:nvPr/>
        </p:nvCxnSpPr>
        <p:spPr>
          <a:xfrm>
            <a:off x="6565142" y="2777319"/>
            <a:ext cx="0" cy="743799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8232E5-8E58-4EDD-85B5-EC4E1B211422}"/>
              </a:ext>
            </a:extLst>
          </p:cNvPr>
          <p:cNvCxnSpPr>
            <a:cxnSpLocks/>
          </p:cNvCxnSpPr>
          <p:nvPr/>
        </p:nvCxnSpPr>
        <p:spPr>
          <a:xfrm>
            <a:off x="6906905" y="2777319"/>
            <a:ext cx="0" cy="743799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9672500-1C3E-48EC-B417-E27475BB0F55}"/>
              </a:ext>
            </a:extLst>
          </p:cNvPr>
          <p:cNvCxnSpPr>
            <a:cxnSpLocks/>
          </p:cNvCxnSpPr>
          <p:nvPr/>
        </p:nvCxnSpPr>
        <p:spPr>
          <a:xfrm>
            <a:off x="7248668" y="2961564"/>
            <a:ext cx="0" cy="559554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784B0FB-C450-499D-8D08-BFD33DC03FE7}"/>
              </a:ext>
            </a:extLst>
          </p:cNvPr>
          <p:cNvCxnSpPr>
            <a:cxnSpLocks/>
          </p:cNvCxnSpPr>
          <p:nvPr/>
        </p:nvCxnSpPr>
        <p:spPr>
          <a:xfrm>
            <a:off x="7590430" y="3152633"/>
            <a:ext cx="0" cy="368485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949297F-AF3D-494B-8AE9-B0936AE7B9AF}"/>
              </a:ext>
            </a:extLst>
          </p:cNvPr>
          <p:cNvCxnSpPr>
            <a:cxnSpLocks/>
          </p:cNvCxnSpPr>
          <p:nvPr/>
        </p:nvCxnSpPr>
        <p:spPr>
          <a:xfrm>
            <a:off x="9364795" y="2620370"/>
            <a:ext cx="0" cy="903022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E8C8F8-B6FB-4F09-8003-DAAC3B3D7CB2}"/>
              </a:ext>
            </a:extLst>
          </p:cNvPr>
          <p:cNvCxnSpPr>
            <a:cxnSpLocks/>
          </p:cNvCxnSpPr>
          <p:nvPr/>
        </p:nvCxnSpPr>
        <p:spPr>
          <a:xfrm>
            <a:off x="9706558" y="2558955"/>
            <a:ext cx="0" cy="964437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FFBBA1-EBC1-47E4-B868-E277460AC62D}"/>
              </a:ext>
            </a:extLst>
          </p:cNvPr>
          <p:cNvCxnSpPr>
            <a:cxnSpLocks/>
          </p:cNvCxnSpPr>
          <p:nvPr/>
        </p:nvCxnSpPr>
        <p:spPr>
          <a:xfrm>
            <a:off x="10048321" y="2558955"/>
            <a:ext cx="0" cy="964437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24526A-A61E-4EB3-8878-E10E3010B0B1}"/>
              </a:ext>
            </a:extLst>
          </p:cNvPr>
          <p:cNvCxnSpPr>
            <a:cxnSpLocks/>
          </p:cNvCxnSpPr>
          <p:nvPr/>
        </p:nvCxnSpPr>
        <p:spPr>
          <a:xfrm>
            <a:off x="10390084" y="2821390"/>
            <a:ext cx="0" cy="702002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C326680-5476-4AFC-ABDC-4473B4E52F86}"/>
              </a:ext>
            </a:extLst>
          </p:cNvPr>
          <p:cNvCxnSpPr>
            <a:cxnSpLocks/>
          </p:cNvCxnSpPr>
          <p:nvPr/>
        </p:nvCxnSpPr>
        <p:spPr>
          <a:xfrm>
            <a:off x="10731846" y="3086306"/>
            <a:ext cx="0" cy="437086"/>
          </a:xfrm>
          <a:prstGeom prst="straightConnector1">
            <a:avLst/>
          </a:prstGeom>
          <a:ln w="38100">
            <a:solidFill>
              <a:srgbClr val="E25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64F1700-5B25-43B4-AA88-A4DAA0D9A53D}"/>
              </a:ext>
            </a:extLst>
          </p:cNvPr>
          <p:cNvSpPr txBox="1"/>
          <p:nvPr/>
        </p:nvSpPr>
        <p:spPr>
          <a:xfrm>
            <a:off x="7404788" y="194010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-3.5&lt;</a:t>
            </a:r>
            <a:r>
              <a:rPr lang="en-US" sz="1200" dirty="0">
                <a:latin typeface="Symbol" panose="05050102010706020507" pitchFamily="18" charset="2"/>
              </a:rPr>
              <a:t>h</a:t>
            </a:r>
            <a:r>
              <a:rPr lang="en-US" sz="1200" dirty="0"/>
              <a:t>&lt;-2.0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A76850E-B4AC-4473-946D-E965C891ECFF}"/>
              </a:ext>
            </a:extLst>
          </p:cNvPr>
          <p:cNvSpPr/>
          <p:nvPr/>
        </p:nvSpPr>
        <p:spPr>
          <a:xfrm>
            <a:off x="9250495" y="5539132"/>
            <a:ext cx="912125" cy="184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62B164-B78F-4D37-AAEA-D5C28DED00D7}"/>
              </a:ext>
            </a:extLst>
          </p:cNvPr>
          <p:cNvSpPr txBox="1"/>
          <p:nvPr/>
        </p:nvSpPr>
        <p:spPr>
          <a:xfrm>
            <a:off x="10700438" y="4159428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0.0&lt;</a:t>
            </a:r>
            <a:r>
              <a:rPr lang="en-US" sz="1200" dirty="0">
                <a:latin typeface="Symbol" panose="05050102010706020507" pitchFamily="18" charset="2"/>
              </a:rPr>
              <a:t>h</a:t>
            </a:r>
            <a:r>
              <a:rPr lang="en-US" sz="1200" dirty="0"/>
              <a:t>&lt;1.0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0A81B8-A46D-46E6-A3E4-F5BDD93FE62D}"/>
              </a:ext>
            </a:extLst>
          </p:cNvPr>
          <p:cNvCxnSpPr>
            <a:cxnSpLocks/>
          </p:cNvCxnSpPr>
          <p:nvPr/>
        </p:nvCxnSpPr>
        <p:spPr>
          <a:xfrm>
            <a:off x="9995246" y="5320589"/>
            <a:ext cx="0" cy="437086"/>
          </a:xfrm>
          <a:prstGeom prst="straightConnector1">
            <a:avLst/>
          </a:prstGeom>
          <a:ln w="38100">
            <a:solidFill>
              <a:srgbClr val="606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2CEB6B-7925-4111-B8DC-C47A55AF732D}"/>
              </a:ext>
            </a:extLst>
          </p:cNvPr>
          <p:cNvCxnSpPr>
            <a:cxnSpLocks/>
          </p:cNvCxnSpPr>
          <p:nvPr/>
        </p:nvCxnSpPr>
        <p:spPr>
          <a:xfrm>
            <a:off x="10217496" y="5320589"/>
            <a:ext cx="0" cy="437086"/>
          </a:xfrm>
          <a:prstGeom prst="straightConnector1">
            <a:avLst/>
          </a:prstGeom>
          <a:ln w="38100">
            <a:solidFill>
              <a:srgbClr val="606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08AB811-CAC1-480B-ADB8-56CB928B676F}"/>
              </a:ext>
            </a:extLst>
          </p:cNvPr>
          <p:cNvCxnSpPr>
            <a:cxnSpLocks/>
          </p:cNvCxnSpPr>
          <p:nvPr/>
        </p:nvCxnSpPr>
        <p:spPr>
          <a:xfrm>
            <a:off x="6845646" y="5320589"/>
            <a:ext cx="0" cy="437086"/>
          </a:xfrm>
          <a:prstGeom prst="straightConnector1">
            <a:avLst/>
          </a:prstGeom>
          <a:ln w="38100">
            <a:solidFill>
              <a:srgbClr val="606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69B6316-9559-4AF5-8EF6-94EBC6B9B62C}"/>
              </a:ext>
            </a:extLst>
          </p:cNvPr>
          <p:cNvCxnSpPr>
            <a:cxnSpLocks/>
          </p:cNvCxnSpPr>
          <p:nvPr/>
        </p:nvCxnSpPr>
        <p:spPr>
          <a:xfrm>
            <a:off x="7067896" y="5320589"/>
            <a:ext cx="0" cy="437086"/>
          </a:xfrm>
          <a:prstGeom prst="straightConnector1">
            <a:avLst/>
          </a:prstGeom>
          <a:ln w="38100">
            <a:solidFill>
              <a:srgbClr val="606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76F5FE8-95AE-4CA2-9202-D325F411EE56}"/>
              </a:ext>
            </a:extLst>
          </p:cNvPr>
          <p:cNvCxnSpPr>
            <a:cxnSpLocks/>
          </p:cNvCxnSpPr>
          <p:nvPr/>
        </p:nvCxnSpPr>
        <p:spPr>
          <a:xfrm>
            <a:off x="6465784" y="5492750"/>
            <a:ext cx="0" cy="264925"/>
          </a:xfrm>
          <a:prstGeom prst="straightConnector1">
            <a:avLst/>
          </a:prstGeom>
          <a:ln w="38100">
            <a:solidFill>
              <a:srgbClr val="FF6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E75C217-7738-435B-A72B-E7D96C916E0C}"/>
              </a:ext>
            </a:extLst>
          </p:cNvPr>
          <p:cNvCxnSpPr>
            <a:cxnSpLocks/>
          </p:cNvCxnSpPr>
          <p:nvPr/>
        </p:nvCxnSpPr>
        <p:spPr>
          <a:xfrm>
            <a:off x="9621734" y="5492749"/>
            <a:ext cx="0" cy="264925"/>
          </a:xfrm>
          <a:prstGeom prst="straightConnector1">
            <a:avLst/>
          </a:prstGeom>
          <a:ln w="38100">
            <a:solidFill>
              <a:srgbClr val="FF6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023D8F-6E6F-4C4C-A979-832D870AAFE0}"/>
              </a:ext>
            </a:extLst>
          </p:cNvPr>
          <p:cNvSpPr/>
          <p:nvPr/>
        </p:nvSpPr>
        <p:spPr>
          <a:xfrm>
            <a:off x="5092415" y="5991497"/>
            <a:ext cx="2498015" cy="822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3A173-A4A4-471A-9486-9FC624FED0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8211" y="5990235"/>
            <a:ext cx="895350" cy="23812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89B693-C735-4333-9678-636415B61E9D}"/>
              </a:ext>
            </a:extLst>
          </p:cNvPr>
          <p:cNvCxnSpPr/>
          <p:nvPr/>
        </p:nvCxnSpPr>
        <p:spPr>
          <a:xfrm flipH="1">
            <a:off x="5402253" y="6435967"/>
            <a:ext cx="2861006" cy="0"/>
          </a:xfrm>
          <a:prstGeom prst="line">
            <a:avLst/>
          </a:prstGeom>
          <a:ln w="19050">
            <a:solidFill>
              <a:srgbClr val="9B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98A11EC-8733-4FF2-9EA8-A6052FB6B1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6007" y="5390427"/>
            <a:ext cx="2622621" cy="13183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500224-84EF-4CC8-8ABD-0C1D77212D77}"/>
              </a:ext>
            </a:extLst>
          </p:cNvPr>
          <p:cNvSpPr/>
          <p:nvPr/>
        </p:nvSpPr>
        <p:spPr>
          <a:xfrm>
            <a:off x="6096000" y="4830052"/>
            <a:ext cx="517973" cy="145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F034C4-C3C2-4DE5-828E-C915E535DB48}"/>
              </a:ext>
            </a:extLst>
          </p:cNvPr>
          <p:cNvSpPr/>
          <p:nvPr/>
        </p:nvSpPr>
        <p:spPr>
          <a:xfrm>
            <a:off x="6063349" y="4905991"/>
            <a:ext cx="402435" cy="586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EBD354-AB5E-495D-8209-9BD74D618B6D}"/>
              </a:ext>
            </a:extLst>
          </p:cNvPr>
          <p:cNvSpPr/>
          <p:nvPr/>
        </p:nvSpPr>
        <p:spPr>
          <a:xfrm>
            <a:off x="5775295" y="5679281"/>
            <a:ext cx="182593" cy="78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C17143-E215-4272-B629-60CA7FD37927}"/>
              </a:ext>
            </a:extLst>
          </p:cNvPr>
          <p:cNvSpPr/>
          <p:nvPr/>
        </p:nvSpPr>
        <p:spPr>
          <a:xfrm>
            <a:off x="5582145" y="5899088"/>
            <a:ext cx="182593" cy="9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8B97505-7C74-43AD-9D74-9B172DB1EDC3}"/>
              </a:ext>
            </a:extLst>
          </p:cNvPr>
          <p:cNvSpPr/>
          <p:nvPr/>
        </p:nvSpPr>
        <p:spPr>
          <a:xfrm>
            <a:off x="6030698" y="5457277"/>
            <a:ext cx="182593" cy="9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D05D7-F537-4078-8BE3-2ADDFC5B8D64}"/>
              </a:ext>
            </a:extLst>
          </p:cNvPr>
          <p:cNvSpPr txBox="1"/>
          <p:nvPr/>
        </p:nvSpPr>
        <p:spPr>
          <a:xfrm>
            <a:off x="6264566" y="6455899"/>
            <a:ext cx="5155813" cy="338554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FastSim results below 10</a:t>
            </a:r>
            <a:r>
              <a:rPr lang="en-US" sz="1600" baseline="30000" dirty="0"/>
              <a:t>-6</a:t>
            </a:r>
            <a:r>
              <a:rPr lang="en-US" sz="1600" dirty="0"/>
              <a:t> indicated by downward arrows</a:t>
            </a:r>
          </a:p>
        </p:txBody>
      </p:sp>
    </p:spTree>
    <p:extLst>
      <p:ext uri="{BB962C8B-B14F-4D97-AF65-F5344CB8AC3E}">
        <p14:creationId xmlns:p14="http://schemas.microsoft.com/office/powerpoint/2010/main" val="2847845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1283</TotalTime>
  <Words>227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 Math</vt:lpstr>
      <vt:lpstr>Symbol</vt:lpstr>
      <vt:lpstr>Trebuchet MS</vt:lpstr>
      <vt:lpstr>Wingdings 3</vt:lpstr>
      <vt:lpstr>Facet</vt:lpstr>
      <vt:lpstr>PID Rapid Response Team</vt:lpstr>
      <vt:lpstr>PowerPoint Presentation</vt:lpstr>
      <vt:lpstr>Back in the days of the Yellow Report:  PID class</vt:lpstr>
      <vt:lpstr>Methodology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Klaus Dehmelt</cp:lastModifiedBy>
  <cp:revision>5</cp:revision>
  <dcterms:created xsi:type="dcterms:W3CDTF">2021-12-13T18:29:50Z</dcterms:created>
  <dcterms:modified xsi:type="dcterms:W3CDTF">2021-12-20T16:59:28Z</dcterms:modified>
</cp:coreProperties>
</file>