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2" r:id="rId2"/>
    <p:sldId id="264" r:id="rId3"/>
    <p:sldId id="265" r:id="rId4"/>
    <p:sldId id="263" r:id="rId5"/>
    <p:sldId id="260" r:id="rId6"/>
    <p:sldId id="261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55" d="100"/>
          <a:sy n="55" d="100"/>
        </p:scale>
        <p:origin x="63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n-lt"/>
        <a:ea typeface="+mn-ea"/>
        <a:cs typeface="+mn-cs"/>
        <a:sym typeface="Calibri"/>
      </a:defRPr>
    </a:lvl1pPr>
    <a:lvl2pPr indent="228600" defTabSz="1828800" latinLnBrk="0">
      <a:defRPr sz="2400">
        <a:latin typeface="+mn-lt"/>
        <a:ea typeface="+mn-ea"/>
        <a:cs typeface="+mn-cs"/>
        <a:sym typeface="Calibri"/>
      </a:defRPr>
    </a:lvl2pPr>
    <a:lvl3pPr indent="457200" defTabSz="1828800" latinLnBrk="0">
      <a:defRPr sz="2400">
        <a:latin typeface="+mn-lt"/>
        <a:ea typeface="+mn-ea"/>
        <a:cs typeface="+mn-cs"/>
        <a:sym typeface="Calibri"/>
      </a:defRPr>
    </a:lvl3pPr>
    <a:lvl4pPr indent="685800" defTabSz="1828800" latinLnBrk="0">
      <a:defRPr sz="2400">
        <a:latin typeface="+mn-lt"/>
        <a:ea typeface="+mn-ea"/>
        <a:cs typeface="+mn-cs"/>
        <a:sym typeface="Calibri"/>
      </a:defRPr>
    </a:lvl4pPr>
    <a:lvl5pPr indent="914400" defTabSz="1828800" latinLnBrk="0">
      <a:defRPr sz="2400">
        <a:latin typeface="+mn-lt"/>
        <a:ea typeface="+mn-ea"/>
        <a:cs typeface="+mn-cs"/>
        <a:sym typeface="Calibri"/>
      </a:defRPr>
    </a:lvl5pPr>
    <a:lvl6pPr indent="1143000" defTabSz="1828800" latinLnBrk="0">
      <a:defRPr sz="2400">
        <a:latin typeface="+mn-lt"/>
        <a:ea typeface="+mn-ea"/>
        <a:cs typeface="+mn-cs"/>
        <a:sym typeface="Calibri"/>
      </a:defRPr>
    </a:lvl6pPr>
    <a:lvl7pPr indent="1371600" defTabSz="1828800" latinLnBrk="0">
      <a:defRPr sz="2400">
        <a:latin typeface="+mn-lt"/>
        <a:ea typeface="+mn-ea"/>
        <a:cs typeface="+mn-cs"/>
        <a:sym typeface="Calibri"/>
      </a:defRPr>
    </a:lvl7pPr>
    <a:lvl8pPr indent="1600200" defTabSz="1828800" latinLnBrk="0">
      <a:defRPr sz="2400">
        <a:latin typeface="+mn-lt"/>
        <a:ea typeface="+mn-ea"/>
        <a:cs typeface="+mn-cs"/>
        <a:sym typeface="Calibri"/>
      </a:defRPr>
    </a:lvl8pPr>
    <a:lvl9pPr indent="1828800" defTabSz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323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08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990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224971" y="580797"/>
            <a:ext cx="22145174" cy="124777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idx="1"/>
          </p:nvPr>
        </p:nvSpPr>
        <p:spPr>
          <a:xfrm>
            <a:off x="224969" y="2177598"/>
            <a:ext cx="23672801" cy="10731908"/>
          </a:xfrm>
          <a:prstGeom prst="rect">
            <a:avLst/>
          </a:prstGeom>
        </p:spPr>
        <p:txBody>
          <a:bodyPr>
            <a:noAutofit/>
          </a:bodyPr>
          <a:lstStyle>
            <a:lvl1pPr marL="635000" indent="-635000">
              <a:lnSpc>
                <a:spcPct val="100000"/>
              </a:lnSpc>
              <a:buClr>
                <a:srgbClr val="011893"/>
              </a:buClr>
              <a:buSzPct val="181000"/>
              <a:buFontTx/>
            </a:lvl1pPr>
            <a:lvl2pPr marL="1498600" indent="-863600">
              <a:lnSpc>
                <a:spcPct val="100000"/>
              </a:lnSpc>
              <a:buClr>
                <a:srgbClr val="011893"/>
              </a:buClr>
              <a:buFontTx/>
            </a:lvl2pPr>
            <a:lvl3pPr marL="2171700" indent="-698500">
              <a:lnSpc>
                <a:spcPct val="100000"/>
              </a:lnSpc>
              <a:buClr>
                <a:srgbClr val="011893"/>
              </a:buClr>
              <a:buSzPct val="75000"/>
              <a:buFontTx/>
              <a:buChar char="๏"/>
            </a:lvl3pPr>
            <a:lvl4pPr marL="2895600">
              <a:lnSpc>
                <a:spcPct val="100000"/>
              </a:lnSpc>
              <a:buClr>
                <a:srgbClr val="011893"/>
              </a:buClr>
              <a:buSzPct val="64000"/>
              <a:buFontTx/>
              <a:buChar char="❖"/>
            </a:lvl4pPr>
            <a:lvl5pPr marL="3581400">
              <a:lnSpc>
                <a:spcPct val="100000"/>
              </a:lnSpc>
              <a:buClr>
                <a:srgbClr val="011893"/>
              </a:buClr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" y="4590"/>
            <a:ext cx="22405048" cy="478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2.png" descr="image2.png"/>
          <p:cNvPicPr>
            <a:picLocks noChangeAspect="1"/>
          </p:cNvPicPr>
          <p:nvPr/>
        </p:nvPicPr>
        <p:blipFill>
          <a:blip r:embed="rId3"/>
          <a:srcRect t="21" b="21"/>
          <a:stretch>
            <a:fillRect/>
          </a:stretch>
        </p:blipFill>
        <p:spPr>
          <a:xfrm>
            <a:off x="10862019" y="16365859"/>
            <a:ext cx="1487207" cy="1871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Athena_Logo_fullcolor.png" descr="Athena_Logo_full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6866" y="62414"/>
            <a:ext cx="1571137" cy="1871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523010" y="9815973"/>
            <a:ext cx="11698431" cy="2250754"/>
          </a:xfrm>
          <a:prstGeom prst="rect">
            <a:avLst/>
          </a:prstGeom>
        </p:spPr>
        <p:txBody>
          <a:bodyPr/>
          <a:lstStyle>
            <a:lvl1pPr marL="0" indent="0" algn="r">
              <a:buClrTx/>
              <a:buSzTx/>
              <a:buFontTx/>
              <a:buNone/>
              <a:defRPr sz="4800">
                <a:solidFill>
                  <a:srgbClr val="011893"/>
                </a:solidFill>
              </a:defRPr>
            </a:lvl1pPr>
            <a:lvl2pPr marL="0" indent="457200" algn="r">
              <a:buClrTx/>
              <a:buSzTx/>
              <a:buFontTx/>
              <a:buNone/>
              <a:defRPr sz="4800">
                <a:solidFill>
                  <a:srgbClr val="011893"/>
                </a:solidFill>
              </a:defRPr>
            </a:lvl2pPr>
            <a:lvl3pPr marL="0" indent="914400" algn="r">
              <a:buClrTx/>
              <a:buSzTx/>
              <a:buFontTx/>
              <a:buNone/>
              <a:defRPr sz="4800">
                <a:solidFill>
                  <a:srgbClr val="011893"/>
                </a:solidFill>
              </a:defRPr>
            </a:lvl3pPr>
            <a:lvl4pPr marL="0" indent="1371600" algn="r">
              <a:buClrTx/>
              <a:buSzTx/>
              <a:buFontTx/>
              <a:buNone/>
              <a:defRPr sz="4800">
                <a:solidFill>
                  <a:srgbClr val="011893"/>
                </a:solidFill>
              </a:defRPr>
            </a:lvl4pPr>
            <a:lvl5pPr marL="0" indent="1828800" algn="r">
              <a:buClrTx/>
              <a:buSzTx/>
              <a:buFontTx/>
              <a:buNone/>
              <a:defRPr sz="4800">
                <a:solidFill>
                  <a:srgbClr val="011893"/>
                </a:solidFill>
              </a:defRPr>
            </a:lvl5pPr>
          </a:lstStyle>
          <a:p>
            <a:r>
              <a:t>First and Last Name ( Institution)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7" name="image3.jpeg" descr="image3.jpeg"/>
          <p:cNvPicPr>
            <a:picLocks noChangeAspect="1"/>
          </p:cNvPicPr>
          <p:nvPr/>
        </p:nvPicPr>
        <p:blipFill>
          <a:blip r:embed="rId2">
            <a:alphaModFix amt="74679"/>
          </a:blip>
          <a:srcRect t="61" b="61"/>
          <a:stretch>
            <a:fillRect/>
          </a:stretch>
        </p:blipFill>
        <p:spPr>
          <a:xfrm>
            <a:off x="-12700" y="0"/>
            <a:ext cx="24384000" cy="9624807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1108260" y="599742"/>
            <a:ext cx="18308321" cy="8757931"/>
          </a:xfrm>
          <a:prstGeom prst="rect">
            <a:avLst/>
          </a:prstGeom>
        </p:spPr>
        <p:txBody>
          <a:bodyPr anchor="t"/>
          <a:lstStyle>
            <a:lvl1pPr>
              <a:defRPr sz="12000"/>
            </a:lvl1pPr>
          </a:lstStyle>
          <a:p>
            <a:r>
              <a:t>Title Text</a:t>
            </a:r>
          </a:p>
        </p:txBody>
      </p:sp>
      <p:pic>
        <p:nvPicPr>
          <p:cNvPr id="29" name="Athena_Logo_fullcolor.png" descr="Athena_Logo_fullcol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56" y="9783622"/>
            <a:ext cx="3185214" cy="3794481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" y="4590"/>
            <a:ext cx="22405048" cy="478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Athena_Logo_fullcolor.png" descr="Athena_Logo_fullcol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6866" y="62414"/>
            <a:ext cx="1571137" cy="1871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4969" y="697140"/>
            <a:ext cx="21952860" cy="124777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363160" y="13041716"/>
            <a:ext cx="534611" cy="528510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Picture 6" descr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0256" y="16751140"/>
            <a:ext cx="1487207" cy="1871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6" descr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8143" y="4590"/>
            <a:ext cx="22405048" cy="478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Athena_Logo_fullcolor.png" descr="Athena_Logo_fullcolo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26866" y="62414"/>
            <a:ext cx="1571137" cy="187166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1219200" y="3200400"/>
            <a:ext cx="21945600" cy="105156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1189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11893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11893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11893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11893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11893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11893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11893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11893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002060"/>
        </a:buClr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9906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002060"/>
        </a:buClr>
        <a:buSzPct val="100000"/>
        <a:buFont typeface="Arial"/>
        <a:buChar char="➢"/>
        <a:tabLst/>
        <a:defRPr sz="5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554479" marR="0" indent="-640079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002060"/>
        </a:buClr>
        <a:buSzPct val="100000"/>
        <a:buFont typeface="Arial"/>
        <a:buChar char="✓"/>
        <a:tabLst/>
        <a:defRPr sz="5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2082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002060"/>
        </a:buClr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540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002060"/>
        </a:buClr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997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002060"/>
        </a:buClr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002060"/>
        </a:buClr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911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002060"/>
        </a:buClr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002060"/>
        </a:buClr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h/7myjjr7ck60es0i/AADe9giiQihj2o6ejgjx4S8oa?dl=0" TargetMode="External"/><Relationship Id="rId2" Type="http://schemas.openxmlformats.org/officeDocument/2006/relationships/hyperlink" Target="https://www.dropbox.com/sh/482kxfv2og3nqmd/AABNV9T917tY5GYIodvZiH8Oa?dl=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uprd-my.sharepoint.com/:x:/g/personal/tue59914_temple_edu/Ed_TrOoKjSZGn4b4j5NnMMsBr2wn8oxsEMaXtXqBskvzz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E52FC-3D1B-48D8-9DBF-BFD757F5F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DPAP Preamble question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26A79-800D-4C13-831F-7572E3103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969" y="5416175"/>
            <a:ext cx="23672801" cy="7493331"/>
          </a:xfrm>
        </p:spPr>
        <p:txBody>
          <a:bodyPr/>
          <a:lstStyle/>
          <a:p>
            <a:r>
              <a:rPr lang="en-US" dirty="0"/>
              <a:t>xlsx file prepared and uploaded in the </a:t>
            </a:r>
            <a:r>
              <a:rPr lang="en-US" dirty="0" err="1"/>
              <a:t>dropbox</a:t>
            </a:r>
            <a:r>
              <a:rPr lang="en-US" dirty="0"/>
              <a:t> where the material to answer question is being collected:</a:t>
            </a:r>
          </a:p>
          <a:p>
            <a:pPr lvl="1"/>
            <a:r>
              <a:rPr lang="en-US" sz="3200" dirty="0"/>
              <a:t>Dropbox: </a:t>
            </a:r>
          </a:p>
          <a:p>
            <a:pPr marL="635000" lvl="1" indent="0">
              <a:buNone/>
            </a:pPr>
            <a:r>
              <a:rPr lang="en-US" sz="3200" dirty="0"/>
              <a:t>	</a:t>
            </a:r>
            <a:r>
              <a:rPr lang="en-US" sz="3200" dirty="0">
                <a:hlinkClick r:id="rId2"/>
              </a:rPr>
              <a:t>https://www.dropbox.com/sh/482kxfv2og3nqmd/AABNV9T917tY5GYIodvZiH8Oa?dl=0</a:t>
            </a:r>
            <a:r>
              <a:rPr lang="en-US" sz="3200" dirty="0"/>
              <a:t> </a:t>
            </a:r>
          </a:p>
          <a:p>
            <a:pPr marL="635000" lvl="1" indent="0">
              <a:buNone/>
            </a:pPr>
            <a:r>
              <a:rPr lang="en-US" sz="3200" dirty="0"/>
              <a:t>	Dropbox/ATHENA-Proposal/Integration/Review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Also reachable via :</a:t>
            </a:r>
          </a:p>
          <a:p>
            <a:pPr marL="635000" lvl="1" indent="0">
              <a:buNone/>
            </a:pPr>
            <a:r>
              <a:rPr lang="en-US" sz="3200" dirty="0"/>
              <a:t>	</a:t>
            </a:r>
            <a:r>
              <a:rPr lang="en-US" sz="3200" dirty="0">
                <a:hlinkClick r:id="rId3"/>
              </a:rPr>
              <a:t>https://www.dropbox.com/sh/7myjjr7ck60es0i/AADe9giiQihj2o6ejgjx4S8oa?dl=0</a:t>
            </a:r>
            <a:endParaRPr lang="en-US" sz="3200" dirty="0"/>
          </a:p>
          <a:p>
            <a:pPr marL="635000" lvl="1" indent="0">
              <a:buNone/>
            </a:pPr>
            <a:r>
              <a:rPr lang="en-US" sz="3200" dirty="0"/>
              <a:t>	 Dropbox/ATHENA-Proposal, then selecting </a:t>
            </a:r>
            <a:r>
              <a:rPr lang="en-US" sz="3200" b="1" dirty="0"/>
              <a:t>Integration</a:t>
            </a:r>
            <a:r>
              <a:rPr lang="en-US" sz="3200" dirty="0"/>
              <a:t>, </a:t>
            </a:r>
            <a:r>
              <a:rPr lang="en-US" sz="3200" b="1" dirty="0"/>
              <a:t>Review</a:t>
            </a:r>
          </a:p>
          <a:p>
            <a:pPr lvl="1"/>
            <a:r>
              <a:rPr lang="en-US" sz="3200" b="1" dirty="0"/>
              <a:t>File name:</a:t>
            </a:r>
          </a:p>
          <a:p>
            <a:pPr marL="6350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E17DC8-E2DB-48CC-9B61-B413AEDCE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16" y="2285886"/>
            <a:ext cx="24161367" cy="26729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C8044F-217D-45A3-9CC2-5492F3F49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025" y="11951143"/>
            <a:ext cx="5823772" cy="8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3347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E52FC-3D1B-48D8-9DBF-BFD757F5F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DPAP Preamble question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26A79-800D-4C13-831F-7572E3103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969" y="2373923"/>
            <a:ext cx="23672801" cy="10535583"/>
          </a:xfrm>
        </p:spPr>
        <p:txBody>
          <a:bodyPr/>
          <a:lstStyle/>
          <a:p>
            <a:pPr lvl="1"/>
            <a:r>
              <a:rPr lang="en-US" dirty="0"/>
              <a:t>In file</a:t>
            </a:r>
          </a:p>
          <a:p>
            <a:pPr marL="1473200" lvl="2" indent="0">
              <a:buNone/>
            </a:pPr>
            <a:r>
              <a:rPr lang="en-US" dirty="0"/>
              <a:t>Introductory text:</a:t>
            </a:r>
          </a:p>
          <a:p>
            <a:pPr marL="1473200" lvl="2" indent="0">
              <a:buNone/>
            </a:pP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C8044F-217D-45A3-9CC2-5492F3F49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225" y="2613712"/>
            <a:ext cx="5823772" cy="8002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D45281-8F1D-483F-8C17-FEA1DF91E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358" y="5353866"/>
            <a:ext cx="22025283" cy="598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163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E52FC-3D1B-48D8-9DBF-BFD757F5F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DPAP Preamble question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26A79-800D-4C13-831F-7572E3103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969" y="1811215"/>
            <a:ext cx="23672801" cy="10535583"/>
          </a:xfrm>
        </p:spPr>
        <p:txBody>
          <a:bodyPr/>
          <a:lstStyle/>
          <a:p>
            <a:pPr lvl="1"/>
            <a:r>
              <a:rPr lang="en-US" dirty="0"/>
              <a:t>In file</a:t>
            </a:r>
          </a:p>
          <a:p>
            <a:pPr marL="1473200" lvl="2" indent="0">
              <a:buNone/>
            </a:pPr>
            <a:r>
              <a:rPr lang="en-US" sz="4800" dirty="0"/>
              <a:t>Table to be cross-checked/corrected by the authors of the plots in the Proposal</a:t>
            </a:r>
          </a:p>
          <a:p>
            <a:pPr marL="1473200" lvl="2" indent="0">
              <a:buNone/>
            </a:pPr>
            <a:endParaRPr lang="en-US" sz="4800" dirty="0"/>
          </a:p>
          <a:p>
            <a:pPr marL="1473200" lvl="2" indent="0">
              <a:buNone/>
            </a:pPr>
            <a:endParaRPr lang="en-US" sz="4800" dirty="0"/>
          </a:p>
          <a:p>
            <a:pPr marL="1473200" lvl="2" indent="0">
              <a:buNone/>
            </a:pPr>
            <a:endParaRPr lang="en-US" sz="4800" dirty="0"/>
          </a:p>
          <a:p>
            <a:pPr marL="1473200" lvl="2" indent="0">
              <a:buNone/>
            </a:pPr>
            <a:endParaRPr lang="en-US" sz="4800" dirty="0"/>
          </a:p>
          <a:p>
            <a:pPr marL="1473200" lvl="2" indent="0">
              <a:buNone/>
            </a:pPr>
            <a:endParaRPr lang="en-US" sz="4800" dirty="0"/>
          </a:p>
          <a:p>
            <a:pPr marL="1473200" lvl="2" indent="0">
              <a:buNone/>
            </a:pPr>
            <a:endParaRPr lang="en-US" sz="4800" dirty="0"/>
          </a:p>
          <a:p>
            <a:pPr marL="1473200" lvl="2" indent="0">
              <a:buNone/>
            </a:pPr>
            <a:endParaRPr lang="en-US" sz="4800" dirty="0"/>
          </a:p>
          <a:p>
            <a:pPr marL="1473200" lvl="2" indent="0">
              <a:buNone/>
            </a:pPr>
            <a:r>
              <a:rPr lang="en-US" sz="4800" dirty="0"/>
              <a:t>        …</a:t>
            </a:r>
          </a:p>
          <a:p>
            <a:pPr marL="1473200" lvl="2" indent="0">
              <a:buNone/>
            </a:pPr>
            <a:r>
              <a:rPr lang="en-US" sz="4800" dirty="0"/>
              <a:t>PLEASE, check and confirm/correct according to needs!</a:t>
            </a:r>
          </a:p>
          <a:p>
            <a:pPr marL="1473200" lvl="2" indent="0">
              <a:buNone/>
            </a:pPr>
            <a:r>
              <a:rPr lang="en-US" sz="4800" b="1" dirty="0"/>
              <a:t>								THANK YOU !</a:t>
            </a:r>
          </a:p>
          <a:p>
            <a:pPr marL="1473200" lvl="2" indent="0">
              <a:buNone/>
            </a:pP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C8044F-217D-45A3-9CC2-5492F3F49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225" y="1969743"/>
            <a:ext cx="5823772" cy="8002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712245-A4D9-4F74-891F-A82528BA0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5" y="3861760"/>
            <a:ext cx="15337172" cy="73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6230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reeting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1554480">
              <a:defRPr sz="7480"/>
            </a:lvl1pPr>
          </a:lstStyle>
          <a:p>
            <a:r>
              <a:rPr lang="en-US" dirty="0"/>
              <a:t>Status of the answers to the DAC questions</a:t>
            </a:r>
            <a:endParaRPr dirty="0"/>
          </a:p>
        </p:txBody>
      </p:sp>
      <p:sp>
        <p:nvSpPr>
          <p:cNvPr id="5" name="Hallo…">
            <a:extLst>
              <a:ext uri="{FF2B5EF4-FFF2-40B4-BE49-F238E27FC236}">
                <a16:creationId xmlns:a16="http://schemas.microsoft.com/office/drawing/2014/main" id="{5FC55544-3EA3-46AA-BD14-A35817E0749E}"/>
              </a:ext>
            </a:extLst>
          </p:cNvPr>
          <p:cNvSpPr txBox="1">
            <a:spLocks/>
          </p:cNvSpPr>
          <p:nvPr/>
        </p:nvSpPr>
        <p:spPr>
          <a:xfrm>
            <a:off x="239090" y="3710354"/>
            <a:ext cx="23921390" cy="97418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noAutofit/>
          </a:bodyPr>
          <a:lstStyle>
            <a:lvl1pPr marL="635000" marR="0" indent="-635000" algn="l" defTabSz="18288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11893"/>
              </a:buClr>
              <a:buSzPct val="181000"/>
              <a:buFontTx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498600" marR="0" indent="-863600" algn="l" defTabSz="18288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11893"/>
              </a:buClr>
              <a:buSzPct val="100000"/>
              <a:buFontTx/>
              <a:buChar char="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2171700" marR="0" indent="-698500" algn="l" defTabSz="18288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11893"/>
              </a:buClr>
              <a:buSzPct val="75000"/>
              <a:buFontTx/>
              <a:buChar char="๏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895600" marR="0" indent="-711200" algn="l" defTabSz="18288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11893"/>
              </a:buClr>
              <a:buSzPct val="64000"/>
              <a:buFontTx/>
              <a:buChar char="❖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3581400" marR="0" indent="-711200" algn="l" defTabSz="18288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11893"/>
              </a:buClr>
              <a:buSzPct val="100000"/>
              <a:buFontTx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972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4544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9116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3688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 hangingPunct="1">
              <a:buSzPct val="110000"/>
              <a:buFont typeface="Wingdings" panose="05000000000000000000" pitchFamily="2" charset="2"/>
              <a:buChar char="Ø"/>
            </a:pPr>
            <a:r>
              <a:rPr lang="en-US" sz="3600" i="1" dirty="0">
                <a:solidFill>
                  <a:srgbClr val="002060"/>
                </a:solidFill>
              </a:rPr>
              <a:t>From </a:t>
            </a:r>
            <a:r>
              <a:rPr lang="en-US" sz="3600" b="1" i="1" dirty="0">
                <a:solidFill>
                  <a:srgbClr val="002060"/>
                </a:solidFill>
              </a:rPr>
              <a:t>DAC</a:t>
            </a:r>
            <a:r>
              <a:rPr lang="en-US" sz="3600" i="1" dirty="0">
                <a:solidFill>
                  <a:srgbClr val="002060"/>
                </a:solidFill>
              </a:rPr>
              <a:t> (received on 12/22,2021):  </a:t>
            </a:r>
            <a:r>
              <a:rPr lang="en-US" sz="3600" i="1" dirty="0">
                <a:solidFill>
                  <a:srgbClr val="002060"/>
                </a:solidFill>
                <a:hlinkClick r:id="rId3"/>
              </a:rPr>
              <a:t>https://tuprd-my.sharepoint.com/:x:/g/personal/tue59914_temple_edu/Ed_TrOoKjSZGn4b4j5NnMMsBr2wn8oxsEMaXtXqBskvzzA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  <a:p>
            <a:pPr marL="635000" lvl="1" indent="0" hangingPunct="1">
              <a:buSzPct val="110000"/>
              <a:buNone/>
            </a:pPr>
            <a:endParaRPr lang="en-US" sz="4400" i="1" dirty="0">
              <a:solidFill>
                <a:srgbClr val="002060"/>
              </a:solidFill>
            </a:endParaRPr>
          </a:p>
          <a:p>
            <a:pPr hangingPunct="1">
              <a:buSzPct val="110000"/>
            </a:pPr>
            <a:r>
              <a:rPr lang="en-US" dirty="0">
                <a:solidFill>
                  <a:srgbClr val="002060"/>
                </a:solidFill>
              </a:rPr>
              <a:t>Timelines</a:t>
            </a:r>
          </a:p>
          <a:p>
            <a:pPr lvl="1" hangingPunct="1">
              <a:buSzPct val="110000"/>
              <a:buFont typeface="Wingdings" panose="05000000000000000000" pitchFamily="2" charset="2"/>
              <a:buChar char="Ø"/>
            </a:pPr>
            <a:r>
              <a:rPr lang="en-US" sz="3600" dirty="0"/>
              <a:t>DAC </a:t>
            </a:r>
          </a:p>
          <a:p>
            <a:pPr lvl="2" hangingPunct="1">
              <a:buSzPct val="110000"/>
              <a:buFont typeface="Courier New" panose="02070309020205020404" pitchFamily="49" charset="0"/>
              <a:buChar char="o"/>
            </a:pPr>
            <a:r>
              <a:rPr lang="en-US" sz="3600" dirty="0"/>
              <a:t>DAC dead-line: 1/9 </a:t>
            </a:r>
          </a:p>
          <a:p>
            <a:pPr lvl="2" hangingPunct="1">
              <a:buSzPct val="110000"/>
              <a:buFont typeface="Courier New" panose="02070309020205020404" pitchFamily="49" charset="0"/>
              <a:buChar char="o"/>
            </a:pPr>
            <a:r>
              <a:rPr lang="en-US" sz="3600" dirty="0"/>
              <a:t>internal dead-line: 1/5</a:t>
            </a:r>
            <a:br>
              <a:rPr lang="en-US" sz="4000" dirty="0"/>
            </a:br>
            <a:br>
              <a:rPr lang="en-US" sz="4000" dirty="0"/>
            </a:br>
            <a:endParaRPr lang="en-US" sz="4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2142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reeting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1554480">
              <a:defRPr sz="7480"/>
            </a:lvl1pPr>
          </a:lstStyle>
          <a:p>
            <a:r>
              <a:rPr lang="en-US" dirty="0"/>
              <a:t>Status of the answers to the DAC questions</a:t>
            </a:r>
            <a:endParaRPr dirty="0"/>
          </a:p>
        </p:txBody>
      </p:sp>
      <p:sp>
        <p:nvSpPr>
          <p:cNvPr id="5" name="Hallo…">
            <a:extLst>
              <a:ext uri="{FF2B5EF4-FFF2-40B4-BE49-F238E27FC236}">
                <a16:creationId xmlns:a16="http://schemas.microsoft.com/office/drawing/2014/main" id="{5FC55544-3EA3-46AA-BD14-A35817E0749E}"/>
              </a:ext>
            </a:extLst>
          </p:cNvPr>
          <p:cNvSpPr txBox="1">
            <a:spLocks/>
          </p:cNvSpPr>
          <p:nvPr/>
        </p:nvSpPr>
        <p:spPr>
          <a:xfrm>
            <a:off x="239090" y="2602523"/>
            <a:ext cx="23921390" cy="1084970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noAutofit/>
          </a:bodyPr>
          <a:lstStyle>
            <a:lvl1pPr marL="635000" marR="0" indent="-635000" algn="l" defTabSz="18288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11893"/>
              </a:buClr>
              <a:buSzPct val="181000"/>
              <a:buFontTx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498600" marR="0" indent="-863600" algn="l" defTabSz="18288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11893"/>
              </a:buClr>
              <a:buSzPct val="100000"/>
              <a:buFontTx/>
              <a:buChar char="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2171700" marR="0" indent="-698500" algn="l" defTabSz="18288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11893"/>
              </a:buClr>
              <a:buSzPct val="75000"/>
              <a:buFontTx/>
              <a:buChar char="๏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895600" marR="0" indent="-711200" algn="l" defTabSz="18288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11893"/>
              </a:buClr>
              <a:buSzPct val="64000"/>
              <a:buFontTx/>
              <a:buChar char="❖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3581400" marR="0" indent="-711200" algn="l" defTabSz="18288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11893"/>
              </a:buClr>
              <a:buSzPct val="100000"/>
              <a:buFontTx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972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4544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9116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3688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buSzPct val="110000"/>
              <a:buNone/>
            </a:pPr>
            <a:r>
              <a:rPr lang="en-US" sz="3600" i="1" dirty="0">
                <a:solidFill>
                  <a:srgbClr val="002060"/>
                </a:solidFill>
              </a:rPr>
              <a:t>REMINDER: </a:t>
            </a:r>
            <a:r>
              <a:rPr lang="en-US" sz="3600" b="1" i="1" dirty="0">
                <a:solidFill>
                  <a:srgbClr val="002060"/>
                </a:solidFill>
              </a:rPr>
              <a:t>PID1 and AX1 </a:t>
            </a:r>
            <a:r>
              <a:rPr lang="en-US" sz="3600" i="1" dirty="0">
                <a:solidFill>
                  <a:srgbClr val="002060"/>
                </a:solidFill>
              </a:rPr>
              <a:t>(about cost comparison with YR) </a:t>
            </a:r>
            <a:r>
              <a:rPr lang="en-US" sz="3600" b="1" i="1" dirty="0">
                <a:solidFill>
                  <a:srgbClr val="002060"/>
                </a:solidFill>
              </a:rPr>
              <a:t>cancelled</a:t>
            </a:r>
          </a:p>
          <a:p>
            <a:pPr marL="0" indent="0" hangingPunct="1">
              <a:buSzPct val="110000"/>
              <a:buNone/>
            </a:pPr>
            <a:endParaRPr lang="en-US" sz="3600" b="1" i="1" dirty="0">
              <a:solidFill>
                <a:srgbClr val="002060"/>
              </a:solidFill>
            </a:endParaRPr>
          </a:p>
          <a:p>
            <a:pPr hangingPunct="1">
              <a:buSzPct val="110000"/>
            </a:pPr>
            <a:r>
              <a:rPr lang="en-US" sz="3600" i="1" dirty="0">
                <a:solidFill>
                  <a:srgbClr val="002060"/>
                </a:solidFill>
              </a:rPr>
              <a:t>TR1 (Si tracking) – </a:t>
            </a:r>
            <a:r>
              <a:rPr lang="en-US" sz="3600" b="1" i="1" dirty="0">
                <a:solidFill>
                  <a:srgbClr val="002060"/>
                </a:solidFill>
              </a:rPr>
              <a:t>final?</a:t>
            </a:r>
            <a:r>
              <a:rPr lang="en-US" sz="3600" i="1" u="sng" dirty="0">
                <a:solidFill>
                  <a:srgbClr val="002060"/>
                </a:solidFill>
              </a:rPr>
              <a:t> </a:t>
            </a:r>
            <a:r>
              <a:rPr lang="en-US" sz="3600" i="1" dirty="0">
                <a:solidFill>
                  <a:srgbClr val="002060"/>
                </a:solidFill>
              </a:rPr>
              <a:t>Do we have any comparative information (from previous exercises) about the material impact on p resolution and vertex resolution ?</a:t>
            </a:r>
          </a:p>
          <a:p>
            <a:pPr hangingPunct="1">
              <a:buSzPct val="110000"/>
            </a:pPr>
            <a:r>
              <a:rPr lang="en-US" sz="3600" i="1" dirty="0">
                <a:solidFill>
                  <a:srgbClr val="002060"/>
                </a:solidFill>
              </a:rPr>
              <a:t>TR2 (Si tracking) – </a:t>
            </a:r>
            <a:r>
              <a:rPr lang="en-US" sz="3600" b="1" i="1" dirty="0">
                <a:solidFill>
                  <a:srgbClr val="002060"/>
                </a:solidFill>
              </a:rPr>
              <a:t>final?</a:t>
            </a:r>
            <a:r>
              <a:rPr lang="en-US" sz="3600" i="1" dirty="0">
                <a:solidFill>
                  <a:srgbClr val="002060"/>
                </a:solidFill>
              </a:rPr>
              <a:t> It includes some plots about radioactivity at ATHENA which are (</a:t>
            </a:r>
            <a:r>
              <a:rPr lang="en-US" sz="3600" i="1" dirty="0" err="1">
                <a:solidFill>
                  <a:srgbClr val="002060"/>
                </a:solidFill>
              </a:rPr>
              <a:t>i</a:t>
            </a:r>
            <a:r>
              <a:rPr lang="en-US" sz="3600" i="1" dirty="0">
                <a:solidFill>
                  <a:srgbClr val="002060"/>
                </a:solidFill>
              </a:rPr>
              <a:t>) too small, (ii) non really linked with the text in the slide</a:t>
            </a:r>
          </a:p>
          <a:p>
            <a:pPr hangingPunct="1">
              <a:buSzPct val="110000"/>
            </a:pPr>
            <a:r>
              <a:rPr lang="en-US" sz="3600" i="1" dirty="0">
                <a:solidFill>
                  <a:srgbClr val="002060"/>
                </a:solidFill>
              </a:rPr>
              <a:t>TR3 (</a:t>
            </a:r>
            <a:r>
              <a:rPr lang="en-US" sz="3600" i="1" dirty="0" err="1">
                <a:solidFill>
                  <a:srgbClr val="002060"/>
                </a:solidFill>
                <a:latin typeface="Symbol" panose="05050102010706020507" pitchFamily="18" charset="2"/>
              </a:rPr>
              <a:t>m</a:t>
            </a:r>
            <a:r>
              <a:rPr lang="en-US" sz="3600" i="1" dirty="0" err="1">
                <a:solidFill>
                  <a:srgbClr val="002060"/>
                </a:solidFill>
              </a:rPr>
              <a:t>RWell</a:t>
            </a:r>
            <a:r>
              <a:rPr lang="en-US" sz="3600" i="1" dirty="0">
                <a:solidFill>
                  <a:srgbClr val="002060"/>
                </a:solidFill>
              </a:rPr>
              <a:t>) – not updated after discussion on Monday</a:t>
            </a:r>
          </a:p>
          <a:p>
            <a:pPr hangingPunct="1">
              <a:buSzPct val="110000"/>
            </a:pPr>
            <a:r>
              <a:rPr lang="en-US" sz="3600" i="1" dirty="0">
                <a:solidFill>
                  <a:srgbClr val="002060"/>
                </a:solidFill>
              </a:rPr>
              <a:t>TR4 (fluorocarbons vs pressurized Ar for </a:t>
            </a:r>
            <a:r>
              <a:rPr lang="en-US" sz="3600" i="1" dirty="0" err="1">
                <a:solidFill>
                  <a:srgbClr val="002060"/>
                </a:solidFill>
              </a:rPr>
              <a:t>RICHes</a:t>
            </a:r>
            <a:r>
              <a:rPr lang="en-US" sz="3600" i="1" dirty="0">
                <a:solidFill>
                  <a:srgbClr val="002060"/>
                </a:solidFill>
              </a:rPr>
              <a:t>) – ideas for the vessel mechanics missing</a:t>
            </a:r>
          </a:p>
          <a:p>
            <a:pPr hangingPunct="1">
              <a:buSzPct val="110000"/>
            </a:pPr>
            <a:endParaRPr lang="en-US" sz="3600" i="1" dirty="0">
              <a:solidFill>
                <a:srgbClr val="002060"/>
              </a:solidFill>
            </a:endParaRPr>
          </a:p>
          <a:p>
            <a:pPr hangingPunct="1">
              <a:buSzPct val="110000"/>
            </a:pPr>
            <a:r>
              <a:rPr lang="en-US" sz="3600" i="1" dirty="0">
                <a:solidFill>
                  <a:srgbClr val="002060"/>
                </a:solidFill>
              </a:rPr>
              <a:t>CA1 (</a:t>
            </a:r>
            <a:r>
              <a:rPr lang="en-US" sz="3600" i="1" dirty="0" err="1">
                <a:solidFill>
                  <a:srgbClr val="002060"/>
                </a:solidFill>
              </a:rPr>
              <a:t>bECal</a:t>
            </a:r>
            <a:r>
              <a:rPr lang="en-US" sz="3600" i="1" dirty="0">
                <a:solidFill>
                  <a:srgbClr val="002060"/>
                </a:solidFill>
              </a:rPr>
              <a:t>) – material showed by Maria on Monday not transferred in slides using template and added in the common Dropbox directory</a:t>
            </a:r>
          </a:p>
          <a:p>
            <a:pPr hangingPunct="1">
              <a:buSzPct val="110000"/>
            </a:pPr>
            <a:r>
              <a:rPr lang="en-US" sz="3600" i="1" dirty="0">
                <a:solidFill>
                  <a:srgbClr val="002060"/>
                </a:solidFill>
              </a:rPr>
              <a:t>CA2 (</a:t>
            </a:r>
            <a:r>
              <a:rPr lang="en-US" sz="3600" i="1" dirty="0" err="1">
                <a:solidFill>
                  <a:srgbClr val="002060"/>
                </a:solidFill>
              </a:rPr>
              <a:t>bECal</a:t>
            </a:r>
            <a:r>
              <a:rPr lang="en-US" sz="3600" i="1" dirty="0">
                <a:solidFill>
                  <a:srgbClr val="002060"/>
                </a:solidFill>
              </a:rPr>
              <a:t>) – material showed by Maria on Monday not transferred in slides using template and added in the common Dropbox directory</a:t>
            </a:r>
          </a:p>
          <a:p>
            <a:pPr marL="0" indent="0" hangingPunct="1">
              <a:buSzPct val="110000"/>
              <a:buNone/>
            </a:pPr>
            <a:br>
              <a:rPr lang="en-US" sz="4000" dirty="0"/>
            </a:br>
            <a:br>
              <a:rPr lang="en-US" sz="4000" dirty="0"/>
            </a:br>
            <a:endParaRPr lang="en-US" sz="4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47976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reeting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1554480">
              <a:defRPr sz="7480"/>
            </a:lvl1pPr>
          </a:lstStyle>
          <a:p>
            <a:r>
              <a:rPr lang="en-US" dirty="0"/>
              <a:t>Status of the answers to the DAC questions</a:t>
            </a:r>
            <a:endParaRPr dirty="0"/>
          </a:p>
        </p:txBody>
      </p:sp>
      <p:sp>
        <p:nvSpPr>
          <p:cNvPr id="5" name="Hallo…">
            <a:extLst>
              <a:ext uri="{FF2B5EF4-FFF2-40B4-BE49-F238E27FC236}">
                <a16:creationId xmlns:a16="http://schemas.microsoft.com/office/drawing/2014/main" id="{5FC55544-3EA3-46AA-BD14-A35817E0749E}"/>
              </a:ext>
            </a:extLst>
          </p:cNvPr>
          <p:cNvSpPr txBox="1">
            <a:spLocks/>
          </p:cNvSpPr>
          <p:nvPr/>
        </p:nvSpPr>
        <p:spPr>
          <a:xfrm>
            <a:off x="239090" y="2514600"/>
            <a:ext cx="23921390" cy="1093763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noAutofit/>
          </a:bodyPr>
          <a:lstStyle>
            <a:lvl1pPr marL="635000" marR="0" indent="-635000" algn="l" defTabSz="18288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11893"/>
              </a:buClr>
              <a:buSzPct val="181000"/>
              <a:buFontTx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498600" marR="0" indent="-863600" algn="l" defTabSz="18288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11893"/>
              </a:buClr>
              <a:buSzPct val="100000"/>
              <a:buFontTx/>
              <a:buChar char="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2171700" marR="0" indent="-698500" algn="l" defTabSz="18288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11893"/>
              </a:buClr>
              <a:buSzPct val="75000"/>
              <a:buFontTx/>
              <a:buChar char="๏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895600" marR="0" indent="-711200" algn="l" defTabSz="18288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11893"/>
              </a:buClr>
              <a:buSzPct val="64000"/>
              <a:buFontTx/>
              <a:buChar char="❖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3581400" marR="0" indent="-711200" algn="l" defTabSz="18288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11893"/>
              </a:buClr>
              <a:buSzPct val="100000"/>
              <a:buFontTx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972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4544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9116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3688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buSzPct val="110000"/>
              <a:buNone/>
            </a:pPr>
            <a:endParaRPr lang="en-US" sz="3600" b="1" i="1" dirty="0">
              <a:solidFill>
                <a:srgbClr val="002060"/>
              </a:solidFill>
            </a:endParaRPr>
          </a:p>
          <a:p>
            <a:pPr hangingPunct="1">
              <a:buSzPct val="110000"/>
            </a:pPr>
            <a:r>
              <a:rPr lang="en-US" sz="3600" i="1" dirty="0">
                <a:solidFill>
                  <a:srgbClr val="002060"/>
                </a:solidFill>
              </a:rPr>
              <a:t>EL1-6 (electronics) – in preparation (Alexandre, Jeff, Elke, Sylvester, Andrea</a:t>
            </a:r>
            <a:r>
              <a:rPr lang="en-US" sz="3600" i="1">
                <a:solidFill>
                  <a:srgbClr val="002060"/>
                </a:solidFill>
              </a:rPr>
              <a:t>, Silvia) </a:t>
            </a:r>
            <a:r>
              <a:rPr lang="en-US" sz="3600" i="1" dirty="0">
                <a:solidFill>
                  <a:srgbClr val="002060"/>
                </a:solidFill>
              </a:rPr>
              <a:t>– second dedicated meeting on Friday </a:t>
            </a:r>
          </a:p>
          <a:p>
            <a:pPr hangingPunct="1">
              <a:buSzPct val="110000"/>
            </a:pPr>
            <a:endParaRPr lang="en-US" sz="3600" i="1" dirty="0">
              <a:solidFill>
                <a:srgbClr val="002060"/>
              </a:solidFill>
            </a:endParaRPr>
          </a:p>
          <a:p>
            <a:pPr hangingPunct="1">
              <a:buSzPct val="110000"/>
            </a:pPr>
            <a:r>
              <a:rPr lang="en-US" sz="3600" i="1" dirty="0">
                <a:solidFill>
                  <a:srgbClr val="002060"/>
                </a:solidFill>
              </a:rPr>
              <a:t>MA1 (magnet cost) – not yet available</a:t>
            </a:r>
          </a:p>
          <a:p>
            <a:pPr hangingPunct="1">
              <a:buSzPct val="110000"/>
            </a:pPr>
            <a:endParaRPr lang="en-US" sz="3600" i="1" dirty="0">
              <a:solidFill>
                <a:srgbClr val="002060"/>
              </a:solidFill>
            </a:endParaRPr>
          </a:p>
          <a:p>
            <a:pPr hangingPunct="1">
              <a:buSzPct val="110000"/>
            </a:pPr>
            <a:r>
              <a:rPr lang="en-US" sz="3600" i="1" dirty="0">
                <a:solidFill>
                  <a:srgbClr val="002060"/>
                </a:solidFill>
              </a:rPr>
              <a:t>CR1- (decision about ATHENA design upgrades, timelines and costs) – </a:t>
            </a:r>
            <a:r>
              <a:rPr lang="en-US" sz="3600" b="1" i="1" dirty="0">
                <a:solidFill>
                  <a:srgbClr val="002060"/>
                </a:solidFill>
              </a:rPr>
              <a:t>final</a:t>
            </a:r>
            <a:br>
              <a:rPr lang="en-US" sz="3600" dirty="0"/>
            </a:br>
            <a:br>
              <a:rPr lang="en-US" sz="3600" dirty="0"/>
            </a:br>
            <a:endParaRPr lang="en-US" sz="3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2398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412</Words>
  <Application>Microsoft Office PowerPoint</Application>
  <PresentationFormat>Custom</PresentationFormat>
  <Paragraphs>52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Courier New</vt:lpstr>
      <vt:lpstr>Symbol</vt:lpstr>
      <vt:lpstr>Wingdings</vt:lpstr>
      <vt:lpstr>Office Theme</vt:lpstr>
      <vt:lpstr>DPAP Preamble question</vt:lpstr>
      <vt:lpstr>DPAP Preamble question</vt:lpstr>
      <vt:lpstr>DPAP Preamble question</vt:lpstr>
      <vt:lpstr>Status of the answers to the DAC questions</vt:lpstr>
      <vt:lpstr>Status of the answers to the DAC questions</vt:lpstr>
      <vt:lpstr>Status of the answers to the DAC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Greetings</dc:title>
  <dc:creator>Silvia Dalla Torre</dc:creator>
  <cp:lastModifiedBy>Silvia Dalla Torre</cp:lastModifiedBy>
  <cp:revision>15</cp:revision>
  <dcterms:modified xsi:type="dcterms:W3CDTF">2022-01-05T13:57:51Z</dcterms:modified>
</cp:coreProperties>
</file>