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6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8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0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6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224971" y="580797"/>
            <a:ext cx="22145174" cy="12477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xfrm>
            <a:off x="224969" y="2177598"/>
            <a:ext cx="23672801" cy="10731908"/>
          </a:xfrm>
          <a:prstGeom prst="rect">
            <a:avLst/>
          </a:prstGeom>
        </p:spPr>
        <p:txBody>
          <a:bodyPr>
            <a:noAutofit/>
          </a:bodyPr>
          <a:lstStyle>
            <a:lvl1pPr marL="635000" indent="-635000">
              <a:lnSpc>
                <a:spcPct val="100000"/>
              </a:lnSpc>
              <a:buClr>
                <a:srgbClr val="011893"/>
              </a:buClr>
              <a:buSzPct val="181000"/>
              <a:buFontTx/>
            </a:lvl1pPr>
            <a:lvl2pPr marL="1498600" indent="-863600">
              <a:lnSpc>
                <a:spcPct val="100000"/>
              </a:lnSpc>
              <a:buClr>
                <a:srgbClr val="011893"/>
              </a:buClr>
              <a:buFontTx/>
            </a:lvl2pPr>
            <a:lvl3pPr marL="2171700" indent="-698500">
              <a:lnSpc>
                <a:spcPct val="100000"/>
              </a:lnSpc>
              <a:buClr>
                <a:srgbClr val="011893"/>
              </a:buClr>
              <a:buSzPct val="75000"/>
              <a:buFontTx/>
              <a:buChar char="๏"/>
            </a:lvl3pPr>
            <a:lvl4pPr marL="2895600">
              <a:lnSpc>
                <a:spcPct val="100000"/>
              </a:lnSpc>
              <a:buClr>
                <a:srgbClr val="011893"/>
              </a:buClr>
              <a:buSzPct val="64000"/>
              <a:buFontTx/>
              <a:buChar char="❖"/>
            </a:lvl4pPr>
            <a:lvl5pPr marL="3581400">
              <a:lnSpc>
                <a:spcPct val="100000"/>
              </a:lnSpc>
              <a:buClr>
                <a:srgbClr val="011893"/>
              </a:buCl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" y="4590"/>
            <a:ext cx="22405048" cy="47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2.png" descr="image2.png"/>
          <p:cNvPicPr>
            <a:picLocks noChangeAspect="1"/>
          </p:cNvPicPr>
          <p:nvPr/>
        </p:nvPicPr>
        <p:blipFill>
          <a:blip r:embed="rId3"/>
          <a:srcRect t="21" b="21"/>
          <a:stretch>
            <a:fillRect/>
          </a:stretch>
        </p:blipFill>
        <p:spPr>
          <a:xfrm>
            <a:off x="10862019" y="16365859"/>
            <a:ext cx="1487207" cy="1871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Athena_Logo_fullcolor.png" descr="Athena_Logo_full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866" y="62414"/>
            <a:ext cx="1571137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523010" y="9815973"/>
            <a:ext cx="11698431" cy="2250754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1pPr>
            <a:lvl2pPr marL="0" indent="4572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2pPr>
            <a:lvl3pPr marL="0" indent="9144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3pPr>
            <a:lvl4pPr marL="0" indent="13716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4pPr>
            <a:lvl5pPr marL="0" indent="18288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5pPr>
          </a:lstStyle>
          <a:p>
            <a:r>
              <a:t>First and Last Name ( Institution)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7" name="image3.jpeg" descr="image3.jpeg"/>
          <p:cNvPicPr>
            <a:picLocks noChangeAspect="1"/>
          </p:cNvPicPr>
          <p:nvPr/>
        </p:nvPicPr>
        <p:blipFill>
          <a:blip r:embed="rId2">
            <a:alphaModFix amt="74679"/>
          </a:blip>
          <a:srcRect t="61" b="61"/>
          <a:stretch>
            <a:fillRect/>
          </a:stretch>
        </p:blipFill>
        <p:spPr>
          <a:xfrm>
            <a:off x="-12700" y="0"/>
            <a:ext cx="24384000" cy="962480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108260" y="599742"/>
            <a:ext cx="18308321" cy="8757931"/>
          </a:xfrm>
          <a:prstGeom prst="rect">
            <a:avLst/>
          </a:prstGeom>
        </p:spPr>
        <p:txBody>
          <a:bodyPr anchor="t"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pic>
        <p:nvPicPr>
          <p:cNvPr id="29" name="Athena_Logo_fullcolor.png" descr="Athena_Logo_full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6" y="9783622"/>
            <a:ext cx="3185214" cy="379448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" y="4590"/>
            <a:ext cx="22405048" cy="47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Athena_Logo_fullcolor.png" descr="Athena_Logo_full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866" y="62414"/>
            <a:ext cx="1571137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4969" y="697140"/>
            <a:ext cx="21952860" cy="1247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63160" y="13041716"/>
            <a:ext cx="534611" cy="52851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256" y="16751140"/>
            <a:ext cx="1487207" cy="1871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6" descr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143" y="4590"/>
            <a:ext cx="22405048" cy="47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thena_Logo_fullcolor.png" descr="Athena_Logo_fullcol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26866" y="62414"/>
            <a:ext cx="1571137" cy="18716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✓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482kxfv2og3nqmd/AABNV9T917tY5GYIodvZiH8Oa?dl=0&amp;preview=DPAP_Questions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uprd-my.sharepoint.com/:x:/g/personal/tue59914_temple_edu/Ed_TrOoKjSZGn4b4j5NnMMsBr2wn8oxsEMaXtXqBskvzz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554480">
              <a:defRPr sz="7480"/>
            </a:lvl1pPr>
          </a:lstStyle>
          <a:p>
            <a:r>
              <a:rPr lang="en-US" dirty="0"/>
              <a:t>About January 2022 homework</a:t>
            </a:r>
            <a:endParaRPr dirty="0"/>
          </a:p>
        </p:txBody>
      </p:sp>
      <p:sp>
        <p:nvSpPr>
          <p:cNvPr id="5" name="Hallo…">
            <a:extLst>
              <a:ext uri="{FF2B5EF4-FFF2-40B4-BE49-F238E27FC236}">
                <a16:creationId xmlns:a16="http://schemas.microsoft.com/office/drawing/2014/main" id="{5FC55544-3EA3-46AA-BD14-A35817E0749E}"/>
              </a:ext>
            </a:extLst>
          </p:cNvPr>
          <p:cNvSpPr txBox="1">
            <a:spLocks/>
          </p:cNvSpPr>
          <p:nvPr/>
        </p:nvSpPr>
        <p:spPr>
          <a:xfrm>
            <a:off x="239090" y="1739268"/>
            <a:ext cx="23921390" cy="117129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>
            <a:lvl1pPr marL="635000" marR="0" indent="-6350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81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98600" marR="0" indent="-8636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171700" marR="0" indent="-6985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75000"/>
              <a:buFontTx/>
              <a:buChar char="๏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956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64000"/>
              <a:buFontTx/>
              <a:buChar char="❖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5814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buSzPct val="110000"/>
              <a:buFont typeface="System Font Regular"/>
              <a:buChar char="●"/>
            </a:pPr>
            <a:r>
              <a:rPr lang="en-US" dirty="0"/>
              <a:t>2 sets of questions received</a:t>
            </a:r>
          </a:p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002060"/>
                </a:solidFill>
              </a:rPr>
              <a:t>From </a:t>
            </a:r>
            <a:r>
              <a:rPr lang="en-US" sz="3600" b="1" i="1" dirty="0">
                <a:solidFill>
                  <a:srgbClr val="002060"/>
                </a:solidFill>
              </a:rPr>
              <a:t>DPAP</a:t>
            </a:r>
            <a:r>
              <a:rPr lang="en-US" sz="3600" i="1" dirty="0">
                <a:solidFill>
                  <a:srgbClr val="002060"/>
                </a:solidFill>
              </a:rPr>
              <a:t>  (received on 12/17,2021): </a:t>
            </a:r>
            <a:r>
              <a:rPr lang="en-US" sz="3600" i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https://www.dropbox.com/sh/482kxfv2og3nqmd/AABNV9T917tY5GYIodvZiH8Oa?dl=0&amp;preview=DPAP_Questions.</a:t>
            </a:r>
            <a:r>
              <a:rPr lang="en-US" sz="3600" i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xlsx</a:t>
            </a:r>
            <a:endParaRPr lang="en-US" sz="3600" i="1" dirty="0">
              <a:solidFill>
                <a:srgbClr val="002060"/>
              </a:solidFill>
            </a:endParaRPr>
          </a:p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002060"/>
                </a:solidFill>
              </a:rPr>
              <a:t>From </a:t>
            </a:r>
            <a:r>
              <a:rPr lang="en-US" sz="3600" b="1" i="1" dirty="0">
                <a:solidFill>
                  <a:srgbClr val="002060"/>
                </a:solidFill>
              </a:rPr>
              <a:t>DAC</a:t>
            </a:r>
            <a:r>
              <a:rPr lang="en-US" sz="3600" i="1" dirty="0">
                <a:solidFill>
                  <a:srgbClr val="002060"/>
                </a:solidFill>
              </a:rPr>
              <a:t> (received on 12/22,2021):  </a:t>
            </a:r>
            <a:r>
              <a:rPr lang="en-US" sz="3600" i="1" dirty="0">
                <a:solidFill>
                  <a:srgbClr val="002060"/>
                </a:solidFill>
                <a:hlinkClick r:id="rId4"/>
              </a:rPr>
              <a:t>https://tuprd-my.sharepoint.com/:x:/g/personal/tue59914_temple_edu/Ed_TrOoKjSZGn4b4j5NnMMsBr2wn8oxsEMaXtXqBskvzzA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  <a:p>
            <a:pPr marL="635000" lvl="1" indent="0" hangingPunct="1">
              <a:buSzPct val="110000"/>
              <a:buNone/>
            </a:pPr>
            <a:endParaRPr lang="en-US" sz="4400" i="1" dirty="0">
              <a:solidFill>
                <a:srgbClr val="002060"/>
              </a:solidFill>
            </a:endParaRPr>
          </a:p>
          <a:p>
            <a:pPr hangingPunct="1">
              <a:buSzPct val="110000"/>
            </a:pPr>
            <a:r>
              <a:rPr lang="en-US" dirty="0">
                <a:solidFill>
                  <a:srgbClr val="002060"/>
                </a:solidFill>
              </a:rPr>
              <a:t>Timelines</a:t>
            </a:r>
          </a:p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sz="3600" dirty="0"/>
              <a:t>DPAP </a:t>
            </a:r>
          </a:p>
          <a:p>
            <a:pPr lvl="2" hangingPunct="1">
              <a:buSzPct val="110000"/>
              <a:buFont typeface="Courier New" panose="02070309020205020404" pitchFamily="49" charset="0"/>
              <a:buChar char="o"/>
            </a:pPr>
            <a:r>
              <a:rPr lang="en-US" sz="3600" dirty="0"/>
              <a:t>DPAP dead-line: 1/16 </a:t>
            </a:r>
          </a:p>
          <a:p>
            <a:pPr lvl="2" hangingPunct="1">
              <a:buSzPct val="110000"/>
              <a:buFont typeface="Courier New" panose="02070309020205020404" pitchFamily="49" charset="0"/>
              <a:buChar char="o"/>
            </a:pPr>
            <a:r>
              <a:rPr lang="en-US" sz="3600" dirty="0"/>
              <a:t>internal dead-line: 1/10 </a:t>
            </a:r>
          </a:p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sz="3600" dirty="0"/>
              <a:t>DAC </a:t>
            </a:r>
          </a:p>
          <a:p>
            <a:pPr lvl="2" hangingPunct="1">
              <a:buSzPct val="110000"/>
              <a:buFont typeface="Courier New" panose="02070309020205020404" pitchFamily="49" charset="0"/>
              <a:buChar char="o"/>
            </a:pPr>
            <a:r>
              <a:rPr lang="en-US" sz="3600" dirty="0"/>
              <a:t>DAC dead-line: 1/9 </a:t>
            </a:r>
          </a:p>
          <a:p>
            <a:pPr lvl="2" hangingPunct="1">
              <a:buSzPct val="110000"/>
              <a:buFont typeface="Courier New" panose="02070309020205020404" pitchFamily="49" charset="0"/>
              <a:buChar char="o"/>
            </a:pPr>
            <a:r>
              <a:rPr lang="en-US" sz="3600" dirty="0"/>
              <a:t>internal dead-line: 1/5</a:t>
            </a:r>
            <a:br>
              <a:rPr lang="en-US" sz="4000" dirty="0"/>
            </a:br>
            <a:br>
              <a:rPr lang="en-US" sz="4000" dirty="0"/>
            </a:br>
            <a:endParaRPr lang="en-US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448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554480">
              <a:defRPr sz="7480"/>
            </a:lvl1pPr>
          </a:lstStyle>
          <a:p>
            <a:r>
              <a:rPr lang="en-US" dirty="0"/>
              <a:t>About January 2022 homework</a:t>
            </a:r>
            <a:endParaRPr dirty="0"/>
          </a:p>
        </p:txBody>
      </p:sp>
      <p:sp>
        <p:nvSpPr>
          <p:cNvPr id="57" name="Hallo…"/>
          <p:cNvSpPr txBox="1">
            <a:spLocks noGrp="1"/>
          </p:cNvSpPr>
          <p:nvPr>
            <p:ph type="body" idx="1"/>
          </p:nvPr>
        </p:nvSpPr>
        <p:spPr>
          <a:xfrm>
            <a:off x="377369" y="2111557"/>
            <a:ext cx="23660502" cy="10876023"/>
          </a:xfrm>
          <a:prstGeom prst="rect">
            <a:avLst/>
          </a:prstGeom>
        </p:spPr>
        <p:txBody>
          <a:bodyPr/>
          <a:lstStyle/>
          <a:p>
            <a:pPr>
              <a:buSzPct val="110000"/>
              <a:buFont typeface="System Font Regular"/>
              <a:buChar char="●"/>
            </a:pPr>
            <a:r>
              <a:rPr lang="en-US" sz="4400" dirty="0">
                <a:solidFill>
                  <a:srgbClr val="002060"/>
                </a:solidFill>
              </a:rPr>
              <a:t>To collect your material:</a:t>
            </a:r>
          </a:p>
          <a:p>
            <a:pPr lvl="1"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2060"/>
                </a:solidFill>
              </a:rPr>
              <a:t>Dropbox/ATHENA-Proposal/Review</a:t>
            </a:r>
          </a:p>
          <a:p>
            <a:pPr lvl="1">
              <a:buSzPct val="110000"/>
              <a:buFont typeface="Wingdings" panose="05000000000000000000" pitchFamily="2" charset="2"/>
              <a:buChar char="Ø"/>
            </a:pPr>
            <a:endParaRPr lang="en-US" sz="4400" dirty="0">
              <a:solidFill>
                <a:srgbClr val="002060"/>
              </a:solidFill>
            </a:endParaRPr>
          </a:p>
          <a:p>
            <a:pPr>
              <a:buSzPct val="110000"/>
            </a:pPr>
            <a:r>
              <a:rPr lang="en-US" sz="4400" dirty="0">
                <a:solidFill>
                  <a:srgbClr val="000099"/>
                </a:solidFill>
              </a:rPr>
              <a:t>Calendar of our meetings </a:t>
            </a:r>
            <a:r>
              <a:rPr lang="en-US" sz="4400" dirty="0">
                <a:solidFill>
                  <a:srgbClr val="002060"/>
                </a:solidFill>
              </a:rPr>
              <a:t>in view of completing the homework:</a:t>
            </a:r>
          </a:p>
          <a:p>
            <a:pPr>
              <a:buSzPct val="110000"/>
            </a:pPr>
            <a:endParaRPr lang="en-US" sz="4400" dirty="0">
              <a:solidFill>
                <a:srgbClr val="002060"/>
              </a:solidFill>
            </a:endParaRPr>
          </a:p>
          <a:p>
            <a:pPr lvl="1">
              <a:buSzPct val="110000"/>
            </a:pPr>
            <a:r>
              <a:rPr lang="en-US" sz="4400" dirty="0">
                <a:solidFill>
                  <a:srgbClr val="002060"/>
                </a:solidFill>
              </a:rPr>
              <a:t>Monday January 3, 2022 at 11.00am EST</a:t>
            </a:r>
          </a:p>
          <a:p>
            <a:pPr lvl="1">
              <a:buSzPct val="110000"/>
            </a:pPr>
            <a:r>
              <a:rPr lang="en-US" sz="4400" dirty="0">
                <a:solidFill>
                  <a:srgbClr val="002060"/>
                </a:solidFill>
              </a:rPr>
              <a:t>Wednesday January 5, 2022 at 11.00am EST</a:t>
            </a:r>
          </a:p>
          <a:p>
            <a:pPr lvl="1">
              <a:buSzPct val="110000"/>
            </a:pPr>
            <a:r>
              <a:rPr lang="en-US" sz="4400" dirty="0">
                <a:solidFill>
                  <a:srgbClr val="002060"/>
                </a:solidFill>
              </a:rPr>
              <a:t>Friday January 7, 2022 at 11.00am EST</a:t>
            </a:r>
          </a:p>
          <a:p>
            <a:pPr lvl="1">
              <a:buSzPct val="110000"/>
            </a:pPr>
            <a:r>
              <a:rPr lang="en-US" sz="4400" dirty="0">
                <a:solidFill>
                  <a:srgbClr val="002060"/>
                </a:solidFill>
              </a:rPr>
              <a:t>Wednesday January 12, 2022 at 11.00am EST</a:t>
            </a:r>
          </a:p>
          <a:p>
            <a:pPr lvl="1">
              <a:buSzPct val="110000"/>
            </a:pPr>
            <a:endParaRPr lang="en-US" sz="4400" dirty="0">
              <a:solidFill>
                <a:srgbClr val="002060"/>
              </a:solidFill>
            </a:endParaRPr>
          </a:p>
          <a:p>
            <a:pPr>
              <a:buSzPct val="110000"/>
            </a:pPr>
            <a:r>
              <a:rPr lang="en-US" sz="4400" dirty="0">
                <a:solidFill>
                  <a:srgbClr val="002060"/>
                </a:solidFill>
              </a:rPr>
              <a:t>Complemented by EB reading sessions </a:t>
            </a:r>
          </a:p>
          <a:p>
            <a:pPr lvl="1">
              <a:buSzPct val="110000"/>
            </a:pPr>
            <a:endParaRPr lang="en-US" sz="4400" dirty="0">
              <a:solidFill>
                <a:srgbClr val="002060"/>
              </a:solidFill>
            </a:endParaRPr>
          </a:p>
          <a:p>
            <a:pPr marL="0" indent="0">
              <a:buSzPct val="110000"/>
              <a:buNone/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69ABB-EE9F-4068-8B32-FC5D08A74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21" t="92216" r="31290" b="1267"/>
          <a:stretch/>
        </p:blipFill>
        <p:spPr>
          <a:xfrm>
            <a:off x="6881247" y="12677614"/>
            <a:ext cx="2913682" cy="4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485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554480">
              <a:defRPr sz="7480"/>
            </a:lvl1pPr>
          </a:lstStyle>
          <a:p>
            <a:r>
              <a:rPr lang="en-US" dirty="0"/>
              <a:t>Today meeting</a:t>
            </a:r>
            <a:endParaRPr dirty="0"/>
          </a:p>
        </p:txBody>
      </p:sp>
      <p:sp>
        <p:nvSpPr>
          <p:cNvPr id="57" name="Hallo…"/>
          <p:cNvSpPr txBox="1">
            <a:spLocks noGrp="1"/>
          </p:cNvSpPr>
          <p:nvPr>
            <p:ph type="body" idx="1"/>
          </p:nvPr>
        </p:nvSpPr>
        <p:spPr>
          <a:xfrm>
            <a:off x="377369" y="2111557"/>
            <a:ext cx="23660502" cy="10876023"/>
          </a:xfrm>
          <a:prstGeom prst="rect">
            <a:avLst/>
          </a:prstGeom>
        </p:spPr>
        <p:txBody>
          <a:bodyPr/>
          <a:lstStyle/>
          <a:p>
            <a:pPr>
              <a:buSzPct val="110000"/>
              <a:buFont typeface="System Font Regular"/>
              <a:buChar char="●"/>
            </a:pPr>
            <a:r>
              <a:rPr lang="en-US" sz="4400" dirty="0">
                <a:solidFill>
                  <a:srgbClr val="002060"/>
                </a:solidFill>
              </a:rPr>
              <a:t>Status of answers to DAC question </a:t>
            </a:r>
          </a:p>
          <a:p>
            <a:pPr lvl="1"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2060"/>
                </a:solidFill>
              </a:rPr>
              <a:t>internal deadline on 1/5 !</a:t>
            </a:r>
          </a:p>
          <a:p>
            <a:pPr lvl="1">
              <a:buSzPct val="110000"/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2060"/>
                </a:solidFill>
              </a:rPr>
              <a:t>Submission by 1/9</a:t>
            </a:r>
          </a:p>
          <a:p>
            <a:pPr lvl="1">
              <a:buSzPct val="110000"/>
              <a:buFont typeface="System Font Regular"/>
              <a:buChar char="●"/>
            </a:pPr>
            <a:endParaRPr lang="en-US" sz="4400" dirty="0">
              <a:solidFill>
                <a:srgbClr val="002060"/>
              </a:solidFill>
            </a:endParaRPr>
          </a:p>
          <a:p>
            <a:pPr lvl="1">
              <a:buSzPct val="110000"/>
              <a:buFont typeface="System Font Regular"/>
              <a:buChar char="●"/>
            </a:pPr>
            <a:endParaRPr lang="en-US" sz="4400" dirty="0">
              <a:solidFill>
                <a:srgbClr val="002060"/>
              </a:solidFill>
            </a:endParaRPr>
          </a:p>
          <a:p>
            <a:pPr lvl="1">
              <a:buSzPct val="110000"/>
              <a:buFont typeface="System Font Regular"/>
              <a:buChar char="●"/>
            </a:pPr>
            <a:endParaRPr lang="en-US" sz="4400" dirty="0">
              <a:solidFill>
                <a:srgbClr val="002060"/>
              </a:solidFill>
            </a:endParaRPr>
          </a:p>
          <a:p>
            <a:pPr>
              <a:buSzPct val="110000"/>
              <a:buFont typeface="System Font Regular"/>
              <a:buChar char="●"/>
            </a:pPr>
            <a:r>
              <a:rPr lang="en-US" sz="4400" dirty="0">
                <a:solidFill>
                  <a:srgbClr val="000099"/>
                </a:solidFill>
              </a:rPr>
              <a:t>Status of the answers to DPAP</a:t>
            </a:r>
          </a:p>
          <a:p>
            <a:pPr lvl="1">
              <a:buSzPct val="110000"/>
            </a:pPr>
            <a:r>
              <a:rPr lang="en-US" sz="4400" dirty="0">
                <a:solidFill>
                  <a:srgbClr val="002060"/>
                </a:solidFill>
              </a:rPr>
              <a:t>Starting with those questions where there is already some preliminary material </a:t>
            </a:r>
          </a:p>
          <a:p>
            <a:pPr lvl="1">
              <a:buSzPct val="110000"/>
            </a:pPr>
            <a:r>
              <a:rPr lang="en-US" sz="4400" dirty="0">
                <a:solidFill>
                  <a:srgbClr val="002060"/>
                </a:solidFill>
              </a:rPr>
              <a:t>Continuation during next meetings</a:t>
            </a:r>
          </a:p>
          <a:p>
            <a:pPr marL="0" indent="0">
              <a:buSzPct val="110000"/>
              <a:buNone/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69ABB-EE9F-4068-8B32-FC5D08A74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21" t="92216" r="31290" b="1267"/>
          <a:stretch/>
        </p:blipFill>
        <p:spPr>
          <a:xfrm>
            <a:off x="6881247" y="12677614"/>
            <a:ext cx="2913682" cy="4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509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191</Words>
  <Application>Microsoft Office PowerPoint</Application>
  <PresentationFormat>Custom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System Font Regular</vt:lpstr>
      <vt:lpstr>Wingdings</vt:lpstr>
      <vt:lpstr>Office Theme</vt:lpstr>
      <vt:lpstr>About January 2022 homework</vt:lpstr>
      <vt:lpstr>About January 2022 homework</vt:lpstr>
      <vt:lpstr>Today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</dc:title>
  <dc:creator>Silvia Dalla Torre</dc:creator>
  <cp:lastModifiedBy>Silvia Dalla Torre</cp:lastModifiedBy>
  <cp:revision>9</cp:revision>
  <dcterms:modified xsi:type="dcterms:W3CDTF">2022-01-03T11:40:14Z</dcterms:modified>
</cp:coreProperties>
</file>