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30" d="100"/>
          <a:sy n="30" d="100"/>
        </p:scale>
        <p:origin x="903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8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2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4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224971" y="580797"/>
            <a:ext cx="22145174" cy="124777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224969" y="2177598"/>
            <a:ext cx="23672801" cy="10731908"/>
          </a:xfrm>
          <a:prstGeom prst="rect">
            <a:avLst/>
          </a:prstGeom>
        </p:spPr>
        <p:txBody>
          <a:bodyPr>
            <a:noAutofit/>
          </a:bodyPr>
          <a:lstStyle>
            <a:lvl1pPr marL="635000" indent="-635000">
              <a:lnSpc>
                <a:spcPct val="100000"/>
              </a:lnSpc>
              <a:buClr>
                <a:srgbClr val="011893"/>
              </a:buClr>
              <a:buSzPct val="181000"/>
              <a:buFontTx/>
            </a:lvl1pPr>
            <a:lvl2pPr marL="1498600" indent="-863600">
              <a:lnSpc>
                <a:spcPct val="100000"/>
              </a:lnSpc>
              <a:buClr>
                <a:srgbClr val="011893"/>
              </a:buClr>
              <a:buFontTx/>
            </a:lvl2pPr>
            <a:lvl3pPr marL="2171700" indent="-698500">
              <a:lnSpc>
                <a:spcPct val="100000"/>
              </a:lnSpc>
              <a:buClr>
                <a:srgbClr val="011893"/>
              </a:buClr>
              <a:buSzPct val="75000"/>
              <a:buFontTx/>
              <a:buChar char="๏"/>
            </a:lvl3pPr>
            <a:lvl4pPr marL="2895600">
              <a:lnSpc>
                <a:spcPct val="100000"/>
              </a:lnSpc>
              <a:buClr>
                <a:srgbClr val="011893"/>
              </a:buClr>
              <a:buSzPct val="64000"/>
              <a:buFontTx/>
              <a:buChar char="❖"/>
            </a:lvl4pPr>
            <a:lvl5pPr marL="3581400">
              <a:lnSpc>
                <a:spcPct val="100000"/>
              </a:lnSpc>
              <a:buClr>
                <a:srgbClr val="011893"/>
              </a:buClr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2.png" descr="image2.png"/>
          <p:cNvPicPr>
            <a:picLocks noChangeAspect="1"/>
          </p:cNvPicPr>
          <p:nvPr/>
        </p:nvPicPr>
        <p:blipFill>
          <a:blip r:embed="rId3"/>
          <a:srcRect t="21" b="21"/>
          <a:stretch>
            <a:fillRect/>
          </a:stretch>
        </p:blipFill>
        <p:spPr>
          <a:xfrm>
            <a:off x="10862019" y="16365859"/>
            <a:ext cx="1487207" cy="187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Athena_Logo_fullcolor.png" descr="Athena_Logo_full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523010" y="9815973"/>
            <a:ext cx="11698431" cy="2250754"/>
          </a:xfrm>
          <a:prstGeom prst="rect">
            <a:avLst/>
          </a:prstGeom>
        </p:spPr>
        <p:txBody>
          <a:bodyPr/>
          <a:lstStyle>
            <a:lvl1pPr marL="0" indent="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1pPr>
            <a:lvl2pPr marL="0" indent="4572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2pPr>
            <a:lvl3pPr marL="0" indent="9144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3pPr>
            <a:lvl4pPr marL="0" indent="13716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4pPr>
            <a:lvl5pPr marL="0" indent="1828800" algn="r">
              <a:buClrTx/>
              <a:buSzTx/>
              <a:buFontTx/>
              <a:buNone/>
              <a:defRPr sz="4800">
                <a:solidFill>
                  <a:srgbClr val="011893"/>
                </a:solidFill>
              </a:defRPr>
            </a:lvl5pPr>
          </a:lstStyle>
          <a:p>
            <a:r>
              <a:t>First and Last Name ( Institution)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7" name="image3.jpeg" descr="image3.jpeg"/>
          <p:cNvPicPr>
            <a:picLocks noChangeAspect="1"/>
          </p:cNvPicPr>
          <p:nvPr/>
        </p:nvPicPr>
        <p:blipFill>
          <a:blip r:embed="rId2">
            <a:alphaModFix amt="74679"/>
          </a:blip>
          <a:srcRect t="61" b="61"/>
          <a:stretch>
            <a:fillRect/>
          </a:stretch>
        </p:blipFill>
        <p:spPr>
          <a:xfrm>
            <a:off x="-12700" y="0"/>
            <a:ext cx="24384000" cy="9624807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1108260" y="599742"/>
            <a:ext cx="18308321" cy="8757931"/>
          </a:xfrm>
          <a:prstGeom prst="rect">
            <a:avLst/>
          </a:prstGeom>
        </p:spPr>
        <p:txBody>
          <a:bodyPr anchor="t"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pic>
        <p:nvPicPr>
          <p:cNvPr id="29" name="Athena_Logo_fullcolor.png" descr="Athena_Logo_full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56" y="9783622"/>
            <a:ext cx="3185214" cy="3794481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6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Athena_Logo_fullcolor.png" descr="Athena_Logo_full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4969" y="697140"/>
            <a:ext cx="21952860" cy="124777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363160" y="13041716"/>
            <a:ext cx="534611" cy="52851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0256" y="16751140"/>
            <a:ext cx="1487207" cy="18718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6" descr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143" y="4590"/>
            <a:ext cx="22405048" cy="4788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Athena_Logo_fullcolor.png" descr="Athena_Logo_fullcol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26866" y="62414"/>
            <a:ext cx="1571137" cy="187166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800" b="0" i="0" u="none" strike="noStrike" cap="none" spc="0" baseline="0">
          <a:solidFill>
            <a:srgbClr val="01189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✓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>
          <a:srgbClr val="002060"/>
        </a:buClr>
        <a:buSzPct val="100000"/>
        <a:buFont typeface="Arial"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 PID Calibration, Cherenkov imaging devices​</a:t>
            </a:r>
            <a:endParaRPr dirty="0"/>
          </a:p>
        </p:txBody>
      </p:sp>
      <p:sp>
        <p:nvSpPr>
          <p:cNvPr id="57" name="Hallo…"/>
          <p:cNvSpPr txBox="1">
            <a:spLocks noGrp="1"/>
          </p:cNvSpPr>
          <p:nvPr>
            <p:ph type="body" idx="1"/>
          </p:nvPr>
        </p:nvSpPr>
        <p:spPr>
          <a:xfrm>
            <a:off x="224968" y="2177598"/>
            <a:ext cx="24159031" cy="10850020"/>
          </a:xfrm>
          <a:prstGeom prst="rect">
            <a:avLst/>
          </a:prstGeom>
        </p:spPr>
        <p:txBody>
          <a:bodyPr/>
          <a:lstStyle/>
          <a:p>
            <a:pPr>
              <a:buSzPct val="110000"/>
              <a:buFont typeface="System Font Regular"/>
              <a:buChar char="●"/>
            </a:pPr>
            <a:r>
              <a:rPr lang="en-US" dirty="0"/>
              <a:t> The </a:t>
            </a:r>
            <a:r>
              <a:rPr lang="en-US" b="1" dirty="0" err="1">
                <a:solidFill>
                  <a:srgbClr val="002060"/>
                </a:solidFill>
              </a:rPr>
              <a:t>dRICH</a:t>
            </a:r>
            <a:r>
              <a:rPr lang="en-US" b="1" dirty="0">
                <a:solidFill>
                  <a:srgbClr val="002060"/>
                </a:solidFill>
              </a:rPr>
              <a:t> case</a:t>
            </a:r>
            <a:r>
              <a:rPr lang="en-US" dirty="0"/>
              <a:t> is discussed (analogous for </a:t>
            </a:r>
            <a:r>
              <a:rPr lang="en-US" dirty="0" err="1"/>
              <a:t>pfRICH</a:t>
            </a:r>
            <a:r>
              <a:rPr lang="en-US" dirty="0"/>
              <a:t> and </a:t>
            </a:r>
            <a:r>
              <a:rPr lang="en-US" dirty="0" err="1"/>
              <a:t>hpDIRC</a:t>
            </a:r>
            <a:r>
              <a:rPr lang="en-US" dirty="0"/>
              <a:t>)​</a:t>
            </a:r>
          </a:p>
          <a:p>
            <a:pPr>
              <a:buSzPct val="110000"/>
              <a:buFont typeface="System Font Regular"/>
              <a:buChar char="●"/>
            </a:pPr>
            <a:endParaRPr lang="en-US" dirty="0"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5811" y="13016435"/>
            <a:ext cx="365096" cy="5285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860F44-57E5-48D5-85C4-968D1C22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070" y="3470859"/>
            <a:ext cx="6018547" cy="1021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F715EE-0A79-4330-8BE8-7467C8D1648D}"/>
              </a:ext>
            </a:extLst>
          </p:cNvPr>
          <p:cNvSpPr/>
          <p:nvPr/>
        </p:nvSpPr>
        <p:spPr>
          <a:xfrm>
            <a:off x="16784734" y="3445578"/>
            <a:ext cx="1874692" cy="78849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4F6C0-F84E-4AD5-BE00-172AEFEED2AE}"/>
              </a:ext>
            </a:extLst>
          </p:cNvPr>
          <p:cNvSpPr txBox="1"/>
          <p:nvPr/>
        </p:nvSpPr>
        <p:spPr>
          <a:xfrm>
            <a:off x="21257416" y="10775376"/>
            <a:ext cx="1143260" cy="738662"/>
          </a:xfrm>
          <a:prstGeom prst="rect">
            <a:avLst/>
          </a:prstGeom>
          <a:noFill/>
          <a:ln w="254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854FE-1E17-4E06-98EF-E33976D81639}"/>
              </a:ext>
            </a:extLst>
          </p:cNvPr>
          <p:cNvSpPr txBox="1"/>
          <p:nvPr/>
        </p:nvSpPr>
        <p:spPr>
          <a:xfrm>
            <a:off x="20072565" y="12452734"/>
            <a:ext cx="4656221" cy="1200329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Cutaway rendering of the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dRICH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detector</a:t>
            </a:r>
            <a:endParaRPr lang="en-US" dirty="0"/>
          </a:p>
        </p:txBody>
      </p:sp>
      <p:sp>
        <p:nvSpPr>
          <p:cNvPr id="11" name="Hallo…">
            <a:extLst>
              <a:ext uri="{FF2B5EF4-FFF2-40B4-BE49-F238E27FC236}">
                <a16:creationId xmlns:a16="http://schemas.microsoft.com/office/drawing/2014/main" id="{16C93109-12A6-4781-BA42-F8ED409EC0D4}"/>
              </a:ext>
            </a:extLst>
          </p:cNvPr>
          <p:cNvSpPr txBox="1">
            <a:spLocks/>
          </p:cNvSpPr>
          <p:nvPr/>
        </p:nvSpPr>
        <p:spPr>
          <a:xfrm>
            <a:off x="303749" y="3445578"/>
            <a:ext cx="17060400" cy="9931065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b="1" dirty="0"/>
              <a:t>Assumptions: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tracking and momentum measurement already calibrated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aerogel support and mirror support (anchorage of the mirror center) are known (with ~1mm resolution, fully adequate).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the relative position of the photosensors within each array is known with resolution better than 100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(fully adequate)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Aerogel refractive index known (measured)</a:t>
            </a:r>
          </a:p>
          <a:p>
            <a:pPr hangingPunct="1">
              <a:buSzPct val="110000"/>
              <a:buFont typeface="System Font Regular"/>
              <a:buChar char="●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4486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 PID Calibration, Cherenkov imaging devices​</a:t>
            </a:r>
            <a:endParaRPr dirty="0"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965811" y="13016435"/>
            <a:ext cx="365096" cy="52851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860F44-57E5-48D5-85C4-968D1C22A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070" y="3470859"/>
            <a:ext cx="6018547" cy="10219860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F715EE-0A79-4330-8BE8-7467C8D1648D}"/>
              </a:ext>
            </a:extLst>
          </p:cNvPr>
          <p:cNvSpPr/>
          <p:nvPr/>
        </p:nvSpPr>
        <p:spPr>
          <a:xfrm>
            <a:off x="16784734" y="3445578"/>
            <a:ext cx="1874692" cy="78849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4F6C0-F84E-4AD5-BE00-172AEFEED2AE}"/>
              </a:ext>
            </a:extLst>
          </p:cNvPr>
          <p:cNvSpPr txBox="1"/>
          <p:nvPr/>
        </p:nvSpPr>
        <p:spPr>
          <a:xfrm>
            <a:off x="21257416" y="10775376"/>
            <a:ext cx="1143260" cy="738662"/>
          </a:xfrm>
          <a:prstGeom prst="rect">
            <a:avLst/>
          </a:prstGeom>
          <a:noFill/>
          <a:ln w="25400" cap="flat">
            <a:solidFill>
              <a:srgbClr val="00B0F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9" tIns="91439" rIns="91439" bIns="91439" numCol="1" spcCol="38100" rtlCol="0" anchor="t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C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2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F</a:t>
            </a:r>
            <a:r>
              <a:rPr kumimoji="0" lang="en-US" sz="3600" b="0" i="0" u="none" strike="noStrike" cap="none" spc="0" normalizeH="0" baseline="-2500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F854FE-1E17-4E06-98EF-E33976D81639}"/>
              </a:ext>
            </a:extLst>
          </p:cNvPr>
          <p:cNvSpPr txBox="1"/>
          <p:nvPr/>
        </p:nvSpPr>
        <p:spPr>
          <a:xfrm>
            <a:off x="20475170" y="12344616"/>
            <a:ext cx="4656221" cy="1200329"/>
          </a:xfrm>
          <a:prstGeom prst="rect">
            <a:avLst/>
          </a:prstGeom>
          <a:solidFill>
            <a:schemeClr val="bg1"/>
          </a:solidFill>
          <a:ln w="254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Cutaway rendering of the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dRICH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detector</a:t>
            </a:r>
            <a:endParaRPr lang="en-US" dirty="0"/>
          </a:p>
        </p:txBody>
      </p:sp>
      <p:sp>
        <p:nvSpPr>
          <p:cNvPr id="11" name="Hallo…">
            <a:extLst>
              <a:ext uri="{FF2B5EF4-FFF2-40B4-BE49-F238E27FC236}">
                <a16:creationId xmlns:a16="http://schemas.microsoft.com/office/drawing/2014/main" id="{16C93109-12A6-4781-BA42-F8ED409EC0D4}"/>
              </a:ext>
            </a:extLst>
          </p:cNvPr>
          <p:cNvSpPr txBox="1">
            <a:spLocks/>
          </p:cNvSpPr>
          <p:nvPr/>
        </p:nvSpPr>
        <p:spPr>
          <a:xfrm>
            <a:off x="142134" y="2767979"/>
            <a:ext cx="17060400" cy="91425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dirty="0"/>
              <a:t>Each of the six </a:t>
            </a:r>
            <a:r>
              <a:rPr lang="en-US" dirty="0" err="1"/>
              <a:t>dRICH</a:t>
            </a:r>
            <a:r>
              <a:rPr lang="en-US" dirty="0"/>
              <a:t> sectors is independent calibrated </a:t>
            </a: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dirty="0"/>
              <a:t>parameters to be determined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Mirror angular orientation (2 parameters);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position in space and angular orientation of the sensor array (5 parameters); 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dirty="0"/>
              <a:t>radiator gas refractive index n (1 parameter); not known a priory (depends on P, T and impurities)</a:t>
            </a:r>
          </a:p>
          <a:p>
            <a:pPr marL="1473200" lvl="2" indent="0" hangingPunct="1">
              <a:buSzPct val="110000"/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ym typeface="Wingdings" panose="05000000000000000000" pitchFamily="2" charset="2"/>
              </a:rPr>
              <a:t>8 </a:t>
            </a:r>
            <a:r>
              <a:rPr lang="en-US" b="1" dirty="0"/>
              <a:t>parameters in total: 7 for alignment +  n </a:t>
            </a:r>
          </a:p>
          <a:p>
            <a:pPr marL="1473200" lvl="2" indent="0" hangingPunct="1">
              <a:buSzPct val="110000"/>
              <a:buNone/>
            </a:pPr>
            <a:endParaRPr lang="en-US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BAC0F38-076B-47FA-A64B-8C5500BA5CDC}"/>
              </a:ext>
            </a:extLst>
          </p:cNvPr>
          <p:cNvSpPr/>
          <p:nvPr/>
        </p:nvSpPr>
        <p:spPr>
          <a:xfrm rot="5400000">
            <a:off x="17532244" y="5792977"/>
            <a:ext cx="5325982" cy="4905334"/>
          </a:xfrm>
          <a:prstGeom prst="triangle">
            <a:avLst>
              <a:gd name="adj" fmla="val 50355"/>
            </a:avLst>
          </a:prstGeom>
          <a:noFill/>
          <a:ln w="57150" cap="flat">
            <a:solidFill>
              <a:srgbClr val="C0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AA2391-6BA8-4D99-B9E2-282501B65159}"/>
              </a:ext>
            </a:extLst>
          </p:cNvPr>
          <p:cNvSpPr txBox="1"/>
          <p:nvPr/>
        </p:nvSpPr>
        <p:spPr>
          <a:xfrm>
            <a:off x="20386142" y="5259487"/>
            <a:ext cx="3835210" cy="646331"/>
          </a:xfrm>
          <a:prstGeom prst="rect">
            <a:avLst/>
          </a:prstGeom>
          <a:solidFill>
            <a:schemeClr val="bg1"/>
          </a:solidFill>
          <a:ln w="25400" cap="flat">
            <a:solidFill>
              <a:srgbClr val="C0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of the 6 sectors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A26A083-E13D-443E-9212-C4CB5EFF71B1}"/>
              </a:ext>
            </a:extLst>
          </p:cNvPr>
          <p:cNvCxnSpPr>
            <a:cxnSpLocks/>
          </p:cNvCxnSpPr>
          <p:nvPr/>
        </p:nvCxnSpPr>
        <p:spPr>
          <a:xfrm flipH="1">
            <a:off x="20664303" y="5905818"/>
            <a:ext cx="1489092" cy="1265003"/>
          </a:xfrm>
          <a:prstGeom prst="straightConnector1">
            <a:avLst/>
          </a:prstGeom>
          <a:noFill/>
          <a:ln w="57150" cap="flat">
            <a:solidFill>
              <a:srgbClr val="C0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348329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reeting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1554480">
              <a:defRPr sz="7480"/>
            </a:lvl1pPr>
          </a:lstStyle>
          <a:p>
            <a:r>
              <a:rPr lang="en-US" dirty="0"/>
              <a:t> PID Calibration, Cherenkov imaging devices​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2F715EE-0A79-4330-8BE8-7467C8D1648D}"/>
              </a:ext>
            </a:extLst>
          </p:cNvPr>
          <p:cNvSpPr/>
          <p:nvPr/>
        </p:nvSpPr>
        <p:spPr>
          <a:xfrm>
            <a:off x="16784734" y="3445578"/>
            <a:ext cx="1874692" cy="788497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bg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Hallo…">
            <a:extLst>
              <a:ext uri="{FF2B5EF4-FFF2-40B4-BE49-F238E27FC236}">
                <a16:creationId xmlns:a16="http://schemas.microsoft.com/office/drawing/2014/main" id="{16C93109-12A6-4781-BA42-F8ED409EC0D4}"/>
              </a:ext>
            </a:extLst>
          </p:cNvPr>
          <p:cNvSpPr txBox="1">
            <a:spLocks/>
          </p:cNvSpPr>
          <p:nvPr/>
        </p:nvSpPr>
        <p:spPr>
          <a:xfrm>
            <a:off x="224971" y="1891701"/>
            <a:ext cx="12418834" cy="914256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dirty="0"/>
              <a:t>Mass plot are produced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sz="4800" dirty="0"/>
              <a:t>The known particle masses used as constrains 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sz="4800" dirty="0"/>
              <a:t>Best fit procedure using aerogel data and gas data together to extract the 8 calibration parameters</a:t>
            </a:r>
          </a:p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i="1" dirty="0"/>
              <a:t>Cross-check: </a:t>
            </a:r>
            <a:r>
              <a:rPr lang="en-US" dirty="0"/>
              <a:t>by comparing the n-values for the 6 </a:t>
            </a:r>
            <a:r>
              <a:rPr lang="en-US" dirty="0" err="1"/>
              <a:t>dRICH</a:t>
            </a:r>
            <a:r>
              <a:rPr lang="en-US" dirty="0"/>
              <a:t> sectors</a:t>
            </a:r>
          </a:p>
        </p:txBody>
      </p:sp>
      <p:pic>
        <p:nvPicPr>
          <p:cNvPr id="13" name="Picture 12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5B5438B0-0BEB-4177-8E3F-8767420C4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787" y="1891701"/>
            <a:ext cx="6316081" cy="6272366"/>
          </a:xfrm>
          <a:prstGeom prst="rect">
            <a:avLst/>
          </a:prstGeom>
        </p:spPr>
      </p:pic>
      <p:pic>
        <p:nvPicPr>
          <p:cNvPr id="14" name="Picture 13" descr="Graphical user interface, chart, scatter chart&#10;&#10;Description automatically generated">
            <a:extLst>
              <a:ext uri="{FF2B5EF4-FFF2-40B4-BE49-F238E27FC236}">
                <a16:creationId xmlns:a16="http://schemas.microsoft.com/office/drawing/2014/main" id="{13D3EB3D-6E16-43C8-A9D4-DD110F87A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68366" y="7443634"/>
            <a:ext cx="6315634" cy="6272366"/>
          </a:xfrm>
          <a:prstGeom prst="rect">
            <a:avLst/>
          </a:prstGeom>
        </p:spPr>
      </p:pic>
      <p:sp>
        <p:nvSpPr>
          <p:cNvPr id="16" name="Hallo…">
            <a:extLst>
              <a:ext uri="{FF2B5EF4-FFF2-40B4-BE49-F238E27FC236}">
                <a16:creationId xmlns:a16="http://schemas.microsoft.com/office/drawing/2014/main" id="{A677FCD1-2F17-4243-9E0D-890348A48716}"/>
              </a:ext>
            </a:extLst>
          </p:cNvPr>
          <p:cNvSpPr txBox="1">
            <a:spLocks/>
          </p:cNvSpPr>
          <p:nvPr/>
        </p:nvSpPr>
        <p:spPr>
          <a:xfrm>
            <a:off x="224971" y="9323781"/>
            <a:ext cx="17501555" cy="18271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Autofit/>
          </a:bodyPr>
          <a:lstStyle>
            <a:lvl1pPr marL="635000" marR="0" indent="-6350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81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498600" marR="0" indent="-8636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2171700" marR="0" indent="-6985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75000"/>
              <a:buFontTx/>
              <a:buChar char="๏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28956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64000"/>
              <a:buFontTx/>
              <a:buChar char="❖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3581400" marR="0" indent="-711200" algn="l" defTabSz="1828800" rtl="0" latinLnBrk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11893"/>
              </a:buClr>
              <a:buSzPct val="100000"/>
              <a:buFontTx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9972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4544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9116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368800" marR="0" indent="-711200" algn="l" defTabSz="1828800" rtl="0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Char char="•"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hangingPunct="1">
              <a:buSzPct val="110000"/>
              <a:buFont typeface="Wingdings" panose="05000000000000000000" pitchFamily="2" charset="2"/>
              <a:buChar char="Ø"/>
            </a:pPr>
            <a:r>
              <a:rPr lang="en-US" i="1" dirty="0"/>
              <a:t>Monitoring n-value</a:t>
            </a:r>
            <a:r>
              <a:rPr lang="en-US" dirty="0"/>
              <a:t> (that continuously evolves with P, T and impurities): </a:t>
            </a:r>
          </a:p>
          <a:p>
            <a:pPr lvl="2" hangingPunct="1">
              <a:buSzPct val="110000"/>
              <a:buFont typeface="Wingdings" panose="05000000000000000000" pitchFamily="2" charset="2"/>
              <a:buChar char="ü"/>
            </a:pPr>
            <a:r>
              <a:rPr lang="en-US" sz="4800" dirty="0"/>
              <a:t>same procedure fixing the 7 alignment parameters (smaller statistics required making </a:t>
            </a:r>
            <a:r>
              <a:rPr lang="en-US" sz="4800" dirty="0" err="1"/>
              <a:t>continuos</a:t>
            </a:r>
            <a:r>
              <a:rPr lang="en-US" sz="4800" dirty="0"/>
              <a:t> monitoring practical)</a:t>
            </a:r>
          </a:p>
        </p:txBody>
      </p:sp>
    </p:spTree>
    <p:extLst>
      <p:ext uri="{BB962C8B-B14F-4D97-AF65-F5344CB8AC3E}">
        <p14:creationId xmlns:p14="http://schemas.microsoft.com/office/powerpoint/2010/main" val="337781713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252</Words>
  <Application>Microsoft Office PowerPoint</Application>
  <PresentationFormat>Custom</PresentationFormat>
  <Paragraphs>28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Symbol</vt:lpstr>
      <vt:lpstr>System Font Regular</vt:lpstr>
      <vt:lpstr>Wingdings</vt:lpstr>
      <vt:lpstr>Office Theme</vt:lpstr>
      <vt:lpstr> PID Calibration, Cherenkov imaging devices​</vt:lpstr>
      <vt:lpstr> PID Calibration, Cherenkov imaging devices​</vt:lpstr>
      <vt:lpstr> PID Calibration, Cherenkov imaging devices​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Greetings</dc:title>
  <dc:creator>Silvia Dalla Torre</dc:creator>
  <cp:lastModifiedBy>Silvia Dalla Torre</cp:lastModifiedBy>
  <cp:revision>6</cp:revision>
  <dcterms:modified xsi:type="dcterms:W3CDTF">2022-01-02T10:18:15Z</dcterms:modified>
</cp:coreProperties>
</file>