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5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6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7.xml" ContentType="application/vnd.openxmlformats-officedocument.theme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830" r:id="rId1"/>
    <p:sldMasterId id="2147483742" r:id="rId2"/>
    <p:sldMasterId id="2147483757" r:id="rId3"/>
    <p:sldMasterId id="2147483788" r:id="rId4"/>
    <p:sldMasterId id="2147483803" r:id="rId5"/>
    <p:sldMasterId id="2147483815" r:id="rId6"/>
    <p:sldMasterId id="2147483881" r:id="rId7"/>
    <p:sldMasterId id="2147483893" r:id="rId8"/>
  </p:sldMasterIdLst>
  <p:notesMasterIdLst>
    <p:notesMasterId r:id="rId76"/>
  </p:notesMasterIdLst>
  <p:handoutMasterIdLst>
    <p:handoutMasterId r:id="rId77"/>
  </p:handoutMasterIdLst>
  <p:sldIdLst>
    <p:sldId id="1105" r:id="rId9"/>
    <p:sldId id="1146" r:id="rId10"/>
    <p:sldId id="1147" r:id="rId11"/>
    <p:sldId id="1151" r:id="rId12"/>
    <p:sldId id="1152" r:id="rId13"/>
    <p:sldId id="1148" r:id="rId14"/>
    <p:sldId id="1149" r:id="rId15"/>
    <p:sldId id="1150" r:id="rId16"/>
    <p:sldId id="1145" r:id="rId17"/>
    <p:sldId id="1109" r:id="rId18"/>
    <p:sldId id="1153" r:id="rId19"/>
    <p:sldId id="1154" r:id="rId20"/>
    <p:sldId id="1155" r:id="rId21"/>
    <p:sldId id="1156" r:id="rId22"/>
    <p:sldId id="1157" r:id="rId23"/>
    <p:sldId id="1158" r:id="rId24"/>
    <p:sldId id="1159" r:id="rId25"/>
    <p:sldId id="1110" r:id="rId26"/>
    <p:sldId id="1111" r:id="rId27"/>
    <p:sldId id="1112" r:id="rId28"/>
    <p:sldId id="1127" r:id="rId29"/>
    <p:sldId id="1128" r:id="rId30"/>
    <p:sldId id="1097" r:id="rId31"/>
    <p:sldId id="1113" r:id="rId32"/>
    <p:sldId id="1114" r:id="rId33"/>
    <p:sldId id="1115" r:id="rId34"/>
    <p:sldId id="1116" r:id="rId35"/>
    <p:sldId id="1122" r:id="rId36"/>
    <p:sldId id="1117" r:id="rId37"/>
    <p:sldId id="1118" r:id="rId38"/>
    <p:sldId id="1119" r:id="rId39"/>
    <p:sldId id="1121" r:id="rId40"/>
    <p:sldId id="1120" r:id="rId41"/>
    <p:sldId id="1135" r:id="rId42"/>
    <p:sldId id="1136" r:id="rId43"/>
    <p:sldId id="1137" r:id="rId44"/>
    <p:sldId id="1139" r:id="rId45"/>
    <p:sldId id="1140" r:id="rId46"/>
    <p:sldId id="1125" r:id="rId47"/>
    <p:sldId id="1126" r:id="rId48"/>
    <p:sldId id="1123" r:id="rId49"/>
    <p:sldId id="1124" r:id="rId50"/>
    <p:sldId id="1129" r:id="rId51"/>
    <p:sldId id="1130" r:id="rId52"/>
    <p:sldId id="1131" r:id="rId53"/>
    <p:sldId id="1132" r:id="rId54"/>
    <p:sldId id="1134" r:id="rId55"/>
    <p:sldId id="1142" r:id="rId56"/>
    <p:sldId id="1133" r:id="rId57"/>
    <p:sldId id="1141" r:id="rId58"/>
    <p:sldId id="1144" r:id="rId59"/>
    <p:sldId id="1143" r:id="rId60"/>
    <p:sldId id="1073" r:id="rId61"/>
    <p:sldId id="1074" r:id="rId62"/>
    <p:sldId id="1075" r:id="rId63"/>
    <p:sldId id="1076" r:id="rId64"/>
    <p:sldId id="1090" r:id="rId65"/>
    <p:sldId id="1091" r:id="rId66"/>
    <p:sldId id="1092" r:id="rId67"/>
    <p:sldId id="1104" r:id="rId68"/>
    <p:sldId id="1081" r:id="rId69"/>
    <p:sldId id="1082" r:id="rId70"/>
    <p:sldId id="1080" r:id="rId71"/>
    <p:sldId id="1030" r:id="rId72"/>
    <p:sldId id="1079" r:id="rId73"/>
    <p:sldId id="1024" r:id="rId74"/>
    <p:sldId id="1061" r:id="rId75"/>
  </p:sldIdLst>
  <p:sldSz cx="9144000" cy="6858000" type="screen4x3"/>
  <p:notesSz cx="7099300" cy="102346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400" b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1400" b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1400" b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1400" b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3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F9FF"/>
    <a:srgbClr val="0000FF"/>
    <a:srgbClr val="FF9933"/>
    <a:srgbClr val="0033CC"/>
    <a:srgbClr val="008080"/>
    <a:srgbClr val="FF3300"/>
    <a:srgbClr val="EDF6F9"/>
    <a:srgbClr val="E5F3EE"/>
    <a:srgbClr val="CCCCFF"/>
    <a:srgbClr val="ABC5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43" autoAdjust="0"/>
    <p:restoredTop sz="86482" autoAdjust="0"/>
  </p:normalViewPr>
  <p:slideViewPr>
    <p:cSldViewPr snapToGrid="0">
      <p:cViewPr varScale="1">
        <p:scale>
          <a:sx n="76" d="100"/>
          <a:sy n="76" d="100"/>
        </p:scale>
        <p:origin x="1411" y="43"/>
      </p:cViewPr>
      <p:guideLst>
        <p:guide orient="horz" pos="2232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200" d="100"/>
        <a:sy n="200" d="100"/>
      </p:scale>
      <p:origin x="0" y="0"/>
    </p:cViewPr>
  </p:notesTextViewPr>
  <p:sorterViewPr>
    <p:cViewPr>
      <p:scale>
        <a:sx n="66" d="100"/>
        <a:sy n="66" d="100"/>
      </p:scale>
      <p:origin x="0" y="1950"/>
    </p:cViewPr>
  </p:sorterViewPr>
  <p:notesViewPr>
    <p:cSldViewPr snapToGrid="0">
      <p:cViewPr varScale="1">
        <p:scale>
          <a:sx n="48" d="100"/>
          <a:sy n="48" d="100"/>
        </p:scale>
        <p:origin x="-2004" y="-96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8.xml"/><Relationship Id="rId21" Type="http://schemas.openxmlformats.org/officeDocument/2006/relationships/slide" Target="slides/slide13.xml"/><Relationship Id="rId42" Type="http://schemas.openxmlformats.org/officeDocument/2006/relationships/slide" Target="slides/slide34.xml"/><Relationship Id="rId47" Type="http://schemas.openxmlformats.org/officeDocument/2006/relationships/slide" Target="slides/slide39.xml"/><Relationship Id="rId63" Type="http://schemas.openxmlformats.org/officeDocument/2006/relationships/slide" Target="slides/slide55.xml"/><Relationship Id="rId68" Type="http://schemas.openxmlformats.org/officeDocument/2006/relationships/slide" Target="slides/slide60.xml"/><Relationship Id="rId16" Type="http://schemas.openxmlformats.org/officeDocument/2006/relationships/slide" Target="slides/slide8.xml"/><Relationship Id="rId11" Type="http://schemas.openxmlformats.org/officeDocument/2006/relationships/slide" Target="slides/slide3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53" Type="http://schemas.openxmlformats.org/officeDocument/2006/relationships/slide" Target="slides/slide45.xml"/><Relationship Id="rId58" Type="http://schemas.openxmlformats.org/officeDocument/2006/relationships/slide" Target="slides/slide50.xml"/><Relationship Id="rId74" Type="http://schemas.openxmlformats.org/officeDocument/2006/relationships/slide" Target="slides/slide66.xml"/><Relationship Id="rId79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3.xml"/><Relationship Id="rId19" Type="http://schemas.openxmlformats.org/officeDocument/2006/relationships/slide" Target="slides/slide1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slide" Target="slides/slide35.xml"/><Relationship Id="rId48" Type="http://schemas.openxmlformats.org/officeDocument/2006/relationships/slide" Target="slides/slide40.xml"/><Relationship Id="rId56" Type="http://schemas.openxmlformats.org/officeDocument/2006/relationships/slide" Target="slides/slide48.xml"/><Relationship Id="rId64" Type="http://schemas.openxmlformats.org/officeDocument/2006/relationships/slide" Target="slides/slide56.xml"/><Relationship Id="rId69" Type="http://schemas.openxmlformats.org/officeDocument/2006/relationships/slide" Target="slides/slide61.xml"/><Relationship Id="rId77" Type="http://schemas.openxmlformats.org/officeDocument/2006/relationships/handoutMaster" Target="handoutMasters/handoutMaster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3.xml"/><Relationship Id="rId72" Type="http://schemas.openxmlformats.org/officeDocument/2006/relationships/slide" Target="slides/slide64.xml"/><Relationship Id="rId80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slide" Target="slides/slide38.xml"/><Relationship Id="rId59" Type="http://schemas.openxmlformats.org/officeDocument/2006/relationships/slide" Target="slides/slide51.xml"/><Relationship Id="rId67" Type="http://schemas.openxmlformats.org/officeDocument/2006/relationships/slide" Target="slides/slide59.xml"/><Relationship Id="rId20" Type="http://schemas.openxmlformats.org/officeDocument/2006/relationships/slide" Target="slides/slide12.xml"/><Relationship Id="rId41" Type="http://schemas.openxmlformats.org/officeDocument/2006/relationships/slide" Target="slides/slide33.xml"/><Relationship Id="rId54" Type="http://schemas.openxmlformats.org/officeDocument/2006/relationships/slide" Target="slides/slide46.xml"/><Relationship Id="rId62" Type="http://schemas.openxmlformats.org/officeDocument/2006/relationships/slide" Target="slides/slide54.xml"/><Relationship Id="rId70" Type="http://schemas.openxmlformats.org/officeDocument/2006/relationships/slide" Target="slides/slide62.xml"/><Relationship Id="rId75" Type="http://schemas.openxmlformats.org/officeDocument/2006/relationships/slide" Target="slides/slide67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slide" Target="slides/slide41.xml"/><Relationship Id="rId57" Type="http://schemas.openxmlformats.org/officeDocument/2006/relationships/slide" Target="slides/slide49.xml"/><Relationship Id="rId10" Type="http://schemas.openxmlformats.org/officeDocument/2006/relationships/slide" Target="slides/slide2.xml"/><Relationship Id="rId31" Type="http://schemas.openxmlformats.org/officeDocument/2006/relationships/slide" Target="slides/slide23.xml"/><Relationship Id="rId44" Type="http://schemas.openxmlformats.org/officeDocument/2006/relationships/slide" Target="slides/slide36.xml"/><Relationship Id="rId52" Type="http://schemas.openxmlformats.org/officeDocument/2006/relationships/slide" Target="slides/slide44.xml"/><Relationship Id="rId60" Type="http://schemas.openxmlformats.org/officeDocument/2006/relationships/slide" Target="slides/slide52.xml"/><Relationship Id="rId65" Type="http://schemas.openxmlformats.org/officeDocument/2006/relationships/slide" Target="slides/slide57.xml"/><Relationship Id="rId73" Type="http://schemas.openxmlformats.org/officeDocument/2006/relationships/slide" Target="slides/slide65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39" Type="http://schemas.openxmlformats.org/officeDocument/2006/relationships/slide" Target="slides/slide31.xml"/><Relationship Id="rId34" Type="http://schemas.openxmlformats.org/officeDocument/2006/relationships/slide" Target="slides/slide26.xml"/><Relationship Id="rId50" Type="http://schemas.openxmlformats.org/officeDocument/2006/relationships/slide" Target="slides/slide42.xml"/><Relationship Id="rId55" Type="http://schemas.openxmlformats.org/officeDocument/2006/relationships/slide" Target="slides/slide47.xml"/><Relationship Id="rId76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63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1.xml"/><Relationship Id="rId24" Type="http://schemas.openxmlformats.org/officeDocument/2006/relationships/slide" Target="slides/slide16.xml"/><Relationship Id="rId40" Type="http://schemas.openxmlformats.org/officeDocument/2006/relationships/slide" Target="slides/slide32.xml"/><Relationship Id="rId45" Type="http://schemas.openxmlformats.org/officeDocument/2006/relationships/slide" Target="slides/slide37.xml"/><Relationship Id="rId66" Type="http://schemas.openxmlformats.org/officeDocument/2006/relationships/slide" Target="slides/slide5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8000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50" tIns="47476" rIns="94950" bIns="47476" numCol="1" anchor="t" anchorCtr="0" compatLnSpc="1">
            <a:prstTxWarp prst="textNoShape">
              <a:avLst/>
            </a:prstTxWarp>
          </a:bodyPr>
          <a:lstStyle>
            <a:lvl1pPr defTabSz="949325">
              <a:defRPr sz="1200"/>
            </a:lvl1pPr>
          </a:lstStyle>
          <a:p>
            <a:endParaRPr lang="en-US"/>
          </a:p>
        </p:txBody>
      </p:sp>
      <p:sp>
        <p:nvSpPr>
          <p:cNvPr id="2170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10025" y="0"/>
            <a:ext cx="3049588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50" tIns="47476" rIns="94950" bIns="47476" numCol="1" anchor="t" anchorCtr="0" compatLnSpc="1">
            <a:prstTxWarp prst="textNoShape">
              <a:avLst/>
            </a:prstTxWarp>
          </a:bodyPr>
          <a:lstStyle>
            <a:lvl1pPr algn="r" defTabSz="949325">
              <a:defRPr sz="1200"/>
            </a:lvl1pPr>
          </a:lstStyle>
          <a:p>
            <a:endParaRPr lang="en-US"/>
          </a:p>
        </p:txBody>
      </p:sp>
      <p:sp>
        <p:nvSpPr>
          <p:cNvPr id="2170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09150"/>
            <a:ext cx="30480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50" tIns="47476" rIns="94950" bIns="47476" numCol="1" anchor="b" anchorCtr="0" compatLnSpc="1">
            <a:prstTxWarp prst="textNoShape">
              <a:avLst/>
            </a:prstTxWarp>
          </a:bodyPr>
          <a:lstStyle>
            <a:lvl1pPr defTabSz="949325">
              <a:defRPr sz="1200"/>
            </a:lvl1pPr>
          </a:lstStyle>
          <a:p>
            <a:endParaRPr lang="en-US"/>
          </a:p>
        </p:txBody>
      </p:sp>
      <p:sp>
        <p:nvSpPr>
          <p:cNvPr id="2170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10025" y="9709150"/>
            <a:ext cx="3049588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50" tIns="47476" rIns="94950" bIns="47476" numCol="1" anchor="b" anchorCtr="0" compatLnSpc="1">
            <a:prstTxWarp prst="textNoShape">
              <a:avLst/>
            </a:prstTxWarp>
          </a:bodyPr>
          <a:lstStyle>
            <a:lvl1pPr algn="r" defTabSz="949325">
              <a:defRPr sz="1200"/>
            </a:lvl1pPr>
          </a:lstStyle>
          <a:p>
            <a:fld id="{C6B5E852-0091-43F4-9E06-9FD67948804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3718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654" tIns="47325" rIns="94654" bIns="47325" numCol="1" anchor="t" anchorCtr="0" compatLnSpc="1">
            <a:prstTxWarp prst="textNoShape">
              <a:avLst/>
            </a:prstTxWarp>
          </a:bodyPr>
          <a:lstStyle>
            <a:lvl1pPr defTabSz="947738">
              <a:defRPr sz="1200" b="0"/>
            </a:lvl1pPr>
          </a:lstStyle>
          <a:p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654" tIns="47325" rIns="94654" bIns="47325" numCol="1" anchor="t" anchorCtr="0" compatLnSpc="1">
            <a:prstTxWarp prst="textNoShape">
              <a:avLst/>
            </a:prstTxWarp>
          </a:bodyPr>
          <a:lstStyle>
            <a:lvl1pPr algn="r" defTabSz="947738">
              <a:defRPr sz="1200" b="0"/>
            </a:lvl1pPr>
          </a:lstStyle>
          <a:p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3775" y="768350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7738" y="4859338"/>
            <a:ext cx="5203825" cy="460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654" tIns="47325" rIns="94654" bIns="473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3438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654" tIns="47325" rIns="94654" bIns="47325" numCol="1" anchor="b" anchorCtr="0" compatLnSpc="1">
            <a:prstTxWarp prst="textNoShape">
              <a:avLst/>
            </a:prstTxWarp>
          </a:bodyPr>
          <a:lstStyle>
            <a:lvl1pPr defTabSz="947738">
              <a:defRPr sz="1200" b="0"/>
            </a:lvl1pPr>
          </a:lstStyle>
          <a:p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3438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654" tIns="47325" rIns="94654" bIns="47325" numCol="1" anchor="b" anchorCtr="0" compatLnSpc="1">
            <a:prstTxWarp prst="textNoShape">
              <a:avLst/>
            </a:prstTxWarp>
          </a:bodyPr>
          <a:lstStyle>
            <a:lvl1pPr algn="r" defTabSz="947738">
              <a:defRPr sz="1200" b="0"/>
            </a:lvl1pPr>
          </a:lstStyle>
          <a:p>
            <a:fld id="{2C2D0228-BB61-40C2-BD8F-6D458FEDA81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65539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66FAF-FC2C-42B9-88A4-94DA01BF4164}" type="slidenum">
              <a:rPr lang="fr-CH" smtClean="0"/>
              <a:t>55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0065998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90982" y="6344775"/>
            <a:ext cx="2133600" cy="365125"/>
          </a:xfrm>
        </p:spPr>
        <p:txBody>
          <a:bodyPr/>
          <a:lstStyle/>
          <a:p>
            <a:fld id="{BEA5FDBA-E113-45AD-B495-F7A4A73EC7C2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11/01/2022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210300" y="6356350"/>
            <a:ext cx="2133600" cy="365125"/>
          </a:xfrm>
        </p:spPr>
        <p:txBody>
          <a:bodyPr/>
          <a:lstStyle/>
          <a:p>
            <a:fld id="{EE4CBECB-E6B9-4CF2-ABF0-89C6B79D862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11435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613682-E0E0-4C95-85CF-BFE1868DBC93}" type="datetime1">
              <a:rPr lang="fr-FR" altLang="en-US" smtClean="0">
                <a:solidFill>
                  <a:srgbClr val="000000"/>
                </a:solidFill>
              </a:rPr>
              <a:t>11/01/2022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3E0678-3149-443B-8A5D-85EC3119747D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en-US">
                <a:solidFill>
                  <a:srgbClr val="000000"/>
                </a:solidFill>
              </a:rPr>
              <a:t>/27</a:t>
            </a:r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07BDEE-CD20-4519-B589-270C413CB5D2}" type="datetime1">
              <a:rPr lang="fr-FR" altLang="en-US" smtClean="0">
                <a:solidFill>
                  <a:srgbClr val="000000"/>
                </a:solidFill>
              </a:rPr>
              <a:t>11/01/2022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3EB195-D2B7-4D0A-8B1C-749C5BCD3FE8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en-US">
                <a:solidFill>
                  <a:srgbClr val="000000"/>
                </a:solidFill>
              </a:rPr>
              <a:t>/27</a:t>
            </a:r>
          </a:p>
        </p:txBody>
      </p:sp>
    </p:spTree>
  </p:cSld>
  <p:clrMapOvr>
    <a:masterClrMapping/>
  </p:clrMapOvr>
  <p:transition>
    <p:dissolv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 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2BFC8C-1AA0-474C-A0E4-910FEC408263}" type="datetime1">
              <a:rPr lang="fr-FR" altLang="en-US" smtClean="0">
                <a:solidFill>
                  <a:srgbClr val="000000"/>
                </a:solidFill>
              </a:rPr>
              <a:t>11/01/2022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1D6649-B869-482D-9FB7-E5CAAFB5D891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en-US">
                <a:solidFill>
                  <a:srgbClr val="000000"/>
                </a:solidFill>
              </a:rPr>
              <a:t>/27</a:t>
            </a:r>
          </a:p>
        </p:txBody>
      </p:sp>
    </p:spTree>
  </p:cSld>
  <p:clrMapOvr>
    <a:masterClrMapping/>
  </p:clrMapOvr>
  <p:transition>
    <p:dissolv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47E8CF-E003-4139-A9B3-BDB5ACA6C938}" type="datetime1">
              <a:rPr lang="fr-FR" altLang="en-US" smtClean="0">
                <a:solidFill>
                  <a:srgbClr val="000000"/>
                </a:solidFill>
              </a:rPr>
              <a:t>11/01/2022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5CCB8F-D0CD-49E5-88AB-A8F3F4C00268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en-US">
                <a:solidFill>
                  <a:srgbClr val="000000"/>
                </a:solidFill>
              </a:rPr>
              <a:t>/27</a:t>
            </a:r>
          </a:p>
        </p:txBody>
      </p:sp>
    </p:spTree>
  </p:cSld>
  <p:clrMapOvr>
    <a:masterClrMapping/>
  </p:clrMapOvr>
  <p:transition>
    <p:dissolv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2750" y="152400"/>
            <a:ext cx="2152650" cy="61404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52400"/>
            <a:ext cx="6305550" cy="6140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398D47-913E-4773-85E0-A037983FD0B3}" type="datetime1">
              <a:rPr lang="fr-FR" altLang="en-US" smtClean="0">
                <a:solidFill>
                  <a:srgbClr val="000000"/>
                </a:solidFill>
              </a:rPr>
              <a:t>11/01/2022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5DD7CF-BEDA-4913-816E-1F120F320F8E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en-US">
                <a:solidFill>
                  <a:srgbClr val="000000"/>
                </a:solidFill>
              </a:rPr>
              <a:t>/27</a:t>
            </a:r>
          </a:p>
        </p:txBody>
      </p:sp>
    </p:spTree>
  </p:cSld>
  <p:clrMapOvr>
    <a:masterClrMapping/>
  </p:clrMapOvr>
  <p:transition>
    <p:dissolv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1093788" y="152400"/>
            <a:ext cx="7821612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914400"/>
            <a:ext cx="4229100" cy="26130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6300" y="914400"/>
            <a:ext cx="4229100" cy="26130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304800" y="3679825"/>
            <a:ext cx="4229100" cy="26130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86300" y="3679825"/>
            <a:ext cx="4229100" cy="26130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FADF9A-35BE-485E-9FF7-4276147FFC2E}" type="datetime1">
              <a:rPr lang="fr-FR" altLang="en-US" smtClean="0">
                <a:solidFill>
                  <a:srgbClr val="000000"/>
                </a:solidFill>
              </a:rPr>
              <a:t>11/01/2022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A44971-6174-4D10-B2A6-1EA49BB7016B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en-US">
                <a:solidFill>
                  <a:srgbClr val="000000"/>
                </a:solidFill>
              </a:rPr>
              <a:t>/27</a:t>
            </a:r>
          </a:p>
        </p:txBody>
      </p:sp>
    </p:spTree>
  </p:cSld>
  <p:clrMapOvr>
    <a:masterClrMapping/>
  </p:clrMapOvr>
  <p:transition>
    <p:dissolv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3788" y="152400"/>
            <a:ext cx="7821612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914400"/>
            <a:ext cx="4229100" cy="53784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6300" y="914400"/>
            <a:ext cx="4229100" cy="26130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86300" y="3679825"/>
            <a:ext cx="4229100" cy="26130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30C6D1-92E1-4460-97E2-E6728519A543}" type="datetime1">
              <a:rPr lang="fr-FR" altLang="en-US" smtClean="0">
                <a:solidFill>
                  <a:srgbClr val="000000"/>
                </a:solidFill>
              </a:rPr>
              <a:t>11/01/2022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2996AA-51BA-4786-A951-9D5ECE8ABD0C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en-US">
                <a:solidFill>
                  <a:srgbClr val="000000"/>
                </a:solidFill>
              </a:rPr>
              <a:t>/27</a:t>
            </a:r>
          </a:p>
        </p:txBody>
      </p:sp>
    </p:spTree>
  </p:cSld>
  <p:clrMapOvr>
    <a:masterClrMapping/>
  </p:clrMapOvr>
  <p:transition>
    <p:dissolv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610600" cy="762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fld id="{54EED6BF-541A-4DEF-B15D-A1DB4DDFAB77}" type="datetime1">
              <a:rPr lang="fr-FR" altLang="en-US" smtClean="0">
                <a:solidFill>
                  <a:srgbClr val="000000"/>
                </a:solidFill>
              </a:rPr>
              <a:t>11/01/2022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err="1" smtClean="0"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F37CEC-7426-473D-BB9A-C0489BA294D7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dissolv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24F504-842C-4A5F-B9E9-90D8B39F9298}" type="datetime1">
              <a:rPr lang="fr-FR" altLang="en-US" smtClean="0">
                <a:solidFill>
                  <a:srgbClr val="000000"/>
                </a:solidFill>
              </a:rPr>
              <a:t>11/01/2022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49453E-1DE5-426C-B922-979B5BCB3A31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en-US">
                <a:solidFill>
                  <a:srgbClr val="000000"/>
                </a:solidFill>
              </a:rPr>
              <a:t>/27</a:t>
            </a:r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EB37B-424A-4722-AC7B-D55849AF61F8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11/01/2022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CBECB-E6B9-4CF2-ABF0-89C6B79D862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34597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3C0014-43B5-44EA-88D3-29372938F195}" type="datetime1">
              <a:rPr lang="fr-FR" altLang="en-US" smtClean="0">
                <a:solidFill>
                  <a:srgbClr val="000000"/>
                </a:solidFill>
              </a:rPr>
              <a:t>11/01/2022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A2F5BE-86E4-4E9A-A8FB-7367990F2C5C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en-US">
                <a:solidFill>
                  <a:srgbClr val="000000"/>
                </a:solidFill>
              </a:rPr>
              <a:t>/27</a:t>
            </a:r>
          </a:p>
        </p:txBody>
      </p:sp>
    </p:spTree>
  </p:cSld>
  <p:clrMapOvr>
    <a:masterClrMapping/>
  </p:clrMapOvr>
  <p:transition>
    <p:dissolv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914400"/>
            <a:ext cx="4229100" cy="5378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914400"/>
            <a:ext cx="4229100" cy="5378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E637F0-F241-49B7-8A54-148E892D9402}" type="datetime1">
              <a:rPr lang="fr-FR" altLang="en-US" smtClean="0">
                <a:solidFill>
                  <a:srgbClr val="000000"/>
                </a:solidFill>
              </a:rPr>
              <a:t>11/01/2022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1A4C39-1342-4DBF-BA2D-862D2705C813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en-US">
                <a:solidFill>
                  <a:srgbClr val="000000"/>
                </a:solidFill>
              </a:rPr>
              <a:t>/27</a:t>
            </a:r>
          </a:p>
        </p:txBody>
      </p:sp>
    </p:spTree>
  </p:cSld>
  <p:clrMapOvr>
    <a:masterClrMapping/>
  </p:clrMapOvr>
  <p:transition>
    <p:dissolv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D7C3C5-0536-41DA-B462-76276A23E3BA}" type="datetime1">
              <a:rPr lang="fr-FR" altLang="en-US" smtClean="0">
                <a:solidFill>
                  <a:srgbClr val="000000"/>
                </a:solidFill>
              </a:rPr>
              <a:t>11/01/2022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0E0F29-8CEC-48E4-9081-B3B24D9ED4C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en-US">
                <a:solidFill>
                  <a:srgbClr val="000000"/>
                </a:solidFill>
              </a:rPr>
              <a:t>/27</a:t>
            </a:r>
          </a:p>
        </p:txBody>
      </p:sp>
    </p:spTree>
  </p:cSld>
  <p:clrMapOvr>
    <a:masterClrMapping/>
  </p:clrMapOvr>
  <p:transition>
    <p:dissolv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0B3CA9-5D95-4327-A58A-E2C64D557876}" type="datetime1">
              <a:rPr lang="fr-FR" altLang="en-US" smtClean="0">
                <a:solidFill>
                  <a:srgbClr val="000000"/>
                </a:solidFill>
              </a:rPr>
              <a:t>11/01/2022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A463A4-1425-4350-AC63-E9ADFA407B67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en-US">
                <a:solidFill>
                  <a:srgbClr val="000000"/>
                </a:solidFill>
              </a:rPr>
              <a:t>/27</a:t>
            </a:r>
          </a:p>
        </p:txBody>
      </p:sp>
    </p:spTree>
  </p:cSld>
  <p:clrMapOvr>
    <a:masterClrMapping/>
  </p:clrMapOvr>
  <p:transition>
    <p:dissolv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87A96E-4A70-471F-83E4-0B27B806FF30}" type="datetime1">
              <a:rPr lang="fr-FR" altLang="en-US" smtClean="0">
                <a:solidFill>
                  <a:srgbClr val="000000"/>
                </a:solidFill>
              </a:rPr>
              <a:t>11/01/2022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3E0678-3149-443B-8A5D-85EC3119747D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en-US">
                <a:solidFill>
                  <a:srgbClr val="000000"/>
                </a:solidFill>
              </a:rPr>
              <a:t>/27</a:t>
            </a:r>
          </a:p>
        </p:txBody>
      </p:sp>
    </p:spTree>
  </p:cSld>
  <p:clrMapOvr>
    <a:masterClrMapping/>
  </p:clrMapOvr>
  <p:transition>
    <p:dissolv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AF5C88-6A83-4A0D-A5BB-92E3EF064A33}" type="datetime1">
              <a:rPr lang="fr-FR" altLang="en-US" smtClean="0">
                <a:solidFill>
                  <a:srgbClr val="000000"/>
                </a:solidFill>
              </a:rPr>
              <a:t>11/01/2022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3EB195-D2B7-4D0A-8B1C-749C5BCD3FE8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en-US">
                <a:solidFill>
                  <a:srgbClr val="000000"/>
                </a:solidFill>
              </a:rPr>
              <a:t>/27</a:t>
            </a:r>
          </a:p>
        </p:txBody>
      </p:sp>
    </p:spTree>
  </p:cSld>
  <p:clrMapOvr>
    <a:masterClrMapping/>
  </p:clrMapOvr>
  <p:transition>
    <p:dissolv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 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E809C7-35C5-4F68-B061-1CDAD6F15212}" type="datetime1">
              <a:rPr lang="fr-FR" altLang="en-US" smtClean="0">
                <a:solidFill>
                  <a:srgbClr val="000000"/>
                </a:solidFill>
              </a:rPr>
              <a:t>11/01/2022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1D6649-B869-482D-9FB7-E5CAAFB5D891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en-US">
                <a:solidFill>
                  <a:srgbClr val="000000"/>
                </a:solidFill>
              </a:rPr>
              <a:t>/27</a:t>
            </a:r>
          </a:p>
        </p:txBody>
      </p:sp>
    </p:spTree>
  </p:cSld>
  <p:clrMapOvr>
    <a:masterClrMapping/>
  </p:clrMapOvr>
  <p:transition>
    <p:dissolv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A5EA90-A96F-4C06-8232-C3A35C0FF385}" type="datetime1">
              <a:rPr lang="fr-FR" altLang="en-US" smtClean="0">
                <a:solidFill>
                  <a:srgbClr val="000000"/>
                </a:solidFill>
              </a:rPr>
              <a:t>11/01/2022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5CCB8F-D0CD-49E5-88AB-A8F3F4C00268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en-US">
                <a:solidFill>
                  <a:srgbClr val="000000"/>
                </a:solidFill>
              </a:rPr>
              <a:t>/27</a:t>
            </a:r>
          </a:p>
        </p:txBody>
      </p:sp>
    </p:spTree>
  </p:cSld>
  <p:clrMapOvr>
    <a:masterClrMapping/>
  </p:clrMapOvr>
  <p:transition>
    <p:dissolv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2750" y="152400"/>
            <a:ext cx="2152650" cy="61404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52400"/>
            <a:ext cx="6305550" cy="6140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80CC80-DB72-4556-834D-8BEAAAB9A694}" type="datetime1">
              <a:rPr lang="fr-FR" altLang="en-US" smtClean="0">
                <a:solidFill>
                  <a:srgbClr val="000000"/>
                </a:solidFill>
              </a:rPr>
              <a:t>11/01/2022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5DD7CF-BEDA-4913-816E-1F120F320F8E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en-US">
                <a:solidFill>
                  <a:srgbClr val="000000"/>
                </a:solidFill>
              </a:rPr>
              <a:t>/27</a:t>
            </a:r>
          </a:p>
        </p:txBody>
      </p:sp>
    </p:spTree>
  </p:cSld>
  <p:clrMapOvr>
    <a:masterClrMapping/>
  </p:clrMapOvr>
  <p:transition>
    <p:dissolv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1093788" y="152400"/>
            <a:ext cx="7821612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914400"/>
            <a:ext cx="4229100" cy="26130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6300" y="914400"/>
            <a:ext cx="4229100" cy="26130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304800" y="3679825"/>
            <a:ext cx="4229100" cy="26130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86300" y="3679825"/>
            <a:ext cx="4229100" cy="26130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56D428-2A24-4DF0-8ED6-28182DD0F237}" type="datetime1">
              <a:rPr lang="fr-FR" altLang="en-US" smtClean="0">
                <a:solidFill>
                  <a:srgbClr val="000000"/>
                </a:solidFill>
              </a:rPr>
              <a:t>11/01/2022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A44971-6174-4D10-B2A6-1EA49BB7016B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en-US">
                <a:solidFill>
                  <a:srgbClr val="000000"/>
                </a:solidFill>
              </a:rPr>
              <a:t>/27</a:t>
            </a:r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3788" y="152400"/>
            <a:ext cx="7821612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914400"/>
            <a:ext cx="4229100" cy="53784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6300" y="914400"/>
            <a:ext cx="4229100" cy="26130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86300" y="3679825"/>
            <a:ext cx="4229100" cy="26130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AFF6F1-88AD-48C8-9152-59517C393508}" type="datetime1">
              <a:rPr lang="fr-FR" altLang="en-US" smtClean="0">
                <a:solidFill>
                  <a:srgbClr val="000000"/>
                </a:solidFill>
              </a:rPr>
              <a:t>11/01/2022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2996AA-51BA-4786-A951-9D5ECE8ABD0C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en-US">
                <a:solidFill>
                  <a:srgbClr val="000000"/>
                </a:solidFill>
              </a:rPr>
              <a:t>/27</a:t>
            </a:r>
          </a:p>
        </p:txBody>
      </p:sp>
    </p:spTree>
  </p:cSld>
  <p:clrMapOvr>
    <a:masterClrMapping/>
  </p:clrMapOvr>
  <p:transition>
    <p:dissolv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3958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610600" cy="762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fld id="{E25D742B-413E-4004-A72F-3932F86BE007}" type="datetime1">
              <a:rPr lang="fr-FR" altLang="en-US" smtClean="0">
                <a:solidFill>
                  <a:srgbClr val="000000"/>
                </a:solidFill>
              </a:rPr>
              <a:t>11/01/2022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err="1" smtClean="0"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F37CEC-7426-473D-BB9A-C0489BA294D7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4391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DA2F2D-8407-4099-A68C-E47BE2B17817}" type="datetime1">
              <a:rPr lang="fr-FR" altLang="en-US" smtClean="0">
                <a:solidFill>
                  <a:srgbClr val="000000"/>
                </a:solidFill>
              </a:rPr>
              <a:t>11/01/2022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49453E-1DE5-426C-B922-979B5BCB3A31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en-US">
                <a:solidFill>
                  <a:srgbClr val="000000"/>
                </a:solidFill>
              </a:rPr>
              <a:t>/27</a:t>
            </a:r>
          </a:p>
        </p:txBody>
      </p:sp>
    </p:spTree>
    <p:extLst>
      <p:ext uri="{BB962C8B-B14F-4D97-AF65-F5344CB8AC3E}">
        <p14:creationId xmlns:p14="http://schemas.microsoft.com/office/powerpoint/2010/main" val="650499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DA6B2A-3E86-4090-80A6-6C2CD9F1F9CB}" type="datetime1">
              <a:rPr lang="fr-FR" altLang="en-US" smtClean="0">
                <a:solidFill>
                  <a:srgbClr val="000000"/>
                </a:solidFill>
              </a:rPr>
              <a:t>11/01/2022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A2F5BE-86E4-4E9A-A8FB-7367990F2C5C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en-US">
                <a:solidFill>
                  <a:srgbClr val="000000"/>
                </a:solidFill>
              </a:rPr>
              <a:t>/27</a:t>
            </a:r>
          </a:p>
        </p:txBody>
      </p:sp>
    </p:spTree>
    <p:extLst>
      <p:ext uri="{BB962C8B-B14F-4D97-AF65-F5344CB8AC3E}">
        <p14:creationId xmlns:p14="http://schemas.microsoft.com/office/powerpoint/2010/main" val="4051843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914400"/>
            <a:ext cx="4229100" cy="5378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914400"/>
            <a:ext cx="4229100" cy="5378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33B6D2-8267-40B9-AAD8-E50679EFB8CB}" type="datetime1">
              <a:rPr lang="fr-FR" altLang="en-US" smtClean="0">
                <a:solidFill>
                  <a:srgbClr val="000000"/>
                </a:solidFill>
              </a:rPr>
              <a:t>11/01/2022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1A4C39-1342-4DBF-BA2D-862D2705C813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en-US">
                <a:solidFill>
                  <a:srgbClr val="000000"/>
                </a:solidFill>
              </a:rPr>
              <a:t>/27</a:t>
            </a:r>
          </a:p>
        </p:txBody>
      </p:sp>
    </p:spTree>
    <p:extLst>
      <p:ext uri="{BB962C8B-B14F-4D97-AF65-F5344CB8AC3E}">
        <p14:creationId xmlns:p14="http://schemas.microsoft.com/office/powerpoint/2010/main" val="907036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1518F8-285F-4C3A-8D2C-BAAE98A33A63}" type="datetime1">
              <a:rPr lang="fr-FR" altLang="en-US" smtClean="0">
                <a:solidFill>
                  <a:srgbClr val="000000"/>
                </a:solidFill>
              </a:rPr>
              <a:t>11/01/2022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0E0F29-8CEC-48E4-9081-B3B24D9ED4C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en-US">
                <a:solidFill>
                  <a:srgbClr val="000000"/>
                </a:solidFill>
              </a:rPr>
              <a:t>/27</a:t>
            </a:r>
          </a:p>
        </p:txBody>
      </p:sp>
    </p:spTree>
    <p:extLst>
      <p:ext uri="{BB962C8B-B14F-4D97-AF65-F5344CB8AC3E}">
        <p14:creationId xmlns:p14="http://schemas.microsoft.com/office/powerpoint/2010/main" val="1202941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6106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C9E20B-D839-49BD-B025-EC13FE3CAC77}" type="datetime1">
              <a:rPr lang="fr-FR" altLang="en-US" smtClean="0">
                <a:solidFill>
                  <a:srgbClr val="000000"/>
                </a:solidFill>
              </a:rPr>
              <a:t>11/01/2022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A463A4-1425-4350-AC63-E9ADFA407B67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en-US">
                <a:solidFill>
                  <a:srgbClr val="000000"/>
                </a:solidFill>
              </a:rPr>
              <a:t>/27</a:t>
            </a:r>
          </a:p>
        </p:txBody>
      </p:sp>
    </p:spTree>
    <p:extLst>
      <p:ext uri="{BB962C8B-B14F-4D97-AF65-F5344CB8AC3E}">
        <p14:creationId xmlns:p14="http://schemas.microsoft.com/office/powerpoint/2010/main" val="3336588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71B8AA-5B0E-4A75-8A01-F2DDCCABF96D}" type="datetime1">
              <a:rPr lang="fr-FR" altLang="en-US" smtClean="0">
                <a:solidFill>
                  <a:srgbClr val="000000"/>
                </a:solidFill>
              </a:rPr>
              <a:t>11/01/2022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3E0678-3149-443B-8A5D-85EC3119747D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en-US">
                <a:solidFill>
                  <a:srgbClr val="000000"/>
                </a:solidFill>
              </a:rPr>
              <a:t>/27</a:t>
            </a:r>
          </a:p>
        </p:txBody>
      </p:sp>
    </p:spTree>
    <p:extLst>
      <p:ext uri="{BB962C8B-B14F-4D97-AF65-F5344CB8AC3E}">
        <p14:creationId xmlns:p14="http://schemas.microsoft.com/office/powerpoint/2010/main" val="3000539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FBA5EE-9D85-4ABF-8054-4C7ED76F7B8C}" type="datetime1">
              <a:rPr lang="fr-FR" altLang="en-US" smtClean="0">
                <a:solidFill>
                  <a:srgbClr val="000000"/>
                </a:solidFill>
              </a:rPr>
              <a:t>11/01/2022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3EB195-D2B7-4D0A-8B1C-749C5BCD3FE8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en-US">
                <a:solidFill>
                  <a:srgbClr val="000000"/>
                </a:solidFill>
              </a:rPr>
              <a:t>/27</a:t>
            </a:r>
          </a:p>
        </p:txBody>
      </p:sp>
    </p:spTree>
    <p:extLst>
      <p:ext uri="{BB962C8B-B14F-4D97-AF65-F5344CB8AC3E}">
        <p14:creationId xmlns:p14="http://schemas.microsoft.com/office/powerpoint/2010/main" val="2544133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610600" cy="762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fld id="{BA44BB07-4E92-42BE-9393-196200284630}" type="datetime1">
              <a:rPr lang="fr-FR" altLang="en-US" smtClean="0">
                <a:solidFill>
                  <a:srgbClr val="000000"/>
                </a:solidFill>
              </a:rPr>
              <a:t>11/01/2022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err="1" smtClean="0"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F37CEC-7426-473D-BB9A-C0489BA294D7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 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9BF1E2-25BB-46B9-BAAD-B063CB02151C}" type="datetime1">
              <a:rPr lang="fr-FR" altLang="en-US" smtClean="0">
                <a:solidFill>
                  <a:srgbClr val="000000"/>
                </a:solidFill>
              </a:rPr>
              <a:t>11/01/2022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1D6649-B869-482D-9FB7-E5CAAFB5D891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en-US">
                <a:solidFill>
                  <a:srgbClr val="000000"/>
                </a:solidFill>
              </a:rPr>
              <a:t>/27</a:t>
            </a:r>
          </a:p>
        </p:txBody>
      </p:sp>
    </p:spTree>
    <p:extLst>
      <p:ext uri="{BB962C8B-B14F-4D97-AF65-F5344CB8AC3E}">
        <p14:creationId xmlns:p14="http://schemas.microsoft.com/office/powerpoint/2010/main" val="1530634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ED7025-8A65-4B13-B924-69E331A57E45}" type="datetime1">
              <a:rPr lang="fr-FR" altLang="en-US" smtClean="0">
                <a:solidFill>
                  <a:srgbClr val="000000"/>
                </a:solidFill>
              </a:rPr>
              <a:t>11/01/2022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5CCB8F-D0CD-49E5-88AB-A8F3F4C00268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en-US">
                <a:solidFill>
                  <a:srgbClr val="000000"/>
                </a:solidFill>
              </a:rPr>
              <a:t>/27</a:t>
            </a:r>
          </a:p>
        </p:txBody>
      </p:sp>
    </p:spTree>
    <p:extLst>
      <p:ext uri="{BB962C8B-B14F-4D97-AF65-F5344CB8AC3E}">
        <p14:creationId xmlns:p14="http://schemas.microsoft.com/office/powerpoint/2010/main" val="2016729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2750" y="152400"/>
            <a:ext cx="2152650" cy="61404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52400"/>
            <a:ext cx="6305550" cy="6140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2CC668-D313-4482-B41B-A0A3E7D52FD0}" type="datetime1">
              <a:rPr lang="fr-FR" altLang="en-US" smtClean="0">
                <a:solidFill>
                  <a:srgbClr val="000000"/>
                </a:solidFill>
              </a:rPr>
              <a:t>11/01/2022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5DD7CF-BEDA-4913-816E-1F120F320F8E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en-US">
                <a:solidFill>
                  <a:srgbClr val="000000"/>
                </a:solidFill>
              </a:rPr>
              <a:t>/27</a:t>
            </a:r>
          </a:p>
        </p:txBody>
      </p:sp>
    </p:spTree>
    <p:extLst>
      <p:ext uri="{BB962C8B-B14F-4D97-AF65-F5344CB8AC3E}">
        <p14:creationId xmlns:p14="http://schemas.microsoft.com/office/powerpoint/2010/main" val="1817893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1093788" y="152400"/>
            <a:ext cx="7821612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914400"/>
            <a:ext cx="4229100" cy="26130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6300" y="914400"/>
            <a:ext cx="4229100" cy="26130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304800" y="3679825"/>
            <a:ext cx="4229100" cy="26130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86300" y="3679825"/>
            <a:ext cx="4229100" cy="26130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E95A37-2D88-47BA-BD6B-D56417784924}" type="datetime1">
              <a:rPr lang="fr-FR" altLang="en-US" smtClean="0">
                <a:solidFill>
                  <a:srgbClr val="000000"/>
                </a:solidFill>
              </a:rPr>
              <a:t>11/01/2022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A44971-6174-4D10-B2A6-1EA49BB7016B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en-US">
                <a:solidFill>
                  <a:srgbClr val="000000"/>
                </a:solidFill>
              </a:rPr>
              <a:t>/27</a:t>
            </a:r>
          </a:p>
        </p:txBody>
      </p:sp>
    </p:spTree>
    <p:extLst>
      <p:ext uri="{BB962C8B-B14F-4D97-AF65-F5344CB8AC3E}">
        <p14:creationId xmlns:p14="http://schemas.microsoft.com/office/powerpoint/2010/main" val="3709732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3788" y="152400"/>
            <a:ext cx="7821612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914400"/>
            <a:ext cx="4229100" cy="53784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6300" y="914400"/>
            <a:ext cx="4229100" cy="26130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86300" y="3679825"/>
            <a:ext cx="4229100" cy="26130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DE92EC-0760-4B9F-A82B-7ED516038EA1}" type="datetime1">
              <a:rPr lang="fr-FR" altLang="en-US" smtClean="0">
                <a:solidFill>
                  <a:srgbClr val="000000"/>
                </a:solidFill>
              </a:rPr>
              <a:t>11/01/2022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2996AA-51BA-4786-A951-9D5ECE8ABD0C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en-US">
                <a:solidFill>
                  <a:srgbClr val="000000"/>
                </a:solidFill>
              </a:rPr>
              <a:t>/27</a:t>
            </a:r>
          </a:p>
        </p:txBody>
      </p:sp>
    </p:spTree>
    <p:extLst>
      <p:ext uri="{BB962C8B-B14F-4D97-AF65-F5344CB8AC3E}">
        <p14:creationId xmlns:p14="http://schemas.microsoft.com/office/powerpoint/2010/main" val="3009982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89030-3C18-44BA-9CE0-F233F4F01215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11/01/2022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210300" y="6356350"/>
            <a:ext cx="2133600" cy="365125"/>
          </a:xfrm>
        </p:spPr>
        <p:txBody>
          <a:bodyPr/>
          <a:lstStyle/>
          <a:p>
            <a:fld id="{EE4CBECB-E6B9-4CF2-ABF0-89C6B79D862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33317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r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98162-748D-43B6-ADA7-5EEE50671E29}" type="datetime1">
              <a:rPr lang="fr-FR" smtClean="0"/>
              <a:t>11/01/2022</a:t>
            </a:fld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EE4CBECB-E6B9-4CF2-ABF0-89C6B79D862F}" type="slidenum">
              <a:rPr lang="en-GB" b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 b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735778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9F87A-FA81-477F-8F6F-AD90B335F2BA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11/01/2022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CBECB-E6B9-4CF2-ABF0-89C6B79D862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52275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0F21A-AE02-4C19-B9C1-E2435D59024F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11/01/2022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CBECB-E6B9-4CF2-ABF0-89C6B79D862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85479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F7E6F-47E7-41F0-A851-B71BA50C211C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11/01/2022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CBECB-E6B9-4CF2-ABF0-89C6B79D862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30973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9BB337-4B03-4521-AC46-151AB396B540}" type="datetime1">
              <a:rPr lang="fr-FR" altLang="en-US" smtClean="0">
                <a:solidFill>
                  <a:srgbClr val="000000"/>
                </a:solidFill>
              </a:rPr>
              <a:t>11/01/2022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49453E-1DE5-426C-B922-979B5BCB3A31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en-US">
                <a:solidFill>
                  <a:srgbClr val="000000"/>
                </a:solidFill>
              </a:rPr>
              <a:t>/27</a:t>
            </a:r>
          </a:p>
        </p:txBody>
      </p:sp>
    </p:spTree>
  </p:cSld>
  <p:clrMapOvr>
    <a:masterClrMapping/>
  </p:clrMapOvr>
  <p:transition>
    <p:dissolv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074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610600" cy="762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fld id="{96421AB9-906D-4CC0-A3F9-3857A9C64FB0}" type="datetime1">
              <a:rPr lang="fr-FR" altLang="en-US" smtClean="0">
                <a:solidFill>
                  <a:srgbClr val="000000"/>
                </a:solidFill>
              </a:rPr>
              <a:t>11/01/2022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err="1" smtClean="0"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F37CEC-7426-473D-BB9A-C0489BA294D7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7061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16D6D0-2161-44AA-9301-6B5CA8B9D16E}" type="datetime1">
              <a:rPr lang="fr-FR" altLang="en-US" smtClean="0">
                <a:solidFill>
                  <a:srgbClr val="000000"/>
                </a:solidFill>
              </a:rPr>
              <a:t>11/01/2022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49453E-1DE5-426C-B922-979B5BCB3A31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en-US">
                <a:solidFill>
                  <a:srgbClr val="000000"/>
                </a:solidFill>
              </a:rPr>
              <a:t>/27</a:t>
            </a:r>
          </a:p>
        </p:txBody>
      </p:sp>
    </p:spTree>
    <p:extLst>
      <p:ext uri="{BB962C8B-B14F-4D97-AF65-F5344CB8AC3E}">
        <p14:creationId xmlns:p14="http://schemas.microsoft.com/office/powerpoint/2010/main" val="2877189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521912-3F72-47EB-B14C-BA15EF217DA2}" type="datetime1">
              <a:rPr lang="fr-FR" altLang="en-US" smtClean="0">
                <a:solidFill>
                  <a:srgbClr val="000000"/>
                </a:solidFill>
              </a:rPr>
              <a:t>11/01/2022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A2F5BE-86E4-4E9A-A8FB-7367990F2C5C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en-US">
                <a:solidFill>
                  <a:srgbClr val="000000"/>
                </a:solidFill>
              </a:rPr>
              <a:t>/27</a:t>
            </a:r>
          </a:p>
        </p:txBody>
      </p:sp>
    </p:spTree>
    <p:extLst>
      <p:ext uri="{BB962C8B-B14F-4D97-AF65-F5344CB8AC3E}">
        <p14:creationId xmlns:p14="http://schemas.microsoft.com/office/powerpoint/2010/main" val="1052427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914400"/>
            <a:ext cx="4229100" cy="5378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914400"/>
            <a:ext cx="4229100" cy="5378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427EF5-7ABD-4864-8FDD-C4C4C0DB736B}" type="datetime1">
              <a:rPr lang="fr-FR" altLang="en-US" smtClean="0">
                <a:solidFill>
                  <a:srgbClr val="000000"/>
                </a:solidFill>
              </a:rPr>
              <a:t>11/01/2022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1A4C39-1342-4DBF-BA2D-862D2705C813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en-US">
                <a:solidFill>
                  <a:srgbClr val="000000"/>
                </a:solidFill>
              </a:rPr>
              <a:t>/27</a:t>
            </a:r>
          </a:p>
        </p:txBody>
      </p:sp>
    </p:spTree>
    <p:extLst>
      <p:ext uri="{BB962C8B-B14F-4D97-AF65-F5344CB8AC3E}">
        <p14:creationId xmlns:p14="http://schemas.microsoft.com/office/powerpoint/2010/main" val="2765669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AB6082-89C2-4E96-85A4-A62D409BB772}" type="datetime1">
              <a:rPr lang="fr-FR" altLang="en-US" smtClean="0">
                <a:solidFill>
                  <a:srgbClr val="000000"/>
                </a:solidFill>
              </a:rPr>
              <a:t>11/01/2022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0E0F29-8CEC-48E4-9081-B3B24D9ED4C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en-US">
                <a:solidFill>
                  <a:srgbClr val="000000"/>
                </a:solidFill>
              </a:rPr>
              <a:t>/27</a:t>
            </a:r>
          </a:p>
        </p:txBody>
      </p:sp>
    </p:spTree>
    <p:extLst>
      <p:ext uri="{BB962C8B-B14F-4D97-AF65-F5344CB8AC3E}">
        <p14:creationId xmlns:p14="http://schemas.microsoft.com/office/powerpoint/2010/main" val="1873472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6106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2CE00A-313D-45B9-891D-7BD748BBAC27}" type="datetime1">
              <a:rPr lang="fr-FR" altLang="en-US" smtClean="0">
                <a:solidFill>
                  <a:srgbClr val="000000"/>
                </a:solidFill>
              </a:rPr>
              <a:t>11/01/2022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A463A4-1425-4350-AC63-E9ADFA407B67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en-US">
                <a:solidFill>
                  <a:srgbClr val="000000"/>
                </a:solidFill>
              </a:rPr>
              <a:t>/27</a:t>
            </a:r>
          </a:p>
        </p:txBody>
      </p:sp>
    </p:spTree>
    <p:extLst>
      <p:ext uri="{BB962C8B-B14F-4D97-AF65-F5344CB8AC3E}">
        <p14:creationId xmlns:p14="http://schemas.microsoft.com/office/powerpoint/2010/main" val="680130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056705-E12D-423F-A501-50EEA94459F6}" type="datetime1">
              <a:rPr lang="fr-FR" altLang="en-US" smtClean="0">
                <a:solidFill>
                  <a:srgbClr val="000000"/>
                </a:solidFill>
              </a:rPr>
              <a:t>11/01/2022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3E0678-3149-443B-8A5D-85EC3119747D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en-US">
                <a:solidFill>
                  <a:srgbClr val="000000"/>
                </a:solidFill>
              </a:rPr>
              <a:t>/27</a:t>
            </a:r>
          </a:p>
        </p:txBody>
      </p:sp>
    </p:spTree>
    <p:extLst>
      <p:ext uri="{BB962C8B-B14F-4D97-AF65-F5344CB8AC3E}">
        <p14:creationId xmlns:p14="http://schemas.microsoft.com/office/powerpoint/2010/main" val="3917391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4D3FD8-FC2A-46C8-AF96-40B72117331F}" type="datetime1">
              <a:rPr lang="fr-FR" altLang="en-US" smtClean="0">
                <a:solidFill>
                  <a:srgbClr val="000000"/>
                </a:solidFill>
              </a:rPr>
              <a:t>11/01/2022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3EB195-D2B7-4D0A-8B1C-749C5BCD3FE8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en-US">
                <a:solidFill>
                  <a:srgbClr val="000000"/>
                </a:solidFill>
              </a:rPr>
              <a:t>/27</a:t>
            </a:r>
          </a:p>
        </p:txBody>
      </p:sp>
    </p:spTree>
    <p:extLst>
      <p:ext uri="{BB962C8B-B14F-4D97-AF65-F5344CB8AC3E}">
        <p14:creationId xmlns:p14="http://schemas.microsoft.com/office/powerpoint/2010/main" val="641618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 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CECE49-4A64-4A59-A778-0F9C6EA88356}" type="datetime1">
              <a:rPr lang="fr-FR" altLang="en-US" smtClean="0">
                <a:solidFill>
                  <a:srgbClr val="000000"/>
                </a:solidFill>
              </a:rPr>
              <a:t>11/01/2022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1D6649-B869-482D-9FB7-E5CAAFB5D891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en-US">
                <a:solidFill>
                  <a:srgbClr val="000000"/>
                </a:solidFill>
              </a:rPr>
              <a:t>/27</a:t>
            </a:r>
          </a:p>
        </p:txBody>
      </p:sp>
    </p:spTree>
    <p:extLst>
      <p:ext uri="{BB962C8B-B14F-4D97-AF65-F5344CB8AC3E}">
        <p14:creationId xmlns:p14="http://schemas.microsoft.com/office/powerpoint/2010/main" val="3904099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F41730-913F-48E4-BD98-ED6A5CFDD883}" type="datetime1">
              <a:rPr lang="fr-FR" altLang="en-US" smtClean="0">
                <a:solidFill>
                  <a:srgbClr val="000000"/>
                </a:solidFill>
              </a:rPr>
              <a:t>11/01/2022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A2F5BE-86E4-4E9A-A8FB-7367990F2C5C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en-US">
                <a:solidFill>
                  <a:srgbClr val="000000"/>
                </a:solidFill>
              </a:rPr>
              <a:t>/27</a:t>
            </a:r>
          </a:p>
        </p:txBody>
      </p:sp>
    </p:spTree>
  </p:cSld>
  <p:clrMapOvr>
    <a:masterClrMapping/>
  </p:clrMapOvr>
  <p:transition>
    <p:dissolv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A35C0F-A250-4F2B-9BBC-61CCE6CB0B5C}" type="datetime1">
              <a:rPr lang="fr-FR" altLang="en-US" smtClean="0">
                <a:solidFill>
                  <a:srgbClr val="000000"/>
                </a:solidFill>
              </a:rPr>
              <a:t>11/01/2022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5CCB8F-D0CD-49E5-88AB-A8F3F4C00268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en-US">
                <a:solidFill>
                  <a:srgbClr val="000000"/>
                </a:solidFill>
              </a:rPr>
              <a:t>/27</a:t>
            </a:r>
          </a:p>
        </p:txBody>
      </p:sp>
    </p:spTree>
    <p:extLst>
      <p:ext uri="{BB962C8B-B14F-4D97-AF65-F5344CB8AC3E}">
        <p14:creationId xmlns:p14="http://schemas.microsoft.com/office/powerpoint/2010/main" val="2223706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2750" y="152400"/>
            <a:ext cx="2152650" cy="61404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52400"/>
            <a:ext cx="6305550" cy="6140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F24583-7E5E-4B37-957A-D61DB795489B}" type="datetime1">
              <a:rPr lang="fr-FR" altLang="en-US" smtClean="0">
                <a:solidFill>
                  <a:srgbClr val="000000"/>
                </a:solidFill>
              </a:rPr>
              <a:t>11/01/2022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5DD7CF-BEDA-4913-816E-1F120F320F8E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en-US">
                <a:solidFill>
                  <a:srgbClr val="000000"/>
                </a:solidFill>
              </a:rPr>
              <a:t>/27</a:t>
            </a:r>
          </a:p>
        </p:txBody>
      </p:sp>
    </p:spTree>
    <p:extLst>
      <p:ext uri="{BB962C8B-B14F-4D97-AF65-F5344CB8AC3E}">
        <p14:creationId xmlns:p14="http://schemas.microsoft.com/office/powerpoint/2010/main" val="662800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1093788" y="152400"/>
            <a:ext cx="7821612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914400"/>
            <a:ext cx="4229100" cy="26130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6300" y="914400"/>
            <a:ext cx="4229100" cy="26130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304800" y="3679825"/>
            <a:ext cx="4229100" cy="26130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86300" y="3679825"/>
            <a:ext cx="4229100" cy="26130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C6316D-A170-4849-96D3-A5E755516DA6}" type="datetime1">
              <a:rPr lang="fr-FR" altLang="en-US" smtClean="0">
                <a:solidFill>
                  <a:srgbClr val="000000"/>
                </a:solidFill>
              </a:rPr>
              <a:t>11/01/2022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A44971-6174-4D10-B2A6-1EA49BB7016B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en-US">
                <a:solidFill>
                  <a:srgbClr val="000000"/>
                </a:solidFill>
              </a:rPr>
              <a:t>/27</a:t>
            </a:r>
          </a:p>
        </p:txBody>
      </p:sp>
    </p:spTree>
    <p:extLst>
      <p:ext uri="{BB962C8B-B14F-4D97-AF65-F5344CB8AC3E}">
        <p14:creationId xmlns:p14="http://schemas.microsoft.com/office/powerpoint/2010/main" val="2023551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3788" y="152400"/>
            <a:ext cx="7821612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914400"/>
            <a:ext cx="4229100" cy="53784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6300" y="914400"/>
            <a:ext cx="4229100" cy="26130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86300" y="3679825"/>
            <a:ext cx="4229100" cy="26130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85A731-6C8D-422B-ABFD-52D5056F86C6}" type="datetime1">
              <a:rPr lang="fr-FR" altLang="en-US" smtClean="0">
                <a:solidFill>
                  <a:srgbClr val="000000"/>
                </a:solidFill>
              </a:rPr>
              <a:t>11/01/2022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2996AA-51BA-4786-A951-9D5ECE8ABD0C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en-US">
                <a:solidFill>
                  <a:srgbClr val="000000"/>
                </a:solidFill>
              </a:rPr>
              <a:t>/27</a:t>
            </a:r>
          </a:p>
        </p:txBody>
      </p:sp>
    </p:spTree>
    <p:extLst>
      <p:ext uri="{BB962C8B-B14F-4D97-AF65-F5344CB8AC3E}">
        <p14:creationId xmlns:p14="http://schemas.microsoft.com/office/powerpoint/2010/main" val="2518519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65235-B6D5-49CF-AF4D-19CFD452761A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11/01/2022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90276-BA16-4FEC-A67E-DD18CE5CC56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044580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00F0F-3505-4326-BDA7-381880D37168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11/01/2022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90276-BA16-4FEC-A67E-DD18CE5CC56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44674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D8F8B-FDA2-4F99-B05F-7F826F9542A9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11/01/2022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90276-BA16-4FEC-A67E-DD18CE5CC56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841580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09EAE-720B-415A-A18D-85D72F6AD4AF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11/01/2022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90276-BA16-4FEC-A67E-DD18CE5CC56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637666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89F7F-B19D-4AA4-B015-B924A1D22ABB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11/01/2022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90276-BA16-4FEC-A67E-DD18CE5CC56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394883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69E0E-C05F-446E-8DC5-AABB8C0A5185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11/01/2022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90276-BA16-4FEC-A67E-DD18CE5CC56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54827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914400"/>
            <a:ext cx="4229100" cy="5378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914400"/>
            <a:ext cx="4229100" cy="5378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1D0A59-747F-4AE1-8DDB-55854A747D0E}" type="datetime1">
              <a:rPr lang="fr-FR" altLang="en-US" smtClean="0">
                <a:solidFill>
                  <a:srgbClr val="000000"/>
                </a:solidFill>
              </a:rPr>
              <a:t>11/01/2022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1A4C39-1342-4DBF-BA2D-862D2705C813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en-US">
                <a:solidFill>
                  <a:srgbClr val="000000"/>
                </a:solidFill>
              </a:rPr>
              <a:t>/27</a:t>
            </a:r>
          </a:p>
        </p:txBody>
      </p:sp>
    </p:spTree>
  </p:cSld>
  <p:clrMapOvr>
    <a:masterClrMapping/>
  </p:clrMapOvr>
  <p:transition>
    <p:dissolve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B510E28-1743-424E-A517-90CF0EF56656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11/01/2022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90276-BA16-4FEC-A67E-DD18CE5CC56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4127" cy="1310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496537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77A83-557D-4C1C-8AE1-2D3206B16B33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11/01/2022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90276-BA16-4FEC-A67E-DD18CE5CC56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269763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1E861-FCCD-4B3F-8320-982CB9B55F3B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11/01/2022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90276-BA16-4FEC-A67E-DD18CE5CC56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132043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B4817-D854-4DF0-B2D0-D1B2A614CF9D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11/01/2022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90276-BA16-4FEC-A67E-DD18CE5CC56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594931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51479-88A9-4EBC-82AA-983C144B46E5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11/01/2022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90276-BA16-4FEC-A67E-DD18CE5CC56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64550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56153-BAB1-4C3A-9AF4-65931F49EEC3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11/01/2022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210300" y="6356350"/>
            <a:ext cx="2133600" cy="365125"/>
          </a:xfrm>
        </p:spPr>
        <p:txBody>
          <a:bodyPr/>
          <a:lstStyle/>
          <a:p>
            <a:fld id="{EE4CBECB-E6B9-4CF2-ABF0-89C6B79D862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01930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r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75035-96A5-4EA6-BFA3-94E233CE30DC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11/01/2022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EE4CBECB-E6B9-4CF2-ABF0-89C6B79D862F}" type="slidenum">
              <a:rPr lang="en-GB" b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 b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716925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82669-2048-4EC2-8E1A-346990D4B761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11/01/2022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CBECB-E6B9-4CF2-ABF0-89C6B79D862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59052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E4C7C-0BDE-4CE5-87C9-514AD0FCDE00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11/01/2022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b="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EE4CBECB-E6B9-4CF2-ABF0-89C6B79D862F}" type="slidenum">
              <a:rPr lang="en-GB" b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 b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530489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632F8-BD46-43A2-96E1-2DC43E157D87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11/01/2022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b="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EE4CBECB-E6B9-4CF2-ABF0-89C6B79D862F}" type="slidenum">
              <a:rPr lang="en-GB" b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 b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14324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14A705-570C-4F5E-8786-9F13C6E11167}" type="datetime1">
              <a:rPr lang="fr-FR" altLang="en-US" smtClean="0">
                <a:solidFill>
                  <a:srgbClr val="000000"/>
                </a:solidFill>
              </a:rPr>
              <a:t>11/01/2022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0E0F29-8CEC-48E4-9081-B3B24D9ED4C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en-US">
                <a:solidFill>
                  <a:srgbClr val="000000"/>
                </a:solidFill>
              </a:rPr>
              <a:t>/27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B2C61-D3BC-4BDC-849A-63702728099D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11/01/2022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b="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EE4CBECB-E6B9-4CF2-ABF0-89C6B79D862F}" type="slidenum">
              <a:rPr lang="en-GB" b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 b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7951655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3CC01-306F-4DFA-8EB1-9BD71334D1C5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11/01/2022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CBECB-E6B9-4CF2-ABF0-89C6B79D862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056171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43A62-EF38-4810-A064-2C9D0E9BC1B3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11/01/2022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b="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EE4CBECB-E6B9-4CF2-ABF0-89C6B79D862F}" type="slidenum">
              <a:rPr lang="en-GB" b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 b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6866343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3C2BA-634C-47A5-B183-0B8FED5D587A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11/01/2022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CBECB-E6B9-4CF2-ABF0-89C6B79D862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291497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22890-7FD3-4B47-B17B-B3F3C2CCC7DA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11/01/2022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b="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EE4CBECB-E6B9-4CF2-ABF0-89C6B79D862F}" type="slidenum">
              <a:rPr lang="en-GB" b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 b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6191892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7065F-D170-4BC5-96E5-F87C6B715C7C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11/01/2022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b="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EE4CBECB-E6B9-4CF2-ABF0-89C6B79D862F}" type="slidenum">
              <a:rPr lang="en-GB" b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 b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64069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2FF7F6-526D-47C2-B55E-B7B4F50306BE}" type="datetime1">
              <a:rPr lang="fr-FR" altLang="en-US" smtClean="0">
                <a:solidFill>
                  <a:srgbClr val="000000"/>
                </a:solidFill>
              </a:rPr>
              <a:t>11/01/2022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A463A4-1425-4350-AC63-E9ADFA407B67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en-US">
                <a:solidFill>
                  <a:srgbClr val="000000"/>
                </a:solidFill>
              </a:rPr>
              <a:t>/27</a:t>
            </a:r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7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slideLayout" Target="../slideLayouts/slideLayout62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61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5" Type="http://schemas.openxmlformats.org/officeDocument/2006/relationships/theme" Target="../theme/theme6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Relationship Id="rId14" Type="http://schemas.openxmlformats.org/officeDocument/2006/relationships/slideLayout" Target="../slideLayouts/slideLayout63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4.xml"/><Relationship Id="rId5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73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77.xml"/><Relationship Id="rId7" Type="http://schemas.openxmlformats.org/officeDocument/2006/relationships/slideLayout" Target="../slideLayouts/slideLayout81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6.xml"/><Relationship Id="rId1" Type="http://schemas.openxmlformats.org/officeDocument/2006/relationships/slideLayout" Target="../slideLayouts/slideLayout75.xml"/><Relationship Id="rId6" Type="http://schemas.openxmlformats.org/officeDocument/2006/relationships/slideLayout" Target="../slideLayouts/slideLayout80.xml"/><Relationship Id="rId11" Type="http://schemas.openxmlformats.org/officeDocument/2006/relationships/slideLayout" Target="../slideLayouts/slideLayout85.xml"/><Relationship Id="rId5" Type="http://schemas.openxmlformats.org/officeDocument/2006/relationships/slideLayout" Target="../slideLayouts/slideLayout79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84.xml"/><Relationship Id="rId4" Type="http://schemas.openxmlformats.org/officeDocument/2006/relationships/slideLayout" Target="../slideLayouts/slideLayout78.xml"/><Relationship Id="rId9" Type="http://schemas.openxmlformats.org/officeDocument/2006/relationships/slideLayout" Target="../slideLayouts/slideLayout83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BDBC78-DB47-4B16-AABB-6ED7373A3D11}" type="datetime1">
              <a:rPr lang="fr-FR" smtClean="0"/>
              <a:t>11/01/2022</a:t>
            </a:fld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62675" y="63754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EE4CBECB-E6B9-4CF2-ABF0-89C6B79D862F}" type="slidenum">
              <a:rPr lang="en-GB" b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 b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7" name="Picture 17" descr="unigelogo"/>
          <p:cNvPicPr>
            <a:picLocks noChangeAspect="1" noChangeArrowheads="1"/>
          </p:cNvPicPr>
          <p:nvPr userDrawn="1"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8416925" y="6130925"/>
            <a:ext cx="727075" cy="7270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56775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33" r:id="rId2"/>
  </p:sldLayoutIdLst>
  <p:timing>
    <p:tnLst>
      <p:par>
        <p:cTn id="1" dur="indefinite" restart="never" nodeType="tmRoot"/>
      </p:par>
    </p:tnLst>
  </p:timing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8610600" cy="762000"/>
          </a:xfrm>
          <a:prstGeom prst="rect">
            <a:avLst/>
          </a:prstGeom>
          <a:gradFill rotWithShape="0">
            <a:gsLst>
              <a:gs pos="0">
                <a:srgbClr val="EBF5FF"/>
              </a:gs>
              <a:gs pos="100000">
                <a:srgbClr val="7F96F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vert="horz" wrap="square" lIns="92075" tIns="137160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5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914400"/>
            <a:ext cx="8610600" cy="537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521075" y="6557963"/>
            <a:ext cx="1905000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>
              <a:defRPr/>
            </a:pPr>
            <a:fld id="{BD0C4825-BF30-4EFC-B5EB-4755111DC6E6}" type="datetime1">
              <a:rPr kumimoji="1" lang="fr-FR" altLang="en-US" b="0" smtClean="0">
                <a:solidFill>
                  <a:srgbClr val="000000"/>
                </a:solidFill>
                <a:latin typeface="Arial" charset="0"/>
              </a:rPr>
              <a:t>11/01/2022</a:t>
            </a:fld>
            <a:endParaRPr kumimoji="1" lang="en-US" altLang="en-US" b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28950" y="6367463"/>
            <a:ext cx="2895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>
              <a:defRPr/>
            </a:pPr>
            <a:endParaRPr kumimoji="1" lang="en-US" altLang="en-US" b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36746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4F9ECCC-5760-4339-B592-055385547EC6}" type="slidenum">
              <a:rPr kumimoji="1" lang="en-US" altLang="en-US" b="0">
                <a:solidFill>
                  <a:srgbClr val="000000"/>
                </a:solidFill>
                <a:latin typeface="Arial" charset="0"/>
              </a:rPr>
              <a:pPr>
                <a:defRPr/>
              </a:pPr>
              <a:t>‹#›</a:t>
            </a:fld>
            <a:r>
              <a:rPr kumimoji="1" lang="en-US" altLang="en-US" b="0">
                <a:solidFill>
                  <a:srgbClr val="000000"/>
                </a:solidFill>
                <a:latin typeface="Arial" charset="0"/>
              </a:rPr>
              <a:t>/27</a:t>
            </a:r>
          </a:p>
        </p:txBody>
      </p:sp>
      <p:sp>
        <p:nvSpPr>
          <p:cNvPr id="1033" name="Line 9"/>
          <p:cNvSpPr>
            <a:spLocks noChangeShapeType="1"/>
          </p:cNvSpPr>
          <p:nvPr/>
        </p:nvSpPr>
        <p:spPr bwMode="auto">
          <a:xfrm>
            <a:off x="304800" y="6324600"/>
            <a:ext cx="86106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kumimoji="1" lang="en-US" sz="2400" b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273050" y="6343650"/>
            <a:ext cx="10731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en-US" sz="1200" b="0" dirty="0">
                <a:solidFill>
                  <a:srgbClr val="000000"/>
                </a:solidFill>
                <a:latin typeface="Arial" charset="0"/>
              </a:rPr>
              <a:t>Patrick Janot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  <p:sldLayoutId id="2147483754" r:id="rId12"/>
    <p:sldLayoutId id="2147483755" r:id="rId13"/>
    <p:sldLayoutId id="2147483756" r:id="rId14"/>
  </p:sldLayoutIdLst>
  <p:transition>
    <p:dissolve/>
  </p:transition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3200" b="1">
          <a:solidFill>
            <a:srgbClr val="003399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3200" b="1">
          <a:solidFill>
            <a:srgbClr val="003399"/>
          </a:solidFill>
          <a:latin typeface="FG Deanna's Hand" pitchFamily="2" charset="0"/>
        </a:defRPr>
      </a:lvl2pPr>
      <a:lvl3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3200" b="1">
          <a:solidFill>
            <a:srgbClr val="003399"/>
          </a:solidFill>
          <a:latin typeface="FG Deanna's Hand" pitchFamily="2" charset="0"/>
        </a:defRPr>
      </a:lvl3pPr>
      <a:lvl4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3200" b="1">
          <a:solidFill>
            <a:srgbClr val="003399"/>
          </a:solidFill>
          <a:latin typeface="FG Deanna's Hand" pitchFamily="2" charset="0"/>
        </a:defRPr>
      </a:lvl4pPr>
      <a:lvl5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3200" b="1">
          <a:solidFill>
            <a:srgbClr val="003399"/>
          </a:solidFill>
          <a:latin typeface="FG Deanna's Hand" pitchFamily="2" charset="0"/>
        </a:defRPr>
      </a:lvl5pPr>
      <a:lvl6pPr marL="457200" algn="ctr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kumimoji="1" sz="3200" b="1">
          <a:solidFill>
            <a:srgbClr val="003399"/>
          </a:solidFill>
          <a:latin typeface="Comic Sans MS" pitchFamily="66" charset="0"/>
        </a:defRPr>
      </a:lvl6pPr>
      <a:lvl7pPr marL="914400" algn="ctr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kumimoji="1" sz="3200" b="1">
          <a:solidFill>
            <a:srgbClr val="003399"/>
          </a:solidFill>
          <a:latin typeface="Comic Sans MS" pitchFamily="66" charset="0"/>
        </a:defRPr>
      </a:lvl7pPr>
      <a:lvl8pPr marL="1371600" algn="ctr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kumimoji="1" sz="3200" b="1">
          <a:solidFill>
            <a:srgbClr val="003399"/>
          </a:solidFill>
          <a:latin typeface="Comic Sans MS" pitchFamily="66" charset="0"/>
        </a:defRPr>
      </a:lvl8pPr>
      <a:lvl9pPr marL="1828800" algn="ctr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kumimoji="1" sz="3200" b="1">
          <a:solidFill>
            <a:srgbClr val="003399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50000"/>
        <a:buFont typeface="Wingdings" pitchFamily="2" charset="2"/>
        <a:buChar char="q"/>
        <a:defRPr kumimoji="1" sz="2400" b="1">
          <a:solidFill>
            <a:srgbClr val="FF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00CC"/>
        </a:buClr>
        <a:buSzPct val="60000"/>
        <a:buFont typeface="Zapf Dingbats" charset="2"/>
        <a:buChar char="u"/>
        <a:defRPr kumimoji="1" sz="2000" b="1">
          <a:solidFill>
            <a:srgbClr val="0000CC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9900"/>
        </a:buClr>
        <a:buSzPct val="65000"/>
        <a:buFont typeface="Zapf Dingbats" charset="2"/>
        <a:buChar char="l"/>
        <a:defRPr kumimoji="1" sz="2000" b="1">
          <a:solidFill>
            <a:srgbClr val="0099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C0099"/>
        </a:buClr>
        <a:buSzPct val="75000"/>
        <a:buFont typeface="Zapf Dingbats" charset="2"/>
        <a:buChar char="è"/>
        <a:defRPr kumimoji="1" sz="2000" b="1">
          <a:solidFill>
            <a:srgbClr val="CC0099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Font typeface="Zapf Dingbats" charset="2"/>
        <a:buChar char="»"/>
        <a:defRPr kumimoji="1" sz="2000" b="1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00000"/>
        <a:buFont typeface="Zapf Dingbats" charset="2"/>
        <a:defRPr kumimoji="1" sz="2000" b="1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00000"/>
        <a:buFont typeface="Zapf Dingbats" charset="2"/>
        <a:defRPr kumimoji="1" sz="2000" b="1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00000"/>
        <a:buFont typeface="Zapf Dingbats" charset="2"/>
        <a:defRPr kumimoji="1" sz="2000" b="1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00000"/>
        <a:buFont typeface="Zapf Dingbats" charset="2"/>
        <a:defRPr kumimoji="1"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8610600" cy="762000"/>
          </a:xfrm>
          <a:prstGeom prst="rect">
            <a:avLst/>
          </a:prstGeom>
          <a:gradFill rotWithShape="0">
            <a:gsLst>
              <a:gs pos="0">
                <a:srgbClr val="EBF5FF"/>
              </a:gs>
              <a:gs pos="100000">
                <a:srgbClr val="7F96F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vert="horz" wrap="square" lIns="92075" tIns="137160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5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914400"/>
            <a:ext cx="8610600" cy="537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521075" y="6557963"/>
            <a:ext cx="1905000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>
              <a:defRPr/>
            </a:pPr>
            <a:fld id="{07277997-FBB6-42F9-A2EC-D5EBDB8DACB8}" type="datetime1">
              <a:rPr kumimoji="1" lang="fr-FR" altLang="en-US" b="0" smtClean="0">
                <a:solidFill>
                  <a:srgbClr val="000000"/>
                </a:solidFill>
                <a:latin typeface="Arial" charset="0"/>
              </a:rPr>
              <a:t>11/01/2022</a:t>
            </a:fld>
            <a:endParaRPr kumimoji="1" lang="en-US" altLang="en-US" b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28950" y="6367463"/>
            <a:ext cx="2895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>
              <a:defRPr/>
            </a:pPr>
            <a:endParaRPr kumimoji="1" lang="en-US" altLang="en-US" b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36746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4F9ECCC-5760-4339-B592-055385547EC6}" type="slidenum">
              <a:rPr kumimoji="1" lang="en-US" altLang="en-US" b="0">
                <a:solidFill>
                  <a:srgbClr val="000000"/>
                </a:solidFill>
                <a:latin typeface="Arial" charset="0"/>
              </a:rPr>
              <a:pPr>
                <a:defRPr/>
              </a:pPr>
              <a:t>‹#›</a:t>
            </a:fld>
            <a:r>
              <a:rPr kumimoji="1" lang="en-US" altLang="en-US" b="0">
                <a:solidFill>
                  <a:srgbClr val="000000"/>
                </a:solidFill>
                <a:latin typeface="Arial" charset="0"/>
              </a:rPr>
              <a:t>/27</a:t>
            </a:r>
          </a:p>
        </p:txBody>
      </p:sp>
      <p:sp>
        <p:nvSpPr>
          <p:cNvPr id="1033" name="Line 9"/>
          <p:cNvSpPr>
            <a:spLocks noChangeShapeType="1"/>
          </p:cNvSpPr>
          <p:nvPr/>
        </p:nvSpPr>
        <p:spPr bwMode="auto">
          <a:xfrm>
            <a:off x="304800" y="6324600"/>
            <a:ext cx="86106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kumimoji="1" lang="en-US" sz="2400" b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273050" y="6343650"/>
            <a:ext cx="10731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en-US" sz="1200" b="0" dirty="0">
                <a:solidFill>
                  <a:srgbClr val="000000"/>
                </a:solidFill>
                <a:latin typeface="Arial" charset="0"/>
              </a:rPr>
              <a:t>Patrick Janot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  <p:sldLayoutId id="2147483769" r:id="rId12"/>
    <p:sldLayoutId id="2147483770" r:id="rId13"/>
    <p:sldLayoutId id="2147483771" r:id="rId14"/>
  </p:sldLayoutIdLst>
  <p:transition>
    <p:dissolve/>
  </p:transition>
  <p:hf hdr="0"/>
  <p:txStyles>
    <p:titleStyle>
      <a:lvl1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3200" b="1">
          <a:solidFill>
            <a:srgbClr val="003399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3200" b="1">
          <a:solidFill>
            <a:srgbClr val="003399"/>
          </a:solidFill>
          <a:latin typeface="FG Deanna's Hand" pitchFamily="2" charset="0"/>
        </a:defRPr>
      </a:lvl2pPr>
      <a:lvl3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3200" b="1">
          <a:solidFill>
            <a:srgbClr val="003399"/>
          </a:solidFill>
          <a:latin typeface="FG Deanna's Hand" pitchFamily="2" charset="0"/>
        </a:defRPr>
      </a:lvl3pPr>
      <a:lvl4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3200" b="1">
          <a:solidFill>
            <a:srgbClr val="003399"/>
          </a:solidFill>
          <a:latin typeface="FG Deanna's Hand" pitchFamily="2" charset="0"/>
        </a:defRPr>
      </a:lvl4pPr>
      <a:lvl5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3200" b="1">
          <a:solidFill>
            <a:srgbClr val="003399"/>
          </a:solidFill>
          <a:latin typeface="FG Deanna's Hand" pitchFamily="2" charset="0"/>
        </a:defRPr>
      </a:lvl5pPr>
      <a:lvl6pPr marL="457200" algn="ctr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kumimoji="1" sz="3200" b="1">
          <a:solidFill>
            <a:srgbClr val="003399"/>
          </a:solidFill>
          <a:latin typeface="Comic Sans MS" pitchFamily="66" charset="0"/>
        </a:defRPr>
      </a:lvl6pPr>
      <a:lvl7pPr marL="914400" algn="ctr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kumimoji="1" sz="3200" b="1">
          <a:solidFill>
            <a:srgbClr val="003399"/>
          </a:solidFill>
          <a:latin typeface="Comic Sans MS" pitchFamily="66" charset="0"/>
        </a:defRPr>
      </a:lvl7pPr>
      <a:lvl8pPr marL="1371600" algn="ctr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kumimoji="1" sz="3200" b="1">
          <a:solidFill>
            <a:srgbClr val="003399"/>
          </a:solidFill>
          <a:latin typeface="Comic Sans MS" pitchFamily="66" charset="0"/>
        </a:defRPr>
      </a:lvl8pPr>
      <a:lvl9pPr marL="1828800" algn="ctr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kumimoji="1" sz="3200" b="1">
          <a:solidFill>
            <a:srgbClr val="003399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50000"/>
        <a:buFont typeface="Wingdings" pitchFamily="2" charset="2"/>
        <a:buChar char="q"/>
        <a:defRPr kumimoji="1" sz="2400" b="1">
          <a:solidFill>
            <a:srgbClr val="FF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00CC"/>
        </a:buClr>
        <a:buSzPct val="60000"/>
        <a:buFont typeface="Zapf Dingbats" charset="2"/>
        <a:buChar char="u"/>
        <a:defRPr kumimoji="1" sz="2000" b="1">
          <a:solidFill>
            <a:srgbClr val="0000CC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9900"/>
        </a:buClr>
        <a:buSzPct val="65000"/>
        <a:buFont typeface="Zapf Dingbats" charset="2"/>
        <a:buChar char="l"/>
        <a:defRPr kumimoji="1" sz="2000" b="1">
          <a:solidFill>
            <a:srgbClr val="0099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C0099"/>
        </a:buClr>
        <a:buSzPct val="75000"/>
        <a:buFont typeface="Zapf Dingbats" charset="2"/>
        <a:buChar char="è"/>
        <a:defRPr kumimoji="1" sz="2000" b="1">
          <a:solidFill>
            <a:srgbClr val="CC0099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Font typeface="Zapf Dingbats" charset="2"/>
        <a:buChar char="»"/>
        <a:defRPr kumimoji="1" sz="2000" b="1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00000"/>
        <a:buFont typeface="Zapf Dingbats" charset="2"/>
        <a:defRPr kumimoji="1" sz="2000" b="1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00000"/>
        <a:buFont typeface="Zapf Dingbats" charset="2"/>
        <a:defRPr kumimoji="1" sz="2000" b="1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00000"/>
        <a:buFont typeface="Zapf Dingbats" charset="2"/>
        <a:defRPr kumimoji="1" sz="2000" b="1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00000"/>
        <a:buFont typeface="Zapf Dingbats" charset="2"/>
        <a:defRPr kumimoji="1"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8610600" cy="762000"/>
          </a:xfrm>
          <a:prstGeom prst="rect">
            <a:avLst/>
          </a:prstGeom>
          <a:gradFill rotWithShape="0">
            <a:gsLst>
              <a:gs pos="0">
                <a:srgbClr val="EBF5FF"/>
              </a:gs>
              <a:gs pos="100000">
                <a:srgbClr val="7F96F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vert="horz" wrap="square" lIns="92075" tIns="137160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5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914400"/>
            <a:ext cx="8610600" cy="537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521075" y="6557963"/>
            <a:ext cx="1905000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>
              <a:defRPr/>
            </a:pPr>
            <a:fld id="{EF4F4CE4-44A6-4BAA-8402-FE66A3E7E455}" type="datetime1">
              <a:rPr kumimoji="1" lang="fr-FR" altLang="en-US" b="0" smtClean="0">
                <a:solidFill>
                  <a:srgbClr val="000000"/>
                </a:solidFill>
                <a:latin typeface="Arial" charset="0"/>
              </a:rPr>
              <a:t>11/01/2022</a:t>
            </a:fld>
            <a:endParaRPr kumimoji="1" lang="en-US" altLang="en-US" b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28950" y="6367463"/>
            <a:ext cx="2895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>
              <a:defRPr/>
            </a:pPr>
            <a:endParaRPr kumimoji="1" lang="en-US" altLang="en-US" b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36746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4F9ECCC-5760-4339-B592-055385547EC6}" type="slidenum">
              <a:rPr kumimoji="1" lang="en-US" altLang="en-US" b="0">
                <a:solidFill>
                  <a:srgbClr val="000000"/>
                </a:solidFill>
                <a:latin typeface="Arial" charset="0"/>
              </a:rPr>
              <a:pPr>
                <a:defRPr/>
              </a:pPr>
              <a:t>‹#›</a:t>
            </a:fld>
            <a:r>
              <a:rPr kumimoji="1" lang="en-US" altLang="en-US" b="0">
                <a:solidFill>
                  <a:srgbClr val="000000"/>
                </a:solidFill>
                <a:latin typeface="Arial" charset="0"/>
              </a:rPr>
              <a:t>/27</a:t>
            </a:r>
          </a:p>
        </p:txBody>
      </p:sp>
      <p:sp>
        <p:nvSpPr>
          <p:cNvPr id="1033" name="Line 9"/>
          <p:cNvSpPr>
            <a:spLocks noChangeShapeType="1"/>
          </p:cNvSpPr>
          <p:nvPr/>
        </p:nvSpPr>
        <p:spPr bwMode="auto">
          <a:xfrm>
            <a:off x="304800" y="6324600"/>
            <a:ext cx="86106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kumimoji="1" lang="en-US" sz="2400" b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273050" y="6343650"/>
            <a:ext cx="10731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en-US" sz="1200" b="0" dirty="0">
                <a:solidFill>
                  <a:srgbClr val="000000"/>
                </a:solidFill>
                <a:latin typeface="Arial" charset="0"/>
              </a:rPr>
              <a:t>Patrick Janot</a:t>
            </a:r>
          </a:p>
        </p:txBody>
      </p:sp>
    </p:spTree>
    <p:extLst>
      <p:ext uri="{BB962C8B-B14F-4D97-AF65-F5344CB8AC3E}">
        <p14:creationId xmlns:p14="http://schemas.microsoft.com/office/powerpoint/2010/main" val="1100419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  <p:sldLayoutId id="2147483800" r:id="rId12"/>
    <p:sldLayoutId id="2147483801" r:id="rId13"/>
    <p:sldLayoutId id="2147483802" r:id="rId14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hf hdr="0"/>
  <p:txStyles>
    <p:titleStyle>
      <a:lvl1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3200" b="1">
          <a:solidFill>
            <a:srgbClr val="003399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3200" b="1">
          <a:solidFill>
            <a:srgbClr val="003399"/>
          </a:solidFill>
          <a:latin typeface="FG Deanna's Hand" pitchFamily="2" charset="0"/>
        </a:defRPr>
      </a:lvl2pPr>
      <a:lvl3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3200" b="1">
          <a:solidFill>
            <a:srgbClr val="003399"/>
          </a:solidFill>
          <a:latin typeface="FG Deanna's Hand" pitchFamily="2" charset="0"/>
        </a:defRPr>
      </a:lvl3pPr>
      <a:lvl4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3200" b="1">
          <a:solidFill>
            <a:srgbClr val="003399"/>
          </a:solidFill>
          <a:latin typeface="FG Deanna's Hand" pitchFamily="2" charset="0"/>
        </a:defRPr>
      </a:lvl4pPr>
      <a:lvl5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3200" b="1">
          <a:solidFill>
            <a:srgbClr val="003399"/>
          </a:solidFill>
          <a:latin typeface="FG Deanna's Hand" pitchFamily="2" charset="0"/>
        </a:defRPr>
      </a:lvl5pPr>
      <a:lvl6pPr marL="457200" algn="ctr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kumimoji="1" sz="3200" b="1">
          <a:solidFill>
            <a:srgbClr val="003399"/>
          </a:solidFill>
          <a:latin typeface="Comic Sans MS" pitchFamily="66" charset="0"/>
        </a:defRPr>
      </a:lvl6pPr>
      <a:lvl7pPr marL="914400" algn="ctr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kumimoji="1" sz="3200" b="1">
          <a:solidFill>
            <a:srgbClr val="003399"/>
          </a:solidFill>
          <a:latin typeface="Comic Sans MS" pitchFamily="66" charset="0"/>
        </a:defRPr>
      </a:lvl7pPr>
      <a:lvl8pPr marL="1371600" algn="ctr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kumimoji="1" sz="3200" b="1">
          <a:solidFill>
            <a:srgbClr val="003399"/>
          </a:solidFill>
          <a:latin typeface="Comic Sans MS" pitchFamily="66" charset="0"/>
        </a:defRPr>
      </a:lvl8pPr>
      <a:lvl9pPr marL="1828800" algn="ctr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kumimoji="1" sz="3200" b="1">
          <a:solidFill>
            <a:srgbClr val="003399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50000"/>
        <a:buFont typeface="Wingdings" pitchFamily="2" charset="2"/>
        <a:buChar char="q"/>
        <a:defRPr kumimoji="1" sz="2400" b="1">
          <a:solidFill>
            <a:srgbClr val="FF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00CC"/>
        </a:buClr>
        <a:buSzPct val="60000"/>
        <a:buFont typeface="Zapf Dingbats" charset="2"/>
        <a:buChar char="u"/>
        <a:defRPr kumimoji="1" sz="2000" b="1">
          <a:solidFill>
            <a:srgbClr val="0000CC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9900"/>
        </a:buClr>
        <a:buSzPct val="65000"/>
        <a:buFont typeface="Zapf Dingbats" charset="2"/>
        <a:buChar char="l"/>
        <a:defRPr kumimoji="1" sz="2000" b="1">
          <a:solidFill>
            <a:srgbClr val="0099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C0099"/>
        </a:buClr>
        <a:buSzPct val="75000"/>
        <a:buFont typeface="Zapf Dingbats" charset="2"/>
        <a:buChar char="è"/>
        <a:defRPr kumimoji="1" sz="2000" b="1">
          <a:solidFill>
            <a:srgbClr val="CC0099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Font typeface="Zapf Dingbats" charset="2"/>
        <a:buChar char="»"/>
        <a:defRPr kumimoji="1" sz="2000" b="1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00000"/>
        <a:buFont typeface="Zapf Dingbats" charset="2"/>
        <a:defRPr kumimoji="1" sz="2000" b="1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00000"/>
        <a:buFont typeface="Zapf Dingbats" charset="2"/>
        <a:defRPr kumimoji="1" sz="2000" b="1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00000"/>
        <a:buFont typeface="Zapf Dingbats" charset="2"/>
        <a:defRPr kumimoji="1" sz="2000" b="1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00000"/>
        <a:buFont typeface="Zapf Dingbats" charset="2"/>
        <a:defRPr kumimoji="1"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08B56B-296E-45F3-8481-FC73239179E3}" type="datetime1">
              <a:rPr lang="fr-FR" smtClean="0"/>
              <a:t>11/01/2022</a:t>
            </a:fld>
            <a:endParaRPr lang="fr-C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62675" y="63754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EE4CBECB-E6B9-4CF2-ABF0-89C6B79D862F}" type="slidenum">
              <a:rPr lang="en-GB" b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 b="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7" name="Picture 17" descr="unigelogo"/>
          <p:cNvPicPr>
            <a:picLocks noChangeAspect="1" noChangeArrowheads="1"/>
          </p:cNvPicPr>
          <p:nvPr userDrawn="1"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8416925" y="6130925"/>
            <a:ext cx="727075" cy="7270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10536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04" r:id="rId2"/>
    <p:sldLayoutId id="2147483805" r:id="rId3"/>
    <p:sldLayoutId id="2147483809" r:id="rId4"/>
    <p:sldLayoutId id="2147483812" r:id="rId5"/>
  </p:sldLayoutIdLst>
  <p:timing>
    <p:tnLst>
      <p:par>
        <p:cTn id="1" dur="indefinite" restart="never" nodeType="tmRoot"/>
      </p:par>
    </p:tnLst>
  </p:timing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8610600" cy="762000"/>
          </a:xfrm>
          <a:prstGeom prst="rect">
            <a:avLst/>
          </a:prstGeom>
          <a:gradFill rotWithShape="0">
            <a:gsLst>
              <a:gs pos="0">
                <a:srgbClr val="EBF5FF"/>
              </a:gs>
              <a:gs pos="100000">
                <a:srgbClr val="7F96F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vert="horz" wrap="square" lIns="92075" tIns="137160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5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914400"/>
            <a:ext cx="8610600" cy="537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521075" y="6557963"/>
            <a:ext cx="1905000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>
              <a:defRPr/>
            </a:pPr>
            <a:fld id="{AEC9C5B5-01E8-4711-AD94-EA25483E3B35}" type="datetime1">
              <a:rPr kumimoji="1" lang="fr-FR" altLang="en-US" b="0" smtClean="0">
                <a:solidFill>
                  <a:srgbClr val="000000"/>
                </a:solidFill>
                <a:latin typeface="Arial" charset="0"/>
              </a:rPr>
              <a:t>11/01/2022</a:t>
            </a:fld>
            <a:endParaRPr kumimoji="1" lang="en-US" altLang="en-US" b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28950" y="6367463"/>
            <a:ext cx="2895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>
              <a:defRPr/>
            </a:pPr>
            <a:endParaRPr kumimoji="1" lang="en-US" altLang="en-US" b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36746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4F9ECCC-5760-4339-B592-055385547EC6}" type="slidenum">
              <a:rPr kumimoji="1" lang="en-US" altLang="en-US" b="0">
                <a:solidFill>
                  <a:srgbClr val="000000"/>
                </a:solidFill>
                <a:latin typeface="Arial" charset="0"/>
              </a:rPr>
              <a:pPr>
                <a:defRPr/>
              </a:pPr>
              <a:t>‹#›</a:t>
            </a:fld>
            <a:r>
              <a:rPr kumimoji="1" lang="en-US" altLang="en-US" b="0">
                <a:solidFill>
                  <a:srgbClr val="000000"/>
                </a:solidFill>
                <a:latin typeface="Arial" charset="0"/>
              </a:rPr>
              <a:t>/27</a:t>
            </a:r>
          </a:p>
        </p:txBody>
      </p:sp>
      <p:sp>
        <p:nvSpPr>
          <p:cNvPr id="1033" name="Line 9"/>
          <p:cNvSpPr>
            <a:spLocks noChangeShapeType="1"/>
          </p:cNvSpPr>
          <p:nvPr/>
        </p:nvSpPr>
        <p:spPr bwMode="auto">
          <a:xfrm>
            <a:off x="304800" y="6324600"/>
            <a:ext cx="86106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kumimoji="1" lang="en-US" sz="2400" b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273050" y="6343650"/>
            <a:ext cx="10731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en-US" sz="1200" b="0" dirty="0">
                <a:solidFill>
                  <a:srgbClr val="000000"/>
                </a:solidFill>
                <a:latin typeface="Arial" charset="0"/>
              </a:rPr>
              <a:t>Patrick Janot</a:t>
            </a:r>
          </a:p>
        </p:txBody>
      </p:sp>
    </p:spTree>
    <p:extLst>
      <p:ext uri="{BB962C8B-B14F-4D97-AF65-F5344CB8AC3E}">
        <p14:creationId xmlns:p14="http://schemas.microsoft.com/office/powerpoint/2010/main" val="481681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  <p:sldLayoutId id="2147483826" r:id="rId11"/>
    <p:sldLayoutId id="2147483827" r:id="rId12"/>
    <p:sldLayoutId id="2147483828" r:id="rId13"/>
    <p:sldLayoutId id="2147483829" r:id="rId14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hf hdr="0"/>
  <p:txStyles>
    <p:titleStyle>
      <a:lvl1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3200" b="1">
          <a:solidFill>
            <a:srgbClr val="003399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3200" b="1">
          <a:solidFill>
            <a:srgbClr val="003399"/>
          </a:solidFill>
          <a:latin typeface="FG Deanna's Hand" pitchFamily="2" charset="0"/>
        </a:defRPr>
      </a:lvl2pPr>
      <a:lvl3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3200" b="1">
          <a:solidFill>
            <a:srgbClr val="003399"/>
          </a:solidFill>
          <a:latin typeface="FG Deanna's Hand" pitchFamily="2" charset="0"/>
        </a:defRPr>
      </a:lvl3pPr>
      <a:lvl4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3200" b="1">
          <a:solidFill>
            <a:srgbClr val="003399"/>
          </a:solidFill>
          <a:latin typeface="FG Deanna's Hand" pitchFamily="2" charset="0"/>
        </a:defRPr>
      </a:lvl4pPr>
      <a:lvl5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3200" b="1">
          <a:solidFill>
            <a:srgbClr val="003399"/>
          </a:solidFill>
          <a:latin typeface="FG Deanna's Hand" pitchFamily="2" charset="0"/>
        </a:defRPr>
      </a:lvl5pPr>
      <a:lvl6pPr marL="457200" algn="ctr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kumimoji="1" sz="3200" b="1">
          <a:solidFill>
            <a:srgbClr val="003399"/>
          </a:solidFill>
          <a:latin typeface="Comic Sans MS" pitchFamily="66" charset="0"/>
        </a:defRPr>
      </a:lvl6pPr>
      <a:lvl7pPr marL="914400" algn="ctr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kumimoji="1" sz="3200" b="1">
          <a:solidFill>
            <a:srgbClr val="003399"/>
          </a:solidFill>
          <a:latin typeface="Comic Sans MS" pitchFamily="66" charset="0"/>
        </a:defRPr>
      </a:lvl7pPr>
      <a:lvl8pPr marL="1371600" algn="ctr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kumimoji="1" sz="3200" b="1">
          <a:solidFill>
            <a:srgbClr val="003399"/>
          </a:solidFill>
          <a:latin typeface="Comic Sans MS" pitchFamily="66" charset="0"/>
        </a:defRPr>
      </a:lvl8pPr>
      <a:lvl9pPr marL="1828800" algn="ctr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kumimoji="1" sz="3200" b="1">
          <a:solidFill>
            <a:srgbClr val="003399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50000"/>
        <a:buFont typeface="Wingdings" pitchFamily="2" charset="2"/>
        <a:buChar char="q"/>
        <a:defRPr kumimoji="1" sz="2400" b="1">
          <a:solidFill>
            <a:srgbClr val="FF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00CC"/>
        </a:buClr>
        <a:buSzPct val="60000"/>
        <a:buFont typeface="Zapf Dingbats" charset="2"/>
        <a:buChar char="u"/>
        <a:defRPr kumimoji="1" sz="2000" b="1">
          <a:solidFill>
            <a:srgbClr val="0000CC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9900"/>
        </a:buClr>
        <a:buSzPct val="65000"/>
        <a:buFont typeface="Zapf Dingbats" charset="2"/>
        <a:buChar char="l"/>
        <a:defRPr kumimoji="1" sz="2000" b="1">
          <a:solidFill>
            <a:srgbClr val="0099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C0099"/>
        </a:buClr>
        <a:buSzPct val="75000"/>
        <a:buFont typeface="Zapf Dingbats" charset="2"/>
        <a:buChar char="è"/>
        <a:defRPr kumimoji="1" sz="2000" b="1">
          <a:solidFill>
            <a:srgbClr val="CC0099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Font typeface="Zapf Dingbats" charset="2"/>
        <a:buChar char="»"/>
        <a:defRPr kumimoji="1" sz="2000" b="1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00000"/>
        <a:buFont typeface="Zapf Dingbats" charset="2"/>
        <a:defRPr kumimoji="1" sz="2000" b="1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00000"/>
        <a:buFont typeface="Zapf Dingbats" charset="2"/>
        <a:defRPr kumimoji="1" sz="2000" b="1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00000"/>
        <a:buFont typeface="Zapf Dingbats" charset="2"/>
        <a:defRPr kumimoji="1" sz="2000" b="1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00000"/>
        <a:buFont typeface="Zapf Dingbats" charset="2"/>
        <a:defRPr kumimoji="1"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121B7CCB-CAB4-49D5-BB98-6B31FCB23A33}" type="datetime1">
              <a:rPr lang="fr-FR" b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11/01/2022</a:t>
            </a:fld>
            <a:endParaRPr lang="en-US" b="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7CE90276-BA16-4FEC-A67E-DD18CE5CC56C}" type="slidenum">
              <a:rPr lang="en-US" b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b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05003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2" r:id="rId1"/>
    <p:sldLayoutId id="2147483883" r:id="rId2"/>
    <p:sldLayoutId id="2147483884" r:id="rId3"/>
    <p:sldLayoutId id="2147483885" r:id="rId4"/>
    <p:sldLayoutId id="2147483886" r:id="rId5"/>
    <p:sldLayoutId id="2147483887" r:id="rId6"/>
    <p:sldLayoutId id="2147483888" r:id="rId7"/>
    <p:sldLayoutId id="2147483889" r:id="rId8"/>
    <p:sldLayoutId id="2147483890" r:id="rId9"/>
    <p:sldLayoutId id="2147483891" r:id="rId10"/>
    <p:sldLayoutId id="2147483892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0EF382-EF80-46A8-B8E8-DC195394A248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11/01/2022</a:t>
            </a:fld>
            <a:endParaRPr lang="fr-C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62675" y="63754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EE4CBECB-E6B9-4CF2-ABF0-89C6B79D862F}" type="slidenum">
              <a:rPr lang="en-GB" b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 b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7" name="Picture 17" descr="unigelogo"/>
          <p:cNvPicPr>
            <a:picLocks noChangeAspect="1" noChangeArrowheads="1"/>
          </p:cNvPicPr>
          <p:nvPr userDrawn="1"/>
        </p:nvPicPr>
        <p:blipFill>
          <a:blip r:embed="rId13" cstate="screen"/>
          <a:srcRect/>
          <a:stretch>
            <a:fillRect/>
          </a:stretch>
        </p:blipFill>
        <p:spPr bwMode="auto">
          <a:xfrm>
            <a:off x="8416925" y="6130925"/>
            <a:ext cx="727075" cy="727075"/>
          </a:xfrm>
          <a:prstGeom prst="rect">
            <a:avLst/>
          </a:prstGeom>
          <a:noFill/>
        </p:spPr>
      </p:pic>
      <p:sp>
        <p:nvSpPr>
          <p:cNvPr id="8" name="Footer Placeholder 2"/>
          <p:cNvSpPr txBox="1">
            <a:spLocks/>
          </p:cNvSpPr>
          <p:nvPr userDrawn="1"/>
        </p:nvSpPr>
        <p:spPr>
          <a:xfrm>
            <a:off x="2266949" y="6384925"/>
            <a:ext cx="4286251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GB" dirty="0" smtClean="0">
                <a:solidFill>
                  <a:prstClr val="black">
                    <a:tint val="75000"/>
                  </a:prstClr>
                </a:solidFill>
              </a:rPr>
              <a:t>Alain </a:t>
            </a:r>
            <a:r>
              <a:rPr lang="en-GB" dirty="0" err="1" smtClean="0">
                <a:solidFill>
                  <a:prstClr val="black">
                    <a:tint val="75000"/>
                  </a:prstClr>
                </a:solidFill>
              </a:rPr>
              <a:t>Blondel</a:t>
            </a:r>
            <a:r>
              <a:rPr lang="en-GB" dirty="0" smtClean="0">
                <a:solidFill>
                  <a:prstClr val="black">
                    <a:tint val="75000"/>
                  </a:prstClr>
                </a:solidFill>
              </a:rPr>
              <a:t> TLEP</a:t>
            </a:r>
            <a:r>
              <a:rPr lang="en-GB" baseline="0" dirty="0" smtClean="0">
                <a:solidFill>
                  <a:prstClr val="black">
                    <a:tint val="75000"/>
                  </a:prstClr>
                </a:solidFill>
              </a:rPr>
              <a:t> design study r-ECFA  2013-07-20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57873" y="46300"/>
            <a:ext cx="960698" cy="1064871"/>
          </a:xfrm>
          <a:prstGeom prst="rect">
            <a:avLst/>
          </a:prstGeom>
          <a:solidFill>
            <a:srgbClr val="DDF9FF"/>
          </a:solidFill>
          <a:ln>
            <a:solidFill>
              <a:srgbClr val="DDF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pic>
        <p:nvPicPr>
          <p:cNvPr id="10" name="Picture 9"/>
          <p:cNvPicPr/>
          <p:nvPr userDrawn="1"/>
        </p:nvPicPr>
        <p:blipFill rotWithShape="1">
          <a:blip r:embed="rId14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harpenSoften amount="100000"/>
                    </a14:imgEffect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86"/>
          <a:stretch/>
        </p:blipFill>
        <p:spPr>
          <a:xfrm>
            <a:off x="115748" y="173620"/>
            <a:ext cx="821802" cy="798653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929395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4" r:id="rId1"/>
    <p:sldLayoutId id="2147483895" r:id="rId2"/>
    <p:sldLayoutId id="2147483896" r:id="rId3"/>
    <p:sldLayoutId id="2147483897" r:id="rId4"/>
    <p:sldLayoutId id="2147483898" r:id="rId5"/>
    <p:sldLayoutId id="2147483899" r:id="rId6"/>
    <p:sldLayoutId id="2147483900" r:id="rId7"/>
    <p:sldLayoutId id="2147483901" r:id="rId8"/>
    <p:sldLayoutId id="2147483902" r:id="rId9"/>
    <p:sldLayoutId id="2147483903" r:id="rId10"/>
    <p:sldLayoutId id="2147483904" r:id="rId11"/>
  </p:sldLayoutIdLst>
  <p:timing>
    <p:tnLst>
      <p:par>
        <p:cTn id="1" dur="indefinite" restart="never" nodeType="tmRoot"/>
      </p:par>
    </p:tnLst>
  </p:timing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4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4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4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4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4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4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4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4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5.xml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4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5.xml"/><Relationship Id="rId4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5.xml"/><Relationship Id="rId4" Type="http://schemas.openxmlformats.org/officeDocument/2006/relationships/image" Target="../media/image4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hyperlink" Target="http://dx.doi.org/10.1063/1.1384062" TargetMode="External"/><Relationship Id="rId1" Type="http://schemas.openxmlformats.org/officeDocument/2006/relationships/slideLayout" Target="../slideLayouts/slideLayout4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4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4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4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4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4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4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4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4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4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4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4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5.xml"/><Relationship Id="rId6" Type="http://schemas.openxmlformats.org/officeDocument/2006/relationships/image" Target="../media/image12.gif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4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4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45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4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4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45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45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45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4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45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45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75.xml"/><Relationship Id="rId5" Type="http://schemas.openxmlformats.org/officeDocument/2006/relationships/image" Target="../media/image81.png"/><Relationship Id="rId4" Type="http://schemas.openxmlformats.org/officeDocument/2006/relationships/image" Target="../media/image80.png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4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4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49829" y="199909"/>
            <a:ext cx="7943857" cy="830997"/>
          </a:xfrm>
          <a:prstGeom prst="rect">
            <a:avLst/>
          </a:prstGeom>
          <a:solidFill>
            <a:srgbClr val="CCC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CH" sz="4800" dirty="0" smtClean="0">
                <a:latin typeface="+mj-lt"/>
              </a:rPr>
              <a:t> </a:t>
            </a:r>
            <a:r>
              <a:rPr lang="fr-CH" sz="4800" dirty="0" smtClean="0">
                <a:latin typeface="+mj-lt"/>
              </a:rPr>
              <a:t>The LEP </a:t>
            </a:r>
            <a:r>
              <a:rPr lang="fr-CH" sz="4800" dirty="0" err="1" smtClean="0">
                <a:latin typeface="+mj-lt"/>
              </a:rPr>
              <a:t>Polarimeter</a:t>
            </a:r>
            <a:endParaRPr lang="fr-CH" sz="4800" dirty="0" smtClean="0">
              <a:latin typeface="+mj-lt"/>
            </a:endParaRP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457200" y="6396544"/>
            <a:ext cx="2133600" cy="365125"/>
          </a:xfrm>
        </p:spPr>
        <p:txBody>
          <a:bodyPr/>
          <a:lstStyle/>
          <a:p>
            <a:fld id="{AD72D039-0933-495D-BA65-BE1EF07F46A8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11/01/2022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5954" y="1147963"/>
            <a:ext cx="6991801" cy="5406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542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89030-3C18-44BA-9CE0-F233F4F01215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11/01/2022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CBECB-E6B9-4CF2-ABF0-89C6B79D862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34" y="636608"/>
            <a:ext cx="8916445" cy="5913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V="1">
            <a:off x="1018572" y="1944547"/>
            <a:ext cx="11575" cy="1400537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1018572" y="1944547"/>
            <a:ext cx="1689905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708477" y="1944547"/>
            <a:ext cx="0" cy="115747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2395959" y="2060294"/>
            <a:ext cx="312518" cy="138896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395959" y="2199190"/>
            <a:ext cx="0" cy="2511706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2708477" y="2129742"/>
            <a:ext cx="5521123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8229600" y="2071870"/>
            <a:ext cx="104172" cy="1504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378770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89030-3C18-44BA-9CE0-F233F4F01215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12/01/2022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CBECB-E6B9-4CF2-ABF0-89C6B79D862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305" y="261664"/>
            <a:ext cx="8629216" cy="6054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458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89030-3C18-44BA-9CE0-F233F4F01215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12/01/2022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CBECB-E6B9-4CF2-ABF0-89C6B79D862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822" y="118066"/>
            <a:ext cx="8812403" cy="6621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621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89030-3C18-44BA-9CE0-F233F4F01215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12/01/2022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CBECB-E6B9-4CF2-ABF0-89C6B79D862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360" y="693337"/>
            <a:ext cx="8461809" cy="5352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220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89030-3C18-44BA-9CE0-F233F4F01215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12/01/2022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CBECB-E6B9-4CF2-ABF0-89C6B79D862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318181" y="-967820"/>
            <a:ext cx="6561576" cy="909006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5842337"/>
            <a:ext cx="5064370" cy="101566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sz="2000" dirty="0" err="1" smtClean="0">
                <a:latin typeface="+mj-lt"/>
              </a:rPr>
              <a:t>there</a:t>
            </a:r>
            <a:r>
              <a:rPr lang="fr-FR" sz="2000" dirty="0" smtClean="0">
                <a:latin typeface="+mj-lt"/>
              </a:rPr>
              <a:t> </a:t>
            </a:r>
            <a:r>
              <a:rPr lang="fr-FR" sz="2000" dirty="0" err="1" smtClean="0">
                <a:latin typeface="+mj-lt"/>
              </a:rPr>
              <a:t>were</a:t>
            </a:r>
            <a:r>
              <a:rPr lang="fr-FR" sz="2000" dirty="0" smtClean="0">
                <a:latin typeface="+mj-lt"/>
              </a:rPr>
              <a:t> </a:t>
            </a:r>
            <a:r>
              <a:rPr lang="fr-FR" sz="2000" dirty="0" err="1" smtClean="0">
                <a:latin typeface="+mj-lt"/>
              </a:rPr>
              <a:t>strip</a:t>
            </a:r>
            <a:r>
              <a:rPr lang="fr-FR" sz="2000" dirty="0" smtClean="0">
                <a:latin typeface="+mj-lt"/>
              </a:rPr>
              <a:t> detectors in </a:t>
            </a:r>
            <a:r>
              <a:rPr lang="fr-FR" sz="2000" dirty="0" err="1" smtClean="0">
                <a:latin typeface="+mj-lt"/>
              </a:rPr>
              <a:t>both</a:t>
            </a:r>
            <a:r>
              <a:rPr lang="fr-FR" sz="2000" dirty="0" smtClean="0">
                <a:latin typeface="+mj-lt"/>
              </a:rPr>
              <a:t> horizontal and vertical directions. </a:t>
            </a:r>
            <a:r>
              <a:rPr lang="fr-FR" sz="2000" dirty="0" err="1" smtClean="0">
                <a:latin typeface="+mj-lt"/>
              </a:rPr>
              <a:t>Only</a:t>
            </a:r>
            <a:r>
              <a:rPr lang="fr-FR" sz="2000" dirty="0" smtClean="0">
                <a:latin typeface="+mj-lt"/>
              </a:rPr>
              <a:t> the horizontal </a:t>
            </a:r>
            <a:r>
              <a:rPr lang="fr-FR" sz="2000" dirty="0" err="1" smtClean="0">
                <a:latin typeface="+mj-lt"/>
              </a:rPr>
              <a:t>ones</a:t>
            </a:r>
            <a:r>
              <a:rPr lang="fr-FR" sz="2000" dirty="0" smtClean="0">
                <a:latin typeface="+mj-lt"/>
              </a:rPr>
              <a:t> </a:t>
            </a:r>
            <a:r>
              <a:rPr lang="fr-FR" sz="2000" dirty="0" err="1" smtClean="0">
                <a:latin typeface="+mj-lt"/>
              </a:rPr>
              <a:t>were</a:t>
            </a:r>
            <a:r>
              <a:rPr lang="fr-FR" sz="2000" dirty="0" smtClean="0">
                <a:latin typeface="+mj-lt"/>
              </a:rPr>
              <a:t> </a:t>
            </a:r>
            <a:r>
              <a:rPr lang="fr-FR" sz="2000" dirty="0" err="1" smtClean="0">
                <a:latin typeface="+mj-lt"/>
              </a:rPr>
              <a:t>ever</a:t>
            </a:r>
            <a:r>
              <a:rPr lang="fr-FR" sz="2000" dirty="0" smtClean="0">
                <a:latin typeface="+mj-lt"/>
              </a:rPr>
              <a:t> </a:t>
            </a:r>
            <a:r>
              <a:rPr lang="fr-FR" sz="2000" dirty="0" err="1" smtClean="0">
                <a:latin typeface="+mj-lt"/>
              </a:rPr>
              <a:t>used</a:t>
            </a:r>
            <a:r>
              <a:rPr lang="fr-FR" sz="2000" dirty="0" smtClean="0">
                <a:latin typeface="+mj-lt"/>
              </a:rPr>
              <a:t> (or </a:t>
            </a:r>
            <a:r>
              <a:rPr lang="fr-FR" sz="2000" dirty="0" err="1" smtClean="0">
                <a:latin typeface="+mj-lt"/>
              </a:rPr>
              <a:t>looked</a:t>
            </a:r>
            <a:r>
              <a:rPr lang="fr-FR" sz="2000" dirty="0" smtClean="0">
                <a:latin typeface="+mj-lt"/>
              </a:rPr>
              <a:t> at(?))</a:t>
            </a:r>
            <a:endParaRPr lang="fr-FR" sz="20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12644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89030-3C18-44BA-9CE0-F233F4F01215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12/01/2022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CBECB-E6B9-4CF2-ABF0-89C6B79D862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203078" y="-1002538"/>
            <a:ext cx="6858001" cy="8863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031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89030-3C18-44BA-9CE0-F233F4F01215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12/01/2022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CBECB-E6B9-4CF2-ABF0-89C6B79D862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759" y="0"/>
            <a:ext cx="4953754" cy="720466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586883" y="1728317"/>
            <a:ext cx="34767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latin typeface="+mj-lt"/>
              </a:rPr>
              <a:t>1. </a:t>
            </a:r>
            <a:r>
              <a:rPr lang="fr-FR" sz="2000" dirty="0" err="1">
                <a:latin typeface="+mj-lt"/>
              </a:rPr>
              <a:t>T</a:t>
            </a:r>
            <a:r>
              <a:rPr lang="fr-FR" sz="2000" dirty="0" err="1" smtClean="0">
                <a:latin typeface="+mj-lt"/>
              </a:rPr>
              <a:t>ransversely</a:t>
            </a:r>
            <a:r>
              <a:rPr lang="fr-FR" sz="2000" dirty="0" smtClean="0">
                <a:latin typeface="+mj-lt"/>
              </a:rPr>
              <a:t> </a:t>
            </a:r>
            <a:r>
              <a:rPr lang="fr-FR" sz="2000" dirty="0" err="1" smtClean="0">
                <a:latin typeface="+mj-lt"/>
              </a:rPr>
              <a:t>polarized</a:t>
            </a:r>
            <a:r>
              <a:rPr lang="fr-FR" sz="2000" dirty="0" smtClean="0">
                <a:latin typeface="+mj-lt"/>
              </a:rPr>
              <a:t> </a:t>
            </a:r>
            <a:r>
              <a:rPr lang="fr-FR" sz="2000" dirty="0" err="1" smtClean="0">
                <a:latin typeface="+mj-lt"/>
              </a:rPr>
              <a:t>electrons</a:t>
            </a:r>
            <a:r>
              <a:rPr lang="fr-FR" sz="2000" dirty="0" smtClean="0">
                <a:latin typeface="+mj-lt"/>
              </a:rPr>
              <a:t> </a:t>
            </a:r>
            <a:endParaRPr lang="fr-FR" sz="2000" dirty="0" smtClean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78509" y="3287487"/>
            <a:ext cx="34767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latin typeface="+mj-lt"/>
              </a:rPr>
              <a:t>2</a:t>
            </a:r>
            <a:r>
              <a:rPr lang="fr-FR" sz="2000" dirty="0" smtClean="0">
                <a:latin typeface="+mj-lt"/>
              </a:rPr>
              <a:t>. </a:t>
            </a:r>
            <a:r>
              <a:rPr lang="fr-FR" sz="2000" dirty="0" err="1" smtClean="0">
                <a:latin typeface="+mj-lt"/>
              </a:rPr>
              <a:t>Longitudina</a:t>
            </a:r>
            <a:r>
              <a:rPr lang="fr-FR" sz="2000" dirty="0" err="1" smtClean="0">
                <a:latin typeface="+mj-lt"/>
              </a:rPr>
              <a:t>ly</a:t>
            </a:r>
            <a:r>
              <a:rPr lang="fr-FR" sz="2000" dirty="0" smtClean="0">
                <a:latin typeface="+mj-lt"/>
              </a:rPr>
              <a:t> </a:t>
            </a:r>
            <a:r>
              <a:rPr lang="fr-FR" sz="2000" dirty="0" err="1" smtClean="0">
                <a:latin typeface="+mj-lt"/>
              </a:rPr>
              <a:t>polarized</a:t>
            </a:r>
            <a:r>
              <a:rPr lang="fr-FR" sz="2000" dirty="0" smtClean="0">
                <a:latin typeface="+mj-lt"/>
              </a:rPr>
              <a:t> </a:t>
            </a:r>
            <a:r>
              <a:rPr lang="fr-FR" sz="2000" dirty="0" err="1" smtClean="0">
                <a:latin typeface="+mj-lt"/>
              </a:rPr>
              <a:t>electrons</a:t>
            </a:r>
            <a:r>
              <a:rPr lang="fr-FR" sz="2000" dirty="0" smtClean="0">
                <a:latin typeface="+mj-lt"/>
              </a:rPr>
              <a:t> </a:t>
            </a:r>
            <a:endParaRPr lang="fr-FR" sz="2000" dirty="0" smtClean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67271" y="4947139"/>
            <a:ext cx="34767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latin typeface="+mj-lt"/>
              </a:rPr>
              <a:t>3. </a:t>
            </a:r>
            <a:r>
              <a:rPr lang="fr-FR" sz="2000" dirty="0" err="1" smtClean="0">
                <a:latin typeface="+mj-lt"/>
              </a:rPr>
              <a:t>Un</a:t>
            </a:r>
            <a:r>
              <a:rPr lang="fr-FR" sz="2000" dirty="0" err="1" smtClean="0">
                <a:latin typeface="+mj-lt"/>
              </a:rPr>
              <a:t>polarized</a:t>
            </a:r>
            <a:r>
              <a:rPr lang="fr-FR" sz="2000" dirty="0" smtClean="0">
                <a:latin typeface="+mj-lt"/>
              </a:rPr>
              <a:t> </a:t>
            </a:r>
            <a:r>
              <a:rPr lang="fr-FR" sz="2000" dirty="0" err="1" smtClean="0">
                <a:latin typeface="+mj-lt"/>
              </a:rPr>
              <a:t>electrons</a:t>
            </a:r>
            <a:r>
              <a:rPr lang="fr-FR" sz="2000" dirty="0" smtClean="0">
                <a:latin typeface="+mj-lt"/>
              </a:rPr>
              <a:t> </a:t>
            </a:r>
            <a:endParaRPr lang="fr-FR" sz="20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10791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89030-3C18-44BA-9CE0-F233F4F01215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12/01/2022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CBECB-E6B9-4CF2-ABF0-89C6B79D862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9042" y="-5588"/>
            <a:ext cx="5385916" cy="686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439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89030-3C18-44BA-9CE0-F233F4F01215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11/01/2022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CBECB-E6B9-4CF2-ABF0-89C6B79D862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2789"/>
            <a:ext cx="5151543" cy="2204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4404" y="769178"/>
            <a:ext cx="4052826" cy="1199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593" y="3173294"/>
            <a:ext cx="5754547" cy="3424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982494" y="3761771"/>
            <a:ext cx="3161506" cy="9233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fr-CH" sz="1800" dirty="0" err="1" smtClean="0">
                <a:latin typeface="+mj-lt"/>
              </a:rPr>
              <a:t>displacement</a:t>
            </a:r>
            <a:r>
              <a:rPr lang="fr-CH" sz="1800" dirty="0" smtClean="0">
                <a:latin typeface="+mj-lt"/>
              </a:rPr>
              <a:t>  </a:t>
            </a:r>
            <a:r>
              <a:rPr lang="fr-CH" sz="1800" dirty="0" err="1" smtClean="0">
                <a:latin typeface="+mj-lt"/>
              </a:rPr>
              <a:t>upon</a:t>
            </a:r>
            <a:r>
              <a:rPr lang="fr-CH" sz="1800" dirty="0" smtClean="0">
                <a:latin typeface="+mj-lt"/>
              </a:rPr>
              <a:t> inversion</a:t>
            </a:r>
          </a:p>
          <a:p>
            <a:r>
              <a:rPr lang="fr-CH" sz="1800" dirty="0" smtClean="0">
                <a:latin typeface="+mj-lt"/>
              </a:rPr>
              <a:t>of </a:t>
            </a:r>
            <a:r>
              <a:rPr lang="fr-CH" sz="1800" dirty="0" err="1" smtClean="0">
                <a:latin typeface="+mj-lt"/>
              </a:rPr>
              <a:t>circular</a:t>
            </a:r>
            <a:r>
              <a:rPr lang="fr-CH" sz="1800" dirty="0" smtClean="0">
                <a:latin typeface="+mj-lt"/>
              </a:rPr>
              <a:t> light </a:t>
            </a:r>
            <a:r>
              <a:rPr lang="fr-CH" sz="1800" dirty="0" err="1" smtClean="0">
                <a:latin typeface="+mj-lt"/>
              </a:rPr>
              <a:t>is</a:t>
            </a:r>
            <a:r>
              <a:rPr lang="fr-CH" sz="1800" dirty="0" smtClean="0">
                <a:latin typeface="+mj-lt"/>
              </a:rPr>
              <a:t> a </a:t>
            </a:r>
            <a:r>
              <a:rPr lang="fr-CH" sz="1800" dirty="0" err="1" smtClean="0">
                <a:latin typeface="+mj-lt"/>
              </a:rPr>
              <a:t>measure</a:t>
            </a:r>
            <a:r>
              <a:rPr lang="fr-CH" sz="1800" dirty="0" smtClean="0">
                <a:latin typeface="+mj-lt"/>
              </a:rPr>
              <a:t> of </a:t>
            </a:r>
          </a:p>
          <a:p>
            <a:r>
              <a:rPr lang="fr-CH" sz="1800" dirty="0" smtClean="0">
                <a:latin typeface="+mj-lt"/>
              </a:rPr>
              <a:t>the vertical </a:t>
            </a:r>
            <a:r>
              <a:rPr lang="fr-CH" sz="1800" dirty="0" err="1" smtClean="0">
                <a:latin typeface="+mj-lt"/>
              </a:rPr>
              <a:t>polarization</a:t>
            </a:r>
            <a:endParaRPr lang="fr-CH" sz="18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46286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89030-3C18-44BA-9CE0-F233F4F01215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11/01/2022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CBECB-E6B9-4CF2-ABF0-89C6B79D862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5185" y="915073"/>
            <a:ext cx="5215922" cy="3167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2836" y="3744693"/>
            <a:ext cx="4635692" cy="2605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3045428" y="1669327"/>
            <a:ext cx="787078" cy="0"/>
          </a:xfrm>
          <a:prstGeom prst="line">
            <a:avLst/>
          </a:prstGeom>
          <a:ln w="28575">
            <a:solidFill>
              <a:srgbClr val="FF99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reeform 6"/>
          <p:cNvSpPr/>
          <p:nvPr/>
        </p:nvSpPr>
        <p:spPr>
          <a:xfrm>
            <a:off x="3786208" y="1715625"/>
            <a:ext cx="613458" cy="1446836"/>
          </a:xfrm>
          <a:custGeom>
            <a:avLst/>
            <a:gdLst>
              <a:gd name="connsiteX0" fmla="*/ 0 w 613458"/>
              <a:gd name="connsiteY0" fmla="*/ 0 h 1446836"/>
              <a:gd name="connsiteX1" fmla="*/ 81022 w 613458"/>
              <a:gd name="connsiteY1" fmla="*/ 694481 h 1446836"/>
              <a:gd name="connsiteX2" fmla="*/ 208344 w 613458"/>
              <a:gd name="connsiteY2" fmla="*/ 1053297 h 1446836"/>
              <a:gd name="connsiteX3" fmla="*/ 370389 w 613458"/>
              <a:gd name="connsiteY3" fmla="*/ 1307940 h 1446836"/>
              <a:gd name="connsiteX4" fmla="*/ 613458 w 613458"/>
              <a:gd name="connsiteY4" fmla="*/ 1446836 h 1446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3458" h="1446836">
                <a:moveTo>
                  <a:pt x="0" y="0"/>
                </a:moveTo>
                <a:cubicBezTo>
                  <a:pt x="23149" y="259466"/>
                  <a:pt x="46298" y="518932"/>
                  <a:pt x="81022" y="694481"/>
                </a:cubicBezTo>
                <a:cubicBezTo>
                  <a:pt x="115746" y="870030"/>
                  <a:pt x="160116" y="951054"/>
                  <a:pt x="208344" y="1053297"/>
                </a:cubicBezTo>
                <a:cubicBezTo>
                  <a:pt x="256572" y="1155540"/>
                  <a:pt x="302870" y="1242350"/>
                  <a:pt x="370389" y="1307940"/>
                </a:cubicBezTo>
                <a:cubicBezTo>
                  <a:pt x="437908" y="1373530"/>
                  <a:pt x="525683" y="1410183"/>
                  <a:pt x="613458" y="1446836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8" name="TextBox 7"/>
          <p:cNvSpPr txBox="1"/>
          <p:nvPr/>
        </p:nvSpPr>
        <p:spPr>
          <a:xfrm>
            <a:off x="685800" y="533400"/>
            <a:ext cx="45942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000" dirty="0" err="1" smtClean="0">
                <a:latin typeface="+mj-lt"/>
              </a:rPr>
              <a:t>depolarization</a:t>
            </a:r>
            <a:r>
              <a:rPr lang="fr-CH" sz="2000" dirty="0" smtClean="0">
                <a:latin typeface="+mj-lt"/>
              </a:rPr>
              <a:t> by a </a:t>
            </a:r>
            <a:r>
              <a:rPr lang="fr-CH" sz="2000" dirty="0" err="1" smtClean="0">
                <a:latin typeface="+mj-lt"/>
              </a:rPr>
              <a:t>static</a:t>
            </a:r>
            <a:r>
              <a:rPr lang="fr-CH" sz="2000" dirty="0" smtClean="0">
                <a:latin typeface="+mj-lt"/>
              </a:rPr>
              <a:t> </a:t>
            </a:r>
            <a:r>
              <a:rPr lang="fr-CH" sz="2000" dirty="0" err="1" smtClean="0">
                <a:latin typeface="+mj-lt"/>
              </a:rPr>
              <a:t>harmonic</a:t>
            </a:r>
            <a:r>
              <a:rPr lang="fr-CH" sz="2000" dirty="0" smtClean="0">
                <a:latin typeface="+mj-lt"/>
              </a:rPr>
              <a:t> </a:t>
            </a:r>
            <a:r>
              <a:rPr lang="fr-CH" sz="2000" dirty="0" err="1" smtClean="0">
                <a:latin typeface="+mj-lt"/>
              </a:rPr>
              <a:t>bump</a:t>
            </a:r>
            <a:endParaRPr lang="fr-CH" sz="2000" dirty="0" smtClean="0">
              <a:latin typeface="+mj-lt"/>
            </a:endParaRPr>
          </a:p>
          <a:p>
            <a:r>
              <a:rPr lang="fr-CH" sz="2000" dirty="0" smtClean="0">
                <a:latin typeface="+mj-lt"/>
              </a:rPr>
              <a:t>and </a:t>
            </a:r>
            <a:r>
              <a:rPr lang="fr-CH" sz="2000" dirty="0" err="1" smtClean="0">
                <a:latin typeface="+mj-lt"/>
              </a:rPr>
              <a:t>polarization</a:t>
            </a:r>
            <a:r>
              <a:rPr lang="fr-CH" sz="2000" dirty="0" smtClean="0">
                <a:latin typeface="+mj-lt"/>
              </a:rPr>
              <a:t> </a:t>
            </a:r>
            <a:r>
              <a:rPr lang="fr-CH" sz="2000" dirty="0" err="1" smtClean="0">
                <a:latin typeface="+mj-lt"/>
              </a:rPr>
              <a:t>rise</a:t>
            </a:r>
            <a:r>
              <a:rPr lang="fr-CH" sz="2000" dirty="0" smtClean="0">
                <a:latin typeface="+mj-lt"/>
              </a:rPr>
              <a:t>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72757" y="6089301"/>
            <a:ext cx="6031138" cy="707886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fr-FR" sz="2000" dirty="0">
                <a:latin typeface="+mj-lt"/>
              </a:rPr>
              <a:t>N</a:t>
            </a:r>
            <a:r>
              <a:rPr lang="fr-FR" sz="2000" dirty="0" smtClean="0">
                <a:latin typeface="+mj-lt"/>
              </a:rPr>
              <a:t>ot an </a:t>
            </a:r>
            <a:r>
              <a:rPr lang="fr-FR" sz="2000" dirty="0" err="1" smtClean="0">
                <a:latin typeface="+mj-lt"/>
              </a:rPr>
              <a:t>easy</a:t>
            </a:r>
            <a:r>
              <a:rPr lang="fr-FR" sz="2000" dirty="0" smtClean="0">
                <a:latin typeface="+mj-lt"/>
              </a:rPr>
              <a:t> </a:t>
            </a:r>
            <a:r>
              <a:rPr lang="fr-FR" sz="2000" dirty="0" err="1" smtClean="0">
                <a:latin typeface="+mj-lt"/>
              </a:rPr>
              <a:t>way</a:t>
            </a:r>
            <a:r>
              <a:rPr lang="fr-FR" sz="2000" dirty="0" smtClean="0">
                <a:latin typeface="+mj-lt"/>
              </a:rPr>
              <a:t> to </a:t>
            </a:r>
            <a:r>
              <a:rPr lang="fr-FR" sz="2000" dirty="0" err="1" smtClean="0">
                <a:latin typeface="+mj-lt"/>
              </a:rPr>
              <a:t>calibrate</a:t>
            </a:r>
            <a:r>
              <a:rPr lang="fr-FR" sz="2000" dirty="0" smtClean="0">
                <a:latin typeface="+mj-lt"/>
              </a:rPr>
              <a:t> the </a:t>
            </a:r>
            <a:r>
              <a:rPr lang="fr-FR" sz="2000" dirty="0" err="1" smtClean="0">
                <a:latin typeface="+mj-lt"/>
              </a:rPr>
              <a:t>level</a:t>
            </a:r>
            <a:r>
              <a:rPr lang="fr-FR" sz="2000" dirty="0" smtClean="0">
                <a:latin typeface="+mj-lt"/>
              </a:rPr>
              <a:t> of </a:t>
            </a:r>
            <a:r>
              <a:rPr lang="fr-FR" sz="2000" dirty="0" err="1" smtClean="0">
                <a:latin typeface="+mj-lt"/>
              </a:rPr>
              <a:t>polarization</a:t>
            </a:r>
            <a:r>
              <a:rPr lang="fr-FR" sz="2000" dirty="0" smtClean="0">
                <a:latin typeface="+mj-lt"/>
              </a:rPr>
              <a:t>!</a:t>
            </a:r>
          </a:p>
          <a:p>
            <a:r>
              <a:rPr lang="fr-FR" sz="2000" dirty="0" err="1" smtClean="0">
                <a:latin typeface="+mj-lt"/>
              </a:rPr>
              <a:t>this</a:t>
            </a:r>
            <a:r>
              <a:rPr lang="fr-FR" sz="2000" dirty="0" smtClean="0">
                <a:latin typeface="+mj-lt"/>
              </a:rPr>
              <a:t> </a:t>
            </a:r>
            <a:r>
              <a:rPr lang="fr-FR" sz="2000" dirty="0" err="1" smtClean="0">
                <a:latin typeface="+mj-lt"/>
              </a:rPr>
              <a:t>works</a:t>
            </a:r>
            <a:r>
              <a:rPr lang="fr-FR" sz="2000" dirty="0" smtClean="0">
                <a:latin typeface="+mj-lt"/>
              </a:rPr>
              <a:t> </a:t>
            </a:r>
            <a:r>
              <a:rPr lang="fr-FR" sz="2000" dirty="0" err="1" smtClean="0">
                <a:latin typeface="+mj-lt"/>
              </a:rPr>
              <a:t>better</a:t>
            </a:r>
            <a:r>
              <a:rPr lang="fr-FR" sz="2000" dirty="0" smtClean="0">
                <a:latin typeface="+mj-lt"/>
              </a:rPr>
              <a:t> at high </a:t>
            </a:r>
            <a:r>
              <a:rPr lang="fr-FR" sz="2000" dirty="0" err="1" smtClean="0">
                <a:latin typeface="+mj-lt"/>
              </a:rPr>
              <a:t>polarization</a:t>
            </a:r>
            <a:r>
              <a:rPr lang="fr-FR" sz="2000" dirty="0" smtClean="0">
                <a:latin typeface="+mj-lt"/>
              </a:rPr>
              <a:t> </a:t>
            </a:r>
            <a:r>
              <a:rPr lang="fr-FR" sz="2000" dirty="0" err="1" smtClean="0">
                <a:latin typeface="+mj-lt"/>
              </a:rPr>
              <a:t>degree</a:t>
            </a:r>
            <a:r>
              <a:rPr lang="fr-FR" sz="2000" dirty="0" smtClean="0">
                <a:latin typeface="+mj-lt"/>
              </a:rPr>
              <a:t> (</a:t>
            </a:r>
            <a:r>
              <a:rPr lang="fr-FR" sz="2000" dirty="0" err="1" smtClean="0">
                <a:latin typeface="+mj-lt"/>
              </a:rPr>
              <a:t>see</a:t>
            </a:r>
            <a:r>
              <a:rPr lang="fr-FR" sz="2000" dirty="0" smtClean="0">
                <a:latin typeface="+mj-lt"/>
              </a:rPr>
              <a:t> </a:t>
            </a:r>
            <a:r>
              <a:rPr lang="fr-FR" sz="2000" dirty="0" err="1" smtClean="0">
                <a:latin typeface="+mj-lt"/>
              </a:rPr>
              <a:t>later</a:t>
            </a:r>
            <a:r>
              <a:rPr lang="fr-FR" sz="2000" dirty="0" smtClean="0">
                <a:latin typeface="+mj-lt"/>
              </a:rPr>
              <a:t>)</a:t>
            </a:r>
            <a:endParaRPr lang="fr-FR" sz="20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18828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89030-3C18-44BA-9CE0-F233F4F01215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12/01/2022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CBECB-E6B9-4CF2-ABF0-89C6B79D862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999" y="-2472030"/>
            <a:ext cx="9030001" cy="1216380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flipH="1">
            <a:off x="638571" y="6310364"/>
            <a:ext cx="5219617" cy="400110"/>
          </a:xfrm>
          <a:prstGeom prst="rect">
            <a:avLst/>
          </a:prstGeom>
          <a:solidFill>
            <a:srgbClr val="DDF9FF"/>
          </a:solidFill>
        </p:spPr>
        <p:txBody>
          <a:bodyPr wrap="square" rtlCol="0">
            <a:spAutoFit/>
          </a:bodyPr>
          <a:lstStyle/>
          <a:p>
            <a:r>
              <a:rPr lang="fr-FR" sz="2000" dirty="0" err="1" smtClean="0">
                <a:latin typeface="+mj-lt"/>
              </a:rPr>
              <a:t>Cern</a:t>
            </a:r>
            <a:r>
              <a:rPr lang="fr-FR" sz="2000" dirty="0" smtClean="0">
                <a:latin typeface="+mj-lt"/>
              </a:rPr>
              <a:t> </a:t>
            </a:r>
            <a:r>
              <a:rPr lang="fr-FR" sz="2000" dirty="0" err="1" smtClean="0">
                <a:latin typeface="+mj-lt"/>
              </a:rPr>
              <a:t>academic</a:t>
            </a:r>
            <a:r>
              <a:rPr lang="fr-FR" sz="2000" dirty="0" smtClean="0">
                <a:latin typeface="+mj-lt"/>
              </a:rPr>
              <a:t> training 18 April 1991</a:t>
            </a:r>
            <a:endParaRPr lang="fr-FR" sz="2000" dirty="0" smtClean="0"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67091" y="2471243"/>
            <a:ext cx="2784673" cy="307777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fr-FR" dirty="0"/>
              <a:t>https://cds.cern.ch/record/319679/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25" t="23856" r="47143" b="28916"/>
          <a:stretch/>
        </p:blipFill>
        <p:spPr>
          <a:xfrm>
            <a:off x="5898381" y="1109227"/>
            <a:ext cx="2843685" cy="263880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039061" y="3737987"/>
            <a:ext cx="2623923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fr-FR" sz="2000" dirty="0" err="1">
                <a:latin typeface="+mj-lt"/>
              </a:rPr>
              <a:t>S</a:t>
            </a:r>
            <a:r>
              <a:rPr lang="fr-FR" sz="2000" dirty="0" err="1" smtClean="0">
                <a:latin typeface="+mj-lt"/>
              </a:rPr>
              <a:t>ailing</a:t>
            </a:r>
            <a:r>
              <a:rPr lang="fr-FR" sz="2000" dirty="0" smtClean="0">
                <a:latin typeface="+mj-lt"/>
              </a:rPr>
              <a:t> in San Francisco</a:t>
            </a:r>
            <a:endParaRPr lang="fr-FR" sz="20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78168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89030-3C18-44BA-9CE0-F233F4F01215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11/01/2022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CBECB-E6B9-4CF2-ABF0-89C6B79D862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1299"/>
            <a:ext cx="6641407" cy="6273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7185" y="12701"/>
            <a:ext cx="3576698" cy="3621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622" y="4745691"/>
            <a:ext cx="5305425" cy="3429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0500" y="130145"/>
            <a:ext cx="34205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000" dirty="0" err="1" smtClean="0">
                <a:latin typeface="+mj-lt"/>
              </a:rPr>
              <a:t>Resonant</a:t>
            </a:r>
            <a:r>
              <a:rPr lang="fr-CH" sz="2000" dirty="0" smtClean="0">
                <a:latin typeface="+mj-lt"/>
              </a:rPr>
              <a:t> </a:t>
            </a:r>
            <a:r>
              <a:rPr lang="fr-CH" sz="2000" dirty="0" err="1" smtClean="0">
                <a:latin typeface="+mj-lt"/>
              </a:rPr>
              <a:t>depolarization</a:t>
            </a:r>
            <a:r>
              <a:rPr lang="fr-CH" sz="2000" dirty="0" smtClean="0">
                <a:latin typeface="+mj-lt"/>
              </a:rPr>
              <a:t>, 1991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187047" y="3634068"/>
            <a:ext cx="282538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000" dirty="0" smtClean="0">
                <a:latin typeface="+mj-lt"/>
              </a:rPr>
              <a:t>variation of </a:t>
            </a:r>
            <a:r>
              <a:rPr lang="fr-CH" sz="2000" dirty="0" err="1" smtClean="0">
                <a:latin typeface="+mj-lt"/>
              </a:rPr>
              <a:t>Rf</a:t>
            </a:r>
            <a:r>
              <a:rPr lang="fr-CH" sz="2000" dirty="0" smtClean="0">
                <a:latin typeface="+mj-lt"/>
              </a:rPr>
              <a:t> </a:t>
            </a:r>
            <a:r>
              <a:rPr lang="fr-CH" sz="2000" dirty="0" err="1" smtClean="0">
                <a:latin typeface="+mj-lt"/>
              </a:rPr>
              <a:t>frequency</a:t>
            </a:r>
            <a:endParaRPr lang="fr-CH" sz="2000" dirty="0" smtClean="0">
              <a:latin typeface="+mj-lt"/>
            </a:endParaRPr>
          </a:p>
          <a:p>
            <a:r>
              <a:rPr lang="fr-CH" sz="2000" dirty="0" smtClean="0">
                <a:latin typeface="+mj-lt"/>
              </a:rPr>
              <a:t>to </a:t>
            </a:r>
            <a:r>
              <a:rPr lang="fr-CH" sz="2000" dirty="0" err="1" smtClean="0">
                <a:latin typeface="+mj-lt"/>
              </a:rPr>
              <a:t>eliminate</a:t>
            </a:r>
            <a:r>
              <a:rPr lang="fr-CH" sz="2000" dirty="0" smtClean="0">
                <a:latin typeface="+mj-lt"/>
              </a:rPr>
              <a:t> </a:t>
            </a:r>
            <a:r>
              <a:rPr lang="fr-CH" sz="2000" dirty="0" err="1" smtClean="0">
                <a:latin typeface="+mj-lt"/>
              </a:rPr>
              <a:t>half</a:t>
            </a:r>
            <a:r>
              <a:rPr lang="fr-CH" sz="2000" dirty="0" smtClean="0">
                <a:latin typeface="+mj-lt"/>
              </a:rPr>
              <a:t> </a:t>
            </a:r>
            <a:r>
              <a:rPr lang="fr-CH" sz="2000" dirty="0" err="1" smtClean="0">
                <a:latin typeface="+mj-lt"/>
              </a:rPr>
              <a:t>integer</a:t>
            </a:r>
            <a:r>
              <a:rPr lang="fr-CH" sz="2000" dirty="0" smtClean="0">
                <a:latin typeface="+mj-lt"/>
              </a:rPr>
              <a:t> </a:t>
            </a:r>
          </a:p>
          <a:p>
            <a:r>
              <a:rPr lang="fr-CH" sz="2000" dirty="0" err="1" smtClean="0">
                <a:latin typeface="+mj-lt"/>
              </a:rPr>
              <a:t>ambiguity</a:t>
            </a:r>
            <a:r>
              <a:rPr lang="fr-CH" sz="2000" dirty="0" smtClean="0">
                <a:latin typeface="+mj-lt"/>
              </a:rPr>
              <a:t>         </a:t>
            </a:r>
          </a:p>
        </p:txBody>
      </p:sp>
    </p:spTree>
    <p:extLst>
      <p:ext uri="{BB962C8B-B14F-4D97-AF65-F5344CB8AC3E}">
        <p14:creationId xmlns:p14="http://schemas.microsoft.com/office/powerpoint/2010/main" val="2554884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89030-3C18-44BA-9CE0-F233F4F01215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11/01/2022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CBECB-E6B9-4CF2-ABF0-89C6B79D862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 l="3360" t="3874"/>
          <a:stretch>
            <a:fillRect/>
          </a:stretch>
        </p:blipFill>
        <p:spPr bwMode="auto">
          <a:xfrm>
            <a:off x="-1" y="-13607"/>
            <a:ext cx="3441699" cy="3386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3543298" y="945129"/>
            <a:ext cx="41945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000" dirty="0" smtClean="0">
                <a:latin typeface="+mj-lt"/>
              </a:rPr>
              <a:t>in 1995 </a:t>
            </a:r>
            <a:r>
              <a:rPr lang="fr-CH" sz="2000" dirty="0" err="1" smtClean="0">
                <a:latin typeface="+mj-lt"/>
              </a:rPr>
              <a:t>we</a:t>
            </a:r>
            <a:r>
              <a:rPr lang="fr-CH" sz="2000" dirty="0" smtClean="0">
                <a:latin typeface="+mj-lt"/>
              </a:rPr>
              <a:t> </a:t>
            </a:r>
            <a:r>
              <a:rPr lang="fr-CH" sz="2000" dirty="0" err="1" smtClean="0">
                <a:latin typeface="+mj-lt"/>
              </a:rPr>
              <a:t>pushed</a:t>
            </a:r>
            <a:r>
              <a:rPr lang="fr-CH" sz="2000" dirty="0" smtClean="0">
                <a:latin typeface="+mj-lt"/>
              </a:rPr>
              <a:t> the </a:t>
            </a:r>
            <a:r>
              <a:rPr lang="fr-CH" sz="2000" dirty="0" err="1" smtClean="0">
                <a:latin typeface="+mj-lt"/>
              </a:rPr>
              <a:t>measurement</a:t>
            </a:r>
            <a:r>
              <a:rPr lang="fr-CH" sz="2000" dirty="0" smtClean="0">
                <a:latin typeface="+mj-lt"/>
              </a:rPr>
              <a:t> </a:t>
            </a:r>
          </a:p>
          <a:p>
            <a:r>
              <a:rPr lang="fr-CH" sz="2000" dirty="0" smtClean="0">
                <a:latin typeface="+mj-lt"/>
              </a:rPr>
              <a:t>to «high </a:t>
            </a:r>
            <a:r>
              <a:rPr lang="fr-CH" sz="2000" dirty="0" err="1" smtClean="0">
                <a:latin typeface="+mj-lt"/>
              </a:rPr>
              <a:t>precision</a:t>
            </a:r>
            <a:r>
              <a:rPr lang="fr-CH" sz="2000" dirty="0" smtClean="0">
                <a:latin typeface="+mj-lt"/>
              </a:rPr>
              <a:t>» (100 </a:t>
            </a:r>
            <a:r>
              <a:rPr lang="fr-CH" sz="2000" dirty="0" err="1" smtClean="0">
                <a:latin typeface="+mj-lt"/>
              </a:rPr>
              <a:t>keV</a:t>
            </a:r>
            <a:r>
              <a:rPr lang="fr-CH" sz="2000" dirty="0" smtClean="0">
                <a:latin typeface="+mj-lt"/>
              </a:rPr>
              <a:t>)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5896" y="3056368"/>
            <a:ext cx="695325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89000" y="3213100"/>
            <a:ext cx="11769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000" dirty="0" smtClean="0">
                <a:latin typeface="+mj-lt"/>
              </a:rPr>
              <a:t>spin tune</a:t>
            </a:r>
          </a:p>
        </p:txBody>
      </p:sp>
    </p:spTree>
    <p:extLst>
      <p:ext uri="{BB962C8B-B14F-4D97-AF65-F5344CB8AC3E}">
        <p14:creationId xmlns:p14="http://schemas.microsoft.com/office/powerpoint/2010/main" val="4137691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89030-3C18-44BA-9CE0-F233F4F01215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11/01/2022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CBECB-E6B9-4CF2-ABF0-89C6B79D862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275" y="704850"/>
            <a:ext cx="7283450" cy="544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2929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6" y="0"/>
            <a:ext cx="7996870" cy="4421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18652" y="4755365"/>
            <a:ext cx="8525347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000" dirty="0" err="1" smtClean="0">
                <a:latin typeface="+mj-lt"/>
              </a:rPr>
              <a:t>should</a:t>
            </a:r>
            <a:r>
              <a:rPr lang="fr-CH" sz="2000" dirty="0" smtClean="0">
                <a:latin typeface="+mj-lt"/>
              </a:rPr>
              <a:t> </a:t>
            </a:r>
            <a:r>
              <a:rPr lang="fr-CH" sz="2000" dirty="0" err="1" smtClean="0">
                <a:latin typeface="+mj-lt"/>
              </a:rPr>
              <a:t>revisit</a:t>
            </a:r>
            <a:r>
              <a:rPr lang="fr-CH" sz="2000" dirty="0" smtClean="0">
                <a:latin typeface="+mj-lt"/>
              </a:rPr>
              <a:t> the </a:t>
            </a:r>
            <a:r>
              <a:rPr lang="fr-CH" sz="2000" dirty="0" err="1" smtClean="0">
                <a:latin typeface="+mj-lt"/>
              </a:rPr>
              <a:t>uncertainty</a:t>
            </a:r>
            <a:r>
              <a:rPr lang="fr-CH" sz="2000" dirty="0" smtClean="0">
                <a:latin typeface="+mj-lt"/>
              </a:rPr>
              <a:t> and the </a:t>
            </a:r>
            <a:r>
              <a:rPr lang="fr-CH" sz="2000" dirty="0" err="1" smtClean="0">
                <a:latin typeface="+mj-lt"/>
              </a:rPr>
              <a:t>method</a:t>
            </a:r>
            <a:r>
              <a:rPr lang="fr-CH" sz="2000" dirty="0" smtClean="0">
                <a:latin typeface="+mj-lt"/>
              </a:rPr>
              <a:t> to </a:t>
            </a:r>
            <a:r>
              <a:rPr lang="fr-CH" sz="2000" dirty="0" err="1" smtClean="0">
                <a:latin typeface="+mj-lt"/>
              </a:rPr>
              <a:t>understand</a:t>
            </a:r>
            <a:r>
              <a:rPr lang="fr-CH" sz="2000" dirty="0" smtClean="0">
                <a:latin typeface="+mj-lt"/>
              </a:rPr>
              <a:t> how </a:t>
            </a:r>
            <a:r>
              <a:rPr lang="fr-CH" sz="2000" dirty="0" err="1" smtClean="0">
                <a:latin typeface="+mj-lt"/>
              </a:rPr>
              <a:t>much</a:t>
            </a:r>
            <a:r>
              <a:rPr lang="fr-CH" sz="2000" dirty="0" smtClean="0">
                <a:latin typeface="+mj-lt"/>
              </a:rPr>
              <a:t> </a:t>
            </a:r>
            <a:r>
              <a:rPr lang="fr-CH" sz="2000" dirty="0" err="1" smtClean="0">
                <a:latin typeface="+mj-lt"/>
              </a:rPr>
              <a:t>better</a:t>
            </a:r>
            <a:endParaRPr lang="fr-CH" sz="2000" dirty="0" smtClean="0">
              <a:latin typeface="+mj-lt"/>
            </a:endParaRPr>
          </a:p>
          <a:p>
            <a:r>
              <a:rPr lang="fr-CH" sz="2000" dirty="0" err="1" smtClean="0">
                <a:latin typeface="+mj-lt"/>
              </a:rPr>
              <a:t>we</a:t>
            </a:r>
            <a:r>
              <a:rPr lang="fr-CH" sz="2000" dirty="0" smtClean="0">
                <a:latin typeface="+mj-lt"/>
              </a:rPr>
              <a:t> </a:t>
            </a:r>
            <a:r>
              <a:rPr lang="fr-CH" sz="2000" dirty="0" err="1" smtClean="0">
                <a:latin typeface="+mj-lt"/>
              </a:rPr>
              <a:t>can</a:t>
            </a:r>
            <a:r>
              <a:rPr lang="fr-CH" sz="2000" dirty="0" smtClean="0">
                <a:latin typeface="+mj-lt"/>
              </a:rPr>
              <a:t> do. </a:t>
            </a:r>
          </a:p>
          <a:p>
            <a:r>
              <a:rPr lang="fr-CH" sz="2000" dirty="0" err="1" smtClean="0">
                <a:latin typeface="+mj-lt"/>
              </a:rPr>
              <a:t>Also</a:t>
            </a:r>
            <a:r>
              <a:rPr lang="fr-CH" sz="2000" dirty="0" smtClean="0">
                <a:latin typeface="+mj-lt"/>
              </a:rPr>
              <a:t> how </a:t>
            </a:r>
            <a:r>
              <a:rPr lang="fr-CH" sz="2000" dirty="0" err="1" smtClean="0">
                <a:latin typeface="+mj-lt"/>
              </a:rPr>
              <a:t>practical</a:t>
            </a:r>
            <a:r>
              <a:rPr lang="fr-CH" sz="2000" dirty="0" smtClean="0">
                <a:latin typeface="+mj-lt"/>
              </a:rPr>
              <a:t> </a:t>
            </a:r>
            <a:r>
              <a:rPr lang="fr-CH" sz="2000" dirty="0" err="1" smtClean="0">
                <a:latin typeface="+mj-lt"/>
              </a:rPr>
              <a:t>is</a:t>
            </a:r>
            <a:r>
              <a:rPr lang="fr-CH" sz="2000" dirty="0" smtClean="0">
                <a:latin typeface="+mj-lt"/>
              </a:rPr>
              <a:t> </a:t>
            </a:r>
            <a:r>
              <a:rPr lang="fr-CH" sz="2000" dirty="0" err="1" smtClean="0">
                <a:latin typeface="+mj-lt"/>
              </a:rPr>
              <a:t>it</a:t>
            </a:r>
            <a:r>
              <a:rPr lang="fr-CH" sz="2000" dirty="0" smtClean="0">
                <a:latin typeface="+mj-lt"/>
              </a:rPr>
              <a:t> to </a:t>
            </a:r>
            <a:r>
              <a:rPr lang="fr-CH" sz="2000" dirty="0" err="1" smtClean="0">
                <a:latin typeface="+mj-lt"/>
              </a:rPr>
              <a:t>co-exist</a:t>
            </a:r>
            <a:r>
              <a:rPr lang="fr-CH" sz="2000" dirty="0" smtClean="0">
                <a:latin typeface="+mj-lt"/>
              </a:rPr>
              <a:t> </a:t>
            </a:r>
          </a:p>
          <a:p>
            <a:r>
              <a:rPr lang="fr-CH" sz="2000" dirty="0" smtClean="0">
                <a:latin typeface="+mj-lt"/>
              </a:rPr>
              <a:t>‘</a:t>
            </a:r>
            <a:r>
              <a:rPr lang="fr-CH" sz="2000" dirty="0" err="1" smtClean="0">
                <a:latin typeface="+mj-lt"/>
              </a:rPr>
              <a:t>polarized</a:t>
            </a:r>
            <a:r>
              <a:rPr lang="fr-CH" sz="2000" dirty="0" smtClean="0">
                <a:latin typeface="+mj-lt"/>
              </a:rPr>
              <a:t> single </a:t>
            </a:r>
            <a:r>
              <a:rPr lang="fr-CH" sz="2000" dirty="0" err="1" smtClean="0">
                <a:latin typeface="+mj-lt"/>
              </a:rPr>
              <a:t>bunches</a:t>
            </a:r>
            <a:r>
              <a:rPr lang="fr-CH" sz="2000" dirty="0" smtClean="0">
                <a:latin typeface="+mj-lt"/>
              </a:rPr>
              <a:t>’  </a:t>
            </a:r>
            <a:r>
              <a:rPr lang="fr-CH" sz="2000" dirty="0" err="1" smtClean="0">
                <a:latin typeface="+mj-lt"/>
              </a:rPr>
              <a:t>with</a:t>
            </a:r>
            <a:r>
              <a:rPr lang="fr-CH" sz="2000" dirty="0" smtClean="0">
                <a:latin typeface="+mj-lt"/>
              </a:rPr>
              <a:t> ‘top-off injection’</a:t>
            </a:r>
          </a:p>
          <a:p>
            <a:r>
              <a:rPr lang="fr-CH" sz="2000" dirty="0" smtClean="0">
                <a:latin typeface="+mj-lt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349925" y="289367"/>
            <a:ext cx="155844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000" dirty="0" smtClean="0">
                <a:solidFill>
                  <a:srgbClr val="00B050"/>
                </a:solidFill>
                <a:latin typeface="+mj-lt"/>
              </a:rPr>
              <a:t>... and no e+ </a:t>
            </a:r>
          </a:p>
          <a:p>
            <a:r>
              <a:rPr lang="fr-CH" sz="2000" dirty="0" err="1" smtClean="0">
                <a:solidFill>
                  <a:srgbClr val="00B050"/>
                </a:solidFill>
                <a:latin typeface="+mj-lt"/>
              </a:rPr>
              <a:t>polarimeter</a:t>
            </a:r>
            <a:r>
              <a:rPr lang="fr-CH" sz="2000" dirty="0" smtClean="0">
                <a:solidFill>
                  <a:srgbClr val="00B050"/>
                </a:solidFill>
                <a:latin typeface="+mj-lt"/>
              </a:rPr>
              <a:t>!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5C60A-CF29-4F06-AD12-674D152EA842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11/01/2022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CBECB-E6B9-4CF2-ABF0-89C6B79D862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0717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89030-3C18-44BA-9CE0-F233F4F01215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11/01/2022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CBECB-E6B9-4CF2-ABF0-89C6B79D862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4357" y="2232211"/>
            <a:ext cx="5217159" cy="2270591"/>
          </a:xfrm>
          <a:prstGeom prst="rect">
            <a:avLst/>
          </a:prstGeom>
          <a:noFill/>
          <a:ln w="25400" cmpd="thinThick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6541" y="116541"/>
            <a:ext cx="1892506" cy="400110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fr-CH" sz="2000" dirty="0" smtClean="0">
                <a:latin typeface="+mj-lt"/>
              </a:rPr>
              <a:t>Spin corrections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-53823" y="516651"/>
            <a:ext cx="93383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000" dirty="0" smtClean="0">
                <a:latin typeface="+mj-lt"/>
              </a:rPr>
              <a:t>In </a:t>
            </a:r>
            <a:r>
              <a:rPr lang="fr-CH" sz="2000" dirty="0" err="1" smtClean="0">
                <a:latin typeface="+mj-lt"/>
              </a:rPr>
              <a:t>order</a:t>
            </a:r>
            <a:r>
              <a:rPr lang="fr-CH" sz="2000" dirty="0" smtClean="0">
                <a:latin typeface="+mj-lt"/>
              </a:rPr>
              <a:t> to </a:t>
            </a:r>
            <a:r>
              <a:rPr lang="fr-CH" sz="2000" dirty="0" err="1" smtClean="0">
                <a:latin typeface="+mj-lt"/>
              </a:rPr>
              <a:t>disturb</a:t>
            </a:r>
            <a:r>
              <a:rPr lang="fr-CH" sz="2000" dirty="0" smtClean="0">
                <a:latin typeface="+mj-lt"/>
              </a:rPr>
              <a:t> the </a:t>
            </a:r>
            <a:r>
              <a:rPr lang="fr-CH" sz="2000" dirty="0" err="1" smtClean="0">
                <a:latin typeface="+mj-lt"/>
              </a:rPr>
              <a:t>experiments</a:t>
            </a:r>
            <a:r>
              <a:rPr lang="fr-CH" sz="2000" dirty="0" smtClean="0">
                <a:latin typeface="+mj-lt"/>
              </a:rPr>
              <a:t> as </a:t>
            </a:r>
            <a:r>
              <a:rPr lang="fr-CH" sz="2000" dirty="0" err="1" smtClean="0">
                <a:latin typeface="+mj-lt"/>
              </a:rPr>
              <a:t>little</a:t>
            </a:r>
            <a:r>
              <a:rPr lang="fr-CH" sz="2000" dirty="0" smtClean="0">
                <a:latin typeface="+mj-lt"/>
              </a:rPr>
              <a:t> as possible </a:t>
            </a:r>
            <a:r>
              <a:rPr lang="fr-CH" sz="2000" dirty="0" err="1" smtClean="0">
                <a:latin typeface="+mj-lt"/>
              </a:rPr>
              <a:t>we</a:t>
            </a:r>
            <a:r>
              <a:rPr lang="fr-CH" sz="2000" dirty="0" smtClean="0">
                <a:latin typeface="+mj-lt"/>
              </a:rPr>
              <a:t> </a:t>
            </a:r>
            <a:r>
              <a:rPr lang="fr-CH" sz="2000" dirty="0" err="1" smtClean="0">
                <a:latin typeface="+mj-lt"/>
              </a:rPr>
              <a:t>compensated</a:t>
            </a:r>
            <a:r>
              <a:rPr lang="fr-CH" sz="2000" dirty="0" smtClean="0">
                <a:latin typeface="+mj-lt"/>
              </a:rPr>
              <a:t> the </a:t>
            </a:r>
            <a:r>
              <a:rPr lang="fr-CH" sz="2000" dirty="0" err="1" smtClean="0">
                <a:latin typeface="+mj-lt"/>
              </a:rPr>
              <a:t>solenoids</a:t>
            </a:r>
            <a:r>
              <a:rPr lang="fr-CH" sz="2000" dirty="0" smtClean="0">
                <a:latin typeface="+mj-lt"/>
              </a:rPr>
              <a:t> </a:t>
            </a:r>
          </a:p>
        </p:txBody>
      </p:sp>
      <p:sp>
        <p:nvSpPr>
          <p:cNvPr id="8" name="Can 7"/>
          <p:cNvSpPr/>
          <p:nvPr/>
        </p:nvSpPr>
        <p:spPr>
          <a:xfrm rot="5400000">
            <a:off x="3110753" y="1165412"/>
            <a:ext cx="349623" cy="537882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cxnSp>
        <p:nvCxnSpPr>
          <p:cNvPr id="10" name="Straight Connector 9"/>
          <p:cNvCxnSpPr/>
          <p:nvPr/>
        </p:nvCxnSpPr>
        <p:spPr>
          <a:xfrm>
            <a:off x="1344706" y="1434353"/>
            <a:ext cx="419548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Arc 10"/>
          <p:cNvSpPr/>
          <p:nvPr/>
        </p:nvSpPr>
        <p:spPr>
          <a:xfrm>
            <a:off x="4500248" y="1434353"/>
            <a:ext cx="2133600" cy="91440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Arc 12"/>
          <p:cNvSpPr/>
          <p:nvPr/>
        </p:nvSpPr>
        <p:spPr>
          <a:xfrm flipH="1">
            <a:off x="277906" y="1443317"/>
            <a:ext cx="2133600" cy="91440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4" name="Right Arrow 13"/>
          <p:cNvSpPr/>
          <p:nvPr/>
        </p:nvSpPr>
        <p:spPr>
          <a:xfrm rot="16200000">
            <a:off x="6349220" y="1546412"/>
            <a:ext cx="452717" cy="1255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5" name="Rectangle 14"/>
          <p:cNvSpPr/>
          <p:nvPr/>
        </p:nvSpPr>
        <p:spPr>
          <a:xfrm rot="964047">
            <a:off x="5938303" y="1451302"/>
            <a:ext cx="388161" cy="1131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6813176" y="1609165"/>
                <a:ext cx="119552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fr-CH" sz="200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CH" sz="2000" b="1" i="1" dirty="0" smtClean="0">
                            <a:latin typeface="Cambria Math"/>
                          </a:rPr>
                          <m:t>𝒏</m:t>
                        </m:r>
                      </m:e>
                    </m:acc>
                  </m:oMath>
                </a14:m>
                <a:r>
                  <a:rPr lang="fr-CH" sz="2000" dirty="0" smtClean="0">
                    <a:latin typeface="+mj-lt"/>
                  </a:rPr>
                  <a:t> vertical</a:t>
                </a: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3176" y="1609165"/>
                <a:ext cx="1195520" cy="400110"/>
              </a:xfrm>
              <a:prstGeom prst="rect">
                <a:avLst/>
              </a:prstGeom>
              <a:blipFill rotWithShape="1">
                <a:blip r:embed="rId3"/>
                <a:stretch>
                  <a:fillRect l="-510" t="-7576" r="-5102" b="-25758"/>
                </a:stretch>
              </a:blipFill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Arrow Connector 17"/>
          <p:cNvCxnSpPr/>
          <p:nvPr/>
        </p:nvCxnSpPr>
        <p:spPr>
          <a:xfrm flipV="1">
            <a:off x="5437271" y="1004047"/>
            <a:ext cx="0" cy="43030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5136776" y="1434353"/>
            <a:ext cx="300495" cy="2599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ight Arrow 21"/>
          <p:cNvSpPr/>
          <p:nvPr/>
        </p:nvSpPr>
        <p:spPr>
          <a:xfrm rot="14953790">
            <a:off x="5196064" y="1225471"/>
            <a:ext cx="372495" cy="625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1" name="Arc 20"/>
          <p:cNvSpPr/>
          <p:nvPr/>
        </p:nvSpPr>
        <p:spPr>
          <a:xfrm flipH="1">
            <a:off x="5289190" y="1004047"/>
            <a:ext cx="268941" cy="67464"/>
          </a:xfrm>
          <a:prstGeom prst="arc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cxnSp>
        <p:nvCxnSpPr>
          <p:cNvPr id="24" name="Straight Arrow Connector 23"/>
          <p:cNvCxnSpPr/>
          <p:nvPr/>
        </p:nvCxnSpPr>
        <p:spPr>
          <a:xfrm flipH="1">
            <a:off x="2698376" y="1507891"/>
            <a:ext cx="99508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2698376" y="1635469"/>
            <a:ext cx="11477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000" dirty="0" smtClean="0">
                <a:latin typeface="+mj-lt"/>
              </a:rPr>
              <a:t>BL=10Tm</a:t>
            </a:r>
          </a:p>
        </p:txBody>
      </p:sp>
      <p:cxnSp>
        <p:nvCxnSpPr>
          <p:cNvPr id="27" name="Straight Arrow Connector 26"/>
          <p:cNvCxnSpPr/>
          <p:nvPr/>
        </p:nvCxnSpPr>
        <p:spPr>
          <a:xfrm flipV="1">
            <a:off x="2478816" y="1004042"/>
            <a:ext cx="0" cy="43030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>
            <a:off x="2178321" y="1434348"/>
            <a:ext cx="300495" cy="2599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ight Arrow 28"/>
          <p:cNvSpPr/>
          <p:nvPr/>
        </p:nvSpPr>
        <p:spPr>
          <a:xfrm rot="17582510">
            <a:off x="2398979" y="1225466"/>
            <a:ext cx="372495" cy="625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30" name="Arc 29"/>
          <p:cNvSpPr/>
          <p:nvPr/>
        </p:nvSpPr>
        <p:spPr>
          <a:xfrm>
            <a:off x="2330735" y="1004042"/>
            <a:ext cx="268941" cy="67464"/>
          </a:xfrm>
          <a:prstGeom prst="arc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31" name="Right Arrow 30"/>
          <p:cNvSpPr/>
          <p:nvPr/>
        </p:nvSpPr>
        <p:spPr>
          <a:xfrm rot="5400000" flipH="1">
            <a:off x="114300" y="1501582"/>
            <a:ext cx="452717" cy="1255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32" name="Rectangle 31"/>
          <p:cNvSpPr/>
          <p:nvPr/>
        </p:nvSpPr>
        <p:spPr>
          <a:xfrm rot="20635953" flipH="1">
            <a:off x="572960" y="1469738"/>
            <a:ext cx="388161" cy="1131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3717" y="4650663"/>
            <a:ext cx="5378437" cy="2207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3" name="Straight Arrow Connector 32"/>
          <p:cNvCxnSpPr/>
          <p:nvPr/>
        </p:nvCxnSpPr>
        <p:spPr>
          <a:xfrm flipH="1">
            <a:off x="5136776" y="1615986"/>
            <a:ext cx="860612" cy="6162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215150" y="4876800"/>
            <a:ext cx="15992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000" dirty="0" err="1" smtClean="0">
                <a:latin typeface="+mj-lt"/>
              </a:rPr>
              <a:t>experimental</a:t>
            </a:r>
            <a:endParaRPr lang="fr-CH" sz="2000" dirty="0" smtClean="0">
              <a:latin typeface="+mj-lt"/>
            </a:endParaRPr>
          </a:p>
          <a:p>
            <a:r>
              <a:rPr lang="fr-CH" sz="2000" dirty="0" err="1" smtClean="0">
                <a:latin typeface="+mj-lt"/>
              </a:rPr>
              <a:t>verification</a:t>
            </a:r>
            <a:endParaRPr lang="fr-CH" sz="20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70913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61640" y="233213"/>
            <a:ext cx="64239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dirty="0" err="1" smtClean="0">
                <a:latin typeface="+mn-lt"/>
              </a:rPr>
              <a:t>What</a:t>
            </a:r>
            <a:r>
              <a:rPr lang="fr-CH" sz="2000" dirty="0" smtClean="0">
                <a:latin typeface="+mn-lt"/>
              </a:rPr>
              <a:t> </a:t>
            </a:r>
            <a:r>
              <a:rPr lang="fr-CH" sz="2000" dirty="0" err="1" smtClean="0">
                <a:latin typeface="+mn-lt"/>
              </a:rPr>
              <a:t>we</a:t>
            </a:r>
            <a:r>
              <a:rPr lang="fr-CH" sz="2000" dirty="0" smtClean="0">
                <a:latin typeface="+mn-lt"/>
              </a:rPr>
              <a:t> know </a:t>
            </a:r>
            <a:r>
              <a:rPr lang="fr-CH" sz="2000" dirty="0" err="1" smtClean="0">
                <a:latin typeface="+mn-lt"/>
              </a:rPr>
              <a:t>from</a:t>
            </a:r>
            <a:r>
              <a:rPr lang="fr-CH" sz="2000" dirty="0" smtClean="0">
                <a:latin typeface="+mn-lt"/>
              </a:rPr>
              <a:t> LEP on </a:t>
            </a:r>
            <a:r>
              <a:rPr lang="fr-CH" sz="2000" dirty="0" err="1" smtClean="0">
                <a:solidFill>
                  <a:srgbClr val="C00000"/>
                </a:solidFill>
                <a:latin typeface="+mn-lt"/>
              </a:rPr>
              <a:t>depolarizing</a:t>
            </a:r>
            <a:r>
              <a:rPr lang="fr-CH" sz="2000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fr-CH" sz="2000" dirty="0" err="1" smtClean="0">
                <a:solidFill>
                  <a:srgbClr val="C00000"/>
                </a:solidFill>
                <a:latin typeface="+mn-lt"/>
              </a:rPr>
              <a:t>effects</a:t>
            </a:r>
            <a:endParaRPr lang="fr-CH" sz="2000" dirty="0" smtClean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01903" y="1388438"/>
            <a:ext cx="283757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H" b="0" dirty="0">
                <a:hlinkClick r:id="rId2"/>
              </a:rPr>
              <a:t>http://</a:t>
            </a:r>
            <a:r>
              <a:rPr lang="fr-CH" b="0" dirty="0" smtClean="0">
                <a:hlinkClick r:id="rId2"/>
              </a:rPr>
              <a:t>dx.doi.org/10.1063/1.1384062</a:t>
            </a:r>
            <a:r>
              <a:rPr lang="fr-CH" b="0" dirty="0" smtClean="0"/>
              <a:t> </a:t>
            </a:r>
            <a:endParaRPr lang="fr-CH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853" y="1704026"/>
            <a:ext cx="7182724" cy="4835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3633985" y="1396249"/>
            <a:ext cx="434253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/>
              <a:t>AIP Conf. Proc. 570, 169 (2001</a:t>
            </a:r>
            <a:r>
              <a:rPr lang="pl-PL" dirty="0" smtClean="0"/>
              <a:t>)</a:t>
            </a:r>
            <a:r>
              <a:rPr lang="fr-CH" dirty="0" smtClean="0"/>
              <a:t> Spin 2000 </a:t>
            </a:r>
            <a:r>
              <a:rPr lang="fr-CH" dirty="0" err="1" smtClean="0"/>
              <a:t>conf</a:t>
            </a:r>
            <a:r>
              <a:rPr lang="fr-CH" dirty="0" smtClean="0"/>
              <a:t>, Osaka</a:t>
            </a:r>
            <a:endParaRPr lang="fr-CH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BF0AA-ACA5-4B6A-A92C-8478B7BA5104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11/01/2022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CBECB-E6B9-4CF2-ABF0-89C6B79D862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9664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362" y="524838"/>
            <a:ext cx="3762375" cy="1657350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104435" y="104138"/>
            <a:ext cx="34107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000" dirty="0" err="1" smtClean="0">
                <a:latin typeface="+mn-lt"/>
              </a:rPr>
              <a:t>can</a:t>
            </a:r>
            <a:r>
              <a:rPr lang="fr-CH" sz="2000" dirty="0" smtClean="0">
                <a:latin typeface="+mn-lt"/>
              </a:rPr>
              <a:t> </a:t>
            </a:r>
            <a:r>
              <a:rPr lang="fr-CH" sz="2000" dirty="0" err="1" smtClean="0">
                <a:latin typeface="+mn-lt"/>
              </a:rPr>
              <a:t>be</a:t>
            </a:r>
            <a:r>
              <a:rPr lang="fr-CH" sz="2000" dirty="0" smtClean="0">
                <a:latin typeface="+mn-lt"/>
              </a:rPr>
              <a:t> </a:t>
            </a:r>
            <a:r>
              <a:rPr lang="fr-CH" sz="2000" dirty="0" err="1" smtClean="0">
                <a:latin typeface="+mn-lt"/>
              </a:rPr>
              <a:t>improved</a:t>
            </a:r>
            <a:r>
              <a:rPr lang="fr-CH" sz="2000" dirty="0" smtClean="0">
                <a:latin typeface="+mn-lt"/>
              </a:rPr>
              <a:t> by </a:t>
            </a:r>
            <a:r>
              <a:rPr lang="fr-CH" sz="2000" dirty="0" err="1" smtClean="0">
                <a:latin typeface="+mn-lt"/>
              </a:rPr>
              <a:t>increasing</a:t>
            </a:r>
            <a:endParaRPr lang="fr-CH" sz="2000" dirty="0" smtClean="0">
              <a:latin typeface="+mn-lt"/>
            </a:endParaRPr>
          </a:p>
          <a:p>
            <a:r>
              <a:rPr lang="fr-CH" sz="2000" dirty="0" smtClean="0">
                <a:latin typeface="+mn-lt"/>
              </a:rPr>
              <a:t>the </a:t>
            </a:r>
            <a:r>
              <a:rPr lang="fr-CH" sz="2000" dirty="0" err="1" smtClean="0">
                <a:latin typeface="+mn-lt"/>
              </a:rPr>
              <a:t>sum</a:t>
            </a:r>
            <a:r>
              <a:rPr lang="fr-CH" sz="2000" dirty="0" smtClean="0">
                <a:latin typeface="+mn-lt"/>
              </a:rPr>
              <a:t> of |B|</a:t>
            </a:r>
            <a:r>
              <a:rPr lang="fr-CH" sz="2000" baseline="30000" dirty="0" smtClean="0">
                <a:latin typeface="+mn-lt"/>
              </a:rPr>
              <a:t>3  </a:t>
            </a:r>
            <a:r>
              <a:rPr lang="fr-CH" sz="2000" dirty="0" smtClean="0">
                <a:solidFill>
                  <a:srgbClr val="C00000"/>
                </a:solidFill>
                <a:latin typeface="+mn-lt"/>
              </a:rPr>
              <a:t> (</a:t>
            </a:r>
            <a:r>
              <a:rPr lang="fr-CH" sz="2000" dirty="0" err="1" smtClean="0">
                <a:solidFill>
                  <a:srgbClr val="C00000"/>
                </a:solidFill>
                <a:latin typeface="+mn-lt"/>
              </a:rPr>
              <a:t>Wigglers</a:t>
            </a:r>
            <a:r>
              <a:rPr lang="fr-CH" sz="2000" dirty="0" smtClean="0">
                <a:solidFill>
                  <a:srgbClr val="C00000"/>
                </a:solidFill>
                <a:latin typeface="+mn-lt"/>
              </a:rPr>
              <a:t>)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3646025" y="524838"/>
            <a:ext cx="1261641" cy="28718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3831220" y="1631996"/>
            <a:ext cx="1273215" cy="27779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207344" y="1770892"/>
            <a:ext cx="39366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000" dirty="0" err="1" smtClean="0">
                <a:latin typeface="+mn-lt"/>
              </a:rPr>
              <a:t>can</a:t>
            </a:r>
            <a:r>
              <a:rPr lang="fr-CH" sz="2000" dirty="0" smtClean="0">
                <a:latin typeface="+mn-lt"/>
              </a:rPr>
              <a:t> </a:t>
            </a:r>
            <a:r>
              <a:rPr lang="fr-CH" sz="2000" dirty="0" err="1" smtClean="0">
                <a:latin typeface="+mn-lt"/>
              </a:rPr>
              <a:t>be</a:t>
            </a:r>
            <a:r>
              <a:rPr lang="fr-CH" sz="2000" dirty="0" smtClean="0">
                <a:latin typeface="+mn-lt"/>
              </a:rPr>
              <a:t> </a:t>
            </a:r>
            <a:r>
              <a:rPr lang="fr-CH" sz="2000" dirty="0" err="1" smtClean="0">
                <a:latin typeface="+mn-lt"/>
              </a:rPr>
              <a:t>improved</a:t>
            </a:r>
            <a:r>
              <a:rPr lang="fr-CH" sz="2000" dirty="0" smtClean="0">
                <a:latin typeface="+mn-lt"/>
              </a:rPr>
              <a:t> by ‘spin </a:t>
            </a:r>
            <a:r>
              <a:rPr lang="fr-CH" sz="2000" dirty="0" err="1" smtClean="0">
                <a:latin typeface="+mn-lt"/>
              </a:rPr>
              <a:t>matching</a:t>
            </a:r>
            <a:r>
              <a:rPr lang="fr-CH" sz="2000" dirty="0" smtClean="0">
                <a:latin typeface="+mn-lt"/>
              </a:rPr>
              <a:t>’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302" y="3006490"/>
            <a:ext cx="763905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520630" y="2306894"/>
            <a:ext cx="72462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000" dirty="0" smtClean="0">
                <a:latin typeface="+mn-lt"/>
              </a:rPr>
              <a:t>the sources of </a:t>
            </a:r>
            <a:r>
              <a:rPr lang="fr-CH" sz="2000" dirty="0" err="1" smtClean="0">
                <a:latin typeface="+mn-lt"/>
              </a:rPr>
              <a:t>depolarization</a:t>
            </a:r>
            <a:r>
              <a:rPr lang="fr-CH" sz="2000" dirty="0" smtClean="0">
                <a:latin typeface="+mn-lt"/>
              </a:rPr>
              <a:t> </a:t>
            </a:r>
            <a:r>
              <a:rPr lang="fr-CH" sz="2000" dirty="0" err="1" smtClean="0">
                <a:latin typeface="+mn-lt"/>
              </a:rPr>
              <a:t>can</a:t>
            </a:r>
            <a:r>
              <a:rPr lang="fr-CH" sz="2000" dirty="0" smtClean="0">
                <a:latin typeface="+mn-lt"/>
              </a:rPr>
              <a:t> </a:t>
            </a:r>
            <a:r>
              <a:rPr lang="fr-CH" sz="2000" dirty="0" err="1" smtClean="0">
                <a:latin typeface="+mn-lt"/>
              </a:rPr>
              <a:t>be</a:t>
            </a:r>
            <a:r>
              <a:rPr lang="fr-CH" sz="2000" dirty="0" smtClean="0">
                <a:latin typeface="+mn-lt"/>
              </a:rPr>
              <a:t> </a:t>
            </a:r>
            <a:r>
              <a:rPr lang="fr-CH" sz="2000" dirty="0" err="1" smtClean="0">
                <a:latin typeface="+mn-lt"/>
              </a:rPr>
              <a:t>separated</a:t>
            </a:r>
            <a:r>
              <a:rPr lang="fr-CH" sz="2000" dirty="0" smtClean="0">
                <a:latin typeface="+mn-lt"/>
              </a:rPr>
              <a:t> </a:t>
            </a:r>
            <a:r>
              <a:rPr lang="fr-CH" sz="2000" dirty="0" err="1" smtClean="0">
                <a:latin typeface="+mn-lt"/>
              </a:rPr>
              <a:t>into</a:t>
            </a:r>
            <a:r>
              <a:rPr lang="fr-CH" sz="2000" dirty="0" smtClean="0">
                <a:latin typeface="+mn-lt"/>
              </a:rPr>
              <a:t> </a:t>
            </a:r>
            <a:r>
              <a:rPr lang="fr-CH" sz="2000" dirty="0" err="1" smtClean="0">
                <a:latin typeface="+mn-lt"/>
              </a:rPr>
              <a:t>harmonics</a:t>
            </a:r>
            <a:endParaRPr lang="fr-CH" sz="2000" dirty="0" smtClean="0">
              <a:latin typeface="+mn-lt"/>
            </a:endParaRPr>
          </a:p>
          <a:p>
            <a:r>
              <a:rPr lang="fr-CH" sz="2000" dirty="0">
                <a:latin typeface="+mn-lt"/>
              </a:rPr>
              <a:t> </a:t>
            </a:r>
            <a:r>
              <a:rPr lang="fr-CH" sz="2000" dirty="0" smtClean="0">
                <a:latin typeface="+mn-lt"/>
              </a:rPr>
              <a:t> (the </a:t>
            </a:r>
            <a:r>
              <a:rPr lang="fr-CH" sz="2000" dirty="0" err="1" smtClean="0">
                <a:latin typeface="+mn-lt"/>
              </a:rPr>
              <a:t>integer</a:t>
            </a:r>
            <a:r>
              <a:rPr lang="fr-CH" sz="2000" dirty="0" smtClean="0">
                <a:latin typeface="+mn-lt"/>
              </a:rPr>
              <a:t> </a:t>
            </a:r>
            <a:r>
              <a:rPr lang="fr-CH" sz="2000" dirty="0" err="1" smtClean="0">
                <a:latin typeface="+mn-lt"/>
              </a:rPr>
              <a:t>resonances</a:t>
            </a:r>
            <a:r>
              <a:rPr lang="fr-CH" sz="2000" dirty="0" smtClean="0">
                <a:latin typeface="+mn-lt"/>
              </a:rPr>
              <a:t>)  and/or </a:t>
            </a:r>
            <a:r>
              <a:rPr lang="fr-CH" sz="2000" dirty="0" err="1" smtClean="0">
                <a:latin typeface="+mn-lt"/>
              </a:rPr>
              <a:t>into</a:t>
            </a:r>
            <a:r>
              <a:rPr lang="fr-CH" sz="2000" dirty="0" smtClean="0">
                <a:latin typeface="+mn-lt"/>
              </a:rPr>
              <a:t> the components of motion: 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48302" y="4606690"/>
            <a:ext cx="775491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dirty="0" err="1" smtClean="0">
                <a:latin typeface="+mn-lt"/>
              </a:rPr>
              <a:t>receipes</a:t>
            </a:r>
            <a:r>
              <a:rPr lang="fr-CH" sz="2000" dirty="0" smtClean="0">
                <a:latin typeface="+mn-lt"/>
              </a:rPr>
              <a:t>: </a:t>
            </a:r>
          </a:p>
          <a:p>
            <a:r>
              <a:rPr lang="fr-CH" sz="2000" dirty="0" smtClean="0">
                <a:latin typeface="+mn-lt"/>
              </a:rPr>
              <a:t>-- </a:t>
            </a:r>
            <a:r>
              <a:rPr lang="fr-CH" sz="2000" dirty="0" err="1" smtClean="0">
                <a:latin typeface="+mn-lt"/>
              </a:rPr>
              <a:t>reduce</a:t>
            </a:r>
            <a:r>
              <a:rPr lang="fr-CH" sz="2000" dirty="0" smtClean="0">
                <a:latin typeface="+mn-lt"/>
              </a:rPr>
              <a:t> the </a:t>
            </a:r>
            <a:r>
              <a:rPr lang="fr-CH" sz="2000" dirty="0" err="1" smtClean="0">
                <a:latin typeface="+mn-lt"/>
              </a:rPr>
              <a:t>emittances</a:t>
            </a:r>
            <a:r>
              <a:rPr lang="fr-CH" sz="2000" dirty="0" smtClean="0">
                <a:latin typeface="+mn-lt"/>
              </a:rPr>
              <a:t> and vertical dispersion </a:t>
            </a:r>
            <a:r>
              <a:rPr lang="fr-CH" sz="2000" dirty="0" smtClean="0">
                <a:latin typeface="+mn-lt"/>
                <a:sym typeface="Symbol"/>
              </a:rPr>
              <a:t>   </a:t>
            </a:r>
          </a:p>
          <a:p>
            <a:r>
              <a:rPr lang="fr-CH" sz="2000" dirty="0" smtClean="0">
                <a:latin typeface="+mn-lt"/>
                <a:sym typeface="Wingdings" panose="05000000000000000000" pitchFamily="2" charset="2"/>
              </a:rPr>
              <a:t>    </a:t>
            </a:r>
            <a:r>
              <a:rPr lang="fr-CH" sz="2000" dirty="0" smtClean="0">
                <a:latin typeface="+mn-lt"/>
                <a:sym typeface="Symbol"/>
              </a:rPr>
              <a:t> </a:t>
            </a:r>
            <a:r>
              <a:rPr lang="fr-CH" sz="2000" dirty="0" err="1" smtClean="0">
                <a:latin typeface="+mn-lt"/>
                <a:sym typeface="Symbol"/>
              </a:rPr>
              <a:t>this</a:t>
            </a:r>
            <a:r>
              <a:rPr lang="fr-CH" sz="2000" dirty="0" smtClean="0">
                <a:latin typeface="+mn-lt"/>
                <a:sym typeface="Symbol"/>
              </a:rPr>
              <a:t> </a:t>
            </a:r>
            <a:r>
              <a:rPr lang="fr-CH" sz="2000" dirty="0" err="1" smtClean="0">
                <a:latin typeface="+mn-lt"/>
                <a:sym typeface="Symbol"/>
              </a:rPr>
              <a:t>will</a:t>
            </a:r>
            <a:r>
              <a:rPr lang="fr-CH" sz="2000" dirty="0" smtClean="0">
                <a:latin typeface="+mn-lt"/>
                <a:sym typeface="Symbol"/>
              </a:rPr>
              <a:t> </a:t>
            </a:r>
            <a:r>
              <a:rPr lang="fr-CH" sz="2000" dirty="0" err="1" smtClean="0">
                <a:latin typeface="+mn-lt"/>
                <a:sym typeface="Symbol"/>
              </a:rPr>
              <a:t>be</a:t>
            </a:r>
            <a:r>
              <a:rPr lang="fr-CH" sz="2000" dirty="0" smtClean="0">
                <a:latin typeface="+mn-lt"/>
                <a:sym typeface="Symbol"/>
              </a:rPr>
              <a:t> </a:t>
            </a:r>
            <a:r>
              <a:rPr lang="fr-CH" sz="2000" dirty="0" err="1" smtClean="0">
                <a:latin typeface="+mn-lt"/>
                <a:sym typeface="Symbol"/>
              </a:rPr>
              <a:t>done</a:t>
            </a:r>
            <a:r>
              <a:rPr lang="fr-CH" sz="2000" dirty="0" smtClean="0">
                <a:latin typeface="+mn-lt"/>
                <a:sym typeface="Symbol"/>
              </a:rPr>
              <a:t> </a:t>
            </a:r>
            <a:r>
              <a:rPr lang="fr-CH" sz="2000" dirty="0" err="1" smtClean="0">
                <a:latin typeface="+mn-lt"/>
                <a:sym typeface="Symbol"/>
              </a:rPr>
              <a:t>at</a:t>
            </a:r>
            <a:r>
              <a:rPr lang="fr-CH" sz="2000" dirty="0" smtClean="0">
                <a:latin typeface="+mn-lt"/>
                <a:sym typeface="Symbol"/>
              </a:rPr>
              <a:t> TLEP to </a:t>
            </a:r>
            <a:r>
              <a:rPr lang="fr-CH" sz="2000" dirty="0" err="1" smtClean="0">
                <a:latin typeface="+mn-lt"/>
                <a:sym typeface="Symbol"/>
              </a:rPr>
              <a:t>reduce</a:t>
            </a:r>
            <a:r>
              <a:rPr lang="fr-CH" sz="2000" dirty="0" smtClean="0">
                <a:latin typeface="+mn-lt"/>
                <a:sym typeface="Symbol"/>
              </a:rPr>
              <a:t> </a:t>
            </a:r>
            <a:r>
              <a:rPr lang="fr-CH" sz="2000" dirty="0" err="1" smtClean="0">
                <a:latin typeface="+mn-lt"/>
                <a:sym typeface="Symbol"/>
              </a:rPr>
              <a:t>beam</a:t>
            </a:r>
            <a:r>
              <a:rPr lang="fr-CH" sz="2000" dirty="0" smtClean="0">
                <a:latin typeface="+mn-lt"/>
                <a:sym typeface="Symbol"/>
              </a:rPr>
              <a:t> size! </a:t>
            </a:r>
          </a:p>
          <a:p>
            <a:r>
              <a:rPr lang="fr-CH" sz="2000" dirty="0" smtClean="0">
                <a:latin typeface="+mn-lt"/>
              </a:rPr>
              <a:t>-- </a:t>
            </a:r>
            <a:r>
              <a:rPr lang="fr-CH" sz="2000" dirty="0" err="1" smtClean="0">
                <a:latin typeface="+mn-lt"/>
              </a:rPr>
              <a:t>reduce</a:t>
            </a:r>
            <a:r>
              <a:rPr lang="fr-CH" sz="2000" dirty="0" smtClean="0">
                <a:latin typeface="+mn-lt"/>
              </a:rPr>
              <a:t> the vertical spin motion </a:t>
            </a:r>
            <a:r>
              <a:rPr lang="fr-CH" sz="2000" dirty="0" smtClean="0">
                <a:latin typeface="+mn-lt"/>
                <a:sym typeface="Symbol"/>
              </a:rPr>
              <a:t>n </a:t>
            </a:r>
            <a:r>
              <a:rPr lang="fr-CH" sz="2000" dirty="0" smtClean="0">
                <a:latin typeface="+mn-lt"/>
                <a:sym typeface="Wingdings" panose="05000000000000000000" pitchFamily="2" charset="2"/>
              </a:rPr>
              <a:t></a:t>
            </a:r>
            <a:r>
              <a:rPr lang="fr-CH" sz="2000" dirty="0" err="1" smtClean="0">
                <a:latin typeface="+mn-lt"/>
                <a:sym typeface="Wingdings" panose="05000000000000000000" pitchFamily="2" charset="2"/>
              </a:rPr>
              <a:t>harmonic</a:t>
            </a:r>
            <a:r>
              <a:rPr lang="fr-CH" sz="2000" dirty="0" smtClean="0">
                <a:latin typeface="+mn-lt"/>
                <a:sym typeface="Wingdings" panose="05000000000000000000" pitchFamily="2" charset="2"/>
              </a:rPr>
              <a:t> spin </a:t>
            </a:r>
            <a:r>
              <a:rPr lang="fr-CH" sz="2000" dirty="0" err="1" smtClean="0">
                <a:latin typeface="+mn-lt"/>
                <a:sym typeface="Wingdings" panose="05000000000000000000" pitchFamily="2" charset="2"/>
              </a:rPr>
              <a:t>matching</a:t>
            </a:r>
            <a:r>
              <a:rPr lang="fr-CH" sz="2000" dirty="0">
                <a:latin typeface="+mn-lt"/>
                <a:sym typeface="Wingdings" panose="05000000000000000000" pitchFamily="2" charset="2"/>
              </a:rPr>
              <a:t> </a:t>
            </a:r>
            <a:endParaRPr lang="fr-CH" sz="2000" dirty="0" smtClean="0">
              <a:latin typeface="+mn-lt"/>
              <a:sym typeface="Wingdings" panose="05000000000000000000" pitchFamily="2" charset="2"/>
            </a:endParaRPr>
          </a:p>
          <a:p>
            <a:r>
              <a:rPr lang="fr-CH" sz="2000" dirty="0" smtClean="0">
                <a:solidFill>
                  <a:srgbClr val="C00000"/>
                </a:solidFill>
                <a:latin typeface="+mn-lt"/>
                <a:sym typeface="Wingdings" panose="05000000000000000000" pitchFamily="2" charset="2"/>
              </a:rPr>
              <a:t>-- do not </a:t>
            </a:r>
            <a:r>
              <a:rPr lang="fr-CH" sz="2000" dirty="0" err="1" smtClean="0">
                <a:solidFill>
                  <a:srgbClr val="C00000"/>
                </a:solidFill>
                <a:latin typeface="+mn-lt"/>
                <a:sym typeface="Wingdings" panose="05000000000000000000" pitchFamily="2" charset="2"/>
              </a:rPr>
              <a:t>increase</a:t>
            </a:r>
            <a:r>
              <a:rPr lang="fr-CH" sz="2000" dirty="0" smtClean="0">
                <a:solidFill>
                  <a:srgbClr val="C00000"/>
                </a:solidFill>
                <a:latin typeface="+mn-lt"/>
                <a:sym typeface="Wingdings" panose="05000000000000000000" pitchFamily="2" charset="2"/>
              </a:rPr>
              <a:t> the </a:t>
            </a:r>
            <a:r>
              <a:rPr lang="fr-CH" sz="2000" dirty="0" err="1" smtClean="0">
                <a:solidFill>
                  <a:srgbClr val="C00000"/>
                </a:solidFill>
                <a:latin typeface="+mn-lt"/>
                <a:sym typeface="Wingdings" panose="05000000000000000000" pitchFamily="2" charset="2"/>
              </a:rPr>
              <a:t>energy</a:t>
            </a:r>
            <a:r>
              <a:rPr lang="fr-CH" sz="2000" dirty="0" smtClean="0">
                <a:solidFill>
                  <a:srgbClr val="C00000"/>
                </a:solidFill>
                <a:latin typeface="+mn-lt"/>
                <a:sym typeface="Wingdings" panose="05000000000000000000" pitchFamily="2" charset="2"/>
              </a:rPr>
              <a:t> </a:t>
            </a:r>
            <a:r>
              <a:rPr lang="fr-CH" sz="2000" dirty="0" err="1" smtClean="0">
                <a:solidFill>
                  <a:srgbClr val="C00000"/>
                </a:solidFill>
                <a:latin typeface="+mn-lt"/>
                <a:sym typeface="Wingdings" panose="05000000000000000000" pitchFamily="2" charset="2"/>
              </a:rPr>
              <a:t>spread</a:t>
            </a:r>
            <a:r>
              <a:rPr lang="fr-CH" sz="2000" dirty="0" smtClean="0">
                <a:solidFill>
                  <a:srgbClr val="C00000"/>
                </a:solidFill>
                <a:latin typeface="+mn-lt"/>
                <a:sym typeface="Wingdings" panose="05000000000000000000" pitchFamily="2" charset="2"/>
              </a:rPr>
              <a:t> </a:t>
            </a:r>
            <a:r>
              <a:rPr lang="fr-CH" sz="2000" dirty="0" smtClean="0">
                <a:solidFill>
                  <a:srgbClr val="C00000"/>
                </a:solidFill>
                <a:latin typeface="+mn-lt"/>
              </a:rPr>
              <a:t> 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221FC-8B4D-4627-A70D-A7B47D60E238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11/01/2022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CBECB-E6B9-4CF2-ABF0-89C6B79D862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4436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43605" y="439838"/>
            <a:ext cx="43658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000" dirty="0" err="1" smtClean="0">
                <a:latin typeface="+mn-lt"/>
              </a:rPr>
              <a:t>examples</a:t>
            </a:r>
            <a:r>
              <a:rPr lang="fr-CH" sz="2000" dirty="0" smtClean="0">
                <a:latin typeface="+mn-lt"/>
              </a:rPr>
              <a:t> of </a:t>
            </a:r>
            <a:r>
              <a:rPr lang="fr-CH" sz="2000" dirty="0" err="1" smtClean="0">
                <a:latin typeface="+mn-lt"/>
              </a:rPr>
              <a:t>harmonic</a:t>
            </a:r>
            <a:r>
              <a:rPr lang="fr-CH" sz="2000" dirty="0" smtClean="0">
                <a:latin typeface="+mn-lt"/>
              </a:rPr>
              <a:t> spin </a:t>
            </a:r>
            <a:r>
              <a:rPr lang="fr-CH" sz="2000" dirty="0" err="1" smtClean="0">
                <a:latin typeface="+mn-lt"/>
              </a:rPr>
              <a:t>matching</a:t>
            </a:r>
            <a:r>
              <a:rPr lang="fr-CH" sz="2000" dirty="0" smtClean="0">
                <a:latin typeface="+mn-lt"/>
              </a:rPr>
              <a:t> (I)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715" y="1384986"/>
            <a:ext cx="8174977" cy="3187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78713" y="4803493"/>
            <a:ext cx="867268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dirty="0" err="1" smtClean="0">
                <a:latin typeface="+mn-lt"/>
              </a:rPr>
              <a:t>Deterministic</a:t>
            </a:r>
            <a:r>
              <a:rPr lang="fr-CH" sz="2000" dirty="0" smtClean="0">
                <a:latin typeface="+mn-lt"/>
              </a:rPr>
              <a:t> </a:t>
            </a:r>
            <a:r>
              <a:rPr lang="fr-CH" sz="2000" dirty="0" err="1" smtClean="0">
                <a:latin typeface="+mn-lt"/>
              </a:rPr>
              <a:t>Harmonic</a:t>
            </a:r>
            <a:r>
              <a:rPr lang="fr-CH" sz="2000" dirty="0" smtClean="0">
                <a:latin typeface="+mn-lt"/>
              </a:rPr>
              <a:t> spin </a:t>
            </a:r>
            <a:r>
              <a:rPr lang="fr-CH" sz="2000" dirty="0" err="1" smtClean="0">
                <a:latin typeface="+mn-lt"/>
              </a:rPr>
              <a:t>matching</a:t>
            </a:r>
            <a:r>
              <a:rPr lang="fr-CH" sz="2000" dirty="0" smtClean="0">
                <a:latin typeface="+mn-lt"/>
              </a:rPr>
              <a:t> : </a:t>
            </a:r>
          </a:p>
          <a:p>
            <a:r>
              <a:rPr lang="fr-CH" sz="2000" dirty="0" err="1" smtClean="0">
                <a:latin typeface="+mn-lt"/>
              </a:rPr>
              <a:t>measure</a:t>
            </a:r>
            <a:r>
              <a:rPr lang="fr-CH" sz="2000" dirty="0" smtClean="0">
                <a:latin typeface="+mn-lt"/>
              </a:rPr>
              <a:t> </a:t>
            </a:r>
            <a:r>
              <a:rPr lang="fr-CH" sz="2000" dirty="0" err="1" smtClean="0">
                <a:latin typeface="+mn-lt"/>
              </a:rPr>
              <a:t>orbit</a:t>
            </a:r>
            <a:r>
              <a:rPr lang="fr-CH" sz="2000" dirty="0" smtClean="0">
                <a:latin typeface="+mn-lt"/>
              </a:rPr>
              <a:t>, </a:t>
            </a:r>
            <a:r>
              <a:rPr lang="fr-CH" sz="2000" dirty="0" err="1" smtClean="0">
                <a:latin typeface="+mn-lt"/>
              </a:rPr>
              <a:t>decompose</a:t>
            </a:r>
            <a:r>
              <a:rPr lang="fr-CH" sz="2000" dirty="0" smtClean="0">
                <a:latin typeface="+mn-lt"/>
              </a:rPr>
              <a:t> in </a:t>
            </a:r>
            <a:r>
              <a:rPr lang="fr-CH" sz="2000" dirty="0" err="1" smtClean="0">
                <a:latin typeface="+mn-lt"/>
              </a:rPr>
              <a:t>harmonics</a:t>
            </a:r>
            <a:r>
              <a:rPr lang="fr-CH" sz="2000" dirty="0" smtClean="0">
                <a:latin typeface="+mn-lt"/>
              </a:rPr>
              <a:t>,  cancel components </a:t>
            </a:r>
            <a:r>
              <a:rPr lang="fr-CH" sz="2000" dirty="0" err="1" smtClean="0">
                <a:latin typeface="+mn-lt"/>
              </a:rPr>
              <a:t>near</a:t>
            </a:r>
            <a:r>
              <a:rPr lang="fr-CH" sz="2000" dirty="0" smtClean="0">
                <a:latin typeface="+mn-lt"/>
              </a:rPr>
              <a:t> to spin tune. </a:t>
            </a:r>
            <a:r>
              <a:rPr lang="fr-CH" sz="2000" dirty="0" smtClean="0">
                <a:solidFill>
                  <a:srgbClr val="00B050"/>
                </a:solidFill>
                <a:latin typeface="+mn-lt"/>
              </a:rPr>
              <a:t> </a:t>
            </a:r>
            <a:r>
              <a:rPr lang="fr-CH" sz="2000" dirty="0" smtClean="0">
                <a:solidFill>
                  <a:srgbClr val="00B050"/>
                </a:solidFill>
                <a:latin typeface="+mn-lt"/>
                <a:sym typeface="Wingdings" panose="05000000000000000000" pitchFamily="2" charset="2"/>
              </a:rPr>
              <a:t> </a:t>
            </a:r>
            <a:r>
              <a:rPr lang="fr-CH" sz="2000" dirty="0" smtClean="0">
                <a:solidFill>
                  <a:srgbClr val="00B050"/>
                </a:solidFill>
                <a:latin typeface="+mn-lt"/>
              </a:rPr>
              <a:t>NO FIDDLING AROUND</a:t>
            </a:r>
            <a:r>
              <a:rPr lang="fr-CH" sz="2000" dirty="0" smtClean="0">
                <a:latin typeface="+mn-lt"/>
              </a:rPr>
              <a:t>. </a:t>
            </a:r>
          </a:p>
          <a:p>
            <a:r>
              <a:rPr lang="fr-CH" sz="2000" dirty="0" smtClean="0">
                <a:solidFill>
                  <a:srgbClr val="0000FF"/>
                </a:solidFill>
                <a:latin typeface="+mn-lt"/>
              </a:rPr>
              <a:t>This </a:t>
            </a:r>
            <a:r>
              <a:rPr lang="fr-CH" sz="2000" dirty="0" err="1" smtClean="0">
                <a:solidFill>
                  <a:srgbClr val="0000FF"/>
                </a:solidFill>
                <a:latin typeface="+mn-lt"/>
              </a:rPr>
              <a:t>worked</a:t>
            </a:r>
            <a:r>
              <a:rPr lang="fr-CH" sz="2000" dirty="0" smtClean="0">
                <a:solidFill>
                  <a:srgbClr val="0000FF"/>
                </a:solidFill>
                <a:latin typeface="+mn-lt"/>
              </a:rPr>
              <a:t> </a:t>
            </a:r>
            <a:r>
              <a:rPr lang="fr-CH" sz="2000" dirty="0" err="1" smtClean="0">
                <a:solidFill>
                  <a:srgbClr val="0000FF"/>
                </a:solidFill>
                <a:latin typeface="+mn-lt"/>
              </a:rPr>
              <a:t>very</a:t>
            </a:r>
            <a:r>
              <a:rPr lang="fr-CH" sz="2000" dirty="0" smtClean="0">
                <a:solidFill>
                  <a:srgbClr val="0000FF"/>
                </a:solidFill>
                <a:latin typeface="+mn-lt"/>
              </a:rPr>
              <a:t> </a:t>
            </a:r>
            <a:r>
              <a:rPr lang="fr-CH" sz="2000" dirty="0" err="1" smtClean="0">
                <a:solidFill>
                  <a:srgbClr val="0000FF"/>
                </a:solidFill>
                <a:latin typeface="+mn-lt"/>
              </a:rPr>
              <a:t>well</a:t>
            </a:r>
            <a:r>
              <a:rPr lang="fr-CH" sz="2000" dirty="0" smtClean="0">
                <a:solidFill>
                  <a:srgbClr val="0000FF"/>
                </a:solidFill>
                <a:latin typeface="+mn-lt"/>
              </a:rPr>
              <a:t> </a:t>
            </a:r>
            <a:r>
              <a:rPr lang="fr-CH" sz="2000" dirty="0" err="1" smtClean="0">
                <a:solidFill>
                  <a:srgbClr val="0000FF"/>
                </a:solidFill>
                <a:latin typeface="+mn-lt"/>
              </a:rPr>
              <a:t>at</a:t>
            </a:r>
            <a:r>
              <a:rPr lang="fr-CH" sz="2000" dirty="0" smtClean="0">
                <a:solidFill>
                  <a:srgbClr val="0000FF"/>
                </a:solidFill>
                <a:latin typeface="+mn-lt"/>
              </a:rPr>
              <a:t> LEP-Z </a:t>
            </a:r>
          </a:p>
          <a:p>
            <a:r>
              <a:rPr lang="fr-CH" sz="2000" dirty="0">
                <a:latin typeface="+mn-lt"/>
              </a:rPr>
              <a:t> </a:t>
            </a:r>
            <a:r>
              <a:rPr lang="fr-CH" sz="2000" dirty="0" smtClean="0">
                <a:latin typeface="+mn-lt"/>
              </a:rPr>
              <a:t>and </a:t>
            </a:r>
            <a:r>
              <a:rPr lang="fr-CH" sz="2000" dirty="0" err="1" smtClean="0">
                <a:solidFill>
                  <a:srgbClr val="C00000"/>
                </a:solidFill>
                <a:latin typeface="+mn-lt"/>
              </a:rPr>
              <a:t>should</a:t>
            </a:r>
            <a:r>
              <a:rPr lang="fr-CH" sz="2000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fr-CH" sz="2000" dirty="0" err="1" smtClean="0">
                <a:solidFill>
                  <a:srgbClr val="C00000"/>
                </a:solidFill>
                <a:latin typeface="+mn-lt"/>
              </a:rPr>
              <a:t>work</a:t>
            </a:r>
            <a:r>
              <a:rPr lang="fr-CH" sz="2000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fr-CH" sz="2000" dirty="0" err="1" smtClean="0">
                <a:solidFill>
                  <a:srgbClr val="C00000"/>
                </a:solidFill>
                <a:latin typeface="+mn-lt"/>
              </a:rPr>
              <a:t>even</a:t>
            </a:r>
            <a:r>
              <a:rPr lang="fr-CH" sz="2000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fr-CH" sz="2000" dirty="0" err="1" smtClean="0">
                <a:solidFill>
                  <a:srgbClr val="C00000"/>
                </a:solidFill>
                <a:latin typeface="+mn-lt"/>
              </a:rPr>
              <a:t>better</a:t>
            </a:r>
            <a:r>
              <a:rPr lang="fr-CH" sz="2000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fr-CH" sz="2000" dirty="0" err="1" smtClean="0">
                <a:solidFill>
                  <a:srgbClr val="C00000"/>
                </a:solidFill>
                <a:latin typeface="+mn-lt"/>
              </a:rPr>
              <a:t>at</a:t>
            </a:r>
            <a:r>
              <a:rPr lang="fr-CH" sz="2000" dirty="0" smtClean="0">
                <a:solidFill>
                  <a:srgbClr val="C00000"/>
                </a:solidFill>
                <a:latin typeface="+mn-lt"/>
              </a:rPr>
              <a:t> TLEP-Z if </a:t>
            </a:r>
            <a:r>
              <a:rPr lang="fr-CH" sz="2000" dirty="0" err="1" smtClean="0">
                <a:solidFill>
                  <a:srgbClr val="C00000"/>
                </a:solidFill>
                <a:latin typeface="+mn-lt"/>
              </a:rPr>
              <a:t>orbit</a:t>
            </a:r>
            <a:r>
              <a:rPr lang="fr-CH" sz="2000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fr-CH" sz="2000" dirty="0" err="1" smtClean="0">
                <a:solidFill>
                  <a:srgbClr val="C00000"/>
                </a:solidFill>
                <a:latin typeface="+mn-lt"/>
              </a:rPr>
              <a:t>is</a:t>
            </a:r>
            <a:r>
              <a:rPr lang="fr-CH" sz="2000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fr-CH" sz="2000" dirty="0" err="1" smtClean="0">
                <a:solidFill>
                  <a:srgbClr val="C00000"/>
                </a:solidFill>
                <a:latin typeface="+mn-lt"/>
              </a:rPr>
              <a:t>measured</a:t>
            </a:r>
            <a:r>
              <a:rPr lang="fr-CH" sz="2000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fr-CH" sz="2000" dirty="0" err="1" smtClean="0">
                <a:solidFill>
                  <a:srgbClr val="C00000"/>
                </a:solidFill>
                <a:latin typeface="+mn-lt"/>
              </a:rPr>
              <a:t>better</a:t>
            </a:r>
            <a:r>
              <a:rPr lang="fr-CH" sz="2000" dirty="0" smtClean="0">
                <a:solidFill>
                  <a:srgbClr val="C00000"/>
                </a:solidFill>
                <a:latin typeface="+mn-lt"/>
              </a:rPr>
              <a:t>.</a:t>
            </a:r>
            <a:r>
              <a:rPr lang="fr-CH" sz="2000" dirty="0" smtClean="0">
                <a:latin typeface="+mn-lt"/>
              </a:rPr>
              <a:t>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C1062-9F51-4225-9215-AD4E91108E31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11/01/2022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CBECB-E6B9-4CF2-ABF0-89C6B79D862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6969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98162-748D-43B6-ADA7-5EEE50671E29}" type="datetime1">
              <a:rPr lang="fr-FR" smtClean="0"/>
              <a:t>11/01/2022</a:t>
            </a:fld>
            <a:endParaRPr lang="fr-C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EE4CBECB-E6B9-4CF2-ABF0-89C6B79D862F}" type="slidenum">
              <a:rPr lang="en-GB" b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28</a:t>
            </a:fld>
            <a:endParaRPr lang="en-GB" b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874" y="923365"/>
            <a:ext cx="7542338" cy="4566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968500" y="5885181"/>
            <a:ext cx="5600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dirty="0" smtClean="0">
                <a:latin typeface="+mj-lt"/>
              </a:rPr>
              <a:t>NB high </a:t>
            </a:r>
            <a:r>
              <a:rPr lang="fr-CH" sz="2000" dirty="0" err="1" smtClean="0">
                <a:latin typeface="+mj-lt"/>
              </a:rPr>
              <a:t>level</a:t>
            </a:r>
            <a:r>
              <a:rPr lang="fr-CH" sz="2000" dirty="0" smtClean="0">
                <a:latin typeface="+mj-lt"/>
              </a:rPr>
              <a:t> of </a:t>
            </a:r>
            <a:r>
              <a:rPr lang="fr-CH" sz="2000" dirty="0" err="1" smtClean="0">
                <a:latin typeface="+mj-lt"/>
              </a:rPr>
              <a:t>polarization</a:t>
            </a:r>
            <a:r>
              <a:rPr lang="fr-CH" sz="2000" dirty="0" smtClean="0">
                <a:latin typeface="+mj-lt"/>
              </a:rPr>
              <a:t> </a:t>
            </a:r>
            <a:r>
              <a:rPr lang="fr-CH" sz="2000" dirty="0" err="1" smtClean="0">
                <a:latin typeface="+mj-lt"/>
              </a:rPr>
              <a:t>requires</a:t>
            </a:r>
            <a:r>
              <a:rPr lang="fr-CH" sz="2000" dirty="0" smtClean="0">
                <a:latin typeface="+mj-lt"/>
              </a:rPr>
              <a:t> constant </a:t>
            </a:r>
            <a:r>
              <a:rPr lang="fr-CH" sz="2000" dirty="0" err="1" smtClean="0">
                <a:latin typeface="+mj-lt"/>
              </a:rPr>
              <a:t>adjustments</a:t>
            </a:r>
            <a:r>
              <a:rPr lang="fr-CH" sz="2000" dirty="0" smtClean="0">
                <a:latin typeface="+mj-lt"/>
              </a:rPr>
              <a:t> to </a:t>
            </a:r>
            <a:r>
              <a:rPr lang="fr-CH" sz="2000" dirty="0" err="1" smtClean="0">
                <a:latin typeface="+mj-lt"/>
              </a:rPr>
              <a:t>remain</a:t>
            </a:r>
            <a:r>
              <a:rPr lang="fr-CH" sz="2000" dirty="0" smtClean="0">
                <a:latin typeface="+mj-lt"/>
              </a:rPr>
              <a:t>.  </a:t>
            </a:r>
          </a:p>
        </p:txBody>
      </p:sp>
    </p:spTree>
    <p:extLst>
      <p:ext uri="{BB962C8B-B14F-4D97-AF65-F5344CB8AC3E}">
        <p14:creationId xmlns:p14="http://schemas.microsoft.com/office/powerpoint/2010/main" val="129409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68" y="594933"/>
            <a:ext cx="8900932" cy="2724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71333" y="3472405"/>
            <a:ext cx="84726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dirty="0" err="1" smtClean="0">
                <a:latin typeface="+mn-lt"/>
              </a:rPr>
              <a:t>When</a:t>
            </a:r>
            <a:r>
              <a:rPr lang="fr-CH" sz="2000" dirty="0" smtClean="0">
                <a:latin typeface="+mn-lt"/>
              </a:rPr>
              <a:t> all </a:t>
            </a:r>
            <a:r>
              <a:rPr lang="fr-CH" sz="2000" dirty="0" err="1" smtClean="0">
                <a:latin typeface="+mn-lt"/>
              </a:rPr>
              <a:t>else</a:t>
            </a:r>
            <a:r>
              <a:rPr lang="fr-CH" sz="2000" dirty="0" smtClean="0">
                <a:latin typeface="+mn-lt"/>
              </a:rPr>
              <a:t> </a:t>
            </a:r>
            <a:r>
              <a:rPr lang="fr-CH" sz="2000" dirty="0" err="1" smtClean="0">
                <a:latin typeface="+mn-lt"/>
              </a:rPr>
              <a:t>fails</a:t>
            </a:r>
            <a:r>
              <a:rPr lang="fr-CH" sz="2000" dirty="0">
                <a:latin typeface="+mn-lt"/>
              </a:rPr>
              <a:t>,</a:t>
            </a:r>
            <a:r>
              <a:rPr lang="fr-CH" sz="2000" dirty="0" smtClean="0">
                <a:latin typeface="+mn-lt"/>
              </a:rPr>
              <a:t> </a:t>
            </a:r>
            <a:r>
              <a:rPr lang="fr-CH" sz="2000" dirty="0" err="1" smtClean="0">
                <a:latin typeface="+mn-lt"/>
              </a:rPr>
              <a:t>empirical</a:t>
            </a:r>
            <a:r>
              <a:rPr lang="fr-CH" sz="2000" dirty="0" smtClean="0">
                <a:latin typeface="+mn-lt"/>
              </a:rPr>
              <a:t> spin </a:t>
            </a:r>
            <a:r>
              <a:rPr lang="fr-CH" sz="2000" dirty="0" err="1" smtClean="0">
                <a:latin typeface="+mn-lt"/>
              </a:rPr>
              <a:t>matching</a:t>
            </a:r>
            <a:r>
              <a:rPr lang="fr-CH" sz="2000" dirty="0" smtClean="0">
                <a:latin typeface="+mn-lt"/>
              </a:rPr>
              <a:t>:  excite </a:t>
            </a:r>
            <a:r>
              <a:rPr lang="fr-CH" sz="2000" dirty="0" err="1" smtClean="0">
                <a:latin typeface="+mn-lt"/>
              </a:rPr>
              <a:t>harmonics</a:t>
            </a:r>
            <a:r>
              <a:rPr lang="fr-CH" sz="2000" dirty="0" smtClean="0">
                <a:latin typeface="+mn-lt"/>
              </a:rPr>
              <a:t> one by one to </a:t>
            </a:r>
            <a:r>
              <a:rPr lang="fr-CH" sz="2000" dirty="0" err="1" smtClean="0">
                <a:latin typeface="+mn-lt"/>
              </a:rPr>
              <a:t>measure</a:t>
            </a:r>
            <a:r>
              <a:rPr lang="fr-CH" sz="2000" dirty="0" smtClean="0">
                <a:latin typeface="+mn-lt"/>
              </a:rPr>
              <a:t> </a:t>
            </a:r>
            <a:r>
              <a:rPr lang="fr-CH" sz="2000" dirty="0" err="1" smtClean="0">
                <a:latin typeface="+mn-lt"/>
              </a:rPr>
              <a:t>directly</a:t>
            </a:r>
            <a:r>
              <a:rPr lang="fr-CH" sz="2000" dirty="0" smtClean="0">
                <a:latin typeface="+mn-lt"/>
              </a:rPr>
              <a:t> </a:t>
            </a:r>
            <a:r>
              <a:rPr lang="fr-CH" sz="2000" dirty="0" err="1" smtClean="0">
                <a:latin typeface="+mn-lt"/>
              </a:rPr>
              <a:t>their</a:t>
            </a:r>
            <a:r>
              <a:rPr lang="fr-CH" sz="2000" dirty="0" smtClean="0">
                <a:latin typeface="+mn-lt"/>
              </a:rPr>
              <a:t> </a:t>
            </a:r>
            <a:r>
              <a:rPr lang="fr-CH" sz="2000" dirty="0" err="1" smtClean="0">
                <a:latin typeface="+mn-lt"/>
              </a:rPr>
              <a:t>effect</a:t>
            </a:r>
            <a:r>
              <a:rPr lang="fr-CH" sz="2000" dirty="0" smtClean="0">
                <a:latin typeface="+mn-lt"/>
              </a:rPr>
              <a:t> on </a:t>
            </a:r>
            <a:r>
              <a:rPr lang="fr-CH" sz="2000" dirty="0" err="1" smtClean="0">
                <a:latin typeface="+mn-lt"/>
              </a:rPr>
              <a:t>polarization</a:t>
            </a:r>
            <a:r>
              <a:rPr lang="fr-CH" sz="2000" dirty="0" smtClean="0">
                <a:latin typeface="+mn-lt"/>
              </a:rPr>
              <a:t> and </a:t>
            </a:r>
            <a:r>
              <a:rPr lang="fr-CH" sz="2000" dirty="0">
                <a:latin typeface="+mn-lt"/>
              </a:rPr>
              <a:t> </a:t>
            </a:r>
            <a:r>
              <a:rPr lang="fr-CH" sz="2000" dirty="0" smtClean="0">
                <a:latin typeface="+mn-lt"/>
              </a:rPr>
              <a:t>fit for pole in 4-D </a:t>
            </a:r>
            <a:r>
              <a:rPr lang="fr-CH" sz="2000" dirty="0" err="1" smtClean="0">
                <a:latin typeface="+mn-lt"/>
              </a:rPr>
              <a:t>space</a:t>
            </a:r>
            <a:r>
              <a:rPr lang="fr-CH" sz="2000" dirty="0" smtClean="0">
                <a:latin typeface="+mn-lt"/>
              </a:rPr>
              <a:t>. </a:t>
            </a:r>
          </a:p>
          <a:p>
            <a:r>
              <a:rPr lang="fr-CH" sz="2000" dirty="0" err="1" smtClean="0">
                <a:solidFill>
                  <a:srgbClr val="C00000"/>
                </a:solidFill>
                <a:latin typeface="+mn-lt"/>
              </a:rPr>
              <a:t>Here</a:t>
            </a:r>
            <a:r>
              <a:rPr lang="fr-CH" sz="2000" dirty="0" smtClean="0">
                <a:solidFill>
                  <a:srgbClr val="C00000"/>
                </a:solidFill>
                <a:latin typeface="+mn-lt"/>
              </a:rPr>
              <a:t> 8% </a:t>
            </a:r>
            <a:r>
              <a:rPr lang="fr-CH" sz="2000" dirty="0" err="1" smtClean="0">
                <a:solidFill>
                  <a:srgbClr val="C00000"/>
                </a:solidFill>
                <a:latin typeface="+mn-lt"/>
              </a:rPr>
              <a:t>polarization</a:t>
            </a:r>
            <a:r>
              <a:rPr lang="fr-CH" sz="2000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fr-CH" sz="2000" dirty="0" err="1" smtClean="0">
                <a:solidFill>
                  <a:srgbClr val="C00000"/>
                </a:solidFill>
                <a:latin typeface="+mn-lt"/>
              </a:rPr>
              <a:t>at</a:t>
            </a:r>
            <a:r>
              <a:rPr lang="fr-CH" sz="2000" dirty="0" smtClean="0">
                <a:solidFill>
                  <a:srgbClr val="C00000"/>
                </a:solidFill>
                <a:latin typeface="+mn-lt"/>
              </a:rPr>
              <a:t> 61 </a:t>
            </a:r>
            <a:r>
              <a:rPr lang="fr-CH" sz="2000" dirty="0" err="1" smtClean="0">
                <a:solidFill>
                  <a:srgbClr val="C00000"/>
                </a:solidFill>
                <a:latin typeface="+mn-lt"/>
              </a:rPr>
              <a:t>GeV</a:t>
            </a:r>
            <a:r>
              <a:rPr lang="fr-CH" sz="2000" dirty="0" smtClean="0">
                <a:solidFill>
                  <a:srgbClr val="C00000"/>
                </a:solidFill>
                <a:latin typeface="+mn-lt"/>
              </a:rPr>
              <a:t>.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412033"/>
            <a:ext cx="3877520" cy="808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828800" y="23149"/>
            <a:ext cx="44283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000" dirty="0" err="1" smtClean="0">
                <a:latin typeface="+mn-lt"/>
              </a:rPr>
              <a:t>examples</a:t>
            </a:r>
            <a:r>
              <a:rPr lang="fr-CH" sz="2000" dirty="0" smtClean="0">
                <a:latin typeface="+mn-lt"/>
              </a:rPr>
              <a:t> of </a:t>
            </a:r>
            <a:r>
              <a:rPr lang="fr-CH" sz="2000" dirty="0" err="1" smtClean="0">
                <a:latin typeface="+mn-lt"/>
              </a:rPr>
              <a:t>harmonic</a:t>
            </a:r>
            <a:r>
              <a:rPr lang="fr-CH" sz="2000" dirty="0" smtClean="0">
                <a:latin typeface="+mn-lt"/>
              </a:rPr>
              <a:t> spin </a:t>
            </a:r>
            <a:r>
              <a:rPr lang="fr-CH" sz="2000" dirty="0" err="1" smtClean="0">
                <a:latin typeface="+mn-lt"/>
              </a:rPr>
              <a:t>matching</a:t>
            </a:r>
            <a:r>
              <a:rPr lang="fr-CH" sz="2000" dirty="0" smtClean="0">
                <a:latin typeface="+mn-lt"/>
              </a:rPr>
              <a:t> (II)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98FE8-62D3-4DDE-8ACC-DD1064BFA5AB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11/01/2022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CBECB-E6B9-4CF2-ABF0-89C6B79D862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6671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89030-3C18-44BA-9CE0-F233F4F01215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12/01/2022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CBECB-E6B9-4CF2-ABF0-89C6B79D862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660" y="187948"/>
            <a:ext cx="5418001" cy="547726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5789" y="5878286"/>
            <a:ext cx="8918211" cy="707886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fr-FR" sz="2000" dirty="0">
                <a:solidFill>
                  <a:srgbClr val="FF0000"/>
                </a:solidFill>
                <a:latin typeface="+mj-lt"/>
              </a:rPr>
              <a:t>T</a:t>
            </a:r>
            <a:r>
              <a:rPr lang="fr-FR" sz="2000" dirty="0" smtClean="0">
                <a:solidFill>
                  <a:srgbClr val="FF0000"/>
                </a:solidFill>
                <a:latin typeface="+mj-lt"/>
              </a:rPr>
              <a:t>he main </a:t>
            </a:r>
            <a:r>
              <a:rPr lang="fr-FR" sz="2000" dirty="0" err="1" smtClean="0">
                <a:solidFill>
                  <a:srgbClr val="FF0000"/>
                </a:solidFill>
                <a:latin typeface="+mj-lt"/>
              </a:rPr>
              <a:t>aim</a:t>
            </a:r>
            <a:r>
              <a:rPr lang="fr-FR" sz="200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fr-FR" sz="2000" dirty="0" err="1" smtClean="0">
                <a:solidFill>
                  <a:srgbClr val="FF0000"/>
                </a:solidFill>
                <a:latin typeface="+mj-lt"/>
              </a:rPr>
              <a:t>was</a:t>
            </a:r>
            <a:r>
              <a:rPr lang="fr-FR" sz="2000" dirty="0" smtClean="0">
                <a:solidFill>
                  <a:srgbClr val="FF0000"/>
                </a:solidFill>
                <a:latin typeface="+mj-lt"/>
              </a:rPr>
              <a:t> the </a:t>
            </a:r>
            <a:r>
              <a:rPr lang="fr-FR" sz="2000" dirty="0" err="1" smtClean="0">
                <a:solidFill>
                  <a:srgbClr val="FF0000"/>
                </a:solidFill>
                <a:latin typeface="+mj-lt"/>
              </a:rPr>
              <a:t>determination</a:t>
            </a:r>
            <a:r>
              <a:rPr lang="fr-FR" sz="2000" dirty="0" smtClean="0">
                <a:solidFill>
                  <a:srgbClr val="FF0000"/>
                </a:solidFill>
                <a:latin typeface="+mj-lt"/>
              </a:rPr>
              <a:t> of </a:t>
            </a:r>
            <a:r>
              <a:rPr lang="fr-FR" sz="2000" dirty="0" err="1" smtClean="0">
                <a:solidFill>
                  <a:srgbClr val="FF0000"/>
                </a:solidFill>
                <a:latin typeface="+mj-lt"/>
              </a:rPr>
              <a:t>beam</a:t>
            </a:r>
            <a:r>
              <a:rPr lang="fr-FR" sz="200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fr-FR" sz="2000" dirty="0" err="1" smtClean="0">
                <a:solidFill>
                  <a:srgbClr val="FF0000"/>
                </a:solidFill>
                <a:latin typeface="+mj-lt"/>
              </a:rPr>
              <a:t>energies</a:t>
            </a:r>
            <a:r>
              <a:rPr lang="fr-FR" sz="2000" dirty="0" smtClean="0">
                <a:solidFill>
                  <a:srgbClr val="FF0000"/>
                </a:solidFill>
                <a:latin typeface="+mj-lt"/>
              </a:rPr>
              <a:t> by </a:t>
            </a:r>
            <a:r>
              <a:rPr lang="fr-FR" sz="2000" dirty="0" err="1" smtClean="0">
                <a:solidFill>
                  <a:srgbClr val="FF0000"/>
                </a:solidFill>
                <a:latin typeface="+mj-lt"/>
              </a:rPr>
              <a:t>resonant</a:t>
            </a:r>
            <a:r>
              <a:rPr lang="fr-FR" sz="200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fr-FR" sz="2000" dirty="0" err="1" smtClean="0">
                <a:solidFill>
                  <a:srgbClr val="FF0000"/>
                </a:solidFill>
                <a:latin typeface="+mj-lt"/>
              </a:rPr>
              <a:t>depolarization</a:t>
            </a:r>
            <a:endParaRPr lang="fr-FR" sz="2000" dirty="0" smtClean="0">
              <a:solidFill>
                <a:srgbClr val="FF0000"/>
              </a:solidFill>
              <a:latin typeface="+mj-lt"/>
            </a:endParaRPr>
          </a:p>
          <a:p>
            <a:r>
              <a:rPr lang="fr-FR" sz="2000" dirty="0" smtClean="0">
                <a:solidFill>
                  <a:srgbClr val="FF0000"/>
                </a:solidFill>
                <a:latin typeface="+mj-lt"/>
              </a:rPr>
              <a:t> for </a:t>
            </a:r>
            <a:r>
              <a:rPr lang="fr-FR" sz="2000" dirty="0" err="1" smtClean="0">
                <a:solidFill>
                  <a:srgbClr val="FF0000"/>
                </a:solidFill>
                <a:latin typeface="+mj-lt"/>
              </a:rPr>
              <a:t>precise</a:t>
            </a:r>
            <a:r>
              <a:rPr lang="fr-FR" sz="200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fr-FR" sz="2000" dirty="0" err="1" smtClean="0">
                <a:solidFill>
                  <a:srgbClr val="FF0000"/>
                </a:solidFill>
                <a:latin typeface="+mj-lt"/>
              </a:rPr>
              <a:t>determination</a:t>
            </a:r>
            <a:r>
              <a:rPr lang="fr-FR" sz="2000" dirty="0" smtClean="0">
                <a:solidFill>
                  <a:srgbClr val="FF0000"/>
                </a:solidFill>
                <a:latin typeface="+mj-lt"/>
              </a:rPr>
              <a:t> of the Z mass. </a:t>
            </a:r>
            <a:endParaRPr lang="fr-FR" sz="2000" dirty="0" smtClean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13269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8537" y="1399095"/>
            <a:ext cx="5204147" cy="5061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27858" y="578734"/>
            <a:ext cx="54585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000" dirty="0" smtClean="0">
                <a:latin typeface="+mn-lt"/>
              </a:rPr>
              <a:t>The </a:t>
            </a:r>
            <a:r>
              <a:rPr lang="fr-CH" sz="2000" dirty="0" err="1" smtClean="0">
                <a:latin typeface="+mn-lt"/>
              </a:rPr>
              <a:t>energy</a:t>
            </a:r>
            <a:r>
              <a:rPr lang="fr-CH" sz="2000" dirty="0" smtClean="0">
                <a:latin typeface="+mn-lt"/>
              </a:rPr>
              <a:t> </a:t>
            </a:r>
            <a:r>
              <a:rPr lang="fr-CH" sz="2000" dirty="0" err="1" smtClean="0">
                <a:latin typeface="+mn-lt"/>
              </a:rPr>
              <a:t>spread</a:t>
            </a:r>
            <a:r>
              <a:rPr lang="fr-CH" sz="2000" dirty="0" smtClean="0">
                <a:latin typeface="+mn-lt"/>
              </a:rPr>
              <a:t> </a:t>
            </a:r>
            <a:r>
              <a:rPr lang="fr-CH" sz="2000" dirty="0" err="1" smtClean="0">
                <a:latin typeface="+mn-lt"/>
              </a:rPr>
              <a:t>really</a:t>
            </a:r>
            <a:r>
              <a:rPr lang="fr-CH" sz="2000" dirty="0" smtClean="0">
                <a:latin typeface="+mn-lt"/>
              </a:rPr>
              <a:t> </a:t>
            </a:r>
            <a:r>
              <a:rPr lang="fr-CH" sz="2000" dirty="0" err="1" smtClean="0">
                <a:latin typeface="+mn-lt"/>
              </a:rPr>
              <a:t>enhances</a:t>
            </a:r>
            <a:r>
              <a:rPr lang="fr-CH" sz="2000" dirty="0" smtClean="0">
                <a:latin typeface="+mn-lt"/>
              </a:rPr>
              <a:t> </a:t>
            </a:r>
            <a:r>
              <a:rPr lang="fr-CH" sz="2000" dirty="0" err="1" smtClean="0">
                <a:latin typeface="+mn-lt"/>
              </a:rPr>
              <a:t>depolarization</a:t>
            </a:r>
            <a:endParaRPr lang="fr-CH" sz="2000" dirty="0" smtClean="0">
              <a:latin typeface="+mn-lt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C7B60-510F-412A-AE01-CA5013C31C9C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11/01/2022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CBECB-E6B9-4CF2-ABF0-89C6B79D862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5723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7600"/>
            <a:ext cx="8920490" cy="4653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-58344" y="33696"/>
            <a:ext cx="56600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dirty="0" err="1" smtClean="0">
                <a:latin typeface="+mn-lt"/>
              </a:rPr>
              <a:t>effect</a:t>
            </a:r>
            <a:r>
              <a:rPr lang="fr-CH" sz="2000" dirty="0" smtClean="0">
                <a:latin typeface="+mn-lt"/>
              </a:rPr>
              <a:t> of </a:t>
            </a:r>
            <a:r>
              <a:rPr lang="fr-CH" sz="2000" dirty="0" err="1" smtClean="0">
                <a:latin typeface="+mn-lt"/>
              </a:rPr>
              <a:t>energy</a:t>
            </a:r>
            <a:r>
              <a:rPr lang="fr-CH" sz="2000" dirty="0" smtClean="0">
                <a:latin typeface="+mn-lt"/>
              </a:rPr>
              <a:t> </a:t>
            </a:r>
            <a:r>
              <a:rPr lang="fr-CH" sz="2000" dirty="0" err="1" smtClean="0">
                <a:latin typeface="+mn-lt"/>
              </a:rPr>
              <a:t>spread</a:t>
            </a:r>
            <a:r>
              <a:rPr lang="fr-CH" sz="2000" dirty="0" smtClean="0">
                <a:latin typeface="+mn-lt"/>
              </a:rPr>
              <a:t> on </a:t>
            </a:r>
            <a:r>
              <a:rPr lang="fr-CH" sz="2000" dirty="0" err="1" smtClean="0">
                <a:latin typeface="+mn-lt"/>
              </a:rPr>
              <a:t>Polarization</a:t>
            </a:r>
            <a:r>
              <a:rPr lang="fr-CH" sz="2000" dirty="0" smtClean="0">
                <a:latin typeface="+mn-lt"/>
              </a:rPr>
              <a:t> in a </a:t>
            </a:r>
            <a:r>
              <a:rPr lang="fr-CH" sz="2000" dirty="0" err="1" smtClean="0">
                <a:latin typeface="+mn-lt"/>
              </a:rPr>
              <a:t>given</a:t>
            </a:r>
            <a:r>
              <a:rPr lang="fr-CH" sz="2000" dirty="0" smtClean="0">
                <a:latin typeface="+mn-lt"/>
              </a:rPr>
              <a:t> machine </a:t>
            </a:r>
            <a:r>
              <a:rPr lang="fr-CH" sz="2000" dirty="0" err="1" smtClean="0">
                <a:latin typeface="+mn-lt"/>
              </a:rPr>
              <a:t>was</a:t>
            </a:r>
            <a:r>
              <a:rPr lang="fr-CH" sz="2000" dirty="0" smtClean="0">
                <a:latin typeface="+mn-lt"/>
              </a:rPr>
              <a:t> </a:t>
            </a:r>
            <a:r>
              <a:rPr lang="fr-CH" sz="2000" dirty="0" err="1" smtClean="0">
                <a:latin typeface="+mn-lt"/>
              </a:rPr>
              <a:t>studied</a:t>
            </a:r>
            <a:r>
              <a:rPr lang="fr-CH" sz="2000" dirty="0" smtClean="0">
                <a:latin typeface="+mn-lt"/>
              </a:rPr>
              <a:t> </a:t>
            </a:r>
            <a:r>
              <a:rPr lang="fr-CH" sz="2000" dirty="0" err="1" smtClean="0">
                <a:latin typeface="+mn-lt"/>
              </a:rPr>
              <a:t>using</a:t>
            </a:r>
            <a:r>
              <a:rPr lang="fr-CH" sz="2000" dirty="0" smtClean="0">
                <a:latin typeface="+mn-lt"/>
              </a:rPr>
              <a:t> the </a:t>
            </a:r>
            <a:r>
              <a:rPr lang="fr-CH" sz="2000" dirty="0" err="1" smtClean="0">
                <a:latin typeface="+mn-lt"/>
              </a:rPr>
              <a:t>damping</a:t>
            </a:r>
            <a:r>
              <a:rPr lang="fr-CH" sz="2000" dirty="0" smtClean="0">
                <a:latin typeface="+mn-lt"/>
              </a:rPr>
              <a:t> </a:t>
            </a:r>
            <a:r>
              <a:rPr lang="fr-CH" sz="2000" dirty="0" err="1" smtClean="0">
                <a:latin typeface="+mn-lt"/>
              </a:rPr>
              <a:t>wigglers</a:t>
            </a:r>
            <a:r>
              <a:rPr lang="fr-CH" sz="2000" dirty="0" smtClean="0">
                <a:latin typeface="+mn-lt"/>
              </a:rPr>
              <a:t> 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CB217-7D93-4FD7-B446-36E819077AFA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11/01/2022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CBECB-E6B9-4CF2-ABF0-89C6B79D862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0143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89030-3C18-44BA-9CE0-F233F4F01215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11/01/2022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CBECB-E6B9-4CF2-ABF0-89C6B79D862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21976" y="1972235"/>
            <a:ext cx="6778715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000" dirty="0" err="1" smtClean="0">
                <a:latin typeface="+mj-lt"/>
              </a:rPr>
              <a:t>These</a:t>
            </a:r>
            <a:r>
              <a:rPr lang="fr-CH" sz="2000" dirty="0" smtClean="0">
                <a:latin typeface="+mj-lt"/>
              </a:rPr>
              <a:t> observations </a:t>
            </a:r>
            <a:r>
              <a:rPr lang="fr-CH" sz="2000" dirty="0" err="1" smtClean="0">
                <a:latin typeface="+mj-lt"/>
              </a:rPr>
              <a:t>were</a:t>
            </a:r>
            <a:r>
              <a:rPr lang="fr-CH" sz="2000" dirty="0" smtClean="0">
                <a:latin typeface="+mj-lt"/>
              </a:rPr>
              <a:t> consistent </a:t>
            </a:r>
            <a:r>
              <a:rPr lang="fr-CH" sz="2000" dirty="0" err="1" smtClean="0">
                <a:latin typeface="+mj-lt"/>
              </a:rPr>
              <a:t>with</a:t>
            </a:r>
            <a:r>
              <a:rPr lang="fr-CH" sz="2000" dirty="0" smtClean="0">
                <a:latin typeface="+mj-lt"/>
              </a:rPr>
              <a:t> the </a:t>
            </a:r>
            <a:r>
              <a:rPr lang="fr-CH" sz="2000" dirty="0" err="1" smtClean="0">
                <a:latin typeface="+mj-lt"/>
              </a:rPr>
              <a:t>hypothesis</a:t>
            </a:r>
            <a:r>
              <a:rPr lang="fr-CH" sz="2000" dirty="0" smtClean="0">
                <a:latin typeface="+mj-lt"/>
              </a:rPr>
              <a:t> </a:t>
            </a:r>
            <a:r>
              <a:rPr lang="fr-CH" sz="2000" dirty="0" err="1" smtClean="0">
                <a:latin typeface="+mj-lt"/>
              </a:rPr>
              <a:t>that</a:t>
            </a:r>
            <a:r>
              <a:rPr lang="fr-CH" sz="2000" dirty="0" smtClean="0">
                <a:latin typeface="+mj-lt"/>
              </a:rPr>
              <a:t> </a:t>
            </a:r>
          </a:p>
          <a:p>
            <a:r>
              <a:rPr lang="fr-CH" sz="2000" dirty="0" err="1" smtClean="0">
                <a:latin typeface="+mj-lt"/>
              </a:rPr>
              <a:t>energy</a:t>
            </a:r>
            <a:r>
              <a:rPr lang="fr-CH" sz="2000" dirty="0" smtClean="0">
                <a:latin typeface="+mj-lt"/>
              </a:rPr>
              <a:t> spread drives the synchrotron </a:t>
            </a:r>
            <a:r>
              <a:rPr lang="fr-CH" sz="2000" dirty="0" err="1" smtClean="0">
                <a:latin typeface="+mj-lt"/>
              </a:rPr>
              <a:t>resonances</a:t>
            </a:r>
            <a:r>
              <a:rPr lang="fr-CH" sz="2000" dirty="0" smtClean="0">
                <a:latin typeface="+mj-lt"/>
              </a:rPr>
              <a:t>. </a:t>
            </a:r>
          </a:p>
          <a:p>
            <a:r>
              <a:rPr lang="fr-CH" sz="2000" dirty="0" err="1" smtClean="0">
                <a:latin typeface="+mj-lt"/>
              </a:rPr>
              <a:t>We</a:t>
            </a:r>
            <a:r>
              <a:rPr lang="fr-CH" sz="2000" dirty="0" smtClean="0">
                <a:latin typeface="+mj-lt"/>
              </a:rPr>
              <a:t> </a:t>
            </a:r>
            <a:r>
              <a:rPr lang="fr-CH" sz="2000" dirty="0" err="1" smtClean="0">
                <a:latin typeface="+mj-lt"/>
              </a:rPr>
              <a:t>were</a:t>
            </a:r>
            <a:r>
              <a:rPr lang="fr-CH" sz="2000" dirty="0" smtClean="0">
                <a:latin typeface="+mj-lt"/>
              </a:rPr>
              <a:t> able to </a:t>
            </a:r>
            <a:r>
              <a:rPr lang="fr-CH" sz="2000" dirty="0" err="1" smtClean="0">
                <a:latin typeface="+mj-lt"/>
              </a:rPr>
              <a:t>keep</a:t>
            </a:r>
            <a:r>
              <a:rPr lang="fr-CH" sz="2000" dirty="0" smtClean="0">
                <a:latin typeface="+mj-lt"/>
              </a:rPr>
              <a:t> the </a:t>
            </a:r>
            <a:r>
              <a:rPr lang="fr-CH" sz="2000" dirty="0" err="1" smtClean="0">
                <a:latin typeface="+mj-lt"/>
              </a:rPr>
              <a:t>polarization</a:t>
            </a:r>
            <a:r>
              <a:rPr lang="fr-CH" sz="2000" dirty="0" smtClean="0">
                <a:latin typeface="+mj-lt"/>
              </a:rPr>
              <a:t> as long as </a:t>
            </a:r>
            <a:r>
              <a:rPr lang="fr-CH" sz="2000" dirty="0" smtClean="0">
                <a:latin typeface="+mj-lt"/>
                <a:sym typeface="Symbol"/>
              </a:rPr>
              <a:t></a:t>
            </a:r>
            <a:r>
              <a:rPr lang="fr-CH" sz="2000" baseline="-25000" dirty="0" smtClean="0">
                <a:latin typeface="+mj-lt"/>
                <a:sym typeface="Symbol"/>
              </a:rPr>
              <a:t>E </a:t>
            </a:r>
            <a:r>
              <a:rPr lang="fr-CH" sz="2000" dirty="0" smtClean="0">
                <a:latin typeface="+mj-lt"/>
                <a:sym typeface="Symbol"/>
              </a:rPr>
              <a:t>&lt; 56 MeV. </a:t>
            </a:r>
          </a:p>
          <a:p>
            <a:endParaRPr lang="fr-CH" sz="2000" dirty="0">
              <a:latin typeface="+mj-lt"/>
            </a:endParaRPr>
          </a:p>
          <a:p>
            <a:r>
              <a:rPr lang="fr-CH" sz="2000" dirty="0" smtClean="0">
                <a:latin typeface="+mj-lt"/>
              </a:rPr>
              <a:t>In a </a:t>
            </a:r>
            <a:r>
              <a:rPr lang="fr-CH" sz="2000" dirty="0" err="1" smtClean="0">
                <a:latin typeface="+mj-lt"/>
              </a:rPr>
              <a:t>larger</a:t>
            </a:r>
            <a:r>
              <a:rPr lang="fr-CH" sz="2000" dirty="0" smtClean="0">
                <a:latin typeface="+mj-lt"/>
              </a:rPr>
              <a:t> ring the </a:t>
            </a:r>
            <a:r>
              <a:rPr lang="fr-CH" sz="2000" dirty="0" err="1" smtClean="0">
                <a:latin typeface="+mj-lt"/>
              </a:rPr>
              <a:t>energy</a:t>
            </a:r>
            <a:r>
              <a:rPr lang="fr-CH" sz="2000" dirty="0" smtClean="0">
                <a:latin typeface="+mj-lt"/>
              </a:rPr>
              <a:t> spread </a:t>
            </a:r>
            <a:r>
              <a:rPr lang="fr-CH" sz="2000" dirty="0" err="1" smtClean="0">
                <a:latin typeface="+mj-lt"/>
              </a:rPr>
              <a:t>is</a:t>
            </a:r>
            <a:r>
              <a:rPr lang="fr-CH" sz="2000" dirty="0" smtClean="0">
                <a:latin typeface="+mj-lt"/>
              </a:rPr>
              <a:t> </a:t>
            </a:r>
            <a:r>
              <a:rPr lang="fr-CH" sz="2000" dirty="0" err="1" smtClean="0">
                <a:latin typeface="+mj-lt"/>
              </a:rPr>
              <a:t>smaller</a:t>
            </a:r>
            <a:r>
              <a:rPr lang="fr-CH" sz="2000" dirty="0" smtClean="0">
                <a:latin typeface="+mj-lt"/>
              </a:rPr>
              <a:t> </a:t>
            </a:r>
            <a:r>
              <a:rPr lang="fr-CH" sz="2000" dirty="0" smtClean="0">
                <a:latin typeface="+mj-lt"/>
                <a:sym typeface="Wingdings" panose="05000000000000000000" pitchFamily="2" charset="2"/>
              </a:rPr>
              <a:t></a:t>
            </a:r>
          </a:p>
          <a:p>
            <a:endParaRPr lang="fr-CH" sz="2000" dirty="0">
              <a:latin typeface="+mj-lt"/>
              <a:sym typeface="Wingdings" panose="05000000000000000000" pitchFamily="2" charset="2"/>
            </a:endParaRPr>
          </a:p>
          <a:p>
            <a:r>
              <a:rPr lang="fr-CH" sz="2000" dirty="0" smtClean="0">
                <a:latin typeface="+mj-lt"/>
                <a:sym typeface="Wingdings" panose="05000000000000000000" pitchFamily="2" charset="2"/>
              </a:rPr>
              <a:t>But the </a:t>
            </a:r>
            <a:r>
              <a:rPr lang="fr-CH" sz="2000" dirty="0" err="1" smtClean="0">
                <a:latin typeface="+mj-lt"/>
                <a:sym typeface="Wingdings" panose="05000000000000000000" pitchFamily="2" charset="2"/>
              </a:rPr>
              <a:t>polarization</a:t>
            </a:r>
            <a:r>
              <a:rPr lang="fr-CH" sz="2000" dirty="0" smtClean="0">
                <a:latin typeface="+mj-lt"/>
                <a:sym typeface="Wingdings" panose="05000000000000000000" pitchFamily="2" charset="2"/>
              </a:rPr>
              <a:t> time </a:t>
            </a:r>
            <a:r>
              <a:rPr lang="fr-CH" sz="2000" dirty="0" err="1" smtClean="0">
                <a:latin typeface="+mj-lt"/>
                <a:sym typeface="Wingdings" panose="05000000000000000000" pitchFamily="2" charset="2"/>
              </a:rPr>
              <a:t>is</a:t>
            </a:r>
            <a:r>
              <a:rPr lang="fr-CH" sz="2000" dirty="0" smtClean="0">
                <a:latin typeface="+mj-lt"/>
                <a:sym typeface="Wingdings" panose="05000000000000000000" pitchFamily="2" charset="2"/>
              </a:rPr>
              <a:t> </a:t>
            </a:r>
            <a:r>
              <a:rPr lang="fr-CH" sz="2000" dirty="0" err="1" smtClean="0">
                <a:latin typeface="+mj-lt"/>
                <a:sym typeface="Wingdings" panose="05000000000000000000" pitchFamily="2" charset="2"/>
              </a:rPr>
              <a:t>much</a:t>
            </a:r>
            <a:r>
              <a:rPr lang="fr-CH" sz="2000" dirty="0" smtClean="0">
                <a:latin typeface="+mj-lt"/>
                <a:sym typeface="Wingdings" panose="05000000000000000000" pitchFamily="2" charset="2"/>
              </a:rPr>
              <a:t> longer. </a:t>
            </a:r>
          </a:p>
          <a:p>
            <a:endParaRPr lang="fr-CH" sz="20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53923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949" y="668046"/>
            <a:ext cx="7132135" cy="4110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345084" y="267936"/>
            <a:ext cx="16482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000" dirty="0" smtClean="0">
                <a:latin typeface="+mn-lt"/>
                <a:sym typeface="Symbol"/>
              </a:rPr>
              <a:t></a:t>
            </a:r>
            <a:r>
              <a:rPr lang="fr-CH" sz="2000" baseline="-25000" dirty="0" smtClean="0">
                <a:latin typeface="+mn-lt"/>
                <a:sym typeface="Symbol"/>
              </a:rPr>
              <a:t>E</a:t>
            </a:r>
            <a:r>
              <a:rPr lang="fr-CH" sz="2000" dirty="0" smtClean="0">
                <a:latin typeface="+mn-lt"/>
                <a:sym typeface="Symbol"/>
              </a:rPr>
              <a:t>   E</a:t>
            </a:r>
            <a:r>
              <a:rPr lang="fr-CH" sz="2000" baseline="-25000" dirty="0" smtClean="0">
                <a:latin typeface="+mn-lt"/>
                <a:sym typeface="Symbol"/>
              </a:rPr>
              <a:t>b</a:t>
            </a:r>
            <a:r>
              <a:rPr lang="fr-CH" sz="2000" baseline="30000" dirty="0" smtClean="0">
                <a:latin typeface="+mn-lt"/>
                <a:sym typeface="Symbol"/>
              </a:rPr>
              <a:t>2</a:t>
            </a:r>
            <a:r>
              <a:rPr lang="fr-CH" sz="2000" dirty="0" smtClean="0">
                <a:latin typeface="+mn-lt"/>
                <a:sym typeface="Symbol"/>
              </a:rPr>
              <a:t> /  </a:t>
            </a:r>
            <a:endParaRPr lang="fr-CH" sz="2000" dirty="0" smtClean="0"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84948" y="4953964"/>
            <a:ext cx="7633052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000" dirty="0" smtClean="0">
                <a:solidFill>
                  <a:srgbClr val="C00000"/>
                </a:solidFill>
                <a:latin typeface="+mn-lt"/>
              </a:rPr>
              <a:t>The good news </a:t>
            </a:r>
            <a:r>
              <a:rPr lang="fr-CH" sz="2000" dirty="0" err="1" smtClean="0">
                <a:solidFill>
                  <a:srgbClr val="C00000"/>
                </a:solidFill>
                <a:latin typeface="+mn-lt"/>
              </a:rPr>
              <a:t>is</a:t>
            </a:r>
            <a:r>
              <a:rPr lang="fr-CH" sz="2000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fr-CH" sz="2000" dirty="0" err="1" smtClean="0">
                <a:solidFill>
                  <a:srgbClr val="C00000"/>
                </a:solidFill>
                <a:latin typeface="+mn-lt"/>
              </a:rPr>
              <a:t>that</a:t>
            </a:r>
            <a:r>
              <a:rPr lang="fr-CH" sz="2000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fr-CH" sz="2000" dirty="0" err="1" smtClean="0">
                <a:solidFill>
                  <a:srgbClr val="C00000"/>
                </a:solidFill>
                <a:latin typeface="+mn-lt"/>
              </a:rPr>
              <a:t>polarization</a:t>
            </a:r>
            <a:r>
              <a:rPr lang="fr-CH" sz="2000" dirty="0" smtClean="0">
                <a:solidFill>
                  <a:srgbClr val="C00000"/>
                </a:solidFill>
                <a:latin typeface="+mn-lt"/>
              </a:rPr>
              <a:t> in LEP </a:t>
            </a:r>
            <a:r>
              <a:rPr lang="fr-CH" sz="2000" dirty="0" err="1" smtClean="0">
                <a:solidFill>
                  <a:srgbClr val="C00000"/>
                </a:solidFill>
                <a:latin typeface="+mn-lt"/>
              </a:rPr>
              <a:t>at</a:t>
            </a:r>
            <a:r>
              <a:rPr lang="fr-CH" sz="2000" dirty="0" smtClean="0">
                <a:solidFill>
                  <a:srgbClr val="C00000"/>
                </a:solidFill>
                <a:latin typeface="+mn-lt"/>
              </a:rPr>
              <a:t> 61 </a:t>
            </a:r>
            <a:r>
              <a:rPr lang="fr-CH" sz="2000" dirty="0" err="1" smtClean="0">
                <a:solidFill>
                  <a:srgbClr val="C00000"/>
                </a:solidFill>
                <a:latin typeface="+mn-lt"/>
              </a:rPr>
              <a:t>GeV</a:t>
            </a:r>
            <a:r>
              <a:rPr lang="fr-CH" sz="2000" dirty="0" smtClean="0">
                <a:solidFill>
                  <a:srgbClr val="C00000"/>
                </a:solidFill>
                <a:latin typeface="+mn-lt"/>
              </a:rPr>
              <a:t> corresponds  to </a:t>
            </a:r>
          </a:p>
          <a:p>
            <a:r>
              <a:rPr lang="fr-CH" sz="2000" dirty="0">
                <a:solidFill>
                  <a:srgbClr val="C00000"/>
                </a:solidFill>
                <a:latin typeface="+mn-lt"/>
              </a:rPr>
              <a:t> </a:t>
            </a:r>
            <a:r>
              <a:rPr lang="fr-CH" sz="2000" dirty="0" smtClean="0">
                <a:solidFill>
                  <a:srgbClr val="C00000"/>
                </a:solidFill>
                <a:latin typeface="+mn-lt"/>
              </a:rPr>
              <a:t>                                         </a:t>
            </a:r>
            <a:r>
              <a:rPr lang="fr-CH" sz="2000" dirty="0" err="1" smtClean="0">
                <a:solidFill>
                  <a:srgbClr val="C00000"/>
                </a:solidFill>
                <a:latin typeface="+mn-lt"/>
              </a:rPr>
              <a:t>polarization</a:t>
            </a:r>
            <a:r>
              <a:rPr lang="fr-CH" sz="2000" dirty="0" smtClean="0">
                <a:solidFill>
                  <a:srgbClr val="C00000"/>
                </a:solidFill>
                <a:latin typeface="+mn-lt"/>
              </a:rPr>
              <a:t> in TLEP </a:t>
            </a:r>
            <a:r>
              <a:rPr lang="fr-CH" sz="2000" dirty="0" err="1" smtClean="0">
                <a:solidFill>
                  <a:srgbClr val="C00000"/>
                </a:solidFill>
                <a:latin typeface="+mn-lt"/>
              </a:rPr>
              <a:t>at</a:t>
            </a:r>
            <a:r>
              <a:rPr lang="fr-CH" sz="2000" dirty="0" smtClean="0">
                <a:solidFill>
                  <a:srgbClr val="C00000"/>
                </a:solidFill>
                <a:latin typeface="+mn-lt"/>
              </a:rPr>
              <a:t> 81 </a:t>
            </a:r>
            <a:r>
              <a:rPr lang="fr-CH" sz="2000" dirty="0" err="1" smtClean="0">
                <a:solidFill>
                  <a:srgbClr val="C00000"/>
                </a:solidFill>
                <a:latin typeface="+mn-lt"/>
              </a:rPr>
              <a:t>GeV</a:t>
            </a:r>
            <a:r>
              <a:rPr lang="fr-CH" sz="2000" dirty="0" smtClean="0">
                <a:solidFill>
                  <a:srgbClr val="C00000"/>
                </a:solidFill>
                <a:latin typeface="+mn-lt"/>
              </a:rPr>
              <a:t> </a:t>
            </a:r>
          </a:p>
          <a:p>
            <a:endParaRPr lang="fr-CH" sz="2000" dirty="0">
              <a:latin typeface="+mn-lt"/>
            </a:endParaRPr>
          </a:p>
          <a:p>
            <a:r>
              <a:rPr lang="fr-CH" sz="2000" dirty="0" smtClean="0">
                <a:solidFill>
                  <a:srgbClr val="FF0000"/>
                </a:solidFill>
                <a:latin typeface="+mn-lt"/>
                <a:sym typeface="Wingdings" panose="05000000000000000000" pitchFamily="2" charset="2"/>
              </a:rPr>
              <a:t> </a:t>
            </a:r>
            <a:r>
              <a:rPr lang="fr-CH" sz="2000" dirty="0" smtClean="0">
                <a:solidFill>
                  <a:srgbClr val="FF0000"/>
                </a:solidFill>
                <a:latin typeface="+mn-lt"/>
              </a:rPr>
              <a:t>Good news for M</a:t>
            </a:r>
            <a:r>
              <a:rPr lang="fr-CH" sz="2000" baseline="-25000" dirty="0" smtClean="0">
                <a:solidFill>
                  <a:srgbClr val="FF0000"/>
                </a:solidFill>
                <a:latin typeface="+mn-lt"/>
              </a:rPr>
              <a:t>W</a:t>
            </a:r>
            <a:r>
              <a:rPr lang="fr-CH" sz="20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fr-CH" sz="2000" dirty="0" err="1" smtClean="0">
                <a:solidFill>
                  <a:srgbClr val="FF0000"/>
                </a:solidFill>
                <a:latin typeface="+mn-lt"/>
              </a:rPr>
              <a:t>measurement</a:t>
            </a:r>
            <a:r>
              <a:rPr lang="fr-CH" sz="2000" dirty="0" smtClean="0">
                <a:solidFill>
                  <a:srgbClr val="FF0000"/>
                </a:solidFill>
                <a:latin typeface="+mn-lt"/>
              </a:rPr>
              <a:t>  (</a:t>
            </a:r>
            <a:r>
              <a:rPr lang="fr-CH" sz="2000" dirty="0" err="1" smtClean="0">
                <a:solidFill>
                  <a:srgbClr val="FF0000"/>
                </a:solidFill>
                <a:latin typeface="+mn-lt"/>
              </a:rPr>
              <a:t>see</a:t>
            </a:r>
            <a:r>
              <a:rPr lang="fr-CH" sz="2000" dirty="0" smtClean="0">
                <a:solidFill>
                  <a:srgbClr val="FF0000"/>
                </a:solidFill>
                <a:latin typeface="+mn-lt"/>
              </a:rPr>
              <a:t> E. </a:t>
            </a:r>
            <a:r>
              <a:rPr lang="fr-CH" sz="2000" dirty="0" err="1" smtClean="0">
                <a:solidFill>
                  <a:srgbClr val="FF0000"/>
                </a:solidFill>
                <a:latin typeface="+mn-lt"/>
              </a:rPr>
              <a:t>Gianfelice’s</a:t>
            </a:r>
            <a:r>
              <a:rPr lang="fr-CH" sz="20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fr-CH" sz="2000" dirty="0" err="1" smtClean="0">
                <a:solidFill>
                  <a:srgbClr val="FF0000"/>
                </a:solidFill>
                <a:latin typeface="+mn-lt"/>
              </a:rPr>
              <a:t>presentation</a:t>
            </a:r>
            <a:r>
              <a:rPr lang="fr-CH" sz="2000" dirty="0" smtClean="0">
                <a:solidFill>
                  <a:srgbClr val="FF0000"/>
                </a:solidFill>
                <a:latin typeface="+mn-lt"/>
              </a:rPr>
              <a:t>)</a:t>
            </a:r>
          </a:p>
          <a:p>
            <a:r>
              <a:rPr lang="fr-CH" sz="2000" dirty="0">
                <a:latin typeface="+mn-lt"/>
              </a:rPr>
              <a:t> </a:t>
            </a:r>
            <a:r>
              <a:rPr lang="fr-CH" sz="2000" dirty="0" smtClean="0">
                <a:latin typeface="+mn-lt"/>
              </a:rPr>
              <a:t>                                    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82390-6856-4828-BE64-23BED8C1D966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11/01/2022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CBECB-E6B9-4CF2-ABF0-89C6B79D862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3121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89030-3C18-44BA-9CE0-F233F4F01215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11/01/2022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CBECB-E6B9-4CF2-ABF0-89C6B79D862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2100" y="247590"/>
            <a:ext cx="38209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800" dirty="0" err="1" smtClean="0">
                <a:latin typeface="+mj-lt"/>
              </a:rPr>
              <a:t>Polarization</a:t>
            </a:r>
            <a:r>
              <a:rPr lang="fr-CH" sz="2800" dirty="0" smtClean="0">
                <a:latin typeface="+mj-lt"/>
              </a:rPr>
              <a:t> in collisions</a:t>
            </a:r>
            <a:r>
              <a:rPr lang="fr-CH" sz="2000" dirty="0" smtClean="0">
                <a:latin typeface="+mj-lt"/>
              </a:rPr>
              <a:t> 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400" y="1314450"/>
            <a:ext cx="7137400" cy="504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3425" y="200115"/>
            <a:ext cx="4295775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92100" y="850900"/>
            <a:ext cx="18742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dirty="0" smtClean="0">
                <a:latin typeface="+mj-lt"/>
              </a:rPr>
              <a:t>CERN-SL-26-021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92100" y="1765300"/>
            <a:ext cx="113845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000" dirty="0" smtClean="0">
                <a:latin typeface="+mj-lt"/>
              </a:rPr>
              <a:t>v = 101.5</a:t>
            </a:r>
          </a:p>
          <a:p>
            <a:r>
              <a:rPr lang="fr-CH" sz="2000" dirty="0" smtClean="0">
                <a:latin typeface="+mj-lt"/>
              </a:rPr>
              <a:t>11-1994</a:t>
            </a:r>
          </a:p>
          <a:p>
            <a:r>
              <a:rPr lang="fr-CH" sz="2000" dirty="0" smtClean="0">
                <a:latin typeface="+mj-lt"/>
                <a:sym typeface="Symbol"/>
              </a:rPr>
              <a:t></a:t>
            </a:r>
            <a:r>
              <a:rPr lang="fr-CH" sz="2000" baseline="-25000" dirty="0" smtClean="0">
                <a:latin typeface="+mj-lt"/>
                <a:sym typeface="Symbol"/>
              </a:rPr>
              <a:t>y</a:t>
            </a:r>
            <a:r>
              <a:rPr lang="fr-CH" sz="2000" dirty="0" smtClean="0">
                <a:latin typeface="+mj-lt"/>
                <a:sym typeface="Symbol"/>
              </a:rPr>
              <a:t> = 0.04</a:t>
            </a:r>
            <a:endParaRPr lang="fr-CH" sz="20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43270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89030-3C18-44BA-9CE0-F233F4F01215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11/01/2022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CBECB-E6B9-4CF2-ABF0-89C6B79D862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525" y="1050925"/>
            <a:ext cx="7092950" cy="475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9010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98162-748D-43B6-ADA7-5EEE50671E29}" type="datetime1">
              <a:rPr lang="fr-FR" smtClean="0"/>
              <a:t>11/01/2022</a:t>
            </a:fld>
            <a:endParaRPr lang="fr-C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EE4CBECB-E6B9-4CF2-ABF0-89C6B79D862F}" type="slidenum">
              <a:rPr lang="en-GB" b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36</a:t>
            </a:fld>
            <a:endParaRPr lang="en-GB" b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997" y="1612900"/>
            <a:ext cx="8453178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92200" y="4648200"/>
            <a:ext cx="7630487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000" dirty="0" err="1">
                <a:latin typeface="+mj-lt"/>
              </a:rPr>
              <a:t>B</a:t>
            </a:r>
            <a:r>
              <a:rPr lang="fr-CH" sz="2000" dirty="0" err="1" smtClean="0">
                <a:latin typeface="+mj-lt"/>
              </a:rPr>
              <a:t>eam</a:t>
            </a:r>
            <a:r>
              <a:rPr lang="fr-CH" sz="2000" dirty="0" smtClean="0">
                <a:latin typeface="+mj-lt"/>
              </a:rPr>
              <a:t> </a:t>
            </a:r>
            <a:r>
              <a:rPr lang="fr-CH" sz="2000" dirty="0" err="1" smtClean="0">
                <a:latin typeface="+mj-lt"/>
              </a:rPr>
              <a:t>beam</a:t>
            </a:r>
            <a:r>
              <a:rPr lang="fr-CH" sz="2000" dirty="0" smtClean="0">
                <a:latin typeface="+mj-lt"/>
              </a:rPr>
              <a:t> </a:t>
            </a:r>
            <a:r>
              <a:rPr lang="fr-CH" sz="2000" dirty="0" err="1" smtClean="0">
                <a:latin typeface="+mj-lt"/>
              </a:rPr>
              <a:t>depolarization</a:t>
            </a:r>
            <a:r>
              <a:rPr lang="fr-CH" sz="2000" dirty="0" smtClean="0">
                <a:latin typeface="+mj-lt"/>
              </a:rPr>
              <a:t> </a:t>
            </a:r>
            <a:r>
              <a:rPr lang="fr-CH" sz="2000" dirty="0" err="1" smtClean="0">
                <a:latin typeface="+mj-lt"/>
              </a:rPr>
              <a:t>is</a:t>
            </a:r>
            <a:r>
              <a:rPr lang="fr-CH" sz="2000" dirty="0" smtClean="0">
                <a:latin typeface="+mj-lt"/>
              </a:rPr>
              <a:t> not </a:t>
            </a:r>
            <a:r>
              <a:rPr lang="fr-CH" sz="2000" dirty="0" err="1" smtClean="0">
                <a:latin typeface="+mj-lt"/>
              </a:rPr>
              <a:t>very</a:t>
            </a:r>
            <a:r>
              <a:rPr lang="fr-CH" sz="2000" dirty="0" smtClean="0">
                <a:latin typeface="+mj-lt"/>
              </a:rPr>
              <a:t> large.                                  &lt; 0.65</a:t>
            </a:r>
          </a:p>
          <a:p>
            <a:endParaRPr lang="fr-CH" sz="2000" dirty="0">
              <a:latin typeface="+mj-lt"/>
            </a:endParaRPr>
          </a:p>
          <a:p>
            <a:r>
              <a:rPr lang="fr-CH" sz="2000" dirty="0" err="1" smtClean="0">
                <a:latin typeface="+mj-lt"/>
              </a:rPr>
              <a:t>Alone</a:t>
            </a:r>
            <a:r>
              <a:rPr lang="fr-CH" sz="2000" dirty="0" smtClean="0">
                <a:latin typeface="+mj-lt"/>
              </a:rPr>
              <a:t>, and for one </a:t>
            </a:r>
            <a:r>
              <a:rPr lang="fr-CH" sz="2000" dirty="0" err="1" smtClean="0">
                <a:latin typeface="+mj-lt"/>
              </a:rPr>
              <a:t>exp</a:t>
            </a:r>
            <a:r>
              <a:rPr lang="fr-CH" sz="2000" dirty="0" smtClean="0">
                <a:latin typeface="+mj-lt"/>
              </a:rPr>
              <a:t>. </a:t>
            </a:r>
            <a:r>
              <a:rPr lang="fr-CH" sz="2000" dirty="0" err="1" smtClean="0">
                <a:latin typeface="+mj-lt"/>
              </a:rPr>
              <a:t>it</a:t>
            </a:r>
            <a:r>
              <a:rPr lang="fr-CH" sz="2000" dirty="0" smtClean="0">
                <a:latin typeface="+mj-lt"/>
              </a:rPr>
              <a:t> </a:t>
            </a:r>
            <a:r>
              <a:rPr lang="fr-CH" sz="2000" dirty="0" err="1" smtClean="0">
                <a:latin typeface="+mj-lt"/>
              </a:rPr>
              <a:t>would</a:t>
            </a:r>
            <a:r>
              <a:rPr lang="fr-CH" sz="2000" dirty="0" smtClean="0">
                <a:latin typeface="+mj-lt"/>
              </a:rPr>
              <a:t> have </a:t>
            </a:r>
            <a:r>
              <a:rPr lang="fr-CH" sz="2000" dirty="0" err="1" smtClean="0">
                <a:latin typeface="+mj-lt"/>
              </a:rPr>
              <a:t>limited</a:t>
            </a:r>
            <a:r>
              <a:rPr lang="fr-CH" sz="2000" dirty="0" smtClean="0">
                <a:latin typeface="+mj-lt"/>
              </a:rPr>
              <a:t> the </a:t>
            </a:r>
            <a:r>
              <a:rPr lang="fr-CH" sz="2000" dirty="0" err="1" smtClean="0">
                <a:latin typeface="+mj-lt"/>
              </a:rPr>
              <a:t>polarization</a:t>
            </a:r>
            <a:r>
              <a:rPr lang="fr-CH" sz="2000" dirty="0" smtClean="0">
                <a:latin typeface="+mj-lt"/>
              </a:rPr>
              <a:t> to ~55%</a:t>
            </a:r>
          </a:p>
          <a:p>
            <a:endParaRPr lang="fr-CH" sz="2000" dirty="0">
              <a:latin typeface="+mj-lt"/>
            </a:endParaRPr>
          </a:p>
          <a:p>
            <a:r>
              <a:rPr lang="fr-CH" sz="2000" dirty="0" err="1" smtClean="0">
                <a:latin typeface="+mj-lt"/>
              </a:rPr>
              <a:t>Predictability</a:t>
            </a:r>
            <a:r>
              <a:rPr lang="fr-CH" sz="2000" dirty="0" smtClean="0">
                <a:latin typeface="+mj-lt"/>
              </a:rPr>
              <a:t> </a:t>
            </a:r>
            <a:r>
              <a:rPr lang="fr-CH" sz="2000" dirty="0" err="1" smtClean="0">
                <a:latin typeface="+mj-lt"/>
              </a:rPr>
              <a:t>is</a:t>
            </a:r>
            <a:r>
              <a:rPr lang="fr-CH" sz="2000" dirty="0" smtClean="0">
                <a:latin typeface="+mj-lt"/>
              </a:rPr>
              <a:t> </a:t>
            </a:r>
            <a:r>
              <a:rPr lang="fr-CH" sz="2000" dirty="0" err="1" smtClean="0">
                <a:latin typeface="+mj-lt"/>
              </a:rPr>
              <a:t>low</a:t>
            </a:r>
            <a:r>
              <a:rPr lang="fr-CH" sz="2000" dirty="0" smtClean="0">
                <a:latin typeface="+mj-lt"/>
              </a:rPr>
              <a:t>. </a:t>
            </a:r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6594" y="4648200"/>
            <a:ext cx="1689919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734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89030-3C18-44BA-9CE0-F233F4F01215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11/01/2022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CBECB-E6B9-4CF2-ABF0-89C6B79D862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165100"/>
            <a:ext cx="50433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800" dirty="0" smtClean="0">
                <a:latin typeface="+mj-lt"/>
              </a:rPr>
              <a:t>Longitudinal </a:t>
            </a:r>
            <a:r>
              <a:rPr lang="fr-CH" sz="2800" dirty="0" err="1" smtClean="0">
                <a:latin typeface="+mj-lt"/>
              </a:rPr>
              <a:t>polarization</a:t>
            </a:r>
            <a:r>
              <a:rPr lang="fr-CH" sz="2800" dirty="0" smtClean="0">
                <a:latin typeface="+mj-lt"/>
              </a:rPr>
              <a:t> at LEP?</a:t>
            </a: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243" y="1060510"/>
            <a:ext cx="7805420" cy="557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100940" y="688320"/>
            <a:ext cx="58462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000" dirty="0" err="1" smtClean="0">
                <a:latin typeface="+mj-lt"/>
              </a:rPr>
              <a:t>scheme</a:t>
            </a:r>
            <a:r>
              <a:rPr lang="fr-CH" sz="2000" dirty="0" smtClean="0">
                <a:latin typeface="+mj-lt"/>
              </a:rPr>
              <a:t> </a:t>
            </a:r>
            <a:r>
              <a:rPr lang="fr-CH" sz="2000" dirty="0" err="1" smtClean="0">
                <a:latin typeface="+mj-lt"/>
              </a:rPr>
              <a:t>developed</a:t>
            </a:r>
            <a:r>
              <a:rPr lang="fr-CH" sz="2000" dirty="0" smtClean="0">
                <a:latin typeface="+mj-lt"/>
              </a:rPr>
              <a:t> in 1988 </a:t>
            </a:r>
            <a:r>
              <a:rPr lang="fr-CH" sz="2000" dirty="0" err="1" smtClean="0">
                <a:latin typeface="+mj-lt"/>
              </a:rPr>
              <a:t>see</a:t>
            </a:r>
            <a:r>
              <a:rPr lang="fr-CH" sz="2000" dirty="0" smtClean="0">
                <a:latin typeface="+mj-lt"/>
              </a:rPr>
              <a:t> A.B. CERN-PPE-93-125</a:t>
            </a:r>
          </a:p>
        </p:txBody>
      </p:sp>
    </p:spTree>
    <p:extLst>
      <p:ext uri="{BB962C8B-B14F-4D97-AF65-F5344CB8AC3E}">
        <p14:creationId xmlns:p14="http://schemas.microsoft.com/office/powerpoint/2010/main" val="3784717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89030-3C18-44BA-9CE0-F233F4F01215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11/01/2022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CBECB-E6B9-4CF2-ABF0-89C6B79D862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908050"/>
            <a:ext cx="8143875" cy="4457700"/>
          </a:xfrm>
          <a:prstGeom prst="rect">
            <a:avLst/>
          </a:prstGeom>
          <a:solidFill>
            <a:schemeClr val="bg2"/>
          </a:solidFill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500063" y="406400"/>
            <a:ext cx="4366965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fr-CH" sz="2000" dirty="0" err="1" smtClean="0">
                <a:latin typeface="+mj-lt"/>
              </a:rPr>
              <a:t>measuring</a:t>
            </a:r>
            <a:r>
              <a:rPr lang="fr-CH" sz="2000" dirty="0" smtClean="0">
                <a:latin typeface="+mj-lt"/>
              </a:rPr>
              <a:t> the </a:t>
            </a:r>
            <a:r>
              <a:rPr lang="fr-CH" sz="2000" dirty="0" err="1" smtClean="0">
                <a:latin typeface="+mj-lt"/>
              </a:rPr>
              <a:t>polarization</a:t>
            </a:r>
            <a:r>
              <a:rPr lang="fr-CH" sz="2000" dirty="0" smtClean="0">
                <a:latin typeface="+mj-lt"/>
              </a:rPr>
              <a:t> </a:t>
            </a:r>
            <a:r>
              <a:rPr lang="fr-CH" sz="2000" dirty="0" err="1" smtClean="0">
                <a:latin typeface="+mj-lt"/>
              </a:rPr>
              <a:t>asymmerty</a:t>
            </a:r>
            <a:r>
              <a:rPr lang="fr-CH" sz="2000" dirty="0" smtClean="0">
                <a:latin typeface="+mj-lt"/>
              </a:rPr>
              <a:t>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51545" y="5384800"/>
            <a:ext cx="8061374" cy="1323439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fr-CH" sz="2000" dirty="0" err="1" smtClean="0">
                <a:latin typeface="+mj-lt"/>
              </a:rPr>
              <a:t>requires</a:t>
            </a:r>
            <a:r>
              <a:rPr lang="fr-CH" sz="2000" dirty="0" smtClean="0">
                <a:latin typeface="+mj-lt"/>
              </a:rPr>
              <a:t> (</a:t>
            </a:r>
            <a:r>
              <a:rPr lang="fr-CH" sz="2000" dirty="0" err="1" smtClean="0">
                <a:latin typeface="+mj-lt"/>
              </a:rPr>
              <a:t>continuous</a:t>
            </a:r>
            <a:r>
              <a:rPr lang="fr-CH" sz="2000" dirty="0" smtClean="0">
                <a:latin typeface="+mj-lt"/>
              </a:rPr>
              <a:t>) </a:t>
            </a:r>
            <a:r>
              <a:rPr lang="fr-CH" sz="2000" dirty="0" err="1" smtClean="0">
                <a:latin typeface="+mj-lt"/>
              </a:rPr>
              <a:t>depolarization</a:t>
            </a:r>
            <a:r>
              <a:rPr lang="fr-CH" sz="2000" dirty="0" smtClean="0">
                <a:latin typeface="+mj-lt"/>
              </a:rPr>
              <a:t> of </a:t>
            </a:r>
            <a:r>
              <a:rPr lang="fr-CH" sz="2000" dirty="0" err="1" smtClean="0">
                <a:latin typeface="+mj-lt"/>
              </a:rPr>
              <a:t>selected</a:t>
            </a:r>
            <a:r>
              <a:rPr lang="fr-CH" sz="2000" dirty="0" smtClean="0">
                <a:latin typeface="+mj-lt"/>
              </a:rPr>
              <a:t> </a:t>
            </a:r>
            <a:r>
              <a:rPr lang="fr-CH" sz="2000" dirty="0" err="1" smtClean="0">
                <a:latin typeface="+mj-lt"/>
              </a:rPr>
              <a:t>bunches</a:t>
            </a:r>
            <a:endParaRPr lang="fr-CH" sz="2000" dirty="0" smtClean="0">
              <a:latin typeface="+mj-lt"/>
            </a:endParaRPr>
          </a:p>
          <a:p>
            <a:r>
              <a:rPr lang="fr-CH" sz="2000" dirty="0" smtClean="0">
                <a:latin typeface="+mj-lt"/>
              </a:rPr>
              <a:t>e+ and e- </a:t>
            </a:r>
            <a:r>
              <a:rPr lang="fr-CH" sz="2000" dirty="0" err="1" smtClean="0">
                <a:latin typeface="+mj-lt"/>
              </a:rPr>
              <a:t>polarimeter</a:t>
            </a:r>
            <a:endParaRPr lang="fr-CH" sz="2000" dirty="0" smtClean="0">
              <a:latin typeface="+mj-lt"/>
            </a:endParaRPr>
          </a:p>
          <a:p>
            <a:r>
              <a:rPr lang="fr-CH" sz="2000" dirty="0" err="1" smtClean="0">
                <a:latin typeface="+mj-lt"/>
              </a:rPr>
              <a:t>bb</a:t>
            </a:r>
            <a:r>
              <a:rPr lang="fr-CH" sz="2000" dirty="0" smtClean="0">
                <a:latin typeface="+mj-lt"/>
              </a:rPr>
              <a:t> tune shift not </a:t>
            </a:r>
            <a:r>
              <a:rPr lang="fr-CH" sz="2000" dirty="0" err="1" smtClean="0">
                <a:latin typeface="+mj-lt"/>
              </a:rPr>
              <a:t>too</a:t>
            </a:r>
            <a:r>
              <a:rPr lang="fr-CH" sz="2000" dirty="0" smtClean="0">
                <a:latin typeface="+mj-lt"/>
              </a:rPr>
              <a:t> large. </a:t>
            </a:r>
            <a:r>
              <a:rPr lang="fr-CH" sz="2000" dirty="0" smtClean="0">
                <a:latin typeface="+mj-lt"/>
                <a:sym typeface="Wingdings" panose="05000000000000000000" pitchFamily="2" charset="2"/>
              </a:rPr>
              <a:t> </a:t>
            </a:r>
            <a:r>
              <a:rPr lang="fr-CH" sz="2000" dirty="0" err="1" smtClean="0">
                <a:latin typeface="+mj-lt"/>
                <a:sym typeface="Wingdings" panose="05000000000000000000" pitchFamily="2" charset="2"/>
              </a:rPr>
              <a:t>probably</a:t>
            </a:r>
            <a:r>
              <a:rPr lang="fr-CH" sz="2000" dirty="0" smtClean="0">
                <a:latin typeface="+mj-lt"/>
                <a:sym typeface="Wingdings" panose="05000000000000000000" pitchFamily="2" charset="2"/>
              </a:rPr>
              <a:t> at least factor 4 </a:t>
            </a:r>
            <a:r>
              <a:rPr lang="fr-CH" sz="2000" dirty="0" err="1" smtClean="0">
                <a:latin typeface="+mj-lt"/>
                <a:sym typeface="Wingdings" panose="05000000000000000000" pitchFamily="2" charset="2"/>
              </a:rPr>
              <a:t>loss</a:t>
            </a:r>
            <a:r>
              <a:rPr lang="fr-CH" sz="2000" dirty="0" smtClean="0">
                <a:latin typeface="+mj-lt"/>
                <a:sym typeface="Wingdings" panose="05000000000000000000" pitchFamily="2" charset="2"/>
              </a:rPr>
              <a:t> in </a:t>
            </a:r>
            <a:r>
              <a:rPr lang="fr-CH" sz="2000" dirty="0" err="1" smtClean="0">
                <a:latin typeface="+mj-lt"/>
                <a:sym typeface="Wingdings" panose="05000000000000000000" pitchFamily="2" charset="2"/>
              </a:rPr>
              <a:t>Luminosity</a:t>
            </a:r>
            <a:r>
              <a:rPr lang="fr-CH" sz="2000" dirty="0" smtClean="0">
                <a:latin typeface="+mj-lt"/>
                <a:sym typeface="Wingdings" panose="05000000000000000000" pitchFamily="2" charset="2"/>
              </a:rPr>
              <a:t>.</a:t>
            </a:r>
          </a:p>
          <a:p>
            <a:r>
              <a:rPr lang="fr-CH" sz="2000" dirty="0" err="1" smtClean="0">
                <a:latin typeface="+mj-lt"/>
                <a:sym typeface="Wingdings" panose="05000000000000000000" pitchFamily="2" charset="2"/>
              </a:rPr>
              <a:t>Did</a:t>
            </a:r>
            <a:r>
              <a:rPr lang="fr-CH" sz="2000" dirty="0" smtClean="0">
                <a:latin typeface="+mj-lt"/>
                <a:sym typeface="Wingdings" panose="05000000000000000000" pitchFamily="2" charset="2"/>
              </a:rPr>
              <a:t> not </a:t>
            </a:r>
            <a:r>
              <a:rPr lang="fr-CH" sz="2000" dirty="0" err="1" smtClean="0">
                <a:latin typeface="+mj-lt"/>
                <a:sym typeface="Wingdings" panose="05000000000000000000" pitchFamily="2" charset="2"/>
              </a:rPr>
              <a:t>happen</a:t>
            </a:r>
            <a:r>
              <a:rPr lang="fr-CH" sz="2000" dirty="0" smtClean="0">
                <a:latin typeface="+mj-lt"/>
                <a:sym typeface="Wingdings" panose="05000000000000000000" pitchFamily="2" charset="2"/>
              </a:rPr>
              <a:t> </a:t>
            </a:r>
            <a:r>
              <a:rPr lang="fr-CH" sz="2000" dirty="0" err="1" smtClean="0">
                <a:latin typeface="+mj-lt"/>
                <a:sym typeface="Wingdings" panose="05000000000000000000" pitchFamily="2" charset="2"/>
              </a:rPr>
              <a:t>under</a:t>
            </a:r>
            <a:r>
              <a:rPr lang="fr-CH" sz="2000" dirty="0" smtClean="0">
                <a:latin typeface="+mj-lt"/>
                <a:sym typeface="Wingdings" panose="05000000000000000000" pitchFamily="2" charset="2"/>
              </a:rPr>
              <a:t> pressure </a:t>
            </a:r>
            <a:r>
              <a:rPr lang="fr-CH" sz="2000" dirty="0" err="1" smtClean="0">
                <a:latin typeface="+mj-lt"/>
                <a:sym typeface="Wingdings" panose="05000000000000000000" pitchFamily="2" charset="2"/>
              </a:rPr>
              <a:t>from</a:t>
            </a:r>
            <a:r>
              <a:rPr lang="fr-CH" sz="2000" dirty="0" smtClean="0">
                <a:latin typeface="+mj-lt"/>
                <a:sym typeface="Wingdings" panose="05000000000000000000" pitchFamily="2" charset="2"/>
              </a:rPr>
              <a:t> LEP2, </a:t>
            </a:r>
            <a:r>
              <a:rPr lang="fr-CH" sz="2000" dirty="0" err="1" smtClean="0">
                <a:latin typeface="+mj-lt"/>
                <a:sym typeface="Wingdings" panose="05000000000000000000" pitchFamily="2" charset="2"/>
              </a:rPr>
              <a:t>then</a:t>
            </a:r>
            <a:r>
              <a:rPr lang="fr-CH" sz="2000" dirty="0" smtClean="0">
                <a:latin typeface="+mj-lt"/>
                <a:sym typeface="Wingdings" panose="05000000000000000000" pitchFamily="2" charset="2"/>
              </a:rPr>
              <a:t> LHC </a:t>
            </a:r>
            <a:endParaRPr lang="fr-CH" sz="20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00890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89030-3C18-44BA-9CE0-F233F4F01215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11/01/2022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CBECB-E6B9-4CF2-ABF0-89C6B79D862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25400" y="107890"/>
            <a:ext cx="8980792" cy="3293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800" dirty="0" err="1" smtClean="0">
                <a:solidFill>
                  <a:srgbClr val="0000FF"/>
                </a:solidFill>
                <a:latin typeface="+mj-lt"/>
              </a:rPr>
              <a:t>Energy</a:t>
            </a:r>
            <a:r>
              <a:rPr lang="fr-CH" sz="2800" dirty="0" smtClean="0">
                <a:solidFill>
                  <a:srgbClr val="0000FF"/>
                </a:solidFill>
                <a:latin typeface="+mj-lt"/>
              </a:rPr>
              <a:t> calibration for </a:t>
            </a:r>
            <a:r>
              <a:rPr lang="fr-CH" sz="2800" dirty="0" err="1" smtClean="0">
                <a:solidFill>
                  <a:srgbClr val="0000FF"/>
                </a:solidFill>
                <a:latin typeface="+mj-lt"/>
              </a:rPr>
              <a:t>physics</a:t>
            </a:r>
            <a:endParaRPr lang="fr-CH" sz="2000" dirty="0">
              <a:solidFill>
                <a:srgbClr val="0000FF"/>
              </a:solidFill>
              <a:latin typeface="+mj-lt"/>
            </a:endParaRPr>
          </a:p>
          <a:p>
            <a:r>
              <a:rPr lang="fr-CH" sz="2000" dirty="0" smtClean="0">
                <a:latin typeface="+mj-lt"/>
              </a:rPr>
              <a:t>The main goal </a:t>
            </a:r>
            <a:r>
              <a:rPr lang="fr-CH" sz="2000" dirty="0" err="1" smtClean="0">
                <a:latin typeface="+mj-lt"/>
              </a:rPr>
              <a:t>was</a:t>
            </a:r>
            <a:r>
              <a:rPr lang="fr-CH" sz="2000" dirty="0" smtClean="0">
                <a:latin typeface="+mj-lt"/>
              </a:rPr>
              <a:t> to </a:t>
            </a:r>
            <a:r>
              <a:rPr lang="fr-CH" sz="2000" dirty="0" err="1" smtClean="0">
                <a:latin typeface="+mj-lt"/>
              </a:rPr>
              <a:t>measure</a:t>
            </a:r>
            <a:r>
              <a:rPr lang="fr-CH" sz="2000" dirty="0" smtClean="0">
                <a:latin typeface="+mj-lt"/>
              </a:rPr>
              <a:t> the Z mass and </a:t>
            </a:r>
            <a:r>
              <a:rPr lang="fr-CH" sz="2000" dirty="0" err="1" smtClean="0">
                <a:latin typeface="+mj-lt"/>
              </a:rPr>
              <a:t>width</a:t>
            </a:r>
            <a:r>
              <a:rPr lang="fr-CH" sz="2000" dirty="0" smtClean="0">
                <a:latin typeface="+mj-lt"/>
              </a:rPr>
              <a:t>.  </a:t>
            </a:r>
            <a:r>
              <a:rPr lang="fr-CH" sz="2000" dirty="0">
                <a:latin typeface="+mj-lt"/>
              </a:rPr>
              <a:t>i</a:t>
            </a:r>
            <a:r>
              <a:rPr lang="fr-CH" sz="2000" dirty="0" smtClean="0">
                <a:latin typeface="+mj-lt"/>
              </a:rPr>
              <a:t>n 1993 and 1995 data  </a:t>
            </a:r>
            <a:r>
              <a:rPr lang="fr-CH" sz="2000" dirty="0" err="1" smtClean="0">
                <a:latin typeface="+mj-lt"/>
              </a:rPr>
              <a:t>were</a:t>
            </a:r>
            <a:r>
              <a:rPr lang="fr-CH" sz="2000" dirty="0" smtClean="0">
                <a:latin typeface="+mj-lt"/>
              </a:rPr>
              <a:t> </a:t>
            </a:r>
          </a:p>
          <a:p>
            <a:r>
              <a:rPr lang="fr-CH" sz="2000" dirty="0" err="1" smtClean="0">
                <a:latin typeface="+mj-lt"/>
              </a:rPr>
              <a:t>taken</a:t>
            </a:r>
            <a:r>
              <a:rPr lang="fr-CH" sz="2000" dirty="0" smtClean="0">
                <a:latin typeface="+mj-lt"/>
              </a:rPr>
              <a:t> at </a:t>
            </a:r>
            <a:r>
              <a:rPr lang="fr-CH" sz="2000" dirty="0" err="1" smtClean="0">
                <a:latin typeface="+mj-lt"/>
              </a:rPr>
              <a:t>three</a:t>
            </a:r>
            <a:r>
              <a:rPr lang="fr-CH" sz="2000" dirty="0" smtClean="0">
                <a:latin typeface="+mj-lt"/>
              </a:rPr>
              <a:t> </a:t>
            </a:r>
            <a:r>
              <a:rPr lang="fr-CH" sz="2000" dirty="0" err="1" smtClean="0">
                <a:latin typeface="+mj-lt"/>
              </a:rPr>
              <a:t>energy</a:t>
            </a:r>
            <a:r>
              <a:rPr lang="fr-CH" sz="2000" dirty="0" smtClean="0">
                <a:latin typeface="+mj-lt"/>
              </a:rPr>
              <a:t> points </a:t>
            </a:r>
            <a:r>
              <a:rPr lang="fr-CH" sz="2000" dirty="0" err="1" smtClean="0">
                <a:latin typeface="+mj-lt"/>
              </a:rPr>
              <a:t>with</a:t>
            </a:r>
            <a:r>
              <a:rPr lang="fr-CH" sz="2000" dirty="0">
                <a:latin typeface="+mj-lt"/>
              </a:rPr>
              <a:t> </a:t>
            </a:r>
            <a:r>
              <a:rPr lang="fr-CH" sz="2000" dirty="0" smtClean="0">
                <a:latin typeface="+mj-lt"/>
              </a:rPr>
              <a:t>spin tune 101.5/103.5/105.5 </a:t>
            </a:r>
          </a:p>
          <a:p>
            <a:r>
              <a:rPr lang="fr-CH" sz="2000" dirty="0" err="1" smtClean="0">
                <a:latin typeface="+mj-lt"/>
              </a:rPr>
              <a:t>where</a:t>
            </a:r>
            <a:r>
              <a:rPr lang="fr-CH" sz="2000" dirty="0" smtClean="0">
                <a:latin typeface="+mj-lt"/>
              </a:rPr>
              <a:t> </a:t>
            </a:r>
            <a:r>
              <a:rPr lang="fr-CH" sz="2000" dirty="0" err="1" smtClean="0">
                <a:latin typeface="+mj-lt"/>
              </a:rPr>
              <a:t>resonant</a:t>
            </a:r>
            <a:r>
              <a:rPr lang="fr-CH" sz="2000" dirty="0" smtClean="0">
                <a:latin typeface="+mj-lt"/>
              </a:rPr>
              <a:t> </a:t>
            </a:r>
            <a:r>
              <a:rPr lang="fr-CH" sz="2000" dirty="0" err="1" smtClean="0">
                <a:latin typeface="+mj-lt"/>
              </a:rPr>
              <a:t>depolarization</a:t>
            </a:r>
            <a:r>
              <a:rPr lang="fr-CH" sz="2000" dirty="0">
                <a:latin typeface="+mj-lt"/>
              </a:rPr>
              <a:t> </a:t>
            </a:r>
            <a:r>
              <a:rPr lang="fr-CH" sz="2000" dirty="0" smtClean="0">
                <a:latin typeface="+mj-lt"/>
              </a:rPr>
              <a:t> </a:t>
            </a:r>
            <a:r>
              <a:rPr lang="fr-CH" sz="2000" dirty="0" err="1" smtClean="0">
                <a:latin typeface="+mj-lt"/>
              </a:rPr>
              <a:t>could</a:t>
            </a:r>
            <a:r>
              <a:rPr lang="fr-CH" sz="2000" dirty="0" smtClean="0">
                <a:latin typeface="+mj-lt"/>
              </a:rPr>
              <a:t> </a:t>
            </a:r>
            <a:r>
              <a:rPr lang="fr-CH" sz="2000" dirty="0" err="1" smtClean="0">
                <a:latin typeface="+mj-lt"/>
              </a:rPr>
              <a:t>be</a:t>
            </a:r>
            <a:r>
              <a:rPr lang="fr-CH" sz="2000" dirty="0" smtClean="0">
                <a:latin typeface="+mj-lt"/>
              </a:rPr>
              <a:t> </a:t>
            </a:r>
            <a:r>
              <a:rPr lang="fr-CH" sz="2000" dirty="0" err="1" smtClean="0">
                <a:latin typeface="+mj-lt"/>
              </a:rPr>
              <a:t>applied</a:t>
            </a:r>
            <a:r>
              <a:rPr lang="fr-CH" sz="2000" dirty="0" smtClean="0">
                <a:latin typeface="+mj-lt"/>
              </a:rPr>
              <a:t>. </a:t>
            </a:r>
          </a:p>
          <a:p>
            <a:r>
              <a:rPr lang="fr-CH" sz="2000" dirty="0">
                <a:latin typeface="+mj-lt"/>
              </a:rPr>
              <a:t>(</a:t>
            </a:r>
            <a:r>
              <a:rPr lang="fr-CH" sz="2000" dirty="0" smtClean="0">
                <a:latin typeface="+mj-lt"/>
              </a:rPr>
              <a:t>To </a:t>
            </a:r>
            <a:r>
              <a:rPr lang="fr-CH" sz="2000" dirty="0" err="1" smtClean="0">
                <a:latin typeface="+mj-lt"/>
              </a:rPr>
              <a:t>my</a:t>
            </a:r>
            <a:r>
              <a:rPr lang="fr-CH" sz="2000" dirty="0" smtClean="0">
                <a:latin typeface="+mj-lt"/>
              </a:rPr>
              <a:t> </a:t>
            </a:r>
            <a:r>
              <a:rPr lang="fr-CH" sz="2000" dirty="0" err="1" smtClean="0">
                <a:latin typeface="+mj-lt"/>
              </a:rPr>
              <a:t>great</a:t>
            </a:r>
            <a:r>
              <a:rPr lang="fr-CH" sz="2000" dirty="0" smtClean="0">
                <a:latin typeface="+mj-lt"/>
              </a:rPr>
              <a:t> frustration the </a:t>
            </a:r>
            <a:r>
              <a:rPr lang="fr-CH" sz="2000" dirty="0" err="1" smtClean="0">
                <a:latin typeface="+mj-lt"/>
              </a:rPr>
              <a:t>solenoid</a:t>
            </a:r>
            <a:r>
              <a:rPr lang="fr-CH" sz="2000" dirty="0" smtClean="0">
                <a:latin typeface="+mj-lt"/>
              </a:rPr>
              <a:t> compensation </a:t>
            </a:r>
            <a:r>
              <a:rPr lang="fr-CH" sz="2000" dirty="0" err="1" smtClean="0">
                <a:latin typeface="+mj-lt"/>
              </a:rPr>
              <a:t>was</a:t>
            </a:r>
            <a:r>
              <a:rPr lang="fr-CH" sz="2000" dirty="0" smtClean="0">
                <a:latin typeface="+mj-lt"/>
              </a:rPr>
              <a:t> not </a:t>
            </a:r>
            <a:r>
              <a:rPr lang="fr-CH" sz="2000" dirty="0" err="1" smtClean="0">
                <a:latin typeface="+mj-lt"/>
              </a:rPr>
              <a:t>applied</a:t>
            </a:r>
            <a:r>
              <a:rPr lang="fr-CH" sz="2000" dirty="0" smtClean="0">
                <a:latin typeface="+mj-lt"/>
              </a:rPr>
              <a:t> </a:t>
            </a:r>
          </a:p>
          <a:p>
            <a:r>
              <a:rPr lang="fr-CH" sz="2000" dirty="0" smtClean="0">
                <a:latin typeface="+mj-lt"/>
              </a:rPr>
              <a:t>and </a:t>
            </a:r>
            <a:r>
              <a:rPr lang="fr-CH" sz="2000" dirty="0" err="1" smtClean="0">
                <a:latin typeface="+mj-lt"/>
              </a:rPr>
              <a:t>we</a:t>
            </a:r>
            <a:r>
              <a:rPr lang="fr-CH" sz="2000" dirty="0" smtClean="0">
                <a:latin typeface="+mj-lt"/>
              </a:rPr>
              <a:t> </a:t>
            </a:r>
            <a:r>
              <a:rPr lang="fr-CH" sz="2000" dirty="0" err="1" smtClean="0">
                <a:latin typeface="+mj-lt"/>
              </a:rPr>
              <a:t>could</a:t>
            </a:r>
            <a:r>
              <a:rPr lang="fr-CH" sz="2000" dirty="0" smtClean="0">
                <a:latin typeface="+mj-lt"/>
              </a:rPr>
              <a:t> not </a:t>
            </a:r>
            <a:r>
              <a:rPr lang="fr-CH" sz="2000" dirty="0" err="1" smtClean="0">
                <a:latin typeface="+mj-lt"/>
              </a:rPr>
              <a:t>measure</a:t>
            </a:r>
            <a:r>
              <a:rPr lang="fr-CH" sz="2000" dirty="0" smtClean="0">
                <a:latin typeface="+mj-lt"/>
              </a:rPr>
              <a:t> the </a:t>
            </a:r>
            <a:r>
              <a:rPr lang="fr-CH" sz="2000" dirty="0" err="1" smtClean="0">
                <a:latin typeface="+mj-lt"/>
              </a:rPr>
              <a:t>polarization</a:t>
            </a:r>
            <a:r>
              <a:rPr lang="fr-CH" sz="2000" dirty="0" smtClean="0">
                <a:latin typeface="+mj-lt"/>
              </a:rPr>
              <a:t> </a:t>
            </a:r>
            <a:r>
              <a:rPr lang="fr-CH" sz="2000" dirty="0" err="1" smtClean="0">
                <a:latin typeface="+mj-lt"/>
              </a:rPr>
              <a:t>during</a:t>
            </a:r>
            <a:r>
              <a:rPr lang="fr-CH" sz="2000" dirty="0" smtClean="0">
                <a:latin typeface="+mj-lt"/>
              </a:rPr>
              <a:t> data </a:t>
            </a:r>
            <a:r>
              <a:rPr lang="fr-CH" sz="2000" dirty="0" err="1" smtClean="0">
                <a:latin typeface="+mj-lt"/>
              </a:rPr>
              <a:t>taking</a:t>
            </a:r>
            <a:r>
              <a:rPr lang="fr-CH" sz="2000" dirty="0" smtClean="0">
                <a:latin typeface="+mj-lt"/>
              </a:rPr>
              <a:t>. )</a:t>
            </a:r>
            <a:endParaRPr lang="fr-CH" sz="2000" dirty="0">
              <a:latin typeface="+mj-lt"/>
            </a:endParaRPr>
          </a:p>
          <a:p>
            <a:r>
              <a:rPr lang="fr-CH" sz="2000" dirty="0" smtClean="0">
                <a:latin typeface="+mj-lt"/>
              </a:rPr>
              <a:t>The </a:t>
            </a:r>
            <a:r>
              <a:rPr lang="fr-CH" sz="2000" dirty="0" err="1" smtClean="0">
                <a:latin typeface="+mj-lt"/>
              </a:rPr>
              <a:t>energy</a:t>
            </a:r>
            <a:r>
              <a:rPr lang="fr-CH" sz="2000" dirty="0" smtClean="0">
                <a:latin typeface="+mj-lt"/>
              </a:rPr>
              <a:t> </a:t>
            </a:r>
            <a:r>
              <a:rPr lang="fr-CH" sz="2000" dirty="0" err="1" smtClean="0">
                <a:latin typeface="+mj-lt"/>
              </a:rPr>
              <a:t>measurements</a:t>
            </a:r>
            <a:r>
              <a:rPr lang="fr-CH" sz="2000" dirty="0" smtClean="0">
                <a:latin typeface="+mj-lt"/>
              </a:rPr>
              <a:t> </a:t>
            </a:r>
            <a:r>
              <a:rPr lang="fr-CH" sz="2000" dirty="0" err="1" smtClean="0">
                <a:latin typeface="+mj-lt"/>
              </a:rPr>
              <a:t>were</a:t>
            </a:r>
            <a:r>
              <a:rPr lang="fr-CH" sz="2000" dirty="0" smtClean="0">
                <a:latin typeface="+mj-lt"/>
              </a:rPr>
              <a:t> </a:t>
            </a:r>
            <a:r>
              <a:rPr lang="fr-CH" sz="2000" dirty="0" err="1" smtClean="0">
                <a:latin typeface="+mj-lt"/>
              </a:rPr>
              <a:t>taken</a:t>
            </a:r>
            <a:r>
              <a:rPr lang="fr-CH" sz="2000" dirty="0" smtClean="0">
                <a:latin typeface="+mj-lt"/>
              </a:rPr>
              <a:t> at the end of the </a:t>
            </a:r>
            <a:r>
              <a:rPr lang="fr-CH" sz="2000" dirty="0" err="1" smtClean="0">
                <a:latin typeface="+mj-lt"/>
              </a:rPr>
              <a:t>physics</a:t>
            </a:r>
            <a:r>
              <a:rPr lang="fr-CH" sz="2000" dirty="0" smtClean="0">
                <a:latin typeface="+mj-lt"/>
              </a:rPr>
              <a:t> </a:t>
            </a:r>
            <a:r>
              <a:rPr lang="fr-CH" sz="2000" dirty="0" err="1" smtClean="0">
                <a:latin typeface="+mj-lt"/>
              </a:rPr>
              <a:t>fills</a:t>
            </a:r>
            <a:r>
              <a:rPr lang="fr-CH" sz="2000" dirty="0" smtClean="0">
                <a:latin typeface="+mj-lt"/>
              </a:rPr>
              <a:t>, </a:t>
            </a:r>
          </a:p>
          <a:p>
            <a:r>
              <a:rPr lang="fr-CH" sz="2000" dirty="0" smtClean="0">
                <a:latin typeface="+mj-lt"/>
              </a:rPr>
              <a:t> </a:t>
            </a:r>
            <a:r>
              <a:rPr lang="fr-CH" sz="2000" dirty="0" err="1" smtClean="0">
                <a:latin typeface="+mj-lt"/>
              </a:rPr>
              <a:t>which</a:t>
            </a:r>
            <a:r>
              <a:rPr lang="fr-CH" sz="2000" dirty="0" smtClean="0">
                <a:latin typeface="+mj-lt"/>
              </a:rPr>
              <a:t> </a:t>
            </a:r>
            <a:r>
              <a:rPr lang="fr-CH" sz="2000" dirty="0" err="1" smtClean="0">
                <a:latin typeface="+mj-lt"/>
              </a:rPr>
              <a:t>were</a:t>
            </a:r>
            <a:r>
              <a:rPr lang="fr-CH" sz="2000" dirty="0" smtClean="0">
                <a:latin typeface="+mj-lt"/>
              </a:rPr>
              <a:t> </a:t>
            </a:r>
            <a:r>
              <a:rPr lang="fr-CH" sz="2000" dirty="0" err="1" smtClean="0">
                <a:latin typeface="+mj-lt"/>
              </a:rPr>
              <a:t>very</a:t>
            </a:r>
            <a:r>
              <a:rPr lang="fr-CH" sz="2000" dirty="0" smtClean="0">
                <a:latin typeface="+mj-lt"/>
              </a:rPr>
              <a:t> long:  LEPI </a:t>
            </a:r>
            <a:r>
              <a:rPr lang="fr-CH" sz="2000" dirty="0" err="1" smtClean="0">
                <a:latin typeface="+mj-lt"/>
              </a:rPr>
              <a:t>was</a:t>
            </a:r>
            <a:r>
              <a:rPr lang="fr-CH" sz="2000" dirty="0" smtClean="0">
                <a:latin typeface="+mj-lt"/>
              </a:rPr>
              <a:t> </a:t>
            </a:r>
            <a:r>
              <a:rPr lang="fr-CH" sz="2000" dirty="0" err="1" smtClean="0">
                <a:latin typeface="+mj-lt"/>
              </a:rPr>
              <a:t>beam-beam</a:t>
            </a:r>
            <a:r>
              <a:rPr lang="fr-CH" sz="2000" dirty="0" smtClean="0">
                <a:latin typeface="+mj-lt"/>
              </a:rPr>
              <a:t> </a:t>
            </a:r>
            <a:r>
              <a:rPr lang="fr-CH" sz="2000" dirty="0" err="1" smtClean="0">
                <a:latin typeface="+mj-lt"/>
              </a:rPr>
              <a:t>limited</a:t>
            </a:r>
            <a:r>
              <a:rPr lang="fr-CH" sz="2000" dirty="0" smtClean="0">
                <a:latin typeface="+mj-lt"/>
              </a:rPr>
              <a:t> and the </a:t>
            </a:r>
            <a:r>
              <a:rPr lang="fr-CH" sz="2000" dirty="0" err="1" smtClean="0">
                <a:latin typeface="+mj-lt"/>
              </a:rPr>
              <a:t>luminosity</a:t>
            </a:r>
            <a:endParaRPr lang="fr-CH" sz="2000" dirty="0" smtClean="0">
              <a:latin typeface="+mj-lt"/>
            </a:endParaRPr>
          </a:p>
          <a:p>
            <a:r>
              <a:rPr lang="fr-CH" sz="2000" dirty="0" err="1" smtClean="0">
                <a:latin typeface="+mj-lt"/>
              </a:rPr>
              <a:t>would</a:t>
            </a:r>
            <a:r>
              <a:rPr lang="fr-CH" sz="2000" dirty="0" smtClean="0">
                <a:latin typeface="+mj-lt"/>
              </a:rPr>
              <a:t> </a:t>
            </a:r>
            <a:r>
              <a:rPr lang="fr-CH" sz="2000" dirty="0" err="1" smtClean="0">
                <a:latin typeface="+mj-lt"/>
              </a:rPr>
              <a:t>remain</a:t>
            </a:r>
            <a:r>
              <a:rPr lang="fr-CH" sz="2000" dirty="0" smtClean="0">
                <a:latin typeface="+mj-lt"/>
              </a:rPr>
              <a:t> constant -- or </a:t>
            </a:r>
            <a:r>
              <a:rPr lang="fr-CH" sz="2000" dirty="0" err="1" smtClean="0">
                <a:latin typeface="+mj-lt"/>
              </a:rPr>
              <a:t>event</a:t>
            </a:r>
            <a:r>
              <a:rPr lang="fr-CH" sz="2000" dirty="0" smtClean="0">
                <a:latin typeface="+mj-lt"/>
              </a:rPr>
              <a:t> </a:t>
            </a:r>
            <a:r>
              <a:rPr lang="fr-CH" sz="2000" dirty="0" err="1" smtClean="0">
                <a:latin typeface="+mj-lt"/>
              </a:rPr>
              <a:t>improving</a:t>
            </a:r>
            <a:r>
              <a:rPr lang="fr-CH" sz="2000" dirty="0" smtClean="0">
                <a:latin typeface="+mj-lt"/>
              </a:rPr>
              <a:t> – for up to 10 </a:t>
            </a:r>
            <a:r>
              <a:rPr lang="fr-CH" sz="2000" dirty="0" err="1" smtClean="0">
                <a:latin typeface="+mj-lt"/>
              </a:rPr>
              <a:t>hours</a:t>
            </a:r>
            <a:r>
              <a:rPr lang="fr-CH" sz="2000" dirty="0" smtClean="0">
                <a:latin typeface="+mj-lt"/>
              </a:rPr>
              <a:t>. </a:t>
            </a:r>
          </a:p>
          <a:p>
            <a:r>
              <a:rPr lang="fr-CH" sz="2000" dirty="0" smtClean="0">
                <a:latin typeface="+mj-lt"/>
              </a:rPr>
              <a:t>  The </a:t>
            </a:r>
            <a:r>
              <a:rPr lang="fr-CH" sz="2000" dirty="0" err="1" smtClean="0">
                <a:latin typeface="+mj-lt"/>
              </a:rPr>
              <a:t>energy</a:t>
            </a:r>
            <a:r>
              <a:rPr lang="fr-CH" sz="2000" dirty="0" smtClean="0">
                <a:latin typeface="+mj-lt"/>
              </a:rPr>
              <a:t> calibrations </a:t>
            </a:r>
            <a:r>
              <a:rPr lang="fr-CH" sz="2000" dirty="0" err="1" smtClean="0">
                <a:latin typeface="+mj-lt"/>
              </a:rPr>
              <a:t>showed</a:t>
            </a:r>
            <a:r>
              <a:rPr lang="fr-CH" sz="2000" dirty="0" smtClean="0">
                <a:latin typeface="+mj-lt"/>
              </a:rPr>
              <a:t> important </a:t>
            </a:r>
            <a:r>
              <a:rPr lang="fr-CH" sz="2000" dirty="0" err="1" smtClean="0">
                <a:latin typeface="+mj-lt"/>
              </a:rPr>
              <a:t>residuals</a:t>
            </a:r>
            <a:r>
              <a:rPr lang="fr-CH" sz="2000" dirty="0" smtClean="0">
                <a:latin typeface="+mj-lt"/>
              </a:rPr>
              <a:t>. </a:t>
            </a: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22" y="3573114"/>
            <a:ext cx="4438374" cy="2472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4996" y="3860511"/>
            <a:ext cx="4714875" cy="2302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4411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E9432-11BF-49FA-90B4-BAC68EADB12C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12/01/2022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CBECB-E6B9-4CF2-ABF0-89C6B79D862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9028" y="946051"/>
            <a:ext cx="3990975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693" y="2747963"/>
            <a:ext cx="3074020" cy="1549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5423" y="4525701"/>
            <a:ext cx="5884581" cy="875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4017" y="2738949"/>
            <a:ext cx="3478813" cy="1558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4818" y="5350852"/>
            <a:ext cx="8296054" cy="132343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fr-CH" sz="2000" dirty="0" smtClean="0">
                <a:latin typeface="+mj-lt"/>
              </a:rPr>
              <a:t>Spin tune at the Z </a:t>
            </a:r>
            <a:r>
              <a:rPr lang="fr-CH" sz="2000" dirty="0" err="1" smtClean="0">
                <a:latin typeface="+mj-lt"/>
              </a:rPr>
              <a:t>peak</a:t>
            </a:r>
            <a:r>
              <a:rPr lang="fr-CH" sz="2000" dirty="0" smtClean="0">
                <a:latin typeface="+mj-lt"/>
              </a:rPr>
              <a:t> : 103.5    </a:t>
            </a:r>
          </a:p>
          <a:p>
            <a:r>
              <a:rPr lang="fr-CH" sz="2000" dirty="0" smtClean="0">
                <a:latin typeface="+mj-lt"/>
              </a:rPr>
              <a:t>The scan points 101.5 / 103.5 / 105.5 are </a:t>
            </a:r>
            <a:r>
              <a:rPr lang="fr-CH" sz="2000" dirty="0" err="1" smtClean="0">
                <a:latin typeface="+mj-lt"/>
              </a:rPr>
              <a:t>perfect</a:t>
            </a:r>
            <a:r>
              <a:rPr lang="fr-CH" sz="2000" dirty="0" smtClean="0">
                <a:latin typeface="+mj-lt"/>
              </a:rPr>
              <a:t> optimum for Z </a:t>
            </a:r>
            <a:r>
              <a:rPr lang="fr-CH" sz="2000" dirty="0" err="1" smtClean="0">
                <a:latin typeface="+mj-lt"/>
              </a:rPr>
              <a:t>width</a:t>
            </a:r>
            <a:r>
              <a:rPr lang="fr-CH" sz="2000" dirty="0" smtClean="0">
                <a:latin typeface="+mj-lt"/>
              </a:rPr>
              <a:t> </a:t>
            </a:r>
            <a:r>
              <a:rPr lang="fr-CH" sz="2000" dirty="0" err="1" smtClean="0">
                <a:latin typeface="+mj-lt"/>
              </a:rPr>
              <a:t>meast</a:t>
            </a:r>
            <a:endParaRPr lang="fr-CH" sz="2000" dirty="0" smtClean="0">
              <a:latin typeface="+mj-lt"/>
            </a:endParaRPr>
          </a:p>
          <a:p>
            <a:endParaRPr lang="fr-CH" sz="2000" dirty="0">
              <a:latin typeface="+mj-lt"/>
            </a:endParaRPr>
          </a:p>
          <a:p>
            <a:r>
              <a:rPr lang="fr-CH" sz="2000" dirty="0" smtClean="0">
                <a:latin typeface="+mj-lt"/>
              </a:rPr>
              <a:t>Spin tune for W </a:t>
            </a:r>
            <a:r>
              <a:rPr lang="fr-CH" sz="2000" dirty="0" err="1" smtClean="0">
                <a:latin typeface="+mj-lt"/>
              </a:rPr>
              <a:t>threshold</a:t>
            </a:r>
            <a:r>
              <a:rPr lang="fr-CH" sz="2000" dirty="0" smtClean="0">
                <a:latin typeface="+mj-lt"/>
              </a:rPr>
              <a:t>  </a:t>
            </a:r>
            <a:r>
              <a:rPr lang="fr-CH" sz="2000" dirty="0" smtClean="0">
                <a:latin typeface="+mj-lt"/>
              </a:rPr>
              <a:t>183.5 </a:t>
            </a:r>
            <a:endParaRPr lang="fr-CH" sz="2000" dirty="0" smtClean="0">
              <a:latin typeface="+mj-lt"/>
            </a:endParaRPr>
          </a:p>
        </p:txBody>
      </p:sp>
      <p:pic>
        <p:nvPicPr>
          <p:cNvPr id="1032" name="Picture 8" descr="http://gluon.particle.kth.se/SH2203/collision_lab/lep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79" y="0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130003" y="1446886"/>
            <a:ext cx="1624227" cy="7078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fr-CH" sz="2000" dirty="0" smtClean="0">
                <a:latin typeface="+mj-lt"/>
              </a:rPr>
              <a:t>=</a:t>
            </a:r>
            <a:r>
              <a:rPr lang="fr-CH" sz="2000" dirty="0" smtClean="0">
                <a:latin typeface="+mj-lt"/>
              </a:rPr>
              <a:t>310</a:t>
            </a:r>
            <a:r>
              <a:rPr lang="fr-CH" sz="2000" dirty="0" smtClean="0">
                <a:latin typeface="+mj-lt"/>
              </a:rPr>
              <a:t> </a:t>
            </a:r>
            <a:r>
              <a:rPr lang="fr-CH" sz="2000" dirty="0" smtClean="0">
                <a:latin typeface="+mj-lt"/>
              </a:rPr>
              <a:t>minutes</a:t>
            </a:r>
          </a:p>
          <a:p>
            <a:r>
              <a:rPr lang="fr-CH" sz="2000" dirty="0">
                <a:latin typeface="+mj-lt"/>
              </a:rPr>
              <a:t>a</a:t>
            </a:r>
            <a:r>
              <a:rPr lang="fr-CH" sz="2000" dirty="0" smtClean="0">
                <a:latin typeface="+mj-lt"/>
              </a:rPr>
              <a:t>t 46 </a:t>
            </a:r>
            <a:r>
              <a:rPr lang="fr-CH" sz="2000" dirty="0" err="1" smtClean="0">
                <a:latin typeface="+mj-lt"/>
              </a:rPr>
              <a:t>GeV</a:t>
            </a:r>
            <a:endParaRPr lang="fr-CH" sz="2000" dirty="0" smtClean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88557" y="127321"/>
            <a:ext cx="5885650" cy="7078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fr-CH" sz="2000" dirty="0" smtClean="0">
                <a:latin typeface="+mj-lt"/>
              </a:rPr>
              <a:t>LEP (1989-2000)  first observation of P</a:t>
            </a:r>
            <a:r>
              <a:rPr lang="fr-CH" sz="2000" baseline="-25000" dirty="0" smtClean="0">
                <a:latin typeface="+mj-lt"/>
                <a:sym typeface="Symbol"/>
              </a:rPr>
              <a:t></a:t>
            </a:r>
            <a:r>
              <a:rPr lang="fr-CH" sz="2000" dirty="0" smtClean="0">
                <a:latin typeface="+mj-lt"/>
              </a:rPr>
              <a:t>  in 1990</a:t>
            </a:r>
          </a:p>
          <a:p>
            <a:r>
              <a:rPr lang="fr-CH" sz="2000" dirty="0">
                <a:latin typeface="+mj-lt"/>
              </a:rPr>
              <a:t> </a:t>
            </a:r>
            <a:r>
              <a:rPr lang="fr-CH" sz="2000" dirty="0" smtClean="0">
                <a:latin typeface="+mj-lt"/>
              </a:rPr>
              <a:t>                               first </a:t>
            </a:r>
            <a:r>
              <a:rPr lang="fr-CH" sz="2000" dirty="0" err="1" smtClean="0">
                <a:latin typeface="+mj-lt"/>
              </a:rPr>
              <a:t>resonant</a:t>
            </a:r>
            <a:r>
              <a:rPr lang="fr-CH" sz="2000" dirty="0" smtClean="0">
                <a:latin typeface="+mj-lt"/>
              </a:rPr>
              <a:t> </a:t>
            </a:r>
            <a:r>
              <a:rPr lang="fr-CH" sz="2000" dirty="0" err="1" smtClean="0">
                <a:latin typeface="+mj-lt"/>
              </a:rPr>
              <a:t>depolarization</a:t>
            </a:r>
            <a:r>
              <a:rPr lang="fr-CH" sz="2000" dirty="0" smtClean="0">
                <a:latin typeface="+mj-lt"/>
              </a:rPr>
              <a:t> in 1991</a:t>
            </a:r>
          </a:p>
        </p:txBody>
      </p:sp>
    </p:spTree>
    <p:extLst>
      <p:ext uri="{BB962C8B-B14F-4D97-AF65-F5344CB8AC3E}">
        <p14:creationId xmlns:p14="http://schemas.microsoft.com/office/powerpoint/2010/main" val="3657695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89030-3C18-44BA-9CE0-F233F4F01215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11/01/2022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CBECB-E6B9-4CF2-ABF0-89C6B79D862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40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7937" y="203200"/>
            <a:ext cx="6721937" cy="648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8257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89030-3C18-44BA-9CE0-F233F4F01215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11/01/2022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CBECB-E6B9-4CF2-ABF0-89C6B79D862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41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9099" y="342900"/>
            <a:ext cx="7827271" cy="53245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000" dirty="0" err="1" smtClean="0">
                <a:latin typeface="+mj-lt"/>
              </a:rPr>
              <a:t>Energy</a:t>
            </a:r>
            <a:r>
              <a:rPr lang="fr-CH" sz="2000" dirty="0" smtClean="0">
                <a:latin typeface="+mj-lt"/>
              </a:rPr>
              <a:t> calibrations at LEP</a:t>
            </a:r>
          </a:p>
          <a:p>
            <a:endParaRPr lang="fr-CH" sz="2000" dirty="0">
              <a:latin typeface="+mj-lt"/>
            </a:endParaRPr>
          </a:p>
          <a:p>
            <a:r>
              <a:rPr lang="fr-CH" sz="2000" dirty="0" err="1" smtClean="0">
                <a:latin typeface="+mj-lt"/>
              </a:rPr>
              <a:t>Intrinsic</a:t>
            </a:r>
            <a:r>
              <a:rPr lang="fr-CH" sz="2000" dirty="0" smtClean="0">
                <a:latin typeface="+mj-lt"/>
              </a:rPr>
              <a:t> calibration </a:t>
            </a:r>
            <a:r>
              <a:rPr lang="fr-CH" sz="2000" dirty="0" err="1" smtClean="0">
                <a:latin typeface="+mj-lt"/>
              </a:rPr>
              <a:t>was</a:t>
            </a:r>
            <a:r>
              <a:rPr lang="fr-CH" sz="2000" dirty="0" smtClean="0">
                <a:latin typeface="+mj-lt"/>
              </a:rPr>
              <a:t> </a:t>
            </a:r>
            <a:r>
              <a:rPr lang="fr-CH" sz="2000" dirty="0" err="1" smtClean="0">
                <a:latin typeface="+mj-lt"/>
              </a:rPr>
              <a:t>established</a:t>
            </a:r>
            <a:r>
              <a:rPr lang="fr-CH" sz="2000" dirty="0" smtClean="0">
                <a:latin typeface="+mj-lt"/>
              </a:rPr>
              <a:t> to </a:t>
            </a:r>
            <a:r>
              <a:rPr lang="fr-CH" sz="2000" dirty="0" err="1" smtClean="0">
                <a:latin typeface="+mj-lt"/>
              </a:rPr>
              <a:t>be</a:t>
            </a:r>
            <a:r>
              <a:rPr lang="fr-CH" sz="2000" dirty="0" smtClean="0">
                <a:latin typeface="+mj-lt"/>
              </a:rPr>
              <a:t> </a:t>
            </a:r>
            <a:r>
              <a:rPr lang="fr-CH" sz="2000" dirty="0" err="1" smtClean="0">
                <a:latin typeface="+mj-lt"/>
              </a:rPr>
              <a:t>better</a:t>
            </a:r>
            <a:r>
              <a:rPr lang="fr-CH" sz="2000" dirty="0" smtClean="0">
                <a:latin typeface="+mj-lt"/>
              </a:rPr>
              <a:t> </a:t>
            </a:r>
            <a:r>
              <a:rPr lang="fr-CH" sz="2000" dirty="0" err="1" smtClean="0">
                <a:latin typeface="+mj-lt"/>
              </a:rPr>
              <a:t>than</a:t>
            </a:r>
            <a:r>
              <a:rPr lang="fr-CH" sz="2000" dirty="0" smtClean="0">
                <a:latin typeface="+mj-lt"/>
              </a:rPr>
              <a:t> 100 </a:t>
            </a:r>
            <a:r>
              <a:rPr lang="fr-CH" sz="2000" dirty="0" err="1" smtClean="0">
                <a:latin typeface="+mj-lt"/>
              </a:rPr>
              <a:t>keV</a:t>
            </a:r>
            <a:r>
              <a:rPr lang="fr-CH" sz="2000" dirty="0" smtClean="0">
                <a:latin typeface="+mj-lt"/>
              </a:rPr>
              <a:t> per </a:t>
            </a:r>
            <a:r>
              <a:rPr lang="fr-CH" sz="2000" dirty="0" err="1" smtClean="0">
                <a:latin typeface="+mj-lt"/>
              </a:rPr>
              <a:t>beam</a:t>
            </a:r>
            <a:endParaRPr lang="fr-CH" sz="2000" dirty="0" smtClean="0">
              <a:latin typeface="+mj-lt"/>
            </a:endParaRPr>
          </a:p>
          <a:p>
            <a:r>
              <a:rPr lang="fr-CH" sz="2000" dirty="0" smtClean="0">
                <a:latin typeface="+mj-lt"/>
              </a:rPr>
              <a:t>at the time of the </a:t>
            </a:r>
            <a:r>
              <a:rPr lang="fr-CH" sz="2000" dirty="0" err="1" smtClean="0">
                <a:latin typeface="+mj-lt"/>
              </a:rPr>
              <a:t>measurement</a:t>
            </a:r>
            <a:r>
              <a:rPr lang="fr-CH" sz="2000" dirty="0" smtClean="0">
                <a:latin typeface="+mj-lt"/>
              </a:rPr>
              <a:t>. </a:t>
            </a:r>
          </a:p>
          <a:p>
            <a:endParaRPr lang="fr-CH" sz="2000" dirty="0">
              <a:latin typeface="+mj-lt"/>
            </a:endParaRPr>
          </a:p>
          <a:p>
            <a:r>
              <a:rPr lang="fr-CH" sz="2000" dirty="0" smtClean="0">
                <a:latin typeface="+mj-lt"/>
              </a:rPr>
              <a:t>Long </a:t>
            </a:r>
            <a:r>
              <a:rPr lang="fr-CH" sz="2000" dirty="0" err="1" smtClean="0">
                <a:latin typeface="+mj-lt"/>
              </a:rPr>
              <a:t>term</a:t>
            </a:r>
            <a:r>
              <a:rPr lang="fr-CH" sz="2000" dirty="0" smtClean="0">
                <a:latin typeface="+mj-lt"/>
              </a:rPr>
              <a:t> </a:t>
            </a:r>
            <a:r>
              <a:rPr lang="fr-CH" sz="2000" dirty="0" err="1" smtClean="0">
                <a:latin typeface="+mj-lt"/>
              </a:rPr>
              <a:t>stability</a:t>
            </a:r>
            <a:r>
              <a:rPr lang="fr-CH" sz="2000" dirty="0" smtClean="0">
                <a:latin typeface="+mj-lt"/>
              </a:rPr>
              <a:t> </a:t>
            </a:r>
            <a:r>
              <a:rPr lang="fr-CH" sz="2000" dirty="0" err="1" smtClean="0">
                <a:latin typeface="+mj-lt"/>
              </a:rPr>
              <a:t>was</a:t>
            </a:r>
            <a:r>
              <a:rPr lang="fr-CH" sz="2000" dirty="0" smtClean="0">
                <a:latin typeface="+mj-lt"/>
              </a:rPr>
              <a:t> </a:t>
            </a:r>
            <a:r>
              <a:rPr lang="fr-CH" sz="2000" dirty="0" err="1" smtClean="0">
                <a:latin typeface="+mj-lt"/>
              </a:rPr>
              <a:t>found</a:t>
            </a:r>
            <a:r>
              <a:rPr lang="fr-CH" sz="2000" dirty="0" smtClean="0">
                <a:latin typeface="+mj-lt"/>
              </a:rPr>
              <a:t> to not </a:t>
            </a:r>
            <a:r>
              <a:rPr lang="fr-CH" sz="2000" dirty="0" err="1" smtClean="0">
                <a:latin typeface="+mj-lt"/>
              </a:rPr>
              <a:t>be</a:t>
            </a:r>
            <a:r>
              <a:rPr lang="fr-CH" sz="2000" dirty="0" smtClean="0">
                <a:latin typeface="+mj-lt"/>
              </a:rPr>
              <a:t> </a:t>
            </a:r>
            <a:r>
              <a:rPr lang="fr-CH" sz="2000" dirty="0" err="1" smtClean="0">
                <a:latin typeface="+mj-lt"/>
              </a:rPr>
              <a:t>better</a:t>
            </a:r>
            <a:r>
              <a:rPr lang="fr-CH" sz="2000" dirty="0" smtClean="0">
                <a:latin typeface="+mj-lt"/>
              </a:rPr>
              <a:t> </a:t>
            </a:r>
            <a:r>
              <a:rPr lang="fr-CH" sz="2000" dirty="0" err="1" smtClean="0">
                <a:latin typeface="+mj-lt"/>
              </a:rPr>
              <a:t>than</a:t>
            </a:r>
            <a:r>
              <a:rPr lang="fr-CH" sz="2000" dirty="0" smtClean="0">
                <a:latin typeface="+mj-lt"/>
              </a:rPr>
              <a:t> 5 MeV </a:t>
            </a:r>
          </a:p>
          <a:p>
            <a:endParaRPr lang="fr-CH" sz="2000" dirty="0">
              <a:latin typeface="+mj-lt"/>
            </a:endParaRPr>
          </a:p>
          <a:p>
            <a:r>
              <a:rPr lang="fr-CH" sz="2000" dirty="0" smtClean="0">
                <a:latin typeface="+mj-lt"/>
              </a:rPr>
              <a:t>It </a:t>
            </a:r>
            <a:r>
              <a:rPr lang="fr-CH" sz="2000" dirty="0" err="1" smtClean="0">
                <a:latin typeface="+mj-lt"/>
              </a:rPr>
              <a:t>was</a:t>
            </a:r>
            <a:r>
              <a:rPr lang="fr-CH" sz="2000" dirty="0" smtClean="0">
                <a:latin typeface="+mj-lt"/>
              </a:rPr>
              <a:t> </a:t>
            </a:r>
            <a:r>
              <a:rPr lang="fr-CH" sz="2000" dirty="0" err="1" smtClean="0">
                <a:latin typeface="+mj-lt"/>
              </a:rPr>
              <a:t>found</a:t>
            </a:r>
            <a:r>
              <a:rPr lang="fr-CH" sz="2000" dirty="0" smtClean="0">
                <a:latin typeface="+mj-lt"/>
              </a:rPr>
              <a:t> and </a:t>
            </a:r>
            <a:r>
              <a:rPr lang="fr-CH" sz="2000" dirty="0" err="1" smtClean="0">
                <a:latin typeface="+mj-lt"/>
              </a:rPr>
              <a:t>demonstrated</a:t>
            </a:r>
            <a:r>
              <a:rPr lang="fr-CH" sz="2000" dirty="0" smtClean="0">
                <a:latin typeface="+mj-lt"/>
              </a:rPr>
              <a:t> </a:t>
            </a:r>
            <a:r>
              <a:rPr lang="fr-CH" sz="2000" dirty="0" err="1" smtClean="0">
                <a:latin typeface="+mj-lt"/>
              </a:rPr>
              <a:t>that</a:t>
            </a:r>
            <a:r>
              <a:rPr lang="fr-CH" sz="2000" dirty="0" smtClean="0">
                <a:latin typeface="+mj-lt"/>
              </a:rPr>
              <a:t> </a:t>
            </a:r>
            <a:r>
              <a:rPr lang="fr-CH" sz="2000" dirty="0" err="1" smtClean="0">
                <a:latin typeface="+mj-lt"/>
              </a:rPr>
              <a:t>it</a:t>
            </a:r>
            <a:r>
              <a:rPr lang="fr-CH" sz="2000" dirty="0" smtClean="0">
                <a:latin typeface="+mj-lt"/>
              </a:rPr>
              <a:t> </a:t>
            </a:r>
            <a:r>
              <a:rPr lang="fr-CH" sz="2000" dirty="0" err="1" smtClean="0">
                <a:latin typeface="+mj-lt"/>
              </a:rPr>
              <a:t>was</a:t>
            </a:r>
            <a:r>
              <a:rPr lang="fr-CH" sz="2000" dirty="0" smtClean="0">
                <a:latin typeface="+mj-lt"/>
              </a:rPr>
              <a:t> </a:t>
            </a:r>
            <a:r>
              <a:rPr lang="fr-CH" sz="2000" dirty="0" err="1" smtClean="0">
                <a:latin typeface="+mj-lt"/>
              </a:rPr>
              <a:t>affected</a:t>
            </a:r>
            <a:r>
              <a:rPr lang="fr-CH" sz="2000" dirty="0" smtClean="0">
                <a:latin typeface="+mj-lt"/>
              </a:rPr>
              <a:t> by </a:t>
            </a:r>
            <a:r>
              <a:rPr lang="fr-CH" sz="2000" dirty="0" err="1" smtClean="0">
                <a:latin typeface="+mj-lt"/>
              </a:rPr>
              <a:t>gound</a:t>
            </a:r>
            <a:r>
              <a:rPr lang="fr-CH" sz="2000" dirty="0" smtClean="0">
                <a:latin typeface="+mj-lt"/>
              </a:rPr>
              <a:t> motion </a:t>
            </a:r>
          </a:p>
          <a:p>
            <a:r>
              <a:rPr lang="fr-CH" sz="2000" dirty="0" smtClean="0">
                <a:latin typeface="+mj-lt"/>
              </a:rPr>
              <a:t>and </a:t>
            </a:r>
            <a:r>
              <a:rPr lang="fr-CH" sz="2000" dirty="0" err="1" smtClean="0">
                <a:latin typeface="+mj-lt"/>
              </a:rPr>
              <a:t>electric</a:t>
            </a:r>
            <a:r>
              <a:rPr lang="fr-CH" sz="2000" dirty="0" smtClean="0">
                <a:latin typeface="+mj-lt"/>
              </a:rPr>
              <a:t> </a:t>
            </a:r>
            <a:r>
              <a:rPr lang="fr-CH" sz="2000" dirty="0" err="1" smtClean="0">
                <a:latin typeface="+mj-lt"/>
              </a:rPr>
              <a:t>effects</a:t>
            </a:r>
            <a:endParaRPr lang="fr-CH" sz="2000" dirty="0" smtClean="0">
              <a:latin typeface="+mj-lt"/>
            </a:endParaRPr>
          </a:p>
          <a:p>
            <a:endParaRPr lang="fr-CH" sz="2000" dirty="0" smtClean="0">
              <a:latin typeface="+mj-lt"/>
            </a:endParaRPr>
          </a:p>
          <a:p>
            <a:r>
              <a:rPr lang="fr-CH" sz="2000" dirty="0" smtClean="0">
                <a:latin typeface="+mj-lt"/>
              </a:rPr>
              <a:t>Ground motion: </a:t>
            </a:r>
            <a:endParaRPr lang="fr-CH" sz="2000" dirty="0">
              <a:latin typeface="+mj-lt"/>
            </a:endParaRPr>
          </a:p>
          <a:p>
            <a:r>
              <a:rPr lang="fr-CH" sz="2000" dirty="0" smtClean="0">
                <a:latin typeface="+mj-lt"/>
              </a:rPr>
              <a:t>-- </a:t>
            </a:r>
            <a:r>
              <a:rPr lang="fr-CH" sz="2000" dirty="0" err="1" smtClean="0">
                <a:latin typeface="+mj-lt"/>
              </a:rPr>
              <a:t>tides</a:t>
            </a:r>
            <a:endParaRPr lang="fr-CH" sz="2000" dirty="0" smtClean="0">
              <a:latin typeface="+mj-lt"/>
            </a:endParaRPr>
          </a:p>
          <a:p>
            <a:r>
              <a:rPr lang="fr-CH" sz="2000" dirty="0" smtClean="0">
                <a:latin typeface="+mj-lt"/>
              </a:rPr>
              <a:t>-- </a:t>
            </a:r>
            <a:r>
              <a:rPr lang="fr-CH" sz="2000" dirty="0" err="1" smtClean="0">
                <a:latin typeface="+mj-lt"/>
              </a:rPr>
              <a:t>level</a:t>
            </a:r>
            <a:r>
              <a:rPr lang="fr-CH" sz="2000" dirty="0" smtClean="0">
                <a:latin typeface="+mj-lt"/>
              </a:rPr>
              <a:t> of the </a:t>
            </a:r>
            <a:r>
              <a:rPr lang="fr-CH" sz="2000" dirty="0" err="1" smtClean="0">
                <a:latin typeface="+mj-lt"/>
              </a:rPr>
              <a:t>lake</a:t>
            </a:r>
            <a:endParaRPr lang="fr-CH" sz="2000" dirty="0" smtClean="0">
              <a:latin typeface="+mj-lt"/>
            </a:endParaRPr>
          </a:p>
          <a:p>
            <a:r>
              <a:rPr lang="fr-CH" sz="2000" dirty="0" smtClean="0">
                <a:latin typeface="+mj-lt"/>
              </a:rPr>
              <a:t>-- </a:t>
            </a:r>
            <a:r>
              <a:rPr lang="fr-CH" sz="2000" dirty="0" err="1" smtClean="0">
                <a:latin typeface="+mj-lt"/>
              </a:rPr>
              <a:t>rain</a:t>
            </a:r>
            <a:r>
              <a:rPr lang="fr-CH" sz="2000" dirty="0" smtClean="0">
                <a:latin typeface="+mj-lt"/>
              </a:rPr>
              <a:t> on the Jura</a:t>
            </a:r>
          </a:p>
          <a:p>
            <a:endParaRPr lang="fr-CH" sz="2000" dirty="0" smtClean="0">
              <a:latin typeface="+mj-lt"/>
            </a:endParaRPr>
          </a:p>
          <a:p>
            <a:r>
              <a:rPr lang="fr-CH" sz="2000" dirty="0" smtClean="0">
                <a:latin typeface="+mj-lt"/>
              </a:rPr>
              <a:t>Electric </a:t>
            </a:r>
            <a:r>
              <a:rPr lang="fr-CH" sz="2000" dirty="0" err="1" smtClean="0">
                <a:latin typeface="+mj-lt"/>
              </a:rPr>
              <a:t>effects</a:t>
            </a:r>
            <a:r>
              <a:rPr lang="fr-CH" sz="2000" dirty="0" smtClean="0">
                <a:latin typeface="+mj-lt"/>
              </a:rPr>
              <a:t>: </a:t>
            </a:r>
            <a:endParaRPr lang="fr-CH" sz="2000" dirty="0">
              <a:latin typeface="+mj-lt"/>
            </a:endParaRPr>
          </a:p>
          <a:p>
            <a:r>
              <a:rPr lang="fr-CH" sz="2000" dirty="0" smtClean="0">
                <a:latin typeface="+mj-lt"/>
              </a:rPr>
              <a:t>-- trains </a:t>
            </a:r>
          </a:p>
        </p:txBody>
      </p:sp>
    </p:spTree>
    <p:extLst>
      <p:ext uri="{BB962C8B-B14F-4D97-AF65-F5344CB8AC3E}">
        <p14:creationId xmlns:p14="http://schemas.microsoft.com/office/powerpoint/2010/main" val="26645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89030-3C18-44BA-9CE0-F233F4F01215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11/01/2022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CBECB-E6B9-4CF2-ABF0-89C6B79D862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42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452438"/>
            <a:ext cx="9124950" cy="595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5752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89030-3C18-44BA-9CE0-F233F4F01215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11/01/2022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CBECB-E6B9-4CF2-ABF0-89C6B79D862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43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102" y="682166"/>
            <a:ext cx="5099049" cy="2830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79400" y="193645"/>
            <a:ext cx="65284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000" dirty="0" err="1" smtClean="0">
                <a:latin typeface="+mj-lt"/>
              </a:rPr>
              <a:t>still</a:t>
            </a:r>
            <a:r>
              <a:rPr lang="fr-CH" sz="2000" dirty="0" smtClean="0">
                <a:latin typeface="+mj-lt"/>
              </a:rPr>
              <a:t> </a:t>
            </a:r>
            <a:r>
              <a:rPr lang="fr-CH" sz="2000" dirty="0" err="1" smtClean="0">
                <a:latin typeface="+mj-lt"/>
              </a:rPr>
              <a:t>after</a:t>
            </a:r>
            <a:r>
              <a:rPr lang="fr-CH" sz="2000" dirty="0" smtClean="0">
                <a:latin typeface="+mj-lt"/>
              </a:rPr>
              <a:t> corrections for </a:t>
            </a:r>
            <a:r>
              <a:rPr lang="fr-CH" sz="2000" dirty="0" err="1" smtClean="0">
                <a:latin typeface="+mj-lt"/>
              </a:rPr>
              <a:t>tides</a:t>
            </a:r>
            <a:r>
              <a:rPr lang="fr-CH" sz="2000" dirty="0" smtClean="0">
                <a:latin typeface="+mj-lt"/>
              </a:rPr>
              <a:t> </a:t>
            </a:r>
            <a:r>
              <a:rPr lang="fr-CH" sz="2000" dirty="0" err="1" smtClean="0">
                <a:latin typeface="+mj-lt"/>
              </a:rPr>
              <a:t>there</a:t>
            </a:r>
            <a:r>
              <a:rPr lang="fr-CH" sz="2000" dirty="0" smtClean="0">
                <a:latin typeface="+mj-lt"/>
              </a:rPr>
              <a:t> </a:t>
            </a:r>
            <a:r>
              <a:rPr lang="fr-CH" sz="2000" dirty="0" err="1" smtClean="0">
                <a:latin typeface="+mj-lt"/>
              </a:rPr>
              <a:t>were</a:t>
            </a:r>
            <a:r>
              <a:rPr lang="fr-CH" sz="2000" dirty="0" smtClean="0">
                <a:latin typeface="+mj-lt"/>
              </a:rPr>
              <a:t> large fluctuations.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5809" y="3568700"/>
            <a:ext cx="6068191" cy="328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79400" y="3775045"/>
            <a:ext cx="310854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000" dirty="0" smtClean="0">
                <a:latin typeface="+mj-lt"/>
              </a:rPr>
              <a:t>a drift </a:t>
            </a:r>
            <a:r>
              <a:rPr lang="fr-CH" sz="2000" dirty="0" err="1" smtClean="0">
                <a:latin typeface="+mj-lt"/>
              </a:rPr>
              <a:t>during</a:t>
            </a:r>
            <a:r>
              <a:rPr lang="fr-CH" sz="2000" dirty="0" smtClean="0">
                <a:latin typeface="+mj-lt"/>
              </a:rPr>
              <a:t> a long MD </a:t>
            </a:r>
            <a:r>
              <a:rPr lang="fr-CH" sz="2000" dirty="0" err="1" smtClean="0">
                <a:latin typeface="+mj-lt"/>
              </a:rPr>
              <a:t>fill</a:t>
            </a:r>
            <a:r>
              <a:rPr lang="fr-CH" sz="2000" dirty="0" smtClean="0">
                <a:latin typeface="+mj-lt"/>
              </a:rPr>
              <a:t> </a:t>
            </a:r>
          </a:p>
          <a:p>
            <a:r>
              <a:rPr lang="fr-CH" sz="2000" dirty="0" smtClean="0">
                <a:latin typeface="+mj-lt"/>
              </a:rPr>
              <a:t>-- </a:t>
            </a:r>
            <a:r>
              <a:rPr lang="fr-CH" sz="2000" dirty="0" err="1" smtClean="0">
                <a:latin typeface="+mj-lt"/>
              </a:rPr>
              <a:t>beyond</a:t>
            </a:r>
            <a:r>
              <a:rPr lang="fr-CH" sz="2000" dirty="0" smtClean="0">
                <a:latin typeface="+mj-lt"/>
              </a:rPr>
              <a:t> </a:t>
            </a:r>
            <a:r>
              <a:rPr lang="fr-CH" sz="2000" dirty="0" err="1" smtClean="0">
                <a:latin typeface="+mj-lt"/>
              </a:rPr>
              <a:t>tides</a:t>
            </a:r>
            <a:r>
              <a:rPr lang="fr-CH" sz="2000" dirty="0" smtClean="0">
                <a:latin typeface="+mj-lt"/>
              </a:rPr>
              <a:t> – </a:t>
            </a:r>
          </a:p>
          <a:p>
            <a:r>
              <a:rPr lang="fr-CH" sz="2000" dirty="0" err="1" smtClean="0">
                <a:latin typeface="+mj-lt"/>
              </a:rPr>
              <a:t>was</a:t>
            </a:r>
            <a:r>
              <a:rPr lang="fr-CH" sz="2000" dirty="0" smtClean="0">
                <a:latin typeface="+mj-lt"/>
              </a:rPr>
              <a:t> cause of </a:t>
            </a:r>
            <a:r>
              <a:rPr lang="fr-CH" sz="2000" dirty="0" err="1" smtClean="0">
                <a:latin typeface="+mj-lt"/>
              </a:rPr>
              <a:t>concern</a:t>
            </a:r>
            <a:r>
              <a:rPr lang="fr-CH" sz="2000" dirty="0" smtClean="0">
                <a:latin typeface="+mj-lt"/>
              </a:rPr>
              <a:t> </a:t>
            </a:r>
          </a:p>
          <a:p>
            <a:r>
              <a:rPr lang="fr-CH" sz="2000" dirty="0" smtClean="0">
                <a:latin typeface="+mj-lt"/>
              </a:rPr>
              <a:t>for 2 </a:t>
            </a:r>
            <a:r>
              <a:rPr lang="fr-CH" sz="2000" dirty="0" err="1" smtClean="0">
                <a:latin typeface="+mj-lt"/>
              </a:rPr>
              <a:t>years</a:t>
            </a:r>
            <a:r>
              <a:rPr lang="fr-CH" sz="2000" dirty="0" smtClean="0">
                <a:latin typeface="+mj-lt"/>
              </a:rPr>
              <a:t>….</a:t>
            </a:r>
          </a:p>
        </p:txBody>
      </p:sp>
    </p:spTree>
    <p:extLst>
      <p:ext uri="{BB962C8B-B14F-4D97-AF65-F5344CB8AC3E}">
        <p14:creationId xmlns:p14="http://schemas.microsoft.com/office/powerpoint/2010/main" val="991194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89030-3C18-44BA-9CE0-F233F4F01215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11/01/2022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CBECB-E6B9-4CF2-ABF0-89C6B79D862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44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6675" y="405873"/>
            <a:ext cx="5267325" cy="5585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50875" y="0"/>
            <a:ext cx="4778104" cy="367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9147" y="4216400"/>
            <a:ext cx="4156587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000" dirty="0" smtClean="0">
                <a:latin typeface="+mj-lt"/>
              </a:rPr>
              <a:t>in 1995 NMR probes </a:t>
            </a:r>
            <a:r>
              <a:rPr lang="fr-CH" sz="2000" dirty="0" err="1" smtClean="0">
                <a:latin typeface="+mj-lt"/>
              </a:rPr>
              <a:t>were</a:t>
            </a:r>
            <a:r>
              <a:rPr lang="fr-CH" sz="2000" dirty="0" smtClean="0">
                <a:latin typeface="+mj-lt"/>
              </a:rPr>
              <a:t> </a:t>
            </a:r>
            <a:r>
              <a:rPr lang="fr-CH" sz="2000" dirty="0" err="1" smtClean="0">
                <a:latin typeface="+mj-lt"/>
              </a:rPr>
              <a:t>installed</a:t>
            </a:r>
            <a:endParaRPr lang="fr-CH" sz="2000" dirty="0" smtClean="0">
              <a:latin typeface="+mj-lt"/>
            </a:endParaRPr>
          </a:p>
          <a:p>
            <a:r>
              <a:rPr lang="fr-CH" sz="2000" dirty="0" err="1" smtClean="0">
                <a:latin typeface="+mj-lt"/>
              </a:rPr>
              <a:t>inside</a:t>
            </a:r>
            <a:r>
              <a:rPr lang="fr-CH" sz="2000" dirty="0" smtClean="0">
                <a:latin typeface="+mj-lt"/>
              </a:rPr>
              <a:t> </a:t>
            </a:r>
            <a:r>
              <a:rPr lang="fr-CH" sz="2000" dirty="0" err="1" smtClean="0">
                <a:latin typeface="+mj-lt"/>
              </a:rPr>
              <a:t>two</a:t>
            </a:r>
            <a:r>
              <a:rPr lang="fr-CH" sz="2000" dirty="0" smtClean="0">
                <a:latin typeface="+mj-lt"/>
              </a:rPr>
              <a:t> </a:t>
            </a:r>
            <a:r>
              <a:rPr lang="fr-CH" sz="2000" dirty="0" err="1" smtClean="0">
                <a:latin typeface="+mj-lt"/>
              </a:rPr>
              <a:t>magnets</a:t>
            </a:r>
            <a:r>
              <a:rPr lang="fr-CH" sz="2000" dirty="0" smtClean="0">
                <a:latin typeface="+mj-lt"/>
              </a:rPr>
              <a:t> on the ring </a:t>
            </a:r>
          </a:p>
          <a:p>
            <a:r>
              <a:rPr lang="fr-CH" sz="2000" dirty="0" smtClean="0">
                <a:latin typeface="+mj-lt"/>
              </a:rPr>
              <a:t>and the observations </a:t>
            </a:r>
            <a:r>
              <a:rPr lang="fr-CH" sz="2000" dirty="0" err="1" smtClean="0">
                <a:latin typeface="+mj-lt"/>
              </a:rPr>
              <a:t>were</a:t>
            </a:r>
            <a:r>
              <a:rPr lang="fr-CH" sz="2000" dirty="0" smtClean="0">
                <a:latin typeface="+mj-lt"/>
              </a:rPr>
              <a:t> </a:t>
            </a:r>
            <a:r>
              <a:rPr lang="fr-CH" sz="2000" dirty="0" err="1" smtClean="0">
                <a:latin typeface="+mj-lt"/>
              </a:rPr>
              <a:t>striking</a:t>
            </a:r>
            <a:r>
              <a:rPr lang="fr-CH" sz="2000" dirty="0" smtClean="0">
                <a:latin typeface="+mj-lt"/>
              </a:rPr>
              <a:t>:</a:t>
            </a:r>
          </a:p>
          <a:p>
            <a:r>
              <a:rPr lang="fr-CH" sz="2000" dirty="0" smtClean="0">
                <a:latin typeface="+mj-lt"/>
              </a:rPr>
              <a:t>the </a:t>
            </a:r>
            <a:r>
              <a:rPr lang="fr-CH" sz="2000" dirty="0" err="1" smtClean="0">
                <a:latin typeface="+mj-lt"/>
              </a:rPr>
              <a:t>field</a:t>
            </a:r>
            <a:r>
              <a:rPr lang="fr-CH" sz="2000" dirty="0" smtClean="0">
                <a:latin typeface="+mj-lt"/>
              </a:rPr>
              <a:t> </a:t>
            </a:r>
            <a:r>
              <a:rPr lang="fr-CH" sz="2000" dirty="0" err="1" smtClean="0">
                <a:latin typeface="+mj-lt"/>
              </a:rPr>
              <a:t>rises</a:t>
            </a:r>
            <a:r>
              <a:rPr lang="fr-CH" sz="2000" dirty="0" smtClean="0">
                <a:latin typeface="+mj-lt"/>
              </a:rPr>
              <a:t> </a:t>
            </a:r>
            <a:r>
              <a:rPr lang="fr-CH" sz="2000" dirty="0" err="1" smtClean="0">
                <a:latin typeface="+mj-lt"/>
              </a:rPr>
              <a:t>during</a:t>
            </a:r>
            <a:r>
              <a:rPr lang="fr-CH" sz="2000" dirty="0" smtClean="0">
                <a:latin typeface="+mj-lt"/>
              </a:rPr>
              <a:t> the </a:t>
            </a:r>
            <a:r>
              <a:rPr lang="fr-CH" sz="2000" dirty="0" err="1" smtClean="0">
                <a:latin typeface="+mj-lt"/>
              </a:rPr>
              <a:t>fills</a:t>
            </a:r>
            <a:r>
              <a:rPr lang="fr-CH" sz="2000" dirty="0" smtClean="0">
                <a:latin typeface="+mj-lt"/>
              </a:rPr>
              <a:t>! </a:t>
            </a:r>
          </a:p>
          <a:p>
            <a:endParaRPr lang="fr-CH" sz="2000" dirty="0">
              <a:latin typeface="+mj-lt"/>
            </a:endParaRPr>
          </a:p>
          <a:p>
            <a:r>
              <a:rPr lang="fr-CH" sz="2000" dirty="0" smtClean="0">
                <a:latin typeface="+mj-lt"/>
              </a:rPr>
              <a:t>in 1996 14 more </a:t>
            </a:r>
            <a:r>
              <a:rPr lang="fr-CH" sz="2000" dirty="0" err="1" smtClean="0">
                <a:latin typeface="+mj-lt"/>
              </a:rPr>
              <a:t>NMRs</a:t>
            </a:r>
            <a:r>
              <a:rPr lang="fr-CH" sz="2000" dirty="0" smtClean="0">
                <a:latin typeface="+mj-lt"/>
              </a:rPr>
              <a:t> </a:t>
            </a:r>
            <a:r>
              <a:rPr lang="fr-CH" sz="2000" dirty="0" err="1" smtClean="0">
                <a:latin typeface="+mj-lt"/>
              </a:rPr>
              <a:t>were</a:t>
            </a:r>
            <a:r>
              <a:rPr lang="fr-CH" sz="2000" dirty="0" smtClean="0">
                <a:latin typeface="+mj-lt"/>
              </a:rPr>
              <a:t> </a:t>
            </a:r>
            <a:r>
              <a:rPr lang="fr-CH" sz="2000" dirty="0" err="1" smtClean="0">
                <a:latin typeface="+mj-lt"/>
              </a:rPr>
              <a:t>installed</a:t>
            </a:r>
            <a:endParaRPr lang="fr-CH" sz="2000" dirty="0" smtClean="0">
              <a:latin typeface="+mj-lt"/>
            </a:endParaRPr>
          </a:p>
          <a:p>
            <a:r>
              <a:rPr lang="fr-CH" sz="2000" dirty="0" smtClean="0">
                <a:latin typeface="+mj-lt"/>
                <a:sym typeface="Wingdings" panose="05000000000000000000" pitchFamily="2" charset="2"/>
              </a:rPr>
              <a:t> </a:t>
            </a:r>
            <a:r>
              <a:rPr lang="fr-CH" sz="2000" dirty="0" err="1" smtClean="0">
                <a:latin typeface="+mj-lt"/>
                <a:sym typeface="Wingdings" panose="05000000000000000000" pitchFamily="2" charset="2"/>
              </a:rPr>
              <a:t>two</a:t>
            </a:r>
            <a:r>
              <a:rPr lang="fr-CH" sz="2000" dirty="0" smtClean="0">
                <a:latin typeface="+mj-lt"/>
                <a:sym typeface="Wingdings" panose="05000000000000000000" pitchFamily="2" charset="2"/>
              </a:rPr>
              <a:t> per octant</a:t>
            </a:r>
            <a:r>
              <a:rPr lang="fr-CH" sz="2000" dirty="0" smtClean="0">
                <a:latin typeface="+mj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24367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89030-3C18-44BA-9CE0-F233F4F01215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11/01/2022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CBECB-E6B9-4CF2-ABF0-89C6B79D862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45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00" y="211890"/>
            <a:ext cx="7762874" cy="6646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4800" y="622300"/>
            <a:ext cx="2564163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000" dirty="0" err="1" smtClean="0">
                <a:latin typeface="+mj-lt"/>
              </a:rPr>
              <a:t>Measurements</a:t>
            </a:r>
            <a:r>
              <a:rPr lang="fr-CH" sz="2000" dirty="0" smtClean="0">
                <a:latin typeface="+mj-lt"/>
              </a:rPr>
              <a:t> </a:t>
            </a:r>
          </a:p>
          <a:p>
            <a:r>
              <a:rPr lang="fr-CH" sz="2000" dirty="0" smtClean="0">
                <a:latin typeface="+mj-lt"/>
              </a:rPr>
              <a:t>of the </a:t>
            </a:r>
            <a:r>
              <a:rPr lang="fr-CH" sz="2000" dirty="0" err="1" smtClean="0">
                <a:latin typeface="+mj-lt"/>
              </a:rPr>
              <a:t>current</a:t>
            </a:r>
            <a:r>
              <a:rPr lang="fr-CH" sz="2000" dirty="0" smtClean="0">
                <a:latin typeface="+mj-lt"/>
              </a:rPr>
              <a:t> </a:t>
            </a:r>
            <a:r>
              <a:rPr lang="fr-CH" sz="2000" dirty="0" err="1" smtClean="0">
                <a:latin typeface="+mj-lt"/>
              </a:rPr>
              <a:t>flowing</a:t>
            </a:r>
            <a:r>
              <a:rPr lang="fr-CH" sz="2000" dirty="0" smtClean="0">
                <a:latin typeface="+mj-lt"/>
              </a:rPr>
              <a:t> </a:t>
            </a:r>
          </a:p>
          <a:p>
            <a:r>
              <a:rPr lang="fr-CH" sz="2000" dirty="0" smtClean="0">
                <a:latin typeface="+mj-lt"/>
              </a:rPr>
              <a:t>on the LEP </a:t>
            </a:r>
            <a:r>
              <a:rPr lang="fr-CH" sz="2000" dirty="0" err="1" smtClean="0">
                <a:latin typeface="+mj-lt"/>
              </a:rPr>
              <a:t>beam</a:t>
            </a:r>
            <a:r>
              <a:rPr lang="fr-CH" sz="2000" dirty="0" smtClean="0">
                <a:latin typeface="+mj-lt"/>
              </a:rPr>
              <a:t> pipe </a:t>
            </a:r>
          </a:p>
          <a:p>
            <a:r>
              <a:rPr lang="fr-CH" sz="2000" dirty="0" err="1" smtClean="0">
                <a:latin typeface="+mj-lt"/>
              </a:rPr>
              <a:t>showed</a:t>
            </a:r>
            <a:r>
              <a:rPr lang="fr-CH" sz="2000" dirty="0" smtClean="0">
                <a:latin typeface="+mj-lt"/>
              </a:rPr>
              <a:t> a </a:t>
            </a:r>
            <a:r>
              <a:rPr lang="fr-CH" sz="2000" dirty="0" err="1" smtClean="0">
                <a:latin typeface="+mj-lt"/>
              </a:rPr>
              <a:t>strange</a:t>
            </a:r>
            <a:r>
              <a:rPr lang="fr-CH" sz="2000" dirty="0" smtClean="0">
                <a:latin typeface="+mj-lt"/>
              </a:rPr>
              <a:t> </a:t>
            </a:r>
          </a:p>
          <a:p>
            <a:r>
              <a:rPr lang="fr-CH" sz="2000" dirty="0" err="1" smtClean="0">
                <a:latin typeface="+mj-lt"/>
              </a:rPr>
              <a:t>correlation</a:t>
            </a:r>
            <a:r>
              <a:rPr lang="fr-CH" sz="2000" dirty="0" smtClean="0">
                <a:latin typeface="+mj-lt"/>
              </a:rPr>
              <a:t> pattern</a:t>
            </a:r>
          </a:p>
          <a:p>
            <a:r>
              <a:rPr lang="fr-CH" sz="2000" dirty="0" smtClean="0">
                <a:latin typeface="+mj-lt"/>
              </a:rPr>
              <a:t>as if </a:t>
            </a:r>
            <a:r>
              <a:rPr lang="fr-CH" sz="2000" dirty="0" err="1" smtClean="0">
                <a:latin typeface="+mj-lt"/>
              </a:rPr>
              <a:t>current</a:t>
            </a:r>
            <a:r>
              <a:rPr lang="fr-CH" sz="2000" dirty="0" smtClean="0">
                <a:latin typeface="+mj-lt"/>
              </a:rPr>
              <a:t> </a:t>
            </a:r>
          </a:p>
          <a:p>
            <a:r>
              <a:rPr lang="fr-CH" sz="2000" dirty="0" err="1" smtClean="0">
                <a:latin typeface="+mj-lt"/>
              </a:rPr>
              <a:t>flowed</a:t>
            </a:r>
            <a:r>
              <a:rPr lang="fr-CH" sz="2000" dirty="0" smtClean="0">
                <a:latin typeface="+mj-lt"/>
              </a:rPr>
              <a:t> </a:t>
            </a:r>
            <a:r>
              <a:rPr lang="fr-CH" sz="2000" dirty="0" err="1" smtClean="0">
                <a:latin typeface="+mj-lt"/>
              </a:rPr>
              <a:t>from</a:t>
            </a:r>
            <a:r>
              <a:rPr lang="fr-CH" sz="2000" dirty="0" smtClean="0">
                <a:latin typeface="+mj-lt"/>
              </a:rPr>
              <a:t> point 1</a:t>
            </a:r>
          </a:p>
          <a:p>
            <a:r>
              <a:rPr lang="fr-CH" sz="2000" dirty="0" smtClean="0">
                <a:latin typeface="+mj-lt"/>
              </a:rPr>
              <a:t>to point 6 in the </a:t>
            </a:r>
            <a:r>
              <a:rPr lang="fr-CH" sz="2000" dirty="0" err="1" smtClean="0">
                <a:latin typeface="+mj-lt"/>
              </a:rPr>
              <a:t>two</a:t>
            </a:r>
            <a:r>
              <a:rPr lang="fr-CH" sz="2000" dirty="0" smtClean="0">
                <a:latin typeface="+mj-lt"/>
              </a:rPr>
              <a:t> </a:t>
            </a:r>
            <a:endParaRPr lang="fr-CH" sz="2000" dirty="0">
              <a:latin typeface="+mj-lt"/>
            </a:endParaRPr>
          </a:p>
          <a:p>
            <a:r>
              <a:rPr lang="fr-CH" sz="2000" dirty="0" smtClean="0">
                <a:latin typeface="+mj-lt"/>
              </a:rPr>
              <a:t>arcs at the </a:t>
            </a:r>
            <a:r>
              <a:rPr lang="fr-CH" sz="2000" dirty="0" err="1" smtClean="0">
                <a:latin typeface="+mj-lt"/>
              </a:rPr>
              <a:t>same</a:t>
            </a:r>
            <a:r>
              <a:rPr lang="fr-CH" sz="2000" dirty="0" smtClean="0">
                <a:latin typeface="+mj-lt"/>
              </a:rPr>
              <a:t> time</a:t>
            </a:r>
          </a:p>
          <a:p>
            <a:endParaRPr lang="fr-CH" sz="2000" dirty="0" smtClean="0">
              <a:latin typeface="+mj-lt"/>
            </a:endParaRPr>
          </a:p>
          <a:p>
            <a:r>
              <a:rPr lang="fr-CH" sz="2000" dirty="0" smtClean="0">
                <a:latin typeface="+mj-lt"/>
              </a:rPr>
              <a:t>The </a:t>
            </a:r>
            <a:r>
              <a:rPr lang="fr-CH" sz="2000" dirty="0" err="1" smtClean="0">
                <a:latin typeface="+mj-lt"/>
              </a:rPr>
              <a:t>culprit</a:t>
            </a:r>
            <a:r>
              <a:rPr lang="fr-CH" sz="2000" dirty="0" smtClean="0">
                <a:latin typeface="+mj-lt"/>
              </a:rPr>
              <a:t> </a:t>
            </a:r>
            <a:r>
              <a:rPr lang="fr-CH" sz="2000" dirty="0" err="1" smtClean="0">
                <a:latin typeface="+mj-lt"/>
              </a:rPr>
              <a:t>was</a:t>
            </a:r>
            <a:r>
              <a:rPr lang="fr-CH" sz="2000" dirty="0" smtClean="0">
                <a:latin typeface="+mj-lt"/>
              </a:rPr>
              <a:t> </a:t>
            </a:r>
            <a:r>
              <a:rPr lang="fr-CH" sz="2000" dirty="0" err="1" smtClean="0">
                <a:latin typeface="+mj-lt"/>
              </a:rPr>
              <a:t>found</a:t>
            </a:r>
            <a:r>
              <a:rPr lang="fr-CH" sz="2000" dirty="0" smtClean="0">
                <a:latin typeface="+mj-lt"/>
              </a:rPr>
              <a:t> </a:t>
            </a:r>
          </a:p>
          <a:p>
            <a:r>
              <a:rPr lang="fr-CH" sz="2000" dirty="0" smtClean="0">
                <a:latin typeface="+mj-lt"/>
              </a:rPr>
              <a:t>to </a:t>
            </a:r>
            <a:r>
              <a:rPr lang="fr-CH" sz="2000" dirty="0" err="1" smtClean="0">
                <a:latin typeface="+mj-lt"/>
              </a:rPr>
              <a:t>be</a:t>
            </a:r>
            <a:r>
              <a:rPr lang="fr-CH" sz="2000" dirty="0" smtClean="0">
                <a:latin typeface="+mj-lt"/>
              </a:rPr>
              <a:t> the </a:t>
            </a:r>
            <a:r>
              <a:rPr lang="fr-CH" sz="2000" dirty="0" err="1" smtClean="0">
                <a:latin typeface="+mj-lt"/>
              </a:rPr>
              <a:t>TGVs</a:t>
            </a:r>
            <a:endParaRPr lang="fr-CH" sz="20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73096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98162-748D-43B6-ADA7-5EEE50671E29}" type="datetime1">
              <a:rPr lang="fr-FR" smtClean="0"/>
              <a:t>11/01/2022</a:t>
            </a:fld>
            <a:endParaRPr lang="fr-C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EE4CBECB-E6B9-4CF2-ABF0-89C6B79D862F}" type="slidenum">
              <a:rPr lang="en-GB" b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46</a:t>
            </a:fld>
            <a:endParaRPr lang="en-GB" b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6700" y="127001"/>
            <a:ext cx="5915024" cy="6554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1186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89030-3C18-44BA-9CE0-F233F4F01215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11/01/2022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CBECB-E6B9-4CF2-ABF0-89C6B79D862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47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009" y="431800"/>
            <a:ext cx="7880191" cy="473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63600" y="5549900"/>
            <a:ext cx="675300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000" dirty="0" smtClean="0">
                <a:latin typeface="+mj-lt"/>
              </a:rPr>
              <a:t>by 1999 </a:t>
            </a:r>
            <a:r>
              <a:rPr lang="fr-CH" sz="2000" dirty="0" err="1" smtClean="0">
                <a:latin typeface="+mj-lt"/>
              </a:rPr>
              <a:t>we</a:t>
            </a:r>
            <a:r>
              <a:rPr lang="fr-CH" sz="2000" dirty="0" smtClean="0">
                <a:latin typeface="+mj-lt"/>
              </a:rPr>
              <a:t> </a:t>
            </a:r>
            <a:r>
              <a:rPr lang="fr-CH" sz="2000" dirty="0" err="1" smtClean="0">
                <a:latin typeface="+mj-lt"/>
              </a:rPr>
              <a:t>had</a:t>
            </a:r>
            <a:r>
              <a:rPr lang="fr-CH" sz="2000" dirty="0" smtClean="0">
                <a:latin typeface="+mj-lt"/>
              </a:rPr>
              <a:t> an excellent model of the </a:t>
            </a:r>
            <a:r>
              <a:rPr lang="fr-CH" sz="2000" dirty="0" err="1" smtClean="0">
                <a:latin typeface="+mj-lt"/>
              </a:rPr>
              <a:t>energy</a:t>
            </a:r>
            <a:r>
              <a:rPr lang="fr-CH" sz="2000" dirty="0" smtClean="0">
                <a:latin typeface="+mj-lt"/>
              </a:rPr>
              <a:t> variations… </a:t>
            </a:r>
          </a:p>
          <a:p>
            <a:r>
              <a:rPr lang="fr-CH" sz="2000" dirty="0">
                <a:latin typeface="+mj-lt"/>
              </a:rPr>
              <a:t> </a:t>
            </a:r>
            <a:r>
              <a:rPr lang="fr-CH" sz="2000" dirty="0" smtClean="0">
                <a:latin typeface="+mj-lt"/>
              </a:rPr>
              <a:t> but </a:t>
            </a:r>
            <a:r>
              <a:rPr lang="fr-CH" sz="2000" dirty="0" err="1" smtClean="0">
                <a:latin typeface="+mj-lt"/>
              </a:rPr>
              <a:t>we</a:t>
            </a:r>
            <a:r>
              <a:rPr lang="fr-CH" sz="2000" dirty="0" smtClean="0">
                <a:latin typeface="+mj-lt"/>
              </a:rPr>
              <a:t> </a:t>
            </a:r>
            <a:r>
              <a:rPr lang="fr-CH" sz="2000" dirty="0" err="1" smtClean="0">
                <a:latin typeface="+mj-lt"/>
              </a:rPr>
              <a:t>were</a:t>
            </a:r>
            <a:r>
              <a:rPr lang="fr-CH" sz="2000" dirty="0" smtClean="0">
                <a:latin typeface="+mj-lt"/>
              </a:rPr>
              <a:t> not </a:t>
            </a:r>
            <a:r>
              <a:rPr lang="fr-CH" sz="2000" dirty="0" err="1" smtClean="0">
                <a:latin typeface="+mj-lt"/>
              </a:rPr>
              <a:t>measuring</a:t>
            </a:r>
            <a:r>
              <a:rPr lang="fr-CH" sz="2000" dirty="0" smtClean="0">
                <a:latin typeface="+mj-lt"/>
              </a:rPr>
              <a:t> the Z mass and </a:t>
            </a:r>
            <a:r>
              <a:rPr lang="fr-CH" sz="2000" dirty="0" err="1" smtClean="0">
                <a:latin typeface="+mj-lt"/>
              </a:rPr>
              <a:t>width</a:t>
            </a:r>
            <a:r>
              <a:rPr lang="fr-CH" sz="2000" dirty="0" smtClean="0">
                <a:latin typeface="+mj-lt"/>
              </a:rPr>
              <a:t> </a:t>
            </a:r>
            <a:r>
              <a:rPr lang="fr-CH" sz="2000" dirty="0" err="1" smtClean="0">
                <a:latin typeface="+mj-lt"/>
              </a:rPr>
              <a:t>anymore</a:t>
            </a:r>
            <a:r>
              <a:rPr lang="fr-CH" sz="2000" dirty="0" smtClean="0">
                <a:latin typeface="+mj-lt"/>
              </a:rPr>
              <a:t> </a:t>
            </a:r>
          </a:p>
          <a:p>
            <a:r>
              <a:rPr lang="fr-CH" sz="2000" dirty="0">
                <a:latin typeface="+mj-lt"/>
              </a:rPr>
              <a:t> </a:t>
            </a:r>
            <a:r>
              <a:rPr lang="fr-CH" sz="2000" dirty="0" smtClean="0">
                <a:latin typeface="+mj-lt"/>
              </a:rPr>
              <a:t>                                      – </a:t>
            </a:r>
            <a:r>
              <a:rPr lang="fr-CH" sz="2000" dirty="0" err="1" smtClean="0">
                <a:latin typeface="+mj-lt"/>
              </a:rPr>
              <a:t>we</a:t>
            </a:r>
            <a:r>
              <a:rPr lang="fr-CH" sz="2000" dirty="0" smtClean="0">
                <a:latin typeface="+mj-lt"/>
              </a:rPr>
              <a:t> </a:t>
            </a:r>
            <a:r>
              <a:rPr lang="fr-CH" sz="2000" dirty="0" err="1" smtClean="0">
                <a:latin typeface="+mj-lt"/>
              </a:rPr>
              <a:t>were</a:t>
            </a:r>
            <a:r>
              <a:rPr lang="fr-CH" sz="2000" dirty="0" smtClean="0">
                <a:latin typeface="+mj-lt"/>
              </a:rPr>
              <a:t> </a:t>
            </a:r>
            <a:r>
              <a:rPr lang="fr-CH" sz="2000" dirty="0" err="1" smtClean="0">
                <a:latin typeface="+mj-lt"/>
              </a:rPr>
              <a:t>hunting</a:t>
            </a:r>
            <a:r>
              <a:rPr lang="fr-CH" sz="2000" dirty="0" smtClean="0">
                <a:latin typeface="+mj-lt"/>
              </a:rPr>
              <a:t> for the </a:t>
            </a:r>
            <a:r>
              <a:rPr lang="fr-CH" sz="2000" dirty="0" err="1" smtClean="0">
                <a:latin typeface="+mj-lt"/>
              </a:rPr>
              <a:t>Higgs</a:t>
            </a:r>
            <a:r>
              <a:rPr lang="fr-CH" sz="2000" dirty="0">
                <a:latin typeface="+mj-lt"/>
              </a:rPr>
              <a:t> </a:t>
            </a:r>
            <a:r>
              <a:rPr lang="fr-CH" sz="2000" dirty="0" smtClean="0">
                <a:latin typeface="+mj-lt"/>
              </a:rPr>
              <a:t>boson! </a:t>
            </a:r>
          </a:p>
        </p:txBody>
      </p:sp>
    </p:spTree>
    <p:extLst>
      <p:ext uri="{BB962C8B-B14F-4D97-AF65-F5344CB8AC3E}">
        <p14:creationId xmlns:p14="http://schemas.microsoft.com/office/powerpoint/2010/main" val="3579162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89030-3C18-44BA-9CE0-F233F4F01215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11/01/2022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CBECB-E6B9-4CF2-ABF0-89C6B79D862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48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888" y="95250"/>
            <a:ext cx="7134225" cy="666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2986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97494" y="-807507"/>
            <a:ext cx="6847411" cy="8661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89030-3C18-44BA-9CE0-F233F4F01215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11/01/2022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CBECB-E6B9-4CF2-ABF0-89C6B79D862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49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7500" y="130604"/>
            <a:ext cx="612731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000" dirty="0" smtClean="0">
                <a:latin typeface="+mj-lt"/>
              </a:rPr>
              <a:t>Final table of </a:t>
            </a:r>
            <a:r>
              <a:rPr lang="fr-CH" sz="2000" dirty="0" err="1" smtClean="0">
                <a:latin typeface="+mj-lt"/>
              </a:rPr>
              <a:t>errors</a:t>
            </a:r>
            <a:r>
              <a:rPr lang="fr-CH" sz="2000" dirty="0" smtClean="0">
                <a:latin typeface="+mj-lt"/>
              </a:rPr>
              <a:t> on the LEP center of mass </a:t>
            </a:r>
            <a:r>
              <a:rPr lang="fr-CH" sz="2000" dirty="0" err="1" smtClean="0">
                <a:latin typeface="+mj-lt"/>
              </a:rPr>
              <a:t>energies</a:t>
            </a:r>
            <a:r>
              <a:rPr lang="fr-CH" sz="2000" dirty="0" smtClean="0">
                <a:latin typeface="+mj-lt"/>
              </a:rPr>
              <a:t>  </a:t>
            </a:r>
          </a:p>
          <a:p>
            <a:r>
              <a:rPr lang="fr-CH" sz="2000" dirty="0" err="1" smtClean="0">
                <a:latin typeface="+mj-lt"/>
              </a:rPr>
              <a:t>see</a:t>
            </a:r>
            <a:r>
              <a:rPr lang="fr-CH" sz="2000" dirty="0" smtClean="0">
                <a:latin typeface="+mj-lt"/>
              </a:rPr>
              <a:t> M. </a:t>
            </a:r>
            <a:r>
              <a:rPr lang="fr-CH" sz="2000" dirty="0" err="1" smtClean="0">
                <a:latin typeface="+mj-lt"/>
              </a:rPr>
              <a:t>Koratzinos</a:t>
            </a:r>
            <a:r>
              <a:rPr lang="fr-CH" sz="2000" dirty="0" smtClean="0">
                <a:latin typeface="+mj-lt"/>
              </a:rPr>
              <a:t> for </a:t>
            </a:r>
            <a:r>
              <a:rPr lang="fr-CH" sz="2000" dirty="0" err="1" smtClean="0">
                <a:latin typeface="+mj-lt"/>
              </a:rPr>
              <a:t>analysis</a:t>
            </a:r>
            <a:endParaRPr lang="fr-CH" sz="20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81797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89030-3C18-44BA-9CE0-F233F4F01215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12/01/2022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CBECB-E6B9-4CF2-ABF0-89C6B79D862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48" y="277793"/>
            <a:ext cx="3260308" cy="2538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 flipH="1">
            <a:off x="3900667" y="845532"/>
            <a:ext cx="4884517" cy="101566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CH" sz="2000" dirty="0">
                <a:latin typeface="+mj-lt"/>
              </a:rPr>
              <a:t>S</a:t>
            </a:r>
            <a:r>
              <a:rPr lang="fr-CH" sz="2000" dirty="0" smtClean="0">
                <a:latin typeface="+mj-lt"/>
              </a:rPr>
              <a:t>elf </a:t>
            </a:r>
            <a:r>
              <a:rPr lang="fr-CH" sz="2000" dirty="0" err="1" smtClean="0">
                <a:latin typeface="+mj-lt"/>
              </a:rPr>
              <a:t>polarization</a:t>
            </a:r>
            <a:r>
              <a:rPr lang="fr-CH" sz="2000" dirty="0" smtClean="0">
                <a:latin typeface="+mj-lt"/>
              </a:rPr>
              <a:t>: </a:t>
            </a:r>
          </a:p>
          <a:p>
            <a:r>
              <a:rPr lang="fr-CH" sz="2000" dirty="0" smtClean="0">
                <a:latin typeface="+mj-lt"/>
              </a:rPr>
              <a:t>a priori expectations </a:t>
            </a:r>
            <a:r>
              <a:rPr lang="fr-CH" sz="2000" dirty="0" err="1" smtClean="0">
                <a:latin typeface="+mj-lt"/>
              </a:rPr>
              <a:t>were</a:t>
            </a:r>
            <a:r>
              <a:rPr lang="fr-CH" sz="2000" dirty="0" smtClean="0">
                <a:latin typeface="+mj-lt"/>
              </a:rPr>
              <a:t> O(5-20%)</a:t>
            </a:r>
          </a:p>
          <a:p>
            <a:r>
              <a:rPr lang="fr-CH" sz="2000" dirty="0" err="1" smtClean="0">
                <a:latin typeface="+mj-lt"/>
              </a:rPr>
              <a:t>depending</a:t>
            </a:r>
            <a:r>
              <a:rPr lang="fr-CH" sz="2000" dirty="0" smtClean="0">
                <a:latin typeface="+mj-lt"/>
              </a:rPr>
              <a:t>  on imperfections </a:t>
            </a:r>
            <a:r>
              <a:rPr lang="fr-CH" sz="2000" i="1" dirty="0" smtClean="0">
                <a:solidFill>
                  <a:srgbClr val="00B050"/>
                </a:solidFill>
                <a:latin typeface="+mj-lt"/>
              </a:rPr>
              <a:t> (</a:t>
            </a:r>
            <a:r>
              <a:rPr lang="fr-CH" sz="2000" i="1" dirty="0" err="1" smtClean="0">
                <a:solidFill>
                  <a:srgbClr val="00B050"/>
                </a:solidFill>
                <a:latin typeface="+mj-lt"/>
              </a:rPr>
              <a:t>Koutchouk</a:t>
            </a:r>
            <a:r>
              <a:rPr lang="fr-CH" sz="2000" i="1" dirty="0" smtClean="0">
                <a:solidFill>
                  <a:srgbClr val="00B050"/>
                </a:solidFill>
                <a:latin typeface="+mj-lt"/>
              </a:rPr>
              <a:t>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83018" y="2118167"/>
            <a:ext cx="53960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000" dirty="0">
                <a:latin typeface="+mj-lt"/>
              </a:rPr>
              <a:t>A</a:t>
            </a:r>
            <a:r>
              <a:rPr lang="fr-CH" sz="2000" dirty="0" smtClean="0">
                <a:latin typeface="+mj-lt"/>
              </a:rPr>
              <a:t>t </a:t>
            </a:r>
            <a:r>
              <a:rPr lang="fr-CH" sz="2000" dirty="0" err="1" smtClean="0">
                <a:latin typeface="+mj-lt"/>
              </a:rPr>
              <a:t>beginning</a:t>
            </a:r>
            <a:r>
              <a:rPr lang="fr-CH" sz="2000" dirty="0" smtClean="0">
                <a:latin typeface="+mj-lt"/>
              </a:rPr>
              <a:t> of </a:t>
            </a:r>
            <a:r>
              <a:rPr lang="fr-CH" sz="2000" dirty="0">
                <a:latin typeface="+mj-lt"/>
              </a:rPr>
              <a:t>LEP </a:t>
            </a:r>
            <a:r>
              <a:rPr lang="fr-CH" sz="2000" dirty="0" smtClean="0">
                <a:latin typeface="+mj-lt"/>
              </a:rPr>
              <a:t>a layer </a:t>
            </a:r>
            <a:r>
              <a:rPr lang="fr-CH" sz="2000" dirty="0">
                <a:latin typeface="+mj-lt"/>
              </a:rPr>
              <a:t>of nickel </a:t>
            </a:r>
            <a:r>
              <a:rPr lang="fr-CH" sz="2000" dirty="0" smtClean="0">
                <a:latin typeface="+mj-lt"/>
              </a:rPr>
              <a:t>in </a:t>
            </a:r>
            <a:r>
              <a:rPr lang="fr-CH" sz="2000" dirty="0" err="1" smtClean="0">
                <a:latin typeface="+mj-lt"/>
              </a:rPr>
              <a:t>beam</a:t>
            </a:r>
            <a:r>
              <a:rPr lang="fr-CH" sz="2000" dirty="0" smtClean="0">
                <a:latin typeface="+mj-lt"/>
              </a:rPr>
              <a:t> pipe</a:t>
            </a:r>
          </a:p>
          <a:p>
            <a:r>
              <a:rPr lang="fr-CH" sz="2000" dirty="0" err="1" smtClean="0">
                <a:latin typeface="+mj-lt"/>
              </a:rPr>
              <a:t>caused</a:t>
            </a:r>
            <a:r>
              <a:rPr lang="fr-CH" sz="2000" dirty="0" smtClean="0">
                <a:latin typeface="+mj-lt"/>
              </a:rPr>
              <a:t> a </a:t>
            </a:r>
            <a:r>
              <a:rPr lang="fr-CH" sz="2000" dirty="0" err="1" smtClean="0">
                <a:latin typeface="+mj-lt"/>
              </a:rPr>
              <a:t>strong</a:t>
            </a:r>
            <a:r>
              <a:rPr lang="fr-CH" sz="2000" dirty="0" smtClean="0">
                <a:latin typeface="+mj-lt"/>
              </a:rPr>
              <a:t> </a:t>
            </a:r>
            <a:r>
              <a:rPr lang="fr-CH" sz="2000" dirty="0" err="1">
                <a:latin typeface="+mj-lt"/>
              </a:rPr>
              <a:t>xy</a:t>
            </a:r>
            <a:r>
              <a:rPr lang="fr-CH" sz="2000" dirty="0">
                <a:latin typeface="+mj-lt"/>
              </a:rPr>
              <a:t> </a:t>
            </a:r>
            <a:r>
              <a:rPr lang="fr-CH" sz="2000" dirty="0" err="1" smtClean="0">
                <a:latin typeface="+mj-lt"/>
              </a:rPr>
              <a:t>coupling</a:t>
            </a:r>
            <a:r>
              <a:rPr lang="fr-CH" sz="2000" dirty="0">
                <a:latin typeface="+mj-lt"/>
              </a:rPr>
              <a:t> </a:t>
            </a:r>
            <a:r>
              <a:rPr lang="fr-CH" sz="2000" dirty="0" smtClean="0">
                <a:latin typeface="+mj-lt"/>
              </a:rPr>
              <a:t>– </a:t>
            </a:r>
            <a:r>
              <a:rPr lang="fr-CH" sz="2000" dirty="0" err="1" smtClean="0">
                <a:latin typeface="+mj-lt"/>
              </a:rPr>
              <a:t>taken</a:t>
            </a:r>
            <a:r>
              <a:rPr lang="fr-CH" sz="2000" dirty="0" smtClean="0">
                <a:latin typeface="+mj-lt"/>
              </a:rPr>
              <a:t> out in 1990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5195" y="3194613"/>
            <a:ext cx="536974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000" dirty="0" err="1" smtClean="0">
                <a:latin typeface="+mj-lt"/>
              </a:rPr>
              <a:t>Polarization</a:t>
            </a:r>
            <a:r>
              <a:rPr lang="fr-CH" sz="2000" dirty="0" smtClean="0">
                <a:latin typeface="+mj-lt"/>
              </a:rPr>
              <a:t> </a:t>
            </a:r>
            <a:r>
              <a:rPr lang="fr-CH" sz="2000" dirty="0" err="1" smtClean="0">
                <a:latin typeface="+mj-lt"/>
              </a:rPr>
              <a:t>measurement</a:t>
            </a:r>
            <a:r>
              <a:rPr lang="fr-CH" sz="2000" dirty="0" smtClean="0">
                <a:latin typeface="+mj-lt"/>
              </a:rPr>
              <a:t> </a:t>
            </a:r>
            <a:r>
              <a:rPr lang="fr-CH" sz="2000" dirty="0" err="1" smtClean="0">
                <a:latin typeface="+mj-lt"/>
              </a:rPr>
              <a:t>with</a:t>
            </a:r>
            <a:r>
              <a:rPr lang="fr-CH" sz="2000" dirty="0" smtClean="0">
                <a:latin typeface="+mj-lt"/>
              </a:rPr>
              <a:t> a back </a:t>
            </a:r>
            <a:r>
              <a:rPr lang="fr-CH" sz="2000" dirty="0" err="1" smtClean="0">
                <a:latin typeface="+mj-lt"/>
              </a:rPr>
              <a:t>scattered</a:t>
            </a:r>
            <a:r>
              <a:rPr lang="fr-CH" sz="2000" dirty="0" smtClean="0">
                <a:latin typeface="+mj-lt"/>
              </a:rPr>
              <a:t> </a:t>
            </a:r>
          </a:p>
          <a:p>
            <a:r>
              <a:rPr lang="fr-CH" sz="2000" dirty="0">
                <a:latin typeface="+mj-lt"/>
              </a:rPr>
              <a:t> </a:t>
            </a:r>
            <a:r>
              <a:rPr lang="fr-CH" sz="2000" dirty="0" smtClean="0">
                <a:latin typeface="+mj-lt"/>
              </a:rPr>
              <a:t> </a:t>
            </a:r>
            <a:r>
              <a:rPr lang="fr-CH" sz="2000" dirty="0" err="1" smtClean="0">
                <a:latin typeface="+mj-lt"/>
              </a:rPr>
              <a:t>frequency</a:t>
            </a:r>
            <a:r>
              <a:rPr lang="fr-CH" sz="2000" dirty="0" smtClean="0">
                <a:latin typeface="+mj-lt"/>
              </a:rPr>
              <a:t> </a:t>
            </a:r>
            <a:r>
              <a:rPr lang="fr-CH" sz="2000" dirty="0" err="1" smtClean="0">
                <a:latin typeface="+mj-lt"/>
              </a:rPr>
              <a:t>doubled</a:t>
            </a:r>
            <a:r>
              <a:rPr lang="fr-CH" sz="2000" dirty="0" smtClean="0">
                <a:latin typeface="+mj-lt"/>
              </a:rPr>
              <a:t> </a:t>
            </a:r>
            <a:r>
              <a:rPr lang="fr-CH" sz="2000" dirty="0" err="1" smtClean="0">
                <a:latin typeface="+mj-lt"/>
              </a:rPr>
              <a:t>Nd-Yag</a:t>
            </a:r>
            <a:r>
              <a:rPr lang="fr-CH" sz="2000" dirty="0" smtClean="0">
                <a:latin typeface="+mj-lt"/>
              </a:rPr>
              <a:t> laser (528 nm)</a:t>
            </a:r>
          </a:p>
        </p:txBody>
      </p:sp>
    </p:spTree>
    <p:extLst>
      <p:ext uri="{BB962C8B-B14F-4D97-AF65-F5344CB8AC3E}">
        <p14:creationId xmlns:p14="http://schemas.microsoft.com/office/powerpoint/2010/main" val="935086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89030-3C18-44BA-9CE0-F233F4F01215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11/01/2022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CBECB-E6B9-4CF2-ABF0-89C6B79D862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50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5900" y="342900"/>
            <a:ext cx="9042540" cy="68634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000" dirty="0" smtClean="0">
                <a:latin typeface="+mj-lt"/>
              </a:rPr>
              <a:t>Conclusions and </a:t>
            </a:r>
            <a:r>
              <a:rPr lang="fr-CH" sz="2000" dirty="0" err="1" smtClean="0">
                <a:latin typeface="+mj-lt"/>
              </a:rPr>
              <a:t>outlook</a:t>
            </a:r>
            <a:r>
              <a:rPr lang="fr-CH" sz="2000" dirty="0" smtClean="0">
                <a:latin typeface="+mj-lt"/>
              </a:rPr>
              <a:t> for FCC-</a:t>
            </a:r>
            <a:r>
              <a:rPr lang="fr-CH" sz="2000" dirty="0" err="1" smtClean="0">
                <a:latin typeface="+mj-lt"/>
              </a:rPr>
              <a:t>ee</a:t>
            </a:r>
            <a:endParaRPr lang="fr-CH" sz="2000" dirty="0" smtClean="0">
              <a:latin typeface="+mj-lt"/>
            </a:endParaRPr>
          </a:p>
          <a:p>
            <a:endParaRPr lang="fr-CH" sz="2000" dirty="0">
              <a:latin typeface="+mj-lt"/>
            </a:endParaRPr>
          </a:p>
          <a:p>
            <a:pPr marL="457200" indent="-457200">
              <a:buAutoNum type="arabicPeriod"/>
            </a:pPr>
            <a:r>
              <a:rPr lang="fr-CH" sz="2000" dirty="0" err="1" smtClean="0">
                <a:latin typeface="+mj-lt"/>
              </a:rPr>
              <a:t>Polarization</a:t>
            </a:r>
            <a:r>
              <a:rPr lang="fr-CH" sz="2000" dirty="0" smtClean="0">
                <a:latin typeface="+mj-lt"/>
              </a:rPr>
              <a:t> </a:t>
            </a:r>
            <a:r>
              <a:rPr lang="fr-CH" sz="2000" dirty="0" err="1" smtClean="0">
                <a:latin typeface="+mj-lt"/>
              </a:rPr>
              <a:t>was</a:t>
            </a:r>
            <a:r>
              <a:rPr lang="fr-CH" sz="2000" dirty="0" smtClean="0">
                <a:latin typeface="+mj-lt"/>
              </a:rPr>
              <a:t> ‘</a:t>
            </a:r>
            <a:r>
              <a:rPr lang="fr-CH" sz="2000" dirty="0" err="1" smtClean="0">
                <a:latin typeface="+mj-lt"/>
              </a:rPr>
              <a:t>easy</a:t>
            </a:r>
            <a:r>
              <a:rPr lang="fr-CH" sz="2000" dirty="0" smtClean="0">
                <a:latin typeface="+mj-lt"/>
              </a:rPr>
              <a:t>’ to </a:t>
            </a:r>
            <a:r>
              <a:rPr lang="fr-CH" sz="2000" dirty="0" err="1" smtClean="0">
                <a:latin typeface="+mj-lt"/>
              </a:rPr>
              <a:t>achieve</a:t>
            </a:r>
            <a:r>
              <a:rPr lang="fr-CH" sz="2000" dirty="0" smtClean="0">
                <a:latin typeface="+mj-lt"/>
              </a:rPr>
              <a:t> at LEPI and </a:t>
            </a:r>
            <a:r>
              <a:rPr lang="fr-CH" sz="2000" dirty="0" err="1" smtClean="0">
                <a:latin typeface="+mj-lt"/>
              </a:rPr>
              <a:t>could</a:t>
            </a:r>
            <a:r>
              <a:rPr lang="fr-CH" sz="2000" dirty="0" smtClean="0">
                <a:latin typeface="+mj-lt"/>
              </a:rPr>
              <a:t> </a:t>
            </a:r>
            <a:r>
              <a:rPr lang="fr-CH" sz="2000" dirty="0" err="1" smtClean="0">
                <a:latin typeface="+mj-lt"/>
              </a:rPr>
              <a:t>be</a:t>
            </a:r>
            <a:r>
              <a:rPr lang="fr-CH" sz="2000" dirty="0" smtClean="0">
                <a:latin typeface="+mj-lt"/>
              </a:rPr>
              <a:t> </a:t>
            </a:r>
            <a:r>
              <a:rPr lang="fr-CH" sz="2000" dirty="0" err="1" smtClean="0">
                <a:latin typeface="+mj-lt"/>
              </a:rPr>
              <a:t>improved</a:t>
            </a:r>
            <a:r>
              <a:rPr lang="fr-CH" sz="2000" dirty="0" smtClean="0">
                <a:latin typeface="+mj-lt"/>
              </a:rPr>
              <a:t> to ~55% </a:t>
            </a:r>
          </a:p>
          <a:p>
            <a:r>
              <a:rPr lang="fr-CH" sz="2000" dirty="0">
                <a:latin typeface="+mj-lt"/>
              </a:rPr>
              <a:t> </a:t>
            </a:r>
            <a:r>
              <a:rPr lang="fr-CH" sz="2000" dirty="0" smtClean="0">
                <a:latin typeface="+mj-lt"/>
              </a:rPr>
              <a:t>   by </a:t>
            </a:r>
            <a:r>
              <a:rPr lang="fr-CH" sz="2000" dirty="0" err="1" smtClean="0">
                <a:latin typeface="+mj-lt"/>
              </a:rPr>
              <a:t>means</a:t>
            </a:r>
            <a:r>
              <a:rPr lang="fr-CH" sz="2000" dirty="0" smtClean="0">
                <a:latin typeface="+mj-lt"/>
              </a:rPr>
              <a:t> of </a:t>
            </a:r>
            <a:r>
              <a:rPr lang="fr-CH" sz="2000" dirty="0" err="1" smtClean="0">
                <a:latin typeface="+mj-lt"/>
              </a:rPr>
              <a:t>harmonic</a:t>
            </a:r>
            <a:r>
              <a:rPr lang="fr-CH" sz="2000" dirty="0" smtClean="0">
                <a:latin typeface="+mj-lt"/>
              </a:rPr>
              <a:t> spin </a:t>
            </a:r>
            <a:r>
              <a:rPr lang="fr-CH" sz="2000" dirty="0" err="1" smtClean="0">
                <a:latin typeface="+mj-lt"/>
              </a:rPr>
              <a:t>matching</a:t>
            </a:r>
            <a:r>
              <a:rPr lang="fr-CH" sz="2000" dirty="0" smtClean="0">
                <a:latin typeface="+mj-lt"/>
              </a:rPr>
              <a:t>. </a:t>
            </a:r>
          </a:p>
          <a:p>
            <a:r>
              <a:rPr lang="fr-CH" sz="2000" dirty="0">
                <a:latin typeface="+mj-lt"/>
              </a:rPr>
              <a:t> </a:t>
            </a:r>
            <a:r>
              <a:rPr lang="fr-CH" sz="2000" dirty="0" smtClean="0">
                <a:latin typeface="+mj-lt"/>
              </a:rPr>
              <a:t>      </a:t>
            </a:r>
            <a:r>
              <a:rPr lang="fr-CH" sz="2000" dirty="0" err="1" smtClean="0">
                <a:latin typeface="+mj-lt"/>
              </a:rPr>
              <a:t>Deterministic</a:t>
            </a:r>
            <a:r>
              <a:rPr lang="fr-CH" sz="2000" dirty="0" smtClean="0">
                <a:latin typeface="+mj-lt"/>
              </a:rPr>
              <a:t>  (</a:t>
            </a:r>
            <a:r>
              <a:rPr lang="fr-CH" sz="2000" dirty="0" err="1" smtClean="0">
                <a:latin typeface="+mj-lt"/>
              </a:rPr>
              <a:t>based</a:t>
            </a:r>
            <a:r>
              <a:rPr lang="fr-CH" sz="2000" dirty="0" smtClean="0">
                <a:latin typeface="+mj-lt"/>
              </a:rPr>
              <a:t> on </a:t>
            </a:r>
            <a:r>
              <a:rPr lang="fr-CH" sz="2000" dirty="0" err="1" smtClean="0">
                <a:latin typeface="+mj-lt"/>
              </a:rPr>
              <a:t>orbit</a:t>
            </a:r>
            <a:r>
              <a:rPr lang="fr-CH" sz="2000" dirty="0" smtClean="0">
                <a:latin typeface="+mj-lt"/>
              </a:rPr>
              <a:t> </a:t>
            </a:r>
            <a:r>
              <a:rPr lang="fr-CH" sz="2000" dirty="0" err="1" smtClean="0">
                <a:latin typeface="+mj-lt"/>
              </a:rPr>
              <a:t>measurements</a:t>
            </a:r>
            <a:r>
              <a:rPr lang="fr-CH" sz="2000" dirty="0" smtClean="0">
                <a:latin typeface="+mj-lt"/>
              </a:rPr>
              <a:t>) </a:t>
            </a:r>
          </a:p>
          <a:p>
            <a:r>
              <a:rPr lang="fr-CH" sz="2000" dirty="0">
                <a:latin typeface="+mj-lt"/>
              </a:rPr>
              <a:t> </a:t>
            </a:r>
            <a:r>
              <a:rPr lang="fr-CH" sz="2000" dirty="0" smtClean="0">
                <a:latin typeface="+mj-lt"/>
              </a:rPr>
              <a:t>          or </a:t>
            </a:r>
            <a:r>
              <a:rPr lang="fr-CH" sz="2000" dirty="0" err="1">
                <a:latin typeface="+mj-lt"/>
              </a:rPr>
              <a:t>E</a:t>
            </a:r>
            <a:r>
              <a:rPr lang="fr-CH" sz="2000" dirty="0" err="1" smtClean="0">
                <a:latin typeface="+mj-lt"/>
              </a:rPr>
              <a:t>mpirical</a:t>
            </a:r>
            <a:r>
              <a:rPr lang="fr-CH" sz="2000" dirty="0" smtClean="0">
                <a:latin typeface="+mj-lt"/>
              </a:rPr>
              <a:t> (</a:t>
            </a:r>
            <a:r>
              <a:rPr lang="fr-CH" sz="2000" dirty="0" err="1" smtClean="0">
                <a:latin typeface="+mj-lt"/>
              </a:rPr>
              <a:t>based</a:t>
            </a:r>
            <a:r>
              <a:rPr lang="fr-CH" sz="2000" dirty="0" smtClean="0">
                <a:latin typeface="+mj-lt"/>
              </a:rPr>
              <a:t> on </a:t>
            </a:r>
            <a:r>
              <a:rPr lang="fr-CH" sz="2000" dirty="0" err="1" smtClean="0">
                <a:latin typeface="+mj-lt"/>
              </a:rPr>
              <a:t>polarization</a:t>
            </a:r>
            <a:r>
              <a:rPr lang="fr-CH" sz="2000" dirty="0" smtClean="0">
                <a:latin typeface="+mj-lt"/>
              </a:rPr>
              <a:t> </a:t>
            </a:r>
            <a:r>
              <a:rPr lang="fr-CH" sz="2000" dirty="0" err="1" smtClean="0">
                <a:latin typeface="+mj-lt"/>
              </a:rPr>
              <a:t>itself</a:t>
            </a:r>
            <a:r>
              <a:rPr lang="fr-CH" sz="2000" dirty="0" smtClean="0">
                <a:latin typeface="+mj-lt"/>
              </a:rPr>
              <a:t>)</a:t>
            </a:r>
          </a:p>
          <a:p>
            <a:r>
              <a:rPr lang="fr-CH" sz="2000" dirty="0">
                <a:latin typeface="+mj-lt"/>
              </a:rPr>
              <a:t> </a:t>
            </a:r>
            <a:r>
              <a:rPr lang="fr-CH" sz="2000" dirty="0" smtClean="0">
                <a:latin typeface="+mj-lt"/>
              </a:rPr>
              <a:t>   Spin </a:t>
            </a:r>
            <a:r>
              <a:rPr lang="fr-CH" sz="2000" dirty="0" err="1" smtClean="0">
                <a:latin typeface="+mj-lt"/>
              </a:rPr>
              <a:t>bumps</a:t>
            </a:r>
            <a:r>
              <a:rPr lang="fr-CH" sz="2000" dirty="0" smtClean="0">
                <a:latin typeface="+mj-lt"/>
              </a:rPr>
              <a:t> </a:t>
            </a:r>
            <a:r>
              <a:rPr lang="fr-CH" sz="2000" dirty="0" err="1" smtClean="0">
                <a:latin typeface="+mj-lt"/>
              </a:rPr>
              <a:t>were</a:t>
            </a:r>
            <a:r>
              <a:rPr lang="fr-CH" sz="2000" dirty="0" smtClean="0">
                <a:latin typeface="+mj-lt"/>
              </a:rPr>
              <a:t> </a:t>
            </a:r>
            <a:r>
              <a:rPr lang="fr-CH" sz="2000" dirty="0" smtClean="0">
                <a:latin typeface="+mj-lt"/>
                <a:sym typeface="Symbol"/>
              </a:rPr>
              <a:t>+ </a:t>
            </a:r>
            <a:r>
              <a:rPr lang="fr-CH" sz="2000" dirty="0" err="1" smtClean="0">
                <a:latin typeface="+mj-lt"/>
                <a:sym typeface="Symbol"/>
              </a:rPr>
              <a:t>bumps</a:t>
            </a:r>
            <a:r>
              <a:rPr lang="fr-CH" sz="2000" dirty="0" smtClean="0">
                <a:latin typeface="+mj-lt"/>
                <a:sym typeface="Symbol"/>
              </a:rPr>
              <a:t> and </a:t>
            </a:r>
            <a:r>
              <a:rPr lang="fr-CH" sz="2000" dirty="0" err="1" smtClean="0">
                <a:latin typeface="+mj-lt"/>
                <a:sym typeface="Symbol"/>
              </a:rPr>
              <a:t>worked</a:t>
            </a:r>
            <a:r>
              <a:rPr lang="fr-CH" sz="2000" dirty="0" smtClean="0">
                <a:latin typeface="+mj-lt"/>
                <a:sym typeface="Symbol"/>
              </a:rPr>
              <a:t> </a:t>
            </a:r>
            <a:r>
              <a:rPr lang="fr-CH" sz="2000" dirty="0" err="1" smtClean="0">
                <a:latin typeface="+mj-lt"/>
                <a:sym typeface="Symbol"/>
              </a:rPr>
              <a:t>well</a:t>
            </a:r>
            <a:r>
              <a:rPr lang="fr-CH" sz="2000" dirty="0" smtClean="0">
                <a:latin typeface="+mj-lt"/>
                <a:sym typeface="Symbol"/>
              </a:rPr>
              <a:t> (do not </a:t>
            </a:r>
            <a:r>
              <a:rPr lang="fr-CH" sz="2000" dirty="0" err="1" smtClean="0">
                <a:latin typeface="+mj-lt"/>
                <a:sym typeface="Symbol"/>
              </a:rPr>
              <a:t>generate</a:t>
            </a:r>
            <a:r>
              <a:rPr lang="fr-CH" sz="2000" dirty="0" smtClean="0">
                <a:latin typeface="+mj-lt"/>
                <a:sym typeface="Symbol"/>
              </a:rPr>
              <a:t> </a:t>
            </a:r>
            <a:r>
              <a:rPr lang="fr-CH" sz="2000" dirty="0" err="1" smtClean="0">
                <a:latin typeface="+mj-lt"/>
                <a:sym typeface="Symbol"/>
              </a:rPr>
              <a:t>much</a:t>
            </a:r>
            <a:r>
              <a:rPr lang="fr-CH" sz="2000" dirty="0" smtClean="0">
                <a:latin typeface="+mj-lt"/>
                <a:sym typeface="Symbol"/>
              </a:rPr>
              <a:t> dispersion)</a:t>
            </a:r>
          </a:p>
          <a:p>
            <a:r>
              <a:rPr lang="fr-CH" sz="2000" dirty="0">
                <a:latin typeface="+mj-lt"/>
                <a:sym typeface="Symbol"/>
              </a:rPr>
              <a:t> </a:t>
            </a:r>
            <a:r>
              <a:rPr lang="fr-CH" sz="2000" dirty="0" smtClean="0">
                <a:latin typeface="+mj-lt"/>
                <a:sym typeface="Symbol"/>
              </a:rPr>
              <a:t>   </a:t>
            </a:r>
            <a:r>
              <a:rPr lang="fr-CH" sz="2000" dirty="0" err="1" smtClean="0">
                <a:latin typeface="+mj-lt"/>
                <a:sym typeface="Symbol"/>
              </a:rPr>
              <a:t>Polarization</a:t>
            </a:r>
            <a:r>
              <a:rPr lang="fr-CH" sz="2000" dirty="0" smtClean="0">
                <a:latin typeface="+mj-lt"/>
                <a:sym typeface="Symbol"/>
              </a:rPr>
              <a:t> </a:t>
            </a:r>
            <a:r>
              <a:rPr lang="fr-CH" sz="2000" dirty="0" err="1" smtClean="0">
                <a:latin typeface="+mj-lt"/>
                <a:sym typeface="Symbol"/>
              </a:rPr>
              <a:t>was</a:t>
            </a:r>
            <a:r>
              <a:rPr lang="fr-CH" sz="2000" dirty="0" smtClean="0">
                <a:latin typeface="+mj-lt"/>
                <a:sym typeface="Symbol"/>
              </a:rPr>
              <a:t> possible as long as </a:t>
            </a:r>
            <a:r>
              <a:rPr lang="fr-CH" sz="2000" dirty="0" err="1" smtClean="0">
                <a:latin typeface="+mj-lt"/>
                <a:sym typeface="Symbol"/>
              </a:rPr>
              <a:t>beam</a:t>
            </a:r>
            <a:r>
              <a:rPr lang="fr-CH" sz="2000" dirty="0" smtClean="0">
                <a:latin typeface="+mj-lt"/>
                <a:sym typeface="Symbol"/>
              </a:rPr>
              <a:t> </a:t>
            </a:r>
            <a:r>
              <a:rPr lang="fr-CH" sz="2000" dirty="0" err="1" smtClean="0">
                <a:latin typeface="+mj-lt"/>
                <a:sym typeface="Symbol"/>
              </a:rPr>
              <a:t>energy</a:t>
            </a:r>
            <a:r>
              <a:rPr lang="fr-CH" sz="2000" dirty="0" smtClean="0">
                <a:latin typeface="+mj-lt"/>
                <a:sym typeface="Symbol"/>
              </a:rPr>
              <a:t> spread &lt; ~55 MeV</a:t>
            </a:r>
          </a:p>
          <a:p>
            <a:endParaRPr lang="fr-CH" sz="2000" dirty="0" smtClean="0">
              <a:latin typeface="+mj-lt"/>
              <a:sym typeface="Symbol"/>
            </a:endParaRPr>
          </a:p>
          <a:p>
            <a:r>
              <a:rPr lang="fr-CH" sz="2000" dirty="0" smtClean="0">
                <a:latin typeface="+mj-lt"/>
                <a:sym typeface="Symbol"/>
              </a:rPr>
              <a:t>2. </a:t>
            </a:r>
            <a:r>
              <a:rPr lang="fr-CH" sz="2000" dirty="0" err="1" smtClean="0">
                <a:latin typeface="+mj-lt"/>
                <a:sym typeface="Symbol"/>
              </a:rPr>
              <a:t>resonant</a:t>
            </a:r>
            <a:r>
              <a:rPr lang="fr-CH" sz="2000" dirty="0" smtClean="0">
                <a:latin typeface="+mj-lt"/>
                <a:sym typeface="Symbol"/>
              </a:rPr>
              <a:t> </a:t>
            </a:r>
            <a:r>
              <a:rPr lang="fr-CH" sz="2000" dirty="0" err="1" smtClean="0">
                <a:latin typeface="+mj-lt"/>
                <a:sym typeface="Symbol"/>
              </a:rPr>
              <a:t>depolarization</a:t>
            </a:r>
            <a:r>
              <a:rPr lang="fr-CH" sz="2000" dirty="0" smtClean="0">
                <a:latin typeface="+mj-lt"/>
                <a:sym typeface="Symbol"/>
              </a:rPr>
              <a:t> (RD) calibration </a:t>
            </a:r>
            <a:r>
              <a:rPr lang="fr-CH" sz="2000" dirty="0" err="1" smtClean="0">
                <a:latin typeface="+mj-lt"/>
                <a:sym typeface="Symbol"/>
              </a:rPr>
              <a:t>could</a:t>
            </a:r>
            <a:r>
              <a:rPr lang="fr-CH" sz="2000" dirty="0" smtClean="0">
                <a:latin typeface="+mj-lt"/>
                <a:sym typeface="Symbol"/>
              </a:rPr>
              <a:t> </a:t>
            </a:r>
            <a:r>
              <a:rPr lang="fr-CH" sz="2000" dirty="0" err="1" smtClean="0">
                <a:latin typeface="+mj-lt"/>
                <a:sym typeface="Symbol"/>
              </a:rPr>
              <a:t>be</a:t>
            </a:r>
            <a:r>
              <a:rPr lang="fr-CH" sz="2000" dirty="0" smtClean="0">
                <a:latin typeface="+mj-lt"/>
                <a:sym typeface="Symbol"/>
              </a:rPr>
              <a:t> </a:t>
            </a:r>
            <a:r>
              <a:rPr lang="fr-CH" sz="2000" dirty="0" err="1" smtClean="0">
                <a:latin typeface="+mj-lt"/>
                <a:sym typeface="Symbol"/>
              </a:rPr>
              <a:t>achieved</a:t>
            </a:r>
            <a:r>
              <a:rPr lang="fr-CH" sz="2000" dirty="0" smtClean="0">
                <a:latin typeface="+mj-lt"/>
                <a:sym typeface="Symbol"/>
              </a:rPr>
              <a:t> </a:t>
            </a:r>
          </a:p>
          <a:p>
            <a:r>
              <a:rPr lang="fr-CH" sz="2000" dirty="0">
                <a:latin typeface="+mj-lt"/>
                <a:sym typeface="Symbol"/>
              </a:rPr>
              <a:t> </a:t>
            </a:r>
            <a:r>
              <a:rPr lang="fr-CH" sz="2000" dirty="0" smtClean="0">
                <a:latin typeface="+mj-lt"/>
                <a:sym typeface="Symbol"/>
              </a:rPr>
              <a:t>      </a:t>
            </a:r>
            <a:r>
              <a:rPr lang="fr-CH" sz="2000" dirty="0" err="1" smtClean="0">
                <a:latin typeface="+mj-lt"/>
                <a:sym typeface="Symbol"/>
              </a:rPr>
              <a:t>with</a:t>
            </a:r>
            <a:r>
              <a:rPr lang="fr-CH" sz="2000" dirty="0" smtClean="0">
                <a:latin typeface="+mj-lt"/>
                <a:sym typeface="Symbol"/>
              </a:rPr>
              <a:t> </a:t>
            </a:r>
            <a:r>
              <a:rPr lang="fr-CH" sz="2000" dirty="0" err="1" smtClean="0">
                <a:latin typeface="+mj-lt"/>
                <a:sym typeface="Symbol"/>
              </a:rPr>
              <a:t>precision</a:t>
            </a:r>
            <a:r>
              <a:rPr lang="fr-CH" sz="2000" dirty="0" smtClean="0">
                <a:latin typeface="+mj-lt"/>
                <a:sym typeface="Symbol"/>
              </a:rPr>
              <a:t> of &lt; 100keV on </a:t>
            </a:r>
            <a:r>
              <a:rPr lang="fr-CH" sz="2000" dirty="0" err="1" smtClean="0">
                <a:latin typeface="+mj-lt"/>
                <a:sym typeface="Symbol"/>
              </a:rPr>
              <a:t>beam</a:t>
            </a:r>
            <a:r>
              <a:rPr lang="fr-CH" sz="2000" dirty="0" smtClean="0">
                <a:latin typeface="+mj-lt"/>
                <a:sym typeface="Symbol"/>
              </a:rPr>
              <a:t> </a:t>
            </a:r>
            <a:r>
              <a:rPr lang="fr-CH" sz="2000" dirty="0" err="1" smtClean="0">
                <a:latin typeface="+mj-lt"/>
                <a:sym typeface="Symbol"/>
              </a:rPr>
              <a:t>energy</a:t>
            </a:r>
            <a:r>
              <a:rPr lang="fr-CH" sz="2000" dirty="0" smtClean="0">
                <a:latin typeface="+mj-lt"/>
                <a:sym typeface="Symbol"/>
              </a:rPr>
              <a:t> </a:t>
            </a:r>
          </a:p>
          <a:p>
            <a:endParaRPr lang="fr-CH" sz="2000" dirty="0" smtClean="0">
              <a:latin typeface="+mj-lt"/>
              <a:sym typeface="Symbol"/>
            </a:endParaRPr>
          </a:p>
          <a:p>
            <a:r>
              <a:rPr lang="fr-CH" sz="2000" dirty="0" smtClean="0">
                <a:latin typeface="+mj-lt"/>
                <a:sym typeface="Symbol"/>
              </a:rPr>
              <a:t>3. for </a:t>
            </a:r>
            <a:r>
              <a:rPr lang="fr-CH" sz="2000" dirty="0" err="1" smtClean="0">
                <a:latin typeface="+mj-lt"/>
                <a:sym typeface="Symbol"/>
              </a:rPr>
              <a:t>physics</a:t>
            </a:r>
            <a:r>
              <a:rPr lang="fr-CH" sz="2000" dirty="0" smtClean="0">
                <a:latin typeface="+mj-lt"/>
                <a:sym typeface="Symbol"/>
              </a:rPr>
              <a:t> use, </a:t>
            </a:r>
            <a:r>
              <a:rPr lang="fr-CH" sz="2000" dirty="0" err="1" smtClean="0">
                <a:latin typeface="+mj-lt"/>
                <a:sym typeface="Symbol"/>
              </a:rPr>
              <a:t>many</a:t>
            </a:r>
            <a:r>
              <a:rPr lang="fr-CH" sz="2000" dirty="0" smtClean="0">
                <a:latin typeface="+mj-lt"/>
                <a:sym typeface="Symbol"/>
              </a:rPr>
              <a:t> </a:t>
            </a:r>
            <a:r>
              <a:rPr lang="fr-CH" sz="2000" dirty="0" err="1" smtClean="0">
                <a:latin typeface="+mj-lt"/>
                <a:sym typeface="Symbol"/>
              </a:rPr>
              <a:t>problems</a:t>
            </a:r>
            <a:r>
              <a:rPr lang="fr-CH" sz="2000" dirty="0" smtClean="0">
                <a:latin typeface="+mj-lt"/>
                <a:sym typeface="Symbol"/>
              </a:rPr>
              <a:t> </a:t>
            </a:r>
            <a:r>
              <a:rPr lang="fr-CH" sz="2000" dirty="0" err="1" smtClean="0">
                <a:latin typeface="+mj-lt"/>
                <a:sym typeface="Symbol"/>
              </a:rPr>
              <a:t>arose</a:t>
            </a:r>
            <a:r>
              <a:rPr lang="fr-CH" sz="2000" dirty="0" smtClean="0">
                <a:latin typeface="+mj-lt"/>
                <a:sym typeface="Symbol"/>
              </a:rPr>
              <a:t> </a:t>
            </a:r>
            <a:r>
              <a:rPr lang="fr-CH" sz="2000" dirty="0" err="1" smtClean="0">
                <a:latin typeface="+mj-lt"/>
                <a:sym typeface="Symbol"/>
              </a:rPr>
              <a:t>because</a:t>
            </a:r>
            <a:r>
              <a:rPr lang="fr-CH" sz="2000" dirty="0" smtClean="0">
                <a:latin typeface="+mj-lt"/>
                <a:sym typeface="Symbol"/>
              </a:rPr>
              <a:t> RD </a:t>
            </a:r>
            <a:r>
              <a:rPr lang="fr-CH" sz="2000" dirty="0" err="1" smtClean="0">
                <a:latin typeface="+mj-lt"/>
                <a:sym typeface="Symbol"/>
              </a:rPr>
              <a:t>was</a:t>
            </a:r>
            <a:r>
              <a:rPr lang="fr-CH" sz="2000" dirty="0" smtClean="0">
                <a:latin typeface="+mj-lt"/>
                <a:sym typeface="Symbol"/>
              </a:rPr>
              <a:t> not </a:t>
            </a:r>
            <a:r>
              <a:rPr lang="fr-CH" sz="2000" dirty="0" err="1" smtClean="0">
                <a:latin typeface="+mj-lt"/>
                <a:sym typeface="Symbol"/>
              </a:rPr>
              <a:t>done</a:t>
            </a:r>
            <a:r>
              <a:rPr lang="fr-CH" sz="2000" dirty="0" smtClean="0">
                <a:latin typeface="+mj-lt"/>
                <a:sym typeface="Symbol"/>
              </a:rPr>
              <a:t> </a:t>
            </a:r>
            <a:r>
              <a:rPr lang="fr-CH" sz="2000" dirty="0" err="1" smtClean="0">
                <a:latin typeface="+mj-lt"/>
                <a:sym typeface="Symbol"/>
              </a:rPr>
              <a:t>during</a:t>
            </a:r>
            <a:r>
              <a:rPr lang="fr-CH" sz="2000" dirty="0" smtClean="0">
                <a:latin typeface="+mj-lt"/>
                <a:sym typeface="Symbol"/>
              </a:rPr>
              <a:t> </a:t>
            </a:r>
            <a:r>
              <a:rPr lang="fr-CH" sz="2000" dirty="0" err="1" smtClean="0">
                <a:latin typeface="+mj-lt"/>
                <a:sym typeface="Symbol"/>
              </a:rPr>
              <a:t>physics</a:t>
            </a:r>
            <a:endParaRPr lang="fr-CH" sz="2000" dirty="0" smtClean="0">
              <a:latin typeface="+mj-lt"/>
              <a:sym typeface="Symbol"/>
            </a:endParaRPr>
          </a:p>
          <a:p>
            <a:r>
              <a:rPr lang="fr-CH" sz="2000" dirty="0">
                <a:latin typeface="+mj-lt"/>
                <a:sym typeface="Symbol"/>
              </a:rPr>
              <a:t> </a:t>
            </a:r>
            <a:r>
              <a:rPr lang="fr-CH" sz="2000" dirty="0" smtClean="0">
                <a:latin typeface="+mj-lt"/>
                <a:sym typeface="Symbol"/>
              </a:rPr>
              <a:t>   -- </a:t>
            </a:r>
            <a:r>
              <a:rPr lang="fr-CH" sz="2000" dirty="0" err="1" smtClean="0">
                <a:latin typeface="+mj-lt"/>
                <a:sym typeface="Symbol"/>
              </a:rPr>
              <a:t>tides</a:t>
            </a:r>
            <a:r>
              <a:rPr lang="fr-CH" sz="2000" dirty="0" smtClean="0">
                <a:latin typeface="+mj-lt"/>
                <a:sym typeface="Symbol"/>
              </a:rPr>
              <a:t>, </a:t>
            </a:r>
            <a:r>
              <a:rPr lang="fr-CH" sz="2000" dirty="0" err="1" smtClean="0">
                <a:latin typeface="+mj-lt"/>
                <a:sym typeface="Symbol"/>
              </a:rPr>
              <a:t>ground</a:t>
            </a:r>
            <a:r>
              <a:rPr lang="fr-CH" sz="2000" dirty="0" smtClean="0">
                <a:latin typeface="+mj-lt"/>
                <a:sym typeface="Symbol"/>
              </a:rPr>
              <a:t> motions, trains etc… </a:t>
            </a:r>
            <a:r>
              <a:rPr lang="fr-CH" sz="2000" dirty="0" err="1" smtClean="0">
                <a:latin typeface="+mj-lt"/>
                <a:sym typeface="Symbol"/>
              </a:rPr>
              <a:t>had</a:t>
            </a:r>
            <a:r>
              <a:rPr lang="fr-CH" sz="2000" dirty="0" smtClean="0">
                <a:latin typeface="+mj-lt"/>
                <a:sym typeface="Symbol"/>
              </a:rPr>
              <a:t> to </a:t>
            </a:r>
            <a:r>
              <a:rPr lang="fr-CH" sz="2000" dirty="0" err="1" smtClean="0">
                <a:latin typeface="+mj-lt"/>
                <a:sym typeface="Symbol"/>
              </a:rPr>
              <a:t>be</a:t>
            </a:r>
            <a:r>
              <a:rPr lang="fr-CH" sz="2000" dirty="0" smtClean="0">
                <a:latin typeface="+mj-lt"/>
                <a:sym typeface="Symbol"/>
              </a:rPr>
              <a:t> </a:t>
            </a:r>
            <a:r>
              <a:rPr lang="fr-CH" sz="2000" dirty="0" err="1" smtClean="0">
                <a:latin typeface="+mj-lt"/>
                <a:sym typeface="Symbol"/>
              </a:rPr>
              <a:t>discovered</a:t>
            </a:r>
            <a:r>
              <a:rPr lang="fr-CH" sz="2000" dirty="0" smtClean="0">
                <a:latin typeface="+mj-lt"/>
                <a:sym typeface="Symbol"/>
              </a:rPr>
              <a:t> and </a:t>
            </a:r>
            <a:r>
              <a:rPr lang="fr-CH" sz="2000" dirty="0" err="1" smtClean="0">
                <a:latin typeface="+mj-lt"/>
                <a:sym typeface="Symbol"/>
              </a:rPr>
              <a:t>corrected</a:t>
            </a:r>
            <a:r>
              <a:rPr lang="fr-CH" sz="2000" dirty="0" smtClean="0">
                <a:latin typeface="+mj-lt"/>
                <a:sym typeface="Symbol"/>
              </a:rPr>
              <a:t> </a:t>
            </a:r>
          </a:p>
          <a:p>
            <a:r>
              <a:rPr lang="fr-CH" sz="2000" dirty="0">
                <a:latin typeface="+mj-lt"/>
                <a:sym typeface="Symbol"/>
              </a:rPr>
              <a:t> </a:t>
            </a:r>
            <a:r>
              <a:rPr lang="fr-CH" sz="2000" dirty="0" smtClean="0">
                <a:latin typeface="+mj-lt"/>
                <a:sym typeface="Symbol"/>
              </a:rPr>
              <a:t>       a posteriori. Time </a:t>
            </a:r>
            <a:r>
              <a:rPr lang="fr-CH" sz="2000" dirty="0" err="1" smtClean="0">
                <a:latin typeface="+mj-lt"/>
                <a:sym typeface="Symbol"/>
              </a:rPr>
              <a:t>consuming</a:t>
            </a:r>
            <a:r>
              <a:rPr lang="fr-CH" sz="2000" dirty="0" smtClean="0">
                <a:latin typeface="+mj-lt"/>
                <a:sym typeface="Symbol"/>
              </a:rPr>
              <a:t> and </a:t>
            </a:r>
            <a:r>
              <a:rPr lang="fr-CH" sz="2000" dirty="0" err="1" smtClean="0">
                <a:latin typeface="+mj-lt"/>
                <a:sym typeface="Symbol"/>
              </a:rPr>
              <a:t>loss</a:t>
            </a:r>
            <a:r>
              <a:rPr lang="fr-CH" sz="2000" dirty="0" smtClean="0">
                <a:latin typeface="+mj-lt"/>
                <a:sym typeface="Symbol"/>
              </a:rPr>
              <a:t> of information. </a:t>
            </a:r>
          </a:p>
          <a:p>
            <a:r>
              <a:rPr lang="fr-CH" sz="2000" dirty="0">
                <a:latin typeface="+mj-lt"/>
                <a:sym typeface="Symbol"/>
              </a:rPr>
              <a:t> </a:t>
            </a:r>
            <a:r>
              <a:rPr lang="fr-CH" sz="2000" dirty="0" smtClean="0">
                <a:latin typeface="+mj-lt"/>
                <a:sym typeface="Symbol"/>
              </a:rPr>
              <a:t>   -- in </a:t>
            </a:r>
            <a:r>
              <a:rPr lang="fr-CH" sz="2000" dirty="0" err="1" smtClean="0">
                <a:latin typeface="+mj-lt"/>
                <a:sym typeface="Symbol"/>
              </a:rPr>
              <a:t>my</a:t>
            </a:r>
            <a:r>
              <a:rPr lang="fr-CH" sz="2000" dirty="0" smtClean="0">
                <a:latin typeface="+mj-lt"/>
                <a:sym typeface="Symbol"/>
              </a:rPr>
              <a:t> </a:t>
            </a:r>
            <a:r>
              <a:rPr lang="fr-CH" sz="2000" dirty="0" err="1" smtClean="0">
                <a:latin typeface="+mj-lt"/>
                <a:sym typeface="Symbol"/>
              </a:rPr>
              <a:t>personal</a:t>
            </a:r>
            <a:r>
              <a:rPr lang="fr-CH" sz="2000" dirty="0" smtClean="0">
                <a:latin typeface="+mj-lt"/>
                <a:sym typeface="Symbol"/>
              </a:rPr>
              <a:t> opinion </a:t>
            </a:r>
            <a:r>
              <a:rPr lang="fr-CH" sz="2000" dirty="0" err="1" smtClean="0">
                <a:latin typeface="+mj-lt"/>
                <a:sym typeface="Symbol"/>
              </a:rPr>
              <a:t>this</a:t>
            </a:r>
            <a:r>
              <a:rPr lang="fr-CH" sz="2000" dirty="0" smtClean="0">
                <a:latin typeface="+mj-lt"/>
                <a:sym typeface="Symbol"/>
              </a:rPr>
              <a:t> </a:t>
            </a:r>
            <a:r>
              <a:rPr lang="fr-CH" sz="2000" dirty="0" err="1" smtClean="0">
                <a:latin typeface="+mj-lt"/>
                <a:sym typeface="Symbol"/>
              </a:rPr>
              <a:t>is</a:t>
            </a:r>
            <a:r>
              <a:rPr lang="fr-CH" sz="2000" dirty="0" smtClean="0">
                <a:latin typeface="+mj-lt"/>
                <a:sym typeface="Symbol"/>
              </a:rPr>
              <a:t> a </a:t>
            </a:r>
            <a:r>
              <a:rPr lang="fr-CH" sz="2000" dirty="0" err="1" smtClean="0">
                <a:latin typeface="+mj-lt"/>
                <a:sym typeface="Symbol"/>
              </a:rPr>
              <a:t>result</a:t>
            </a:r>
            <a:r>
              <a:rPr lang="fr-CH" sz="2000" dirty="0" smtClean="0">
                <a:latin typeface="+mj-lt"/>
                <a:sym typeface="Symbol"/>
              </a:rPr>
              <a:t> of a </a:t>
            </a:r>
            <a:r>
              <a:rPr lang="fr-CH" sz="2000" dirty="0" err="1" smtClean="0">
                <a:latin typeface="+mj-lt"/>
                <a:sym typeface="Symbol"/>
              </a:rPr>
              <a:t>useless</a:t>
            </a:r>
            <a:r>
              <a:rPr lang="fr-CH" sz="2000" dirty="0" smtClean="0">
                <a:latin typeface="+mj-lt"/>
                <a:sym typeface="Symbol"/>
              </a:rPr>
              <a:t> </a:t>
            </a:r>
            <a:r>
              <a:rPr lang="fr-CH" sz="2000" dirty="0" err="1" smtClean="0">
                <a:latin typeface="+mj-lt"/>
                <a:sym typeface="Symbol"/>
              </a:rPr>
              <a:t>separation</a:t>
            </a:r>
            <a:r>
              <a:rPr lang="fr-CH" sz="2000" dirty="0" smtClean="0">
                <a:latin typeface="+mj-lt"/>
                <a:sym typeface="Symbol"/>
              </a:rPr>
              <a:t> </a:t>
            </a:r>
          </a:p>
          <a:p>
            <a:r>
              <a:rPr lang="fr-CH" sz="2000" dirty="0">
                <a:latin typeface="+mj-lt"/>
                <a:sym typeface="Symbol"/>
              </a:rPr>
              <a:t> </a:t>
            </a:r>
            <a:r>
              <a:rPr lang="fr-CH" sz="2000" dirty="0" smtClean="0">
                <a:latin typeface="+mj-lt"/>
                <a:sym typeface="Symbol"/>
              </a:rPr>
              <a:t>       </a:t>
            </a:r>
            <a:r>
              <a:rPr lang="fr-CH" sz="2000" dirty="0" err="1" smtClean="0">
                <a:latin typeface="+mj-lt"/>
                <a:sym typeface="Symbol"/>
              </a:rPr>
              <a:t>between</a:t>
            </a:r>
            <a:r>
              <a:rPr lang="fr-CH" sz="2000" dirty="0" smtClean="0">
                <a:latin typeface="+mj-lt"/>
                <a:sym typeface="Symbol"/>
              </a:rPr>
              <a:t> </a:t>
            </a:r>
            <a:r>
              <a:rPr lang="fr-CH" sz="2000" dirty="0" err="1" smtClean="0">
                <a:latin typeface="+mj-lt"/>
                <a:sym typeface="Symbol"/>
              </a:rPr>
              <a:t>accelerator</a:t>
            </a:r>
            <a:r>
              <a:rPr lang="fr-CH" sz="2000" dirty="0" smtClean="0">
                <a:latin typeface="+mj-lt"/>
                <a:sym typeface="Symbol"/>
              </a:rPr>
              <a:t> and </a:t>
            </a:r>
            <a:r>
              <a:rPr lang="fr-CH" sz="2000" dirty="0" err="1" smtClean="0">
                <a:latin typeface="+mj-lt"/>
                <a:sym typeface="Symbol"/>
              </a:rPr>
              <a:t>particle</a:t>
            </a:r>
            <a:r>
              <a:rPr lang="fr-CH" sz="2000" dirty="0" smtClean="0">
                <a:latin typeface="+mj-lt"/>
                <a:sym typeface="Symbol"/>
              </a:rPr>
              <a:t> </a:t>
            </a:r>
            <a:r>
              <a:rPr lang="fr-CH" sz="2000" dirty="0" err="1" smtClean="0">
                <a:latin typeface="+mj-lt"/>
                <a:sym typeface="Symbol"/>
              </a:rPr>
              <a:t>physics</a:t>
            </a:r>
            <a:r>
              <a:rPr lang="fr-CH" sz="2000" dirty="0" smtClean="0">
                <a:latin typeface="+mj-lt"/>
                <a:sym typeface="Symbol"/>
              </a:rPr>
              <a:t> </a:t>
            </a:r>
            <a:r>
              <a:rPr lang="fr-CH" sz="2000" dirty="0" err="1" smtClean="0">
                <a:latin typeface="+mj-lt"/>
                <a:sym typeface="Symbol"/>
              </a:rPr>
              <a:t>worlds</a:t>
            </a:r>
            <a:endParaRPr lang="fr-CH" sz="2000" dirty="0">
              <a:latin typeface="+mj-lt"/>
              <a:sym typeface="Symbol"/>
            </a:endParaRPr>
          </a:p>
          <a:p>
            <a:r>
              <a:rPr lang="fr-CH" sz="2000" dirty="0" smtClean="0">
                <a:latin typeface="+mj-lt"/>
                <a:sym typeface="Symbol"/>
              </a:rPr>
              <a:t>    -- but </a:t>
            </a:r>
            <a:r>
              <a:rPr lang="fr-CH" sz="2000" dirty="0" err="1" smtClean="0">
                <a:latin typeface="+mj-lt"/>
                <a:sym typeface="Symbol"/>
              </a:rPr>
              <a:t>also</a:t>
            </a:r>
            <a:r>
              <a:rPr lang="fr-CH" sz="2000" dirty="0" smtClean="0">
                <a:latin typeface="+mj-lt"/>
                <a:sym typeface="Symbol"/>
              </a:rPr>
              <a:t> </a:t>
            </a:r>
            <a:r>
              <a:rPr lang="fr-CH" sz="2000" dirty="0" err="1" smtClean="0">
                <a:latin typeface="+mj-lt"/>
                <a:sym typeface="Symbol"/>
              </a:rPr>
              <a:t>because</a:t>
            </a:r>
            <a:r>
              <a:rPr lang="fr-CH" sz="2000" dirty="0" smtClean="0">
                <a:latin typeface="+mj-lt"/>
                <a:sym typeface="Symbol"/>
              </a:rPr>
              <a:t> </a:t>
            </a:r>
            <a:r>
              <a:rPr lang="fr-CH" sz="2000" dirty="0" err="1" smtClean="0">
                <a:latin typeface="+mj-lt"/>
                <a:sym typeface="Symbol"/>
              </a:rPr>
              <a:t>procedure</a:t>
            </a:r>
            <a:r>
              <a:rPr lang="fr-CH" sz="2000" dirty="0" smtClean="0">
                <a:latin typeface="+mj-lt"/>
                <a:sym typeface="Symbol"/>
              </a:rPr>
              <a:t> </a:t>
            </a:r>
            <a:r>
              <a:rPr lang="fr-CH" sz="2000" dirty="0" err="1" smtClean="0">
                <a:latin typeface="+mj-lt"/>
                <a:sym typeface="Symbol"/>
              </a:rPr>
              <a:t>was</a:t>
            </a:r>
            <a:r>
              <a:rPr lang="fr-CH" sz="2000" dirty="0" smtClean="0">
                <a:latin typeface="+mj-lt"/>
                <a:sym typeface="Symbol"/>
              </a:rPr>
              <a:t> </a:t>
            </a:r>
            <a:r>
              <a:rPr lang="fr-CH" sz="2000" dirty="0" err="1" smtClean="0">
                <a:latin typeface="+mj-lt"/>
                <a:sym typeface="Symbol"/>
              </a:rPr>
              <a:t>delicate</a:t>
            </a:r>
            <a:r>
              <a:rPr lang="fr-CH" sz="2000" dirty="0" smtClean="0">
                <a:latin typeface="+mj-lt"/>
                <a:sym typeface="Symbol"/>
              </a:rPr>
              <a:t> and not </a:t>
            </a:r>
            <a:r>
              <a:rPr lang="fr-CH" sz="2000" dirty="0" err="1" smtClean="0">
                <a:latin typeface="+mj-lt"/>
                <a:sym typeface="Symbol"/>
              </a:rPr>
              <a:t>automatized</a:t>
            </a:r>
            <a:r>
              <a:rPr lang="fr-CH" sz="2000" dirty="0" smtClean="0">
                <a:latin typeface="+mj-lt"/>
                <a:sym typeface="Symbol"/>
              </a:rPr>
              <a:t>. </a:t>
            </a:r>
          </a:p>
          <a:p>
            <a:endParaRPr lang="fr-CH" sz="2000" dirty="0">
              <a:latin typeface="+mj-lt"/>
              <a:sym typeface="Symbol"/>
            </a:endParaRPr>
          </a:p>
          <a:p>
            <a:r>
              <a:rPr lang="fr-CH" sz="2000" dirty="0" smtClean="0">
                <a:latin typeface="+mj-lt"/>
                <a:sym typeface="Symbol"/>
              </a:rPr>
              <a:t>4. </a:t>
            </a:r>
          </a:p>
          <a:p>
            <a:r>
              <a:rPr lang="fr-CH" sz="2000" dirty="0" smtClean="0">
                <a:latin typeface="+mj-lt"/>
                <a:sym typeface="Symbol"/>
              </a:rPr>
              <a:t>     </a:t>
            </a:r>
          </a:p>
          <a:p>
            <a:endParaRPr lang="fr-CH" sz="2000" dirty="0">
              <a:latin typeface="+mj-lt"/>
              <a:sym typeface="Symbol"/>
            </a:endParaRPr>
          </a:p>
        </p:txBody>
      </p:sp>
    </p:spTree>
    <p:extLst>
      <p:ext uri="{BB962C8B-B14F-4D97-AF65-F5344CB8AC3E}">
        <p14:creationId xmlns:p14="http://schemas.microsoft.com/office/powerpoint/2010/main" val="629538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89030-3C18-44BA-9CE0-F233F4F01215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11/01/2022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CBECB-E6B9-4CF2-ABF0-89C6B79D862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51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206" y="444500"/>
            <a:ext cx="8555894" cy="5901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45206" y="4813300"/>
            <a:ext cx="8263794" cy="7747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TextBox 4"/>
          <p:cNvSpPr txBox="1"/>
          <p:nvPr/>
        </p:nvSpPr>
        <p:spPr>
          <a:xfrm>
            <a:off x="245206" y="44390"/>
            <a:ext cx="15343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000" dirty="0" smtClean="0">
                <a:latin typeface="+mj-lt"/>
              </a:rPr>
              <a:t>G. Wilkinson</a:t>
            </a:r>
          </a:p>
        </p:txBody>
      </p:sp>
    </p:spTree>
    <p:extLst>
      <p:ext uri="{BB962C8B-B14F-4D97-AF65-F5344CB8AC3E}">
        <p14:creationId xmlns:p14="http://schemas.microsoft.com/office/powerpoint/2010/main" val="4199547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89030-3C18-44BA-9CE0-F233F4F01215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11/01/2022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CBECB-E6B9-4CF2-ABF0-89C6B79D862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52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2600" y="635000"/>
            <a:ext cx="15363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400" dirty="0" smtClean="0">
                <a:solidFill>
                  <a:srgbClr val="0000FF"/>
                </a:solidFill>
                <a:latin typeface="+mj-lt"/>
              </a:rPr>
              <a:t>For FCC-</a:t>
            </a:r>
            <a:r>
              <a:rPr lang="fr-CH" sz="2400" dirty="0" err="1" smtClean="0">
                <a:solidFill>
                  <a:srgbClr val="0000FF"/>
                </a:solidFill>
                <a:latin typeface="+mj-lt"/>
              </a:rPr>
              <a:t>ee</a:t>
            </a:r>
            <a:endParaRPr lang="fr-CH" sz="2400" dirty="0" smtClean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5000" y="1524000"/>
            <a:ext cx="8619796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AutoNum type="arabicPeriod"/>
            </a:pPr>
            <a:r>
              <a:rPr lang="fr-CH" sz="2000" dirty="0" smtClean="0">
                <a:latin typeface="+mj-lt"/>
              </a:rPr>
              <a:t>the </a:t>
            </a:r>
            <a:r>
              <a:rPr lang="fr-CH" sz="2000" dirty="0" err="1" smtClean="0">
                <a:latin typeface="+mj-lt"/>
              </a:rPr>
              <a:t>energy</a:t>
            </a:r>
            <a:r>
              <a:rPr lang="fr-CH" sz="2000" dirty="0" smtClean="0">
                <a:latin typeface="+mj-lt"/>
              </a:rPr>
              <a:t> calibration </a:t>
            </a:r>
            <a:r>
              <a:rPr lang="fr-CH" sz="2000" dirty="0" err="1" smtClean="0">
                <a:latin typeface="+mj-lt"/>
              </a:rPr>
              <a:t>with</a:t>
            </a:r>
            <a:r>
              <a:rPr lang="fr-CH" sz="2000" dirty="0" smtClean="0">
                <a:latin typeface="+mj-lt"/>
              </a:rPr>
              <a:t> </a:t>
            </a:r>
            <a:r>
              <a:rPr lang="fr-CH" sz="2000" dirty="0" err="1" smtClean="0">
                <a:latin typeface="+mj-lt"/>
              </a:rPr>
              <a:t>resonant</a:t>
            </a:r>
            <a:r>
              <a:rPr lang="fr-CH" sz="2000" dirty="0" smtClean="0">
                <a:latin typeface="+mj-lt"/>
              </a:rPr>
              <a:t> </a:t>
            </a:r>
            <a:r>
              <a:rPr lang="fr-CH" sz="2000" dirty="0" err="1" smtClean="0">
                <a:latin typeface="+mj-lt"/>
              </a:rPr>
              <a:t>depolarization</a:t>
            </a:r>
            <a:r>
              <a:rPr lang="fr-CH" sz="2000" dirty="0" smtClean="0">
                <a:latin typeface="+mj-lt"/>
              </a:rPr>
              <a:t> </a:t>
            </a:r>
            <a:r>
              <a:rPr lang="fr-CH" sz="2000" dirty="0" err="1" smtClean="0">
                <a:latin typeface="+mj-lt"/>
              </a:rPr>
              <a:t>is</a:t>
            </a:r>
            <a:r>
              <a:rPr lang="fr-CH" sz="2000" dirty="0" smtClean="0">
                <a:latin typeface="+mj-lt"/>
              </a:rPr>
              <a:t> </a:t>
            </a:r>
            <a:r>
              <a:rPr lang="fr-CH" sz="2000" dirty="0" err="1" smtClean="0">
                <a:latin typeface="+mj-lt"/>
              </a:rPr>
              <a:t>given</a:t>
            </a:r>
            <a:r>
              <a:rPr lang="fr-CH" sz="2000" dirty="0" smtClean="0">
                <a:latin typeface="+mj-lt"/>
              </a:rPr>
              <a:t> </a:t>
            </a:r>
            <a:r>
              <a:rPr lang="fr-CH" sz="2000" dirty="0" err="1" smtClean="0">
                <a:latin typeface="+mj-lt"/>
              </a:rPr>
              <a:t>naturally</a:t>
            </a:r>
            <a:r>
              <a:rPr lang="fr-CH" sz="2000" dirty="0" smtClean="0">
                <a:latin typeface="+mj-lt"/>
              </a:rPr>
              <a:t> </a:t>
            </a:r>
          </a:p>
          <a:p>
            <a:pPr marL="457200" indent="-457200">
              <a:buAutoNum type="arabicPeriod"/>
            </a:pPr>
            <a:r>
              <a:rPr lang="fr-CH" sz="2000" dirty="0" smtClean="0">
                <a:latin typeface="+mj-lt"/>
              </a:rPr>
              <a:t>an essential </a:t>
            </a:r>
            <a:r>
              <a:rPr lang="fr-CH" sz="2000" dirty="0" err="1" smtClean="0">
                <a:latin typeface="+mj-lt"/>
              </a:rPr>
              <a:t>ingredient</a:t>
            </a:r>
            <a:r>
              <a:rPr lang="fr-CH" sz="2000" dirty="0" smtClean="0">
                <a:latin typeface="+mj-lt"/>
              </a:rPr>
              <a:t> for the </a:t>
            </a:r>
            <a:r>
              <a:rPr lang="fr-CH" sz="2000" dirty="0" err="1" smtClean="0">
                <a:latin typeface="+mj-lt"/>
              </a:rPr>
              <a:t>energy</a:t>
            </a:r>
            <a:r>
              <a:rPr lang="fr-CH" sz="2000" dirty="0" smtClean="0">
                <a:latin typeface="+mj-lt"/>
              </a:rPr>
              <a:t> calibration</a:t>
            </a:r>
          </a:p>
          <a:p>
            <a:pPr marL="457200" indent="-457200">
              <a:buAutoNum type="arabicPeriod"/>
            </a:pPr>
            <a:r>
              <a:rPr lang="fr-CH" sz="2000" dirty="0" err="1" smtClean="0">
                <a:latin typeface="+mj-lt"/>
              </a:rPr>
              <a:t>needs</a:t>
            </a:r>
            <a:r>
              <a:rPr lang="fr-CH" sz="2000" dirty="0" smtClean="0">
                <a:latin typeface="+mj-lt"/>
              </a:rPr>
              <a:t> to </a:t>
            </a:r>
            <a:r>
              <a:rPr lang="fr-CH" sz="2000" dirty="0" err="1" smtClean="0">
                <a:latin typeface="+mj-lt"/>
              </a:rPr>
              <a:t>keep</a:t>
            </a:r>
            <a:r>
              <a:rPr lang="fr-CH" sz="2000" dirty="0" smtClean="0">
                <a:latin typeface="+mj-lt"/>
              </a:rPr>
              <a:t> a few 100 </a:t>
            </a:r>
            <a:r>
              <a:rPr lang="fr-CH" sz="2000" dirty="0" err="1" smtClean="0">
                <a:latin typeface="+mj-lt"/>
              </a:rPr>
              <a:t>bunches</a:t>
            </a:r>
            <a:r>
              <a:rPr lang="fr-CH" sz="2000" dirty="0" smtClean="0">
                <a:latin typeface="+mj-lt"/>
              </a:rPr>
              <a:t> </a:t>
            </a:r>
            <a:r>
              <a:rPr lang="fr-CH" sz="2000" dirty="0" err="1" smtClean="0">
                <a:latin typeface="+mj-lt"/>
              </a:rPr>
              <a:t>polarized</a:t>
            </a:r>
            <a:r>
              <a:rPr lang="fr-CH" sz="2000" dirty="0" smtClean="0">
                <a:latin typeface="+mj-lt"/>
              </a:rPr>
              <a:t> and not </a:t>
            </a:r>
            <a:r>
              <a:rPr lang="fr-CH" sz="2000" dirty="0" err="1" smtClean="0">
                <a:latin typeface="+mj-lt"/>
              </a:rPr>
              <a:t>interacting</a:t>
            </a:r>
            <a:endParaRPr lang="fr-CH" sz="2000" dirty="0" smtClean="0">
              <a:latin typeface="+mj-lt"/>
            </a:endParaRPr>
          </a:p>
          <a:p>
            <a:r>
              <a:rPr lang="fr-CH" sz="2000" dirty="0" smtClean="0">
                <a:latin typeface="+mj-lt"/>
              </a:rPr>
              <a:t>        -- </a:t>
            </a:r>
            <a:r>
              <a:rPr lang="fr-CH" sz="2000" dirty="0" err="1" smtClean="0">
                <a:latin typeface="+mj-lt"/>
              </a:rPr>
              <a:t>since</a:t>
            </a:r>
            <a:r>
              <a:rPr lang="fr-CH" sz="2000" dirty="0" smtClean="0">
                <a:latin typeface="+mj-lt"/>
              </a:rPr>
              <a:t> </a:t>
            </a:r>
            <a:r>
              <a:rPr lang="fr-CH" sz="2000" dirty="0" err="1" smtClean="0">
                <a:latin typeface="+mj-lt"/>
              </a:rPr>
              <a:t>top-up</a:t>
            </a:r>
            <a:r>
              <a:rPr lang="fr-CH" sz="2000" dirty="0" smtClean="0">
                <a:latin typeface="+mj-lt"/>
              </a:rPr>
              <a:t> </a:t>
            </a:r>
            <a:r>
              <a:rPr lang="fr-CH" sz="2000" dirty="0" err="1" smtClean="0">
                <a:latin typeface="+mj-lt"/>
              </a:rPr>
              <a:t>with</a:t>
            </a:r>
            <a:r>
              <a:rPr lang="fr-CH" sz="2000" dirty="0" smtClean="0">
                <a:latin typeface="+mj-lt"/>
              </a:rPr>
              <a:t> </a:t>
            </a:r>
            <a:r>
              <a:rPr lang="fr-CH" sz="2000" dirty="0" err="1" smtClean="0">
                <a:latin typeface="+mj-lt"/>
              </a:rPr>
              <a:t>unpoarized</a:t>
            </a:r>
            <a:r>
              <a:rPr lang="fr-CH" sz="2000" dirty="0" smtClean="0">
                <a:latin typeface="+mj-lt"/>
              </a:rPr>
              <a:t> </a:t>
            </a:r>
            <a:r>
              <a:rPr lang="fr-CH" sz="2000" dirty="0" err="1" smtClean="0">
                <a:latin typeface="+mj-lt"/>
              </a:rPr>
              <a:t>beams</a:t>
            </a:r>
            <a:r>
              <a:rPr lang="fr-CH" sz="2000" dirty="0" smtClean="0">
                <a:latin typeface="+mj-lt"/>
              </a:rPr>
              <a:t> </a:t>
            </a:r>
            <a:r>
              <a:rPr lang="fr-CH" sz="2000" dirty="0" err="1" smtClean="0">
                <a:latin typeface="+mj-lt"/>
              </a:rPr>
              <a:t>would</a:t>
            </a:r>
            <a:r>
              <a:rPr lang="fr-CH" sz="2000" dirty="0" smtClean="0">
                <a:latin typeface="+mj-lt"/>
              </a:rPr>
              <a:t> destroy </a:t>
            </a:r>
            <a:r>
              <a:rPr lang="fr-CH" sz="2000" dirty="0" err="1" smtClean="0">
                <a:latin typeface="+mj-lt"/>
              </a:rPr>
              <a:t>polarization</a:t>
            </a:r>
            <a:endParaRPr lang="fr-CH" sz="2000" dirty="0" smtClean="0">
              <a:latin typeface="+mj-lt"/>
            </a:endParaRPr>
          </a:p>
          <a:p>
            <a:r>
              <a:rPr lang="fr-CH" sz="2000" dirty="0" smtClean="0">
                <a:latin typeface="+mj-lt"/>
              </a:rPr>
              <a:t>4. </a:t>
            </a:r>
            <a:r>
              <a:rPr lang="fr-CH" sz="2000" dirty="0" err="1" smtClean="0">
                <a:latin typeface="+mj-lt"/>
              </a:rPr>
              <a:t>needs</a:t>
            </a:r>
            <a:r>
              <a:rPr lang="fr-CH" sz="2000" dirty="0" smtClean="0">
                <a:latin typeface="+mj-lt"/>
              </a:rPr>
              <a:t> </a:t>
            </a:r>
            <a:r>
              <a:rPr lang="fr-CH" sz="2000" dirty="0" err="1" smtClean="0">
                <a:latin typeface="+mj-lt"/>
              </a:rPr>
              <a:t>polarimeters</a:t>
            </a:r>
            <a:r>
              <a:rPr lang="fr-CH" sz="2000" dirty="0" smtClean="0">
                <a:latin typeface="+mj-lt"/>
              </a:rPr>
              <a:t> for </a:t>
            </a:r>
            <a:r>
              <a:rPr lang="fr-CH" sz="2000" dirty="0" err="1" smtClean="0">
                <a:latin typeface="+mj-lt"/>
              </a:rPr>
              <a:t>both</a:t>
            </a:r>
            <a:r>
              <a:rPr lang="fr-CH" sz="2000" dirty="0" smtClean="0">
                <a:latin typeface="+mj-lt"/>
              </a:rPr>
              <a:t> e+ and e- </a:t>
            </a:r>
          </a:p>
          <a:p>
            <a:r>
              <a:rPr lang="fr-CH" sz="2000" dirty="0" smtClean="0">
                <a:latin typeface="+mj-lt"/>
              </a:rPr>
              <a:t>5. life </a:t>
            </a:r>
            <a:r>
              <a:rPr lang="fr-CH" sz="2000" dirty="0" err="1" smtClean="0">
                <a:latin typeface="+mj-lt"/>
              </a:rPr>
              <a:t>should</a:t>
            </a:r>
            <a:r>
              <a:rPr lang="fr-CH" sz="2000" dirty="0" smtClean="0">
                <a:latin typeface="+mj-lt"/>
              </a:rPr>
              <a:t> </a:t>
            </a:r>
            <a:r>
              <a:rPr lang="fr-CH" sz="2000" dirty="0" err="1" smtClean="0">
                <a:latin typeface="+mj-lt"/>
              </a:rPr>
              <a:t>be</a:t>
            </a:r>
            <a:r>
              <a:rPr lang="fr-CH" sz="2000" dirty="0" smtClean="0">
                <a:latin typeface="+mj-lt"/>
              </a:rPr>
              <a:t> made </a:t>
            </a:r>
            <a:r>
              <a:rPr lang="fr-CH" sz="2000" dirty="0" err="1" smtClean="0">
                <a:latin typeface="+mj-lt"/>
              </a:rPr>
              <a:t>easier</a:t>
            </a:r>
            <a:r>
              <a:rPr lang="fr-CH" sz="2000" dirty="0" smtClean="0">
                <a:latin typeface="+mj-lt"/>
              </a:rPr>
              <a:t> by </a:t>
            </a:r>
            <a:r>
              <a:rPr lang="fr-CH" sz="2000" dirty="0" err="1" smtClean="0">
                <a:latin typeface="+mj-lt"/>
              </a:rPr>
              <a:t>smaller</a:t>
            </a:r>
            <a:r>
              <a:rPr lang="fr-CH" sz="2000" dirty="0" smtClean="0">
                <a:latin typeface="+mj-lt"/>
              </a:rPr>
              <a:t> </a:t>
            </a:r>
            <a:r>
              <a:rPr lang="fr-CH" sz="2000" dirty="0" err="1" smtClean="0">
                <a:latin typeface="+mj-lt"/>
              </a:rPr>
              <a:t>beams</a:t>
            </a:r>
            <a:r>
              <a:rPr lang="fr-CH" sz="2000" dirty="0" smtClean="0">
                <a:latin typeface="+mj-lt"/>
              </a:rPr>
              <a:t> and modern </a:t>
            </a:r>
            <a:r>
              <a:rPr lang="fr-CH" sz="2000" dirty="0" err="1" smtClean="0">
                <a:latin typeface="+mj-lt"/>
              </a:rPr>
              <a:t>beam</a:t>
            </a:r>
            <a:r>
              <a:rPr lang="fr-CH" sz="2000" dirty="0" smtClean="0">
                <a:latin typeface="+mj-lt"/>
              </a:rPr>
              <a:t> diagnostics</a:t>
            </a:r>
          </a:p>
          <a:p>
            <a:r>
              <a:rPr lang="fr-CH" sz="2000" dirty="0" smtClean="0">
                <a:latin typeface="+mj-lt"/>
              </a:rPr>
              <a:t>6. </a:t>
            </a:r>
            <a:r>
              <a:rPr lang="fr-CH" sz="2000" dirty="0" err="1" smtClean="0">
                <a:latin typeface="+mj-lt"/>
              </a:rPr>
              <a:t>continuous</a:t>
            </a:r>
            <a:r>
              <a:rPr lang="fr-CH" sz="2000" dirty="0" smtClean="0">
                <a:latin typeface="+mj-lt"/>
              </a:rPr>
              <a:t> monitoring of B </a:t>
            </a:r>
            <a:r>
              <a:rPr lang="fr-CH" sz="2000" dirty="0" err="1" smtClean="0">
                <a:latin typeface="+mj-lt"/>
              </a:rPr>
              <a:t>field</a:t>
            </a:r>
            <a:r>
              <a:rPr lang="fr-CH" sz="2000" dirty="0" smtClean="0">
                <a:latin typeface="+mj-lt"/>
              </a:rPr>
              <a:t> and </a:t>
            </a:r>
            <a:r>
              <a:rPr lang="fr-CH" sz="2000" dirty="0" err="1" smtClean="0">
                <a:latin typeface="+mj-lt"/>
              </a:rPr>
              <a:t>polarization</a:t>
            </a:r>
            <a:r>
              <a:rPr lang="fr-CH" sz="2000" dirty="0" smtClean="0">
                <a:latin typeface="+mj-lt"/>
              </a:rPr>
              <a:t> </a:t>
            </a:r>
            <a:r>
              <a:rPr lang="fr-CH" sz="2000" dirty="0" err="1" smtClean="0">
                <a:latin typeface="+mj-lt"/>
              </a:rPr>
              <a:t>needed</a:t>
            </a:r>
            <a:endParaRPr lang="fr-CH" sz="2000" dirty="0" smtClean="0">
              <a:latin typeface="+mj-lt"/>
            </a:endParaRPr>
          </a:p>
          <a:p>
            <a:r>
              <a:rPr lang="fr-CH" sz="2000" dirty="0" smtClean="0">
                <a:latin typeface="+mj-lt"/>
              </a:rPr>
              <a:t>7. </a:t>
            </a:r>
            <a:r>
              <a:rPr lang="fr-CH" sz="2000" dirty="0" err="1" smtClean="0">
                <a:latin typeface="+mj-lt"/>
              </a:rPr>
              <a:t>probably</a:t>
            </a:r>
            <a:r>
              <a:rPr lang="fr-CH" sz="2000" dirty="0" smtClean="0">
                <a:latin typeface="+mj-lt"/>
              </a:rPr>
              <a:t> </a:t>
            </a:r>
            <a:r>
              <a:rPr lang="fr-CH" sz="2000" dirty="0" err="1" smtClean="0">
                <a:latin typeface="+mj-lt"/>
              </a:rPr>
              <a:t>complementary</a:t>
            </a:r>
            <a:r>
              <a:rPr lang="fr-CH" sz="2000" dirty="0" smtClean="0">
                <a:latin typeface="+mj-lt"/>
              </a:rPr>
              <a:t> compensation of </a:t>
            </a:r>
            <a:r>
              <a:rPr lang="fr-CH" sz="2000" dirty="0" err="1" smtClean="0">
                <a:latin typeface="+mj-lt"/>
              </a:rPr>
              <a:t>solenoids</a:t>
            </a:r>
            <a:r>
              <a:rPr lang="fr-CH" sz="2000" dirty="0" smtClean="0">
                <a:latin typeface="+mj-lt"/>
              </a:rPr>
              <a:t> </a:t>
            </a:r>
            <a:r>
              <a:rPr lang="fr-CH" sz="2000" dirty="0" err="1" smtClean="0">
                <a:latin typeface="+mj-lt"/>
              </a:rPr>
              <a:t>needed</a:t>
            </a:r>
            <a:endParaRPr lang="fr-CH" sz="2000" dirty="0" smtClean="0">
              <a:latin typeface="+mj-lt"/>
            </a:endParaRPr>
          </a:p>
          <a:p>
            <a:r>
              <a:rPr lang="fr-CH" sz="2000" dirty="0" smtClean="0">
                <a:latin typeface="+mj-lt"/>
              </a:rPr>
              <a:t>8. </a:t>
            </a:r>
            <a:r>
              <a:rPr lang="fr-CH" sz="2000" dirty="0" err="1" smtClean="0">
                <a:latin typeface="+mj-lt"/>
              </a:rPr>
              <a:t>Given</a:t>
            </a:r>
            <a:r>
              <a:rPr lang="fr-CH" sz="2000" dirty="0" smtClean="0">
                <a:latin typeface="+mj-lt"/>
              </a:rPr>
              <a:t> the high </a:t>
            </a:r>
            <a:r>
              <a:rPr lang="fr-CH" sz="2000" dirty="0" err="1" smtClean="0">
                <a:latin typeface="+mj-lt"/>
              </a:rPr>
              <a:t>statistics</a:t>
            </a:r>
            <a:r>
              <a:rPr lang="fr-CH" sz="2000" dirty="0" smtClean="0">
                <a:latin typeface="+mj-lt"/>
              </a:rPr>
              <a:t> longitudinal </a:t>
            </a:r>
            <a:r>
              <a:rPr lang="fr-CH" sz="2000" dirty="0" err="1" smtClean="0">
                <a:latin typeface="+mj-lt"/>
              </a:rPr>
              <a:t>polarization</a:t>
            </a:r>
            <a:r>
              <a:rPr lang="fr-CH" sz="2000" dirty="0" smtClean="0">
                <a:latin typeface="+mj-lt"/>
              </a:rPr>
              <a:t> </a:t>
            </a:r>
            <a:r>
              <a:rPr lang="fr-CH" sz="2000" dirty="0" err="1" smtClean="0">
                <a:latin typeface="+mj-lt"/>
              </a:rPr>
              <a:t>is</a:t>
            </a:r>
            <a:r>
              <a:rPr lang="fr-CH" sz="2000" dirty="0" smtClean="0">
                <a:latin typeface="+mj-lt"/>
              </a:rPr>
              <a:t> not </a:t>
            </a:r>
            <a:r>
              <a:rPr lang="fr-CH" sz="2000" dirty="0" err="1" smtClean="0">
                <a:latin typeface="+mj-lt"/>
              </a:rPr>
              <a:t>required</a:t>
            </a:r>
            <a:endParaRPr lang="fr-CH" sz="2000" dirty="0" smtClean="0">
              <a:latin typeface="+mj-lt"/>
            </a:endParaRPr>
          </a:p>
          <a:p>
            <a:r>
              <a:rPr lang="fr-CH" sz="2000" dirty="0" smtClean="0">
                <a:latin typeface="+mj-lt"/>
              </a:rPr>
              <a:t>     -- the </a:t>
            </a:r>
            <a:r>
              <a:rPr lang="fr-CH" sz="2000" dirty="0" err="1" smtClean="0">
                <a:latin typeface="+mj-lt"/>
              </a:rPr>
              <a:t>same</a:t>
            </a:r>
            <a:r>
              <a:rPr lang="fr-CH" sz="2000" dirty="0" smtClean="0">
                <a:latin typeface="+mj-lt"/>
              </a:rPr>
              <a:t> information </a:t>
            </a:r>
            <a:r>
              <a:rPr lang="fr-CH" sz="2000" dirty="0" err="1" smtClean="0">
                <a:latin typeface="+mj-lt"/>
              </a:rPr>
              <a:t>can</a:t>
            </a:r>
            <a:r>
              <a:rPr lang="fr-CH" sz="2000" dirty="0" smtClean="0">
                <a:latin typeface="+mj-lt"/>
              </a:rPr>
              <a:t> </a:t>
            </a:r>
            <a:r>
              <a:rPr lang="fr-CH" sz="2000" dirty="0" err="1" smtClean="0">
                <a:latin typeface="+mj-lt"/>
              </a:rPr>
              <a:t>be</a:t>
            </a:r>
            <a:r>
              <a:rPr lang="fr-CH" sz="2000" dirty="0" smtClean="0">
                <a:latin typeface="+mj-lt"/>
              </a:rPr>
              <a:t> </a:t>
            </a:r>
            <a:r>
              <a:rPr lang="fr-CH" sz="2000" dirty="0" err="1" smtClean="0">
                <a:latin typeface="+mj-lt"/>
              </a:rPr>
              <a:t>obtained</a:t>
            </a:r>
            <a:r>
              <a:rPr lang="fr-CH" sz="2000" dirty="0" smtClean="0">
                <a:latin typeface="+mj-lt"/>
              </a:rPr>
              <a:t> </a:t>
            </a:r>
            <a:r>
              <a:rPr lang="fr-CH" sz="2000" dirty="0" err="1" smtClean="0">
                <a:latin typeface="+mj-lt"/>
              </a:rPr>
              <a:t>otherwise</a:t>
            </a:r>
            <a:endParaRPr lang="fr-CH" sz="2000" dirty="0" smtClean="0">
              <a:latin typeface="+mj-lt"/>
            </a:endParaRPr>
          </a:p>
          <a:p>
            <a:r>
              <a:rPr lang="fr-CH" sz="2000" dirty="0" smtClean="0">
                <a:latin typeface="+mj-lt"/>
              </a:rPr>
              <a:t>9. </a:t>
            </a:r>
            <a:r>
              <a:rPr lang="fr-CH" sz="2000" dirty="0" err="1" smtClean="0">
                <a:latin typeface="+mj-lt"/>
              </a:rPr>
              <a:t>list</a:t>
            </a:r>
            <a:r>
              <a:rPr lang="fr-CH" sz="2000" dirty="0" smtClean="0">
                <a:latin typeface="+mj-lt"/>
              </a:rPr>
              <a:t> o </a:t>
            </a:r>
            <a:r>
              <a:rPr lang="fr-CH" sz="2000" dirty="0" err="1" smtClean="0">
                <a:latin typeface="+mj-lt"/>
              </a:rPr>
              <a:t>required</a:t>
            </a:r>
            <a:r>
              <a:rPr lang="fr-CH" sz="2000" dirty="0" smtClean="0">
                <a:latin typeface="+mj-lt"/>
              </a:rPr>
              <a:t> </a:t>
            </a:r>
            <a:r>
              <a:rPr lang="fr-CH" sz="2000" dirty="0" err="1" smtClean="0">
                <a:latin typeface="+mj-lt"/>
              </a:rPr>
              <a:t>equipemnt</a:t>
            </a:r>
            <a:r>
              <a:rPr lang="fr-CH" sz="2000" dirty="0" smtClean="0">
                <a:latin typeface="+mj-lt"/>
              </a:rPr>
              <a:t> to </a:t>
            </a:r>
            <a:r>
              <a:rPr lang="fr-CH" sz="2000" dirty="0" err="1" smtClean="0">
                <a:latin typeface="+mj-lt"/>
              </a:rPr>
              <a:t>bbe</a:t>
            </a:r>
            <a:r>
              <a:rPr lang="fr-CH" sz="2000" dirty="0" smtClean="0">
                <a:latin typeface="+mj-lt"/>
              </a:rPr>
              <a:t> </a:t>
            </a:r>
            <a:r>
              <a:rPr lang="fr-CH" sz="2000" dirty="0" err="1" smtClean="0">
                <a:latin typeface="+mj-lt"/>
              </a:rPr>
              <a:t>established</a:t>
            </a:r>
            <a:r>
              <a:rPr lang="fr-CH" sz="2000" dirty="0" smtClean="0">
                <a:latin typeface="+mj-lt"/>
              </a:rPr>
              <a:t>. </a:t>
            </a:r>
          </a:p>
          <a:p>
            <a:r>
              <a:rPr lang="fr-CH" sz="2000" dirty="0" smtClean="0">
                <a:latin typeface="+mj-lt"/>
              </a:rPr>
              <a:t>10 possible issue </a:t>
            </a:r>
            <a:r>
              <a:rPr lang="fr-CH" sz="2000" dirty="0" err="1" smtClean="0">
                <a:latin typeface="+mj-lt"/>
              </a:rPr>
              <a:t>with</a:t>
            </a:r>
            <a:r>
              <a:rPr lang="fr-CH" sz="2000" dirty="0" smtClean="0">
                <a:latin typeface="+mj-lt"/>
              </a:rPr>
              <a:t> RD at the </a:t>
            </a:r>
            <a:r>
              <a:rPr lang="fr-CH" sz="2000" dirty="0" err="1" smtClean="0">
                <a:latin typeface="+mj-lt"/>
              </a:rPr>
              <a:t>Higgs</a:t>
            </a:r>
            <a:r>
              <a:rPr lang="fr-CH" sz="2000" dirty="0" smtClean="0">
                <a:latin typeface="+mj-lt"/>
              </a:rPr>
              <a:t> if v </a:t>
            </a:r>
            <a:r>
              <a:rPr lang="fr-CH" sz="2000" dirty="0" err="1" smtClean="0">
                <a:latin typeface="+mj-lt"/>
              </a:rPr>
              <a:t>is</a:t>
            </a:r>
            <a:r>
              <a:rPr lang="fr-CH" sz="2000" dirty="0" smtClean="0">
                <a:latin typeface="+mj-lt"/>
              </a:rPr>
              <a:t> </a:t>
            </a:r>
            <a:r>
              <a:rPr lang="fr-CH" sz="2000" dirty="0" err="1" smtClean="0">
                <a:latin typeface="+mj-lt"/>
              </a:rPr>
              <a:t>integer</a:t>
            </a:r>
            <a:r>
              <a:rPr lang="fr-CH" sz="2000" dirty="0" smtClean="0">
                <a:latin typeface="+mj-lt"/>
              </a:rPr>
              <a:t>. </a:t>
            </a:r>
          </a:p>
          <a:p>
            <a:r>
              <a:rPr lang="fr-CH" sz="2000" dirty="0" smtClean="0">
                <a:latin typeface="+mj-lt"/>
              </a:rPr>
              <a:t>11. a </a:t>
            </a:r>
            <a:r>
              <a:rPr lang="fr-CH" sz="2000" dirty="0" err="1" smtClean="0">
                <a:latin typeface="+mj-lt"/>
              </a:rPr>
              <a:t>complementary</a:t>
            </a:r>
            <a:r>
              <a:rPr lang="fr-CH" sz="2000" dirty="0" smtClean="0">
                <a:latin typeface="+mj-lt"/>
              </a:rPr>
              <a:t> </a:t>
            </a:r>
            <a:r>
              <a:rPr lang="fr-CH" sz="2000" dirty="0" err="1" smtClean="0">
                <a:latin typeface="+mj-lt"/>
              </a:rPr>
              <a:t>measurement</a:t>
            </a:r>
            <a:r>
              <a:rPr lang="fr-CH" sz="2000" dirty="0" smtClean="0">
                <a:latin typeface="+mj-lt"/>
              </a:rPr>
              <a:t> at </a:t>
            </a:r>
            <a:r>
              <a:rPr lang="fr-CH" sz="2000" dirty="0" err="1" smtClean="0">
                <a:latin typeface="+mj-lt"/>
              </a:rPr>
              <a:t>similar</a:t>
            </a:r>
            <a:r>
              <a:rPr lang="fr-CH" sz="2000" dirty="0" smtClean="0">
                <a:latin typeface="+mj-lt"/>
              </a:rPr>
              <a:t> </a:t>
            </a:r>
            <a:r>
              <a:rPr lang="fr-CH" sz="2000" dirty="0" err="1" smtClean="0">
                <a:latin typeface="+mj-lt"/>
              </a:rPr>
              <a:t>level</a:t>
            </a:r>
            <a:r>
              <a:rPr lang="fr-CH" sz="2000" dirty="0" smtClean="0">
                <a:latin typeface="+mj-lt"/>
              </a:rPr>
              <a:t> of </a:t>
            </a:r>
            <a:r>
              <a:rPr lang="fr-CH" sz="2000" dirty="0" err="1" smtClean="0">
                <a:latin typeface="+mj-lt"/>
              </a:rPr>
              <a:t>precision</a:t>
            </a:r>
            <a:r>
              <a:rPr lang="fr-CH" sz="2000" dirty="0" smtClean="0">
                <a:latin typeface="+mj-lt"/>
              </a:rPr>
              <a:t> </a:t>
            </a:r>
            <a:r>
              <a:rPr lang="fr-CH" sz="2000" dirty="0" err="1" smtClean="0">
                <a:latin typeface="+mj-lt"/>
              </a:rPr>
              <a:t>could</a:t>
            </a:r>
            <a:r>
              <a:rPr lang="fr-CH" sz="2000" dirty="0" smtClean="0">
                <a:latin typeface="+mj-lt"/>
              </a:rPr>
              <a:t> </a:t>
            </a:r>
            <a:r>
              <a:rPr lang="fr-CH" sz="2000" dirty="0" err="1" smtClean="0">
                <a:latin typeface="+mj-lt"/>
              </a:rPr>
              <a:t>be</a:t>
            </a:r>
            <a:r>
              <a:rPr lang="fr-CH" sz="2000" dirty="0" smtClean="0">
                <a:latin typeface="+mj-lt"/>
              </a:rPr>
              <a:t> </a:t>
            </a:r>
            <a:r>
              <a:rPr lang="fr-CH" sz="2000" dirty="0" err="1" smtClean="0">
                <a:latin typeface="+mj-lt"/>
              </a:rPr>
              <a:t>useful</a:t>
            </a:r>
            <a:r>
              <a:rPr lang="fr-CH" sz="2000" dirty="0" smtClean="0">
                <a:latin typeface="+mj-lt"/>
              </a:rPr>
              <a:t> </a:t>
            </a:r>
          </a:p>
          <a:p>
            <a:r>
              <a:rPr lang="fr-CH" sz="2000" dirty="0" smtClean="0">
                <a:latin typeface="+mj-lt"/>
              </a:rPr>
              <a:t>if simple </a:t>
            </a:r>
            <a:r>
              <a:rPr lang="fr-CH" sz="2000" dirty="0" err="1" smtClean="0">
                <a:latin typeface="+mj-lt"/>
              </a:rPr>
              <a:t>enough</a:t>
            </a:r>
            <a:endParaRPr lang="fr-CH" sz="20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27030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7624" y="1124743"/>
            <a:ext cx="63098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3200" b="1" dirty="0" smtClean="0"/>
              <a:t>Use of </a:t>
            </a:r>
            <a:r>
              <a:rPr lang="fr-CH" sz="3200" b="1" dirty="0" err="1" smtClean="0"/>
              <a:t>polarization</a:t>
            </a:r>
            <a:r>
              <a:rPr lang="fr-CH" sz="3200" b="1" dirty="0" smtClean="0"/>
              <a:t> </a:t>
            </a:r>
            <a:r>
              <a:rPr lang="fr-CH" sz="3200" b="1" dirty="0" err="1" smtClean="0"/>
              <a:t>wigglers</a:t>
            </a:r>
            <a:r>
              <a:rPr lang="fr-CH" sz="3200" b="1" dirty="0" smtClean="0"/>
              <a:t> </a:t>
            </a:r>
            <a:r>
              <a:rPr lang="fr-CH" sz="3200" b="1" dirty="0" err="1" smtClean="0"/>
              <a:t>at</a:t>
            </a:r>
            <a:r>
              <a:rPr lang="fr-CH" sz="3200" b="1" dirty="0" smtClean="0"/>
              <a:t> TLEP </a:t>
            </a:r>
            <a:endParaRPr lang="fr-CH" sz="3200" b="1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9265" y="2765637"/>
            <a:ext cx="5978163" cy="3381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40184-2E26-4926-8943-C9BC661CC25D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11/01/2022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CBECB-E6B9-4CF2-ABF0-89C6B79D862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53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1044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64431" y="1301034"/>
            <a:ext cx="8208912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 smtClean="0"/>
              <a:t>FOREWORD How the </a:t>
            </a:r>
            <a:r>
              <a:rPr lang="fr-CH" sz="2000" b="1" dirty="0" err="1" smtClean="0"/>
              <a:t>sausage</a:t>
            </a:r>
            <a:r>
              <a:rPr lang="fr-CH" sz="2000" b="1" dirty="0" smtClean="0"/>
              <a:t> </a:t>
            </a:r>
            <a:r>
              <a:rPr lang="fr-CH" sz="2000" b="1" dirty="0" err="1" smtClean="0"/>
              <a:t>was</a:t>
            </a:r>
            <a:r>
              <a:rPr lang="fr-CH" sz="2000" b="1" dirty="0" smtClean="0"/>
              <a:t> made...</a:t>
            </a:r>
          </a:p>
          <a:p>
            <a:endParaRPr lang="fr-CH" dirty="0"/>
          </a:p>
          <a:p>
            <a:r>
              <a:rPr lang="fr-CH" dirty="0" smtClean="0"/>
              <a:t>In </a:t>
            </a:r>
            <a:r>
              <a:rPr lang="fr-CH" dirty="0" err="1" smtClean="0"/>
              <a:t>order</a:t>
            </a:r>
            <a:r>
              <a:rPr lang="fr-CH" dirty="0" smtClean="0"/>
              <a:t> to </a:t>
            </a:r>
            <a:r>
              <a:rPr lang="fr-CH" dirty="0" err="1" smtClean="0"/>
              <a:t>evaluate</a:t>
            </a:r>
            <a:r>
              <a:rPr lang="fr-CH" dirty="0" smtClean="0"/>
              <a:t> the </a:t>
            </a:r>
            <a:r>
              <a:rPr lang="fr-CH" dirty="0" err="1" smtClean="0"/>
              <a:t>effect</a:t>
            </a:r>
            <a:r>
              <a:rPr lang="fr-CH" dirty="0" smtClean="0"/>
              <a:t> of </a:t>
            </a:r>
            <a:r>
              <a:rPr lang="fr-CH" dirty="0" err="1" smtClean="0"/>
              <a:t>wigglers</a:t>
            </a:r>
            <a:r>
              <a:rPr lang="fr-CH" dirty="0" smtClean="0"/>
              <a:t> and </a:t>
            </a:r>
            <a:r>
              <a:rPr lang="fr-CH" dirty="0" err="1" smtClean="0"/>
              <a:t>top-up</a:t>
            </a:r>
            <a:r>
              <a:rPr lang="fr-CH" dirty="0" smtClean="0"/>
              <a:t> injection on TLEP </a:t>
            </a:r>
            <a:r>
              <a:rPr lang="fr-CH" dirty="0" err="1" smtClean="0"/>
              <a:t>polarization</a:t>
            </a:r>
            <a:r>
              <a:rPr lang="fr-CH" dirty="0" smtClean="0"/>
              <a:t> performance,  I have </a:t>
            </a:r>
            <a:r>
              <a:rPr lang="fr-CH" dirty="0" err="1" smtClean="0"/>
              <a:t>generated</a:t>
            </a:r>
            <a:r>
              <a:rPr lang="fr-CH" dirty="0" smtClean="0"/>
              <a:t> </a:t>
            </a:r>
            <a:r>
              <a:rPr lang="fr-CH" dirty="0" err="1" smtClean="0"/>
              <a:t>two</a:t>
            </a:r>
            <a:r>
              <a:rPr lang="fr-CH" dirty="0" smtClean="0"/>
              <a:t> </a:t>
            </a:r>
            <a:r>
              <a:rPr lang="fr-CH" dirty="0" err="1" smtClean="0"/>
              <a:t>spread</a:t>
            </a:r>
            <a:r>
              <a:rPr lang="fr-CH" dirty="0" smtClean="0"/>
              <a:t> </a:t>
            </a:r>
            <a:r>
              <a:rPr lang="fr-CH" dirty="0" err="1" smtClean="0"/>
              <a:t>sheets</a:t>
            </a:r>
            <a:endParaRPr lang="fr-CH" dirty="0" smtClean="0"/>
          </a:p>
          <a:p>
            <a:endParaRPr lang="fr-CH" dirty="0"/>
          </a:p>
          <a:p>
            <a:r>
              <a:rPr lang="fr-CH" dirty="0" smtClean="0"/>
              <a:t>1. the first one </a:t>
            </a:r>
            <a:r>
              <a:rPr lang="fr-CH" dirty="0" err="1" smtClean="0"/>
              <a:t>calculates</a:t>
            </a:r>
            <a:r>
              <a:rPr lang="fr-CH" dirty="0" smtClean="0"/>
              <a:t> the </a:t>
            </a:r>
            <a:r>
              <a:rPr lang="fr-CH" dirty="0" err="1" smtClean="0"/>
              <a:t>energy</a:t>
            </a:r>
            <a:r>
              <a:rPr lang="fr-CH" dirty="0" smtClean="0"/>
              <a:t> </a:t>
            </a:r>
            <a:r>
              <a:rPr lang="fr-CH" dirty="0" err="1" smtClean="0"/>
              <a:t>pread</a:t>
            </a:r>
            <a:r>
              <a:rPr lang="fr-CH" dirty="0" smtClean="0"/>
              <a:t> and </a:t>
            </a:r>
            <a:r>
              <a:rPr lang="fr-CH" dirty="0" err="1" smtClean="0"/>
              <a:t>polarization</a:t>
            </a:r>
            <a:r>
              <a:rPr lang="fr-CH" dirty="0" smtClean="0"/>
              <a:t> time in TLEP </a:t>
            </a:r>
            <a:r>
              <a:rPr lang="fr-CH" dirty="0" err="1" smtClean="0"/>
              <a:t>assuming</a:t>
            </a:r>
            <a:r>
              <a:rPr lang="fr-CH" dirty="0" smtClean="0"/>
              <a:t> a </a:t>
            </a:r>
            <a:r>
              <a:rPr lang="fr-CH" dirty="0" err="1" smtClean="0"/>
              <a:t>bending</a:t>
            </a:r>
            <a:r>
              <a:rPr lang="fr-CH" dirty="0" smtClean="0"/>
              <a:t> radius of 10km for a </a:t>
            </a:r>
            <a:r>
              <a:rPr lang="fr-CH" dirty="0" err="1" smtClean="0"/>
              <a:t>circumference</a:t>
            </a:r>
            <a:r>
              <a:rPr lang="fr-CH" dirty="0" smtClean="0"/>
              <a:t> of 80km, and the </a:t>
            </a:r>
            <a:r>
              <a:rPr lang="fr-CH" dirty="0" err="1" smtClean="0"/>
              <a:t>presence</a:t>
            </a:r>
            <a:r>
              <a:rPr lang="fr-CH" dirty="0" smtClean="0"/>
              <a:t> of the 12 </a:t>
            </a:r>
            <a:r>
              <a:rPr lang="fr-CH" dirty="0" err="1" smtClean="0"/>
              <a:t>polarization</a:t>
            </a:r>
            <a:r>
              <a:rPr lang="fr-CH" dirty="0" smtClean="0"/>
              <a:t> </a:t>
            </a:r>
            <a:r>
              <a:rPr lang="fr-CH" dirty="0" err="1" smtClean="0"/>
              <a:t>wigglers</a:t>
            </a:r>
            <a:r>
              <a:rPr lang="fr-CH" dirty="0" smtClean="0"/>
              <a:t>  </a:t>
            </a:r>
            <a:r>
              <a:rPr lang="fr-CH" dirty="0" err="1" smtClean="0"/>
              <a:t>that</a:t>
            </a:r>
            <a:r>
              <a:rPr lang="fr-CH" dirty="0" smtClean="0"/>
              <a:t> </a:t>
            </a:r>
            <a:r>
              <a:rPr lang="fr-CH" dirty="0" err="1" smtClean="0"/>
              <a:t>were</a:t>
            </a:r>
            <a:r>
              <a:rPr lang="fr-CH" dirty="0" smtClean="0"/>
              <a:t> </a:t>
            </a:r>
            <a:r>
              <a:rPr lang="fr-CH" dirty="0" err="1" smtClean="0"/>
              <a:t>built</a:t>
            </a:r>
            <a:r>
              <a:rPr lang="fr-CH" dirty="0" smtClean="0"/>
              <a:t> for LEP as </a:t>
            </a:r>
            <a:r>
              <a:rPr lang="fr-CH" dirty="0" err="1" smtClean="0"/>
              <a:t>calculated</a:t>
            </a:r>
            <a:r>
              <a:rPr lang="fr-CH" dirty="0" smtClean="0"/>
              <a:t> in LEP note 606 (Blondel/</a:t>
            </a:r>
            <a:r>
              <a:rPr lang="fr-CH" dirty="0" err="1" smtClean="0"/>
              <a:t>Jowett</a:t>
            </a:r>
            <a:r>
              <a:rPr lang="fr-CH" dirty="0" smtClean="0"/>
              <a:t>) </a:t>
            </a:r>
          </a:p>
          <a:p>
            <a:endParaRPr lang="fr-CH" dirty="0"/>
          </a:p>
          <a:p>
            <a:r>
              <a:rPr lang="fr-CH" dirty="0" smtClean="0"/>
              <a:t>2. the second one </a:t>
            </a:r>
            <a:r>
              <a:rPr lang="fr-CH" dirty="0" err="1" smtClean="0"/>
              <a:t>folds</a:t>
            </a:r>
            <a:r>
              <a:rPr lang="fr-CH" dirty="0" smtClean="0"/>
              <a:t> the </a:t>
            </a:r>
            <a:r>
              <a:rPr lang="fr-CH" dirty="0" err="1" smtClean="0"/>
              <a:t>achived</a:t>
            </a:r>
            <a:r>
              <a:rPr lang="fr-CH" dirty="0" smtClean="0"/>
              <a:t> </a:t>
            </a:r>
            <a:r>
              <a:rPr lang="fr-CH" dirty="0" err="1" smtClean="0"/>
              <a:t>polarization</a:t>
            </a:r>
            <a:r>
              <a:rPr lang="fr-CH" dirty="0" smtClean="0"/>
              <a:t> performance </a:t>
            </a:r>
            <a:r>
              <a:rPr lang="fr-CH" dirty="0" err="1" smtClean="0"/>
              <a:t>with</a:t>
            </a:r>
            <a:r>
              <a:rPr lang="fr-CH" dirty="0" smtClean="0"/>
              <a:t> top up injection, </a:t>
            </a:r>
            <a:r>
              <a:rPr lang="fr-CH" dirty="0" err="1" smtClean="0"/>
              <a:t>given</a:t>
            </a:r>
            <a:r>
              <a:rPr lang="fr-CH" dirty="0" smtClean="0"/>
              <a:t> the </a:t>
            </a:r>
            <a:r>
              <a:rPr lang="fr-CH" dirty="0" err="1" smtClean="0"/>
              <a:t>luminosity</a:t>
            </a:r>
            <a:r>
              <a:rPr lang="fr-CH" dirty="0" smtClean="0"/>
              <a:t> life time and the </a:t>
            </a:r>
            <a:r>
              <a:rPr lang="fr-CH" dirty="0" err="1" smtClean="0"/>
              <a:t>regular</a:t>
            </a:r>
            <a:r>
              <a:rPr lang="fr-CH" dirty="0" smtClean="0"/>
              <a:t> injection of </a:t>
            </a:r>
            <a:r>
              <a:rPr lang="fr-CH" dirty="0" err="1" smtClean="0"/>
              <a:t>unpolarized</a:t>
            </a:r>
            <a:r>
              <a:rPr lang="fr-CH" dirty="0" smtClean="0"/>
              <a:t> </a:t>
            </a:r>
            <a:r>
              <a:rPr lang="fr-CH" dirty="0" err="1" smtClean="0"/>
              <a:t>particles</a:t>
            </a:r>
            <a:r>
              <a:rPr lang="fr-CH" dirty="0" smtClean="0"/>
              <a:t>. </a:t>
            </a:r>
          </a:p>
          <a:p>
            <a:endParaRPr lang="fr-CH" dirty="0" smtClean="0"/>
          </a:p>
          <a:p>
            <a:r>
              <a:rPr lang="fr-CH" dirty="0" smtClean="0"/>
              <a:t>The variable </a:t>
            </a:r>
            <a:r>
              <a:rPr lang="fr-CH" dirty="0" err="1" smtClean="0"/>
              <a:t>parameters</a:t>
            </a:r>
            <a:r>
              <a:rPr lang="fr-CH" dirty="0" smtClean="0"/>
              <a:t> are </a:t>
            </a:r>
          </a:p>
          <a:p>
            <a:r>
              <a:rPr lang="fr-CH" dirty="0"/>
              <a:t> </a:t>
            </a:r>
            <a:r>
              <a:rPr lang="fr-CH" dirty="0" smtClean="0"/>
              <a:t> -- B+ : </a:t>
            </a:r>
            <a:r>
              <a:rPr lang="fr-CH" dirty="0" err="1" smtClean="0"/>
              <a:t>field</a:t>
            </a:r>
            <a:r>
              <a:rPr lang="fr-CH" dirty="0" smtClean="0"/>
              <a:t> in the  positive pole of the </a:t>
            </a:r>
            <a:r>
              <a:rPr lang="fr-CH" dirty="0" err="1" smtClean="0"/>
              <a:t>wigglers</a:t>
            </a:r>
            <a:endParaRPr lang="fr-CH" dirty="0" smtClean="0"/>
          </a:p>
          <a:p>
            <a:r>
              <a:rPr lang="fr-CH" dirty="0"/>
              <a:t> </a:t>
            </a:r>
            <a:r>
              <a:rPr lang="fr-CH" dirty="0" smtClean="0"/>
              <a:t> -- </a:t>
            </a:r>
            <a:r>
              <a:rPr lang="fr-CH" dirty="0" err="1" smtClean="0"/>
              <a:t>beam</a:t>
            </a:r>
            <a:r>
              <a:rPr lang="fr-CH" dirty="0" smtClean="0"/>
              <a:t> </a:t>
            </a:r>
            <a:r>
              <a:rPr lang="fr-CH" dirty="0" err="1" smtClean="0"/>
              <a:t>energy</a:t>
            </a:r>
            <a:r>
              <a:rPr lang="fr-CH" dirty="0" smtClean="0"/>
              <a:t> </a:t>
            </a:r>
          </a:p>
          <a:p>
            <a:r>
              <a:rPr lang="fr-CH" dirty="0"/>
              <a:t> </a:t>
            </a:r>
            <a:r>
              <a:rPr lang="fr-CH" dirty="0" smtClean="0"/>
              <a:t> -- </a:t>
            </a:r>
            <a:r>
              <a:rPr lang="fr-CH" dirty="0" err="1" smtClean="0"/>
              <a:t>luminosity</a:t>
            </a:r>
            <a:r>
              <a:rPr lang="fr-CH" dirty="0" smtClean="0"/>
              <a:t> </a:t>
            </a:r>
            <a:r>
              <a:rPr lang="fr-CH" dirty="0" err="1" smtClean="0"/>
              <a:t>lifetime</a:t>
            </a:r>
            <a:r>
              <a:rPr lang="fr-CH" dirty="0" smtClean="0"/>
              <a:t> </a:t>
            </a:r>
          </a:p>
          <a:p>
            <a:r>
              <a:rPr lang="fr-CH" dirty="0"/>
              <a:t> </a:t>
            </a:r>
            <a:r>
              <a:rPr lang="fr-CH" dirty="0" smtClean="0"/>
              <a:t> -- and of course </a:t>
            </a:r>
            <a:r>
              <a:rPr lang="fr-CH" dirty="0" err="1" smtClean="0"/>
              <a:t>Jx</a:t>
            </a:r>
            <a:r>
              <a:rPr lang="fr-CH" dirty="0" smtClean="0"/>
              <a:t> but I have </a:t>
            </a:r>
            <a:r>
              <a:rPr lang="fr-CH" dirty="0" err="1" smtClean="0"/>
              <a:t>refrained</a:t>
            </a:r>
            <a:r>
              <a:rPr lang="fr-CH" dirty="0" smtClean="0"/>
              <a:t> to </a:t>
            </a:r>
            <a:r>
              <a:rPr lang="fr-CH" dirty="0" err="1" smtClean="0"/>
              <a:t>play</a:t>
            </a:r>
            <a:r>
              <a:rPr lang="fr-CH" dirty="0" smtClean="0"/>
              <a:t> </a:t>
            </a:r>
            <a:r>
              <a:rPr lang="fr-CH" dirty="0" err="1" smtClean="0"/>
              <a:t>with</a:t>
            </a:r>
            <a:r>
              <a:rPr lang="fr-CH" dirty="0" smtClean="0"/>
              <a:t> </a:t>
            </a:r>
            <a:r>
              <a:rPr lang="fr-CH" dirty="0" err="1" smtClean="0"/>
              <a:t>it</a:t>
            </a:r>
            <a:r>
              <a:rPr lang="fr-CH" dirty="0" smtClean="0"/>
              <a:t>.  (one </a:t>
            </a:r>
            <a:r>
              <a:rPr lang="fr-CH" dirty="0" err="1" smtClean="0"/>
              <a:t>would</a:t>
            </a:r>
            <a:r>
              <a:rPr lang="fr-CH" dirty="0" smtClean="0"/>
              <a:t> </a:t>
            </a:r>
            <a:r>
              <a:rPr lang="fr-CH" dirty="0" err="1" smtClean="0"/>
              <a:t>want</a:t>
            </a:r>
            <a:r>
              <a:rPr lang="fr-CH" dirty="0" smtClean="0"/>
              <a:t> </a:t>
            </a:r>
            <a:r>
              <a:rPr lang="fr-CH" dirty="0" err="1" smtClean="0"/>
              <a:t>it</a:t>
            </a:r>
            <a:r>
              <a:rPr lang="fr-CH" dirty="0" smtClean="0"/>
              <a:t> as </a:t>
            </a:r>
            <a:r>
              <a:rPr lang="fr-CH" dirty="0" err="1" smtClean="0"/>
              <a:t>small</a:t>
            </a:r>
            <a:r>
              <a:rPr lang="fr-CH" dirty="0" smtClean="0"/>
              <a:t> as possible)  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E462C-0D80-405B-8F07-7E4AC0887571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11/01/2022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CBECB-E6B9-4CF2-ABF0-89C6B79D862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54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7897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8498" y="426478"/>
            <a:ext cx="8784976" cy="33239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CH" sz="2400" dirty="0" err="1"/>
              <a:t>E</a:t>
            </a:r>
            <a:r>
              <a:rPr lang="fr-CH" sz="2400" b="1" dirty="0" err="1" smtClean="0"/>
              <a:t>nergy</a:t>
            </a:r>
            <a:r>
              <a:rPr lang="fr-CH" sz="2400" b="1" dirty="0" smtClean="0"/>
              <a:t> </a:t>
            </a:r>
            <a:r>
              <a:rPr lang="fr-CH" sz="2400" b="1" dirty="0" err="1" smtClean="0"/>
              <a:t>spread</a:t>
            </a:r>
            <a:r>
              <a:rPr lang="fr-CH" sz="2400" b="1" dirty="0" smtClean="0"/>
              <a:t> </a:t>
            </a:r>
            <a:r>
              <a:rPr lang="fr-CH" dirty="0" smtClean="0"/>
              <a:t> (</a:t>
            </a:r>
            <a:r>
              <a:rPr lang="fr-CH" dirty="0" err="1" smtClean="0"/>
              <a:t>Jx</a:t>
            </a:r>
            <a:r>
              <a:rPr lang="fr-CH" dirty="0" smtClean="0"/>
              <a:t>=1)                              </a:t>
            </a:r>
            <a:r>
              <a:rPr lang="fr-CH" sz="2400" b="1" dirty="0" smtClean="0"/>
              <a:t>LEP</a:t>
            </a:r>
            <a:r>
              <a:rPr lang="fr-CH" dirty="0" smtClean="0"/>
              <a:t>                                         </a:t>
            </a:r>
            <a:r>
              <a:rPr lang="fr-CH" sz="2400" b="1" dirty="0" smtClean="0"/>
              <a:t>TLEP  </a:t>
            </a:r>
            <a:r>
              <a:rPr lang="fr-CH" dirty="0" smtClean="0"/>
              <a:t>  </a:t>
            </a:r>
          </a:p>
          <a:p>
            <a:r>
              <a:rPr lang="fr-CH" dirty="0" smtClean="0"/>
              <a:t>  </a:t>
            </a:r>
          </a:p>
          <a:p>
            <a:r>
              <a:rPr lang="fr-CH" sz="1800" dirty="0"/>
              <a:t> </a:t>
            </a:r>
            <a:r>
              <a:rPr lang="fr-CH" sz="1800" dirty="0" smtClean="0"/>
              <a:t>     </a:t>
            </a:r>
            <a:r>
              <a:rPr lang="fr-CH" sz="1800" dirty="0" err="1" smtClean="0">
                <a:latin typeface="+mn-lt"/>
              </a:rPr>
              <a:t>beam</a:t>
            </a:r>
            <a:r>
              <a:rPr lang="fr-CH" sz="1800" dirty="0" smtClean="0">
                <a:latin typeface="+mn-lt"/>
              </a:rPr>
              <a:t> </a:t>
            </a:r>
            <a:r>
              <a:rPr lang="fr-CH" sz="1800" dirty="0" err="1" smtClean="0">
                <a:latin typeface="+mn-lt"/>
              </a:rPr>
              <a:t>energy</a:t>
            </a:r>
            <a:r>
              <a:rPr lang="fr-CH" sz="1800" dirty="0" smtClean="0">
                <a:latin typeface="+mn-lt"/>
              </a:rPr>
              <a:t>                                     sigma(E)     </a:t>
            </a:r>
            <a:r>
              <a:rPr lang="fr-CH" sz="1800" dirty="0" err="1" smtClean="0">
                <a:latin typeface="+mn-lt"/>
              </a:rPr>
              <a:t>tau_P</a:t>
            </a:r>
            <a:r>
              <a:rPr lang="fr-CH" sz="1800" dirty="0" smtClean="0">
                <a:latin typeface="+mn-lt"/>
              </a:rPr>
              <a:t>                 sigma(E)         </a:t>
            </a:r>
            <a:r>
              <a:rPr lang="fr-CH" sz="1800" dirty="0" err="1" smtClean="0">
                <a:latin typeface="+mn-lt"/>
              </a:rPr>
              <a:t>tau_P</a:t>
            </a:r>
            <a:endParaRPr lang="fr-CH" sz="1800" dirty="0" smtClean="0">
              <a:latin typeface="+mn-lt"/>
            </a:endParaRPr>
          </a:p>
          <a:p>
            <a:endParaRPr lang="fr-CH" sz="1800" dirty="0" smtClean="0">
              <a:latin typeface="+mn-lt"/>
            </a:endParaRPr>
          </a:p>
          <a:p>
            <a:r>
              <a:rPr lang="fr-CH" sz="1800" dirty="0">
                <a:latin typeface="+mn-lt"/>
              </a:rPr>
              <a:t> </a:t>
            </a:r>
            <a:r>
              <a:rPr lang="fr-CH" sz="1800" dirty="0" smtClean="0">
                <a:latin typeface="+mn-lt"/>
              </a:rPr>
              <a:t>        45 </a:t>
            </a:r>
            <a:r>
              <a:rPr lang="fr-CH" sz="1800" dirty="0" err="1" smtClean="0">
                <a:latin typeface="+mn-lt"/>
              </a:rPr>
              <a:t>GeV</a:t>
            </a:r>
            <a:r>
              <a:rPr lang="fr-CH" sz="1800" dirty="0" smtClean="0">
                <a:latin typeface="+mn-lt"/>
              </a:rPr>
              <a:t>      no </a:t>
            </a:r>
            <a:r>
              <a:rPr lang="fr-CH" sz="1800" dirty="0" err="1" smtClean="0">
                <a:latin typeface="+mn-lt"/>
              </a:rPr>
              <a:t>wiggs</a:t>
            </a:r>
            <a:r>
              <a:rPr lang="fr-CH" sz="1800" dirty="0" smtClean="0">
                <a:latin typeface="+mn-lt"/>
              </a:rPr>
              <a:t>                          32 MeV         5.5   </a:t>
            </a:r>
            <a:r>
              <a:rPr lang="fr-CH" sz="1800" dirty="0" err="1" smtClean="0">
                <a:latin typeface="+mn-lt"/>
              </a:rPr>
              <a:t>hrs</a:t>
            </a:r>
            <a:r>
              <a:rPr lang="fr-CH" sz="1800" dirty="0" smtClean="0">
                <a:latin typeface="+mn-lt"/>
              </a:rPr>
              <a:t>         18 MeV             167 </a:t>
            </a:r>
            <a:r>
              <a:rPr lang="fr-CH" sz="1800" dirty="0" err="1" smtClean="0">
                <a:latin typeface="+mn-lt"/>
              </a:rPr>
              <a:t>hrs</a:t>
            </a:r>
            <a:r>
              <a:rPr lang="fr-CH" sz="1800" dirty="0" smtClean="0">
                <a:latin typeface="+mn-lt"/>
              </a:rPr>
              <a:t> </a:t>
            </a:r>
          </a:p>
          <a:p>
            <a:r>
              <a:rPr lang="fr-CH" sz="1800" dirty="0">
                <a:solidFill>
                  <a:srgbClr val="0033CC"/>
                </a:solidFill>
                <a:latin typeface="+mn-lt"/>
              </a:rPr>
              <a:t> </a:t>
            </a:r>
            <a:r>
              <a:rPr lang="fr-CH" sz="1800" dirty="0" smtClean="0">
                <a:solidFill>
                  <a:srgbClr val="0033CC"/>
                </a:solidFill>
                <a:latin typeface="+mn-lt"/>
              </a:rPr>
              <a:t>        </a:t>
            </a:r>
            <a:r>
              <a:rPr lang="fr-CH" sz="1800" u="sng" dirty="0" smtClean="0">
                <a:solidFill>
                  <a:srgbClr val="0033CC"/>
                </a:solidFill>
                <a:latin typeface="+mn-lt"/>
              </a:rPr>
              <a:t>45 </a:t>
            </a:r>
            <a:r>
              <a:rPr lang="fr-CH" sz="1800" u="sng" dirty="0" err="1" smtClean="0">
                <a:solidFill>
                  <a:srgbClr val="0033CC"/>
                </a:solidFill>
                <a:latin typeface="+mn-lt"/>
              </a:rPr>
              <a:t>GeV</a:t>
            </a:r>
            <a:r>
              <a:rPr lang="fr-CH" sz="1800" u="sng" dirty="0" smtClean="0">
                <a:solidFill>
                  <a:srgbClr val="0033CC"/>
                </a:solidFill>
                <a:latin typeface="+mn-lt"/>
              </a:rPr>
              <a:t>      </a:t>
            </a:r>
            <a:r>
              <a:rPr lang="fr-CH" sz="1800" u="sng" dirty="0" err="1" smtClean="0">
                <a:solidFill>
                  <a:srgbClr val="0033CC"/>
                </a:solidFill>
                <a:latin typeface="+mn-lt"/>
              </a:rPr>
              <a:t>wigglers</a:t>
            </a:r>
            <a:r>
              <a:rPr lang="fr-CH" sz="1800" u="sng" dirty="0" smtClean="0">
                <a:solidFill>
                  <a:srgbClr val="0033CC"/>
                </a:solidFill>
                <a:latin typeface="+mn-lt"/>
              </a:rPr>
              <a:t>                           46 MeV         2.4  </a:t>
            </a:r>
            <a:r>
              <a:rPr lang="fr-CH" sz="1800" u="sng" dirty="0" err="1" smtClean="0">
                <a:solidFill>
                  <a:srgbClr val="0033CC"/>
                </a:solidFill>
                <a:latin typeface="+mn-lt"/>
              </a:rPr>
              <a:t>hrs</a:t>
            </a:r>
            <a:r>
              <a:rPr lang="fr-CH" sz="1800" u="sng" dirty="0" smtClean="0">
                <a:solidFill>
                  <a:srgbClr val="0033CC"/>
                </a:solidFill>
                <a:latin typeface="+mn-lt"/>
              </a:rPr>
              <a:t>          58 MeV               12 </a:t>
            </a:r>
            <a:r>
              <a:rPr lang="fr-CH" sz="1800" u="sng" dirty="0" err="1" smtClean="0">
                <a:solidFill>
                  <a:srgbClr val="0033CC"/>
                </a:solidFill>
                <a:latin typeface="+mn-lt"/>
              </a:rPr>
              <a:t>hrs</a:t>
            </a:r>
            <a:r>
              <a:rPr lang="fr-CH" sz="1800" u="sng" dirty="0" smtClean="0">
                <a:solidFill>
                  <a:srgbClr val="0033CC"/>
                </a:solidFill>
                <a:latin typeface="+mn-lt"/>
              </a:rPr>
              <a:t>               </a:t>
            </a:r>
          </a:p>
          <a:p>
            <a:r>
              <a:rPr lang="fr-CH" sz="1800" dirty="0">
                <a:latin typeface="+mn-lt"/>
              </a:rPr>
              <a:t> </a:t>
            </a:r>
            <a:r>
              <a:rPr lang="fr-CH" sz="1800" dirty="0" smtClean="0">
                <a:latin typeface="+mn-lt"/>
              </a:rPr>
              <a:t>        55 </a:t>
            </a:r>
            <a:r>
              <a:rPr lang="fr-CH" sz="1800" dirty="0" err="1" smtClean="0">
                <a:latin typeface="+mn-lt"/>
              </a:rPr>
              <a:t>GeV</a:t>
            </a:r>
            <a:r>
              <a:rPr lang="fr-CH" sz="1800" dirty="0" smtClean="0">
                <a:latin typeface="+mn-lt"/>
              </a:rPr>
              <a:t>     no </a:t>
            </a:r>
            <a:r>
              <a:rPr lang="fr-CH" sz="1800" dirty="0" err="1" smtClean="0">
                <a:latin typeface="+mn-lt"/>
              </a:rPr>
              <a:t>wiggs</a:t>
            </a:r>
            <a:r>
              <a:rPr lang="fr-CH" sz="1800" dirty="0" smtClean="0">
                <a:latin typeface="+mn-lt"/>
              </a:rPr>
              <a:t>                           48 MeV         1.96 </a:t>
            </a:r>
            <a:r>
              <a:rPr lang="fr-CH" sz="1800" dirty="0" err="1" smtClean="0">
                <a:latin typeface="+mn-lt"/>
              </a:rPr>
              <a:t>hrs</a:t>
            </a:r>
            <a:r>
              <a:rPr lang="fr-CH" sz="1800" dirty="0" smtClean="0">
                <a:latin typeface="+mn-lt"/>
              </a:rPr>
              <a:t>         26 MeV               61 </a:t>
            </a:r>
            <a:r>
              <a:rPr lang="fr-CH" sz="1800" dirty="0" err="1" smtClean="0">
                <a:latin typeface="+mn-lt"/>
              </a:rPr>
              <a:t>hrs</a:t>
            </a:r>
            <a:endParaRPr lang="fr-CH" sz="1800" dirty="0" smtClean="0">
              <a:latin typeface="+mn-lt"/>
            </a:endParaRPr>
          </a:p>
          <a:p>
            <a:r>
              <a:rPr lang="fr-CH" sz="1800" dirty="0">
                <a:latin typeface="+mn-lt"/>
              </a:rPr>
              <a:t> </a:t>
            </a:r>
            <a:r>
              <a:rPr lang="fr-CH" sz="1800" dirty="0" smtClean="0">
                <a:latin typeface="+mn-lt"/>
              </a:rPr>
              <a:t>        61 </a:t>
            </a:r>
            <a:r>
              <a:rPr lang="fr-CH" sz="1800" dirty="0" err="1" smtClean="0">
                <a:latin typeface="+mn-lt"/>
              </a:rPr>
              <a:t>GeV</a:t>
            </a:r>
            <a:r>
              <a:rPr lang="fr-CH" sz="1800" dirty="0" smtClean="0">
                <a:latin typeface="+mn-lt"/>
              </a:rPr>
              <a:t>     no </a:t>
            </a:r>
            <a:r>
              <a:rPr lang="fr-CH" sz="1800" dirty="0" err="1" smtClean="0">
                <a:latin typeface="+mn-lt"/>
              </a:rPr>
              <a:t>wiggs</a:t>
            </a:r>
            <a:r>
              <a:rPr lang="fr-CH" sz="1800" dirty="0" smtClean="0">
                <a:latin typeface="+mn-lt"/>
              </a:rPr>
              <a:t>                           59 MeV         1.1   </a:t>
            </a:r>
            <a:r>
              <a:rPr lang="fr-CH" sz="1800" dirty="0" err="1" smtClean="0">
                <a:latin typeface="+mn-lt"/>
              </a:rPr>
              <a:t>hrs</a:t>
            </a:r>
            <a:r>
              <a:rPr lang="fr-CH" sz="1800" dirty="0" smtClean="0">
                <a:latin typeface="+mn-lt"/>
              </a:rPr>
              <a:t>         33 MeV               36 </a:t>
            </a:r>
            <a:r>
              <a:rPr lang="fr-CH" sz="1800" dirty="0" err="1" smtClean="0">
                <a:latin typeface="+mn-lt"/>
              </a:rPr>
              <a:t>hrs</a:t>
            </a:r>
            <a:endParaRPr lang="fr-CH" sz="1800" dirty="0" smtClean="0">
              <a:latin typeface="+mn-lt"/>
            </a:endParaRPr>
          </a:p>
          <a:p>
            <a:r>
              <a:rPr lang="fr-CH" sz="1800" dirty="0" smtClean="0">
                <a:latin typeface="+mn-lt"/>
              </a:rPr>
              <a:t>         81 </a:t>
            </a:r>
            <a:r>
              <a:rPr lang="fr-CH" sz="1800" dirty="0" err="1" smtClean="0">
                <a:latin typeface="+mn-lt"/>
              </a:rPr>
              <a:t>GeV</a:t>
            </a:r>
            <a:r>
              <a:rPr lang="fr-CH" sz="1800" dirty="0" smtClean="0">
                <a:latin typeface="+mn-lt"/>
              </a:rPr>
              <a:t>                                                                                               58 MeV               8.9 </a:t>
            </a:r>
            <a:r>
              <a:rPr lang="fr-CH" sz="1800" dirty="0" err="1" smtClean="0">
                <a:latin typeface="+mn-lt"/>
              </a:rPr>
              <a:t>hr</a:t>
            </a:r>
            <a:endParaRPr lang="fr-CH" sz="1800" dirty="0">
              <a:latin typeface="+mn-lt"/>
            </a:endParaRPr>
          </a:p>
          <a:p>
            <a:endParaRPr lang="fr-CH" sz="1800" dirty="0" smtClean="0"/>
          </a:p>
          <a:p>
            <a:endParaRPr lang="fr-CH" dirty="0" smtClean="0"/>
          </a:p>
          <a:p>
            <a:r>
              <a:rPr lang="fr-CH" dirty="0" smtClean="0"/>
              <a:t>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65721" y="4044002"/>
            <a:ext cx="8996694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800" dirty="0" err="1" smtClean="0">
                <a:latin typeface="+mn-lt"/>
              </a:rPr>
              <a:t>consider</a:t>
            </a:r>
            <a:r>
              <a:rPr lang="fr-CH" sz="1800" dirty="0" smtClean="0">
                <a:latin typeface="+mn-lt"/>
              </a:rPr>
              <a:t> </a:t>
            </a:r>
            <a:r>
              <a:rPr lang="fr-CH" sz="1800" dirty="0" err="1" smtClean="0">
                <a:latin typeface="+mn-lt"/>
              </a:rPr>
              <a:t>somewhere</a:t>
            </a:r>
            <a:r>
              <a:rPr lang="fr-CH" sz="1800" dirty="0" smtClean="0">
                <a:latin typeface="+mn-lt"/>
              </a:rPr>
              <a:t> </a:t>
            </a:r>
            <a:r>
              <a:rPr lang="fr-CH" sz="1800" dirty="0" err="1" smtClean="0">
                <a:latin typeface="+mn-lt"/>
              </a:rPr>
              <a:t>between</a:t>
            </a:r>
            <a:r>
              <a:rPr lang="fr-CH" sz="1800" dirty="0" smtClean="0">
                <a:latin typeface="+mn-lt"/>
              </a:rPr>
              <a:t> 48 and 58 MeV as maximum acceptable for </a:t>
            </a:r>
          </a:p>
          <a:p>
            <a:r>
              <a:rPr lang="fr-CH" sz="1800" dirty="0" err="1" smtClean="0">
                <a:latin typeface="+mn-lt"/>
              </a:rPr>
              <a:t>energy</a:t>
            </a:r>
            <a:r>
              <a:rPr lang="fr-CH" sz="1800" dirty="0" smtClean="0">
                <a:latin typeface="+mn-lt"/>
              </a:rPr>
              <a:t> </a:t>
            </a:r>
            <a:r>
              <a:rPr lang="fr-CH" sz="1800" dirty="0" err="1" smtClean="0">
                <a:latin typeface="+mn-lt"/>
              </a:rPr>
              <a:t>spread</a:t>
            </a:r>
            <a:r>
              <a:rPr lang="fr-CH" sz="1800" dirty="0" smtClean="0">
                <a:latin typeface="+mn-lt"/>
              </a:rPr>
              <a:t>*).  </a:t>
            </a:r>
            <a:r>
              <a:rPr lang="fr-CH" sz="1800" dirty="0" err="1" smtClean="0">
                <a:latin typeface="+mn-lt"/>
              </a:rPr>
              <a:t>Take</a:t>
            </a:r>
            <a:r>
              <a:rPr lang="fr-CH" sz="1800" dirty="0" smtClean="0">
                <a:latin typeface="+mn-lt"/>
              </a:rPr>
              <a:t> 52 MeV for the </a:t>
            </a:r>
            <a:r>
              <a:rPr lang="fr-CH" sz="1800" dirty="0" err="1" smtClean="0">
                <a:latin typeface="+mn-lt"/>
              </a:rPr>
              <a:t>sake</a:t>
            </a:r>
            <a:r>
              <a:rPr lang="fr-CH" sz="1800" dirty="0" smtClean="0">
                <a:latin typeface="+mn-lt"/>
              </a:rPr>
              <a:t> of discussion. </a:t>
            </a:r>
          </a:p>
          <a:p>
            <a:r>
              <a:rPr lang="fr-CH" sz="1800" dirty="0" smtClean="0">
                <a:latin typeface="+mn-lt"/>
              </a:rPr>
              <a:t>Note </a:t>
            </a:r>
            <a:r>
              <a:rPr lang="fr-CH" sz="1800" dirty="0" err="1" smtClean="0">
                <a:latin typeface="+mn-lt"/>
              </a:rPr>
              <a:t>that</a:t>
            </a:r>
            <a:r>
              <a:rPr lang="fr-CH" sz="1800" dirty="0" smtClean="0">
                <a:latin typeface="+mn-lt"/>
              </a:rPr>
              <a:t> </a:t>
            </a:r>
            <a:r>
              <a:rPr lang="fr-CH" sz="1800" dirty="0" err="1" smtClean="0">
                <a:latin typeface="+mn-lt"/>
              </a:rPr>
              <a:t>wigglers</a:t>
            </a:r>
            <a:r>
              <a:rPr lang="fr-CH" sz="1800" dirty="0" smtClean="0">
                <a:latin typeface="+mn-lt"/>
              </a:rPr>
              <a:t> </a:t>
            </a:r>
            <a:r>
              <a:rPr lang="fr-CH" sz="1800" dirty="0" err="1" smtClean="0">
                <a:latin typeface="+mn-lt"/>
              </a:rPr>
              <a:t>make</a:t>
            </a:r>
            <a:r>
              <a:rPr lang="fr-CH" sz="1800" dirty="0" smtClean="0">
                <a:latin typeface="+mn-lt"/>
              </a:rPr>
              <a:t> </a:t>
            </a:r>
            <a:r>
              <a:rPr lang="fr-CH" sz="1800" dirty="0" err="1" smtClean="0">
                <a:latin typeface="+mn-lt"/>
              </a:rPr>
              <a:t>energy</a:t>
            </a:r>
            <a:r>
              <a:rPr lang="fr-CH" sz="1800" dirty="0" smtClean="0">
                <a:latin typeface="+mn-lt"/>
              </a:rPr>
              <a:t> </a:t>
            </a:r>
            <a:r>
              <a:rPr lang="fr-CH" sz="1800" dirty="0" err="1" smtClean="0">
                <a:latin typeface="+mn-lt"/>
              </a:rPr>
              <a:t>spread</a:t>
            </a:r>
            <a:r>
              <a:rPr lang="fr-CH" sz="1800" dirty="0" smtClean="0">
                <a:latin typeface="+mn-lt"/>
              </a:rPr>
              <a:t> </a:t>
            </a:r>
            <a:r>
              <a:rPr lang="fr-CH" sz="1800" dirty="0" err="1" smtClean="0">
                <a:latin typeface="+mn-lt"/>
              </a:rPr>
              <a:t>worse</a:t>
            </a:r>
            <a:r>
              <a:rPr lang="fr-CH" sz="1800" dirty="0" smtClean="0">
                <a:latin typeface="+mn-lt"/>
              </a:rPr>
              <a:t> </a:t>
            </a:r>
            <a:r>
              <a:rPr lang="fr-CH" sz="1800" dirty="0" err="1" smtClean="0">
                <a:latin typeface="+mn-lt"/>
              </a:rPr>
              <a:t>faster</a:t>
            </a:r>
            <a:r>
              <a:rPr lang="fr-CH" sz="1800" dirty="0" smtClean="0">
                <a:latin typeface="+mn-lt"/>
              </a:rPr>
              <a:t> </a:t>
            </a:r>
            <a:r>
              <a:rPr lang="fr-CH" sz="1800" dirty="0" err="1" smtClean="0">
                <a:latin typeface="+mn-lt"/>
              </a:rPr>
              <a:t>at</a:t>
            </a:r>
            <a:r>
              <a:rPr lang="fr-CH" sz="1800" dirty="0" smtClean="0">
                <a:latin typeface="+mn-lt"/>
              </a:rPr>
              <a:t> TLEP (</a:t>
            </a:r>
            <a:r>
              <a:rPr lang="fr-CH" sz="1800" dirty="0" err="1" smtClean="0">
                <a:latin typeface="+mn-lt"/>
              </a:rPr>
              <a:t>damping</a:t>
            </a:r>
            <a:r>
              <a:rPr lang="fr-CH" sz="1800" dirty="0" smtClean="0">
                <a:latin typeface="+mn-lt"/>
              </a:rPr>
              <a:t> </a:t>
            </a:r>
            <a:r>
              <a:rPr lang="fr-CH" sz="1800" dirty="0" err="1" smtClean="0">
                <a:latin typeface="+mn-lt"/>
              </a:rPr>
              <a:t>is</a:t>
            </a:r>
            <a:r>
              <a:rPr lang="fr-CH" sz="1800" dirty="0" smtClean="0">
                <a:latin typeface="+mn-lt"/>
              </a:rPr>
              <a:t> </a:t>
            </a:r>
            <a:r>
              <a:rPr lang="fr-CH" sz="1800" dirty="0" err="1" smtClean="0">
                <a:latin typeface="+mn-lt"/>
              </a:rPr>
              <a:t>less</a:t>
            </a:r>
            <a:r>
              <a:rPr lang="fr-CH" sz="1800" dirty="0" smtClean="0">
                <a:latin typeface="+mn-lt"/>
              </a:rPr>
              <a:t>) </a:t>
            </a:r>
            <a:endParaRPr lang="fr-CH" sz="1800" b="1" dirty="0" smtClean="0">
              <a:solidFill>
                <a:srgbClr val="00B050"/>
              </a:solidFill>
              <a:latin typeface="+mn-lt"/>
            </a:endParaRPr>
          </a:p>
          <a:p>
            <a:r>
              <a:rPr lang="fr-CH" sz="1800" dirty="0" smtClean="0">
                <a:solidFill>
                  <a:srgbClr val="00B050"/>
                </a:solidFill>
                <a:latin typeface="+mn-lt"/>
                <a:sym typeface="Wingdings" panose="05000000000000000000" pitchFamily="2" charset="2"/>
              </a:rPr>
              <a:t> </a:t>
            </a:r>
            <a:r>
              <a:rPr lang="fr-CH" sz="1800" b="1" dirty="0" smtClean="0">
                <a:solidFill>
                  <a:srgbClr val="00B050"/>
                </a:solidFill>
                <a:latin typeface="+mn-lt"/>
              </a:rPr>
              <a:t>There </a:t>
            </a:r>
            <a:r>
              <a:rPr lang="fr-CH" sz="1800" b="1" dirty="0" err="1" smtClean="0">
                <a:solidFill>
                  <a:srgbClr val="00B050"/>
                </a:solidFill>
                <a:latin typeface="+mn-lt"/>
              </a:rPr>
              <a:t>is</a:t>
            </a:r>
            <a:r>
              <a:rPr lang="fr-CH" sz="1800" b="1" dirty="0" smtClean="0">
                <a:solidFill>
                  <a:srgbClr val="00B050"/>
                </a:solidFill>
                <a:latin typeface="+mn-lt"/>
              </a:rPr>
              <a:t> no </a:t>
            </a:r>
            <a:r>
              <a:rPr lang="fr-CH" sz="1800" b="1" dirty="0" err="1" smtClean="0">
                <a:solidFill>
                  <a:srgbClr val="00B050"/>
                </a:solidFill>
                <a:latin typeface="+mn-lt"/>
              </a:rPr>
              <a:t>need</a:t>
            </a:r>
            <a:r>
              <a:rPr lang="fr-CH" sz="1800" b="1" dirty="0" smtClean="0">
                <a:solidFill>
                  <a:srgbClr val="00B050"/>
                </a:solidFill>
                <a:latin typeface="+mn-lt"/>
              </a:rPr>
              <a:t> for </a:t>
            </a:r>
            <a:r>
              <a:rPr lang="fr-CH" sz="1800" b="1" dirty="0" err="1" smtClean="0">
                <a:solidFill>
                  <a:srgbClr val="00B050"/>
                </a:solidFill>
                <a:latin typeface="+mn-lt"/>
              </a:rPr>
              <a:t>wigglers</a:t>
            </a:r>
            <a:r>
              <a:rPr lang="fr-CH" sz="1800" b="1" dirty="0" smtClean="0">
                <a:solidFill>
                  <a:srgbClr val="00B050"/>
                </a:solidFill>
                <a:latin typeface="+mn-lt"/>
              </a:rPr>
              <a:t> </a:t>
            </a:r>
            <a:r>
              <a:rPr lang="fr-CH" sz="1800" b="1" dirty="0" err="1" smtClean="0">
                <a:solidFill>
                  <a:srgbClr val="00B050"/>
                </a:solidFill>
                <a:latin typeface="+mn-lt"/>
              </a:rPr>
              <a:t>at</a:t>
            </a:r>
            <a:r>
              <a:rPr lang="fr-CH" sz="1800" b="1" dirty="0" smtClean="0">
                <a:solidFill>
                  <a:srgbClr val="00B050"/>
                </a:solidFill>
                <a:latin typeface="+mn-lt"/>
              </a:rPr>
              <a:t> 81 </a:t>
            </a:r>
            <a:r>
              <a:rPr lang="fr-CH" sz="1800" b="1" dirty="0" err="1" smtClean="0">
                <a:solidFill>
                  <a:srgbClr val="00B050"/>
                </a:solidFill>
                <a:latin typeface="+mn-lt"/>
              </a:rPr>
              <a:t>GeV</a:t>
            </a:r>
            <a:r>
              <a:rPr lang="fr-CH" sz="1800" b="1" dirty="0" smtClean="0">
                <a:solidFill>
                  <a:srgbClr val="00B050"/>
                </a:solidFill>
                <a:latin typeface="+mn-lt"/>
              </a:rPr>
              <a:t>. </a:t>
            </a:r>
          </a:p>
          <a:p>
            <a:endParaRPr lang="fr-CH" sz="1800" dirty="0">
              <a:latin typeface="+mn-lt"/>
            </a:endParaRPr>
          </a:p>
          <a:p>
            <a:r>
              <a:rPr lang="fr-CH" sz="1800" dirty="0" smtClean="0">
                <a:latin typeface="+mn-lt"/>
              </a:rPr>
              <a:t>*) The </a:t>
            </a:r>
            <a:r>
              <a:rPr lang="fr-CH" sz="1800" dirty="0" err="1" smtClean="0">
                <a:latin typeface="+mn-lt"/>
              </a:rPr>
              <a:t>absolute</a:t>
            </a:r>
            <a:r>
              <a:rPr lang="fr-CH" sz="1800" dirty="0" smtClean="0">
                <a:latin typeface="+mn-lt"/>
              </a:rPr>
              <a:t> value of </a:t>
            </a:r>
            <a:r>
              <a:rPr lang="fr-CH" sz="1800" dirty="0" err="1" smtClean="0">
                <a:latin typeface="+mn-lt"/>
              </a:rPr>
              <a:t>energy</a:t>
            </a:r>
            <a:r>
              <a:rPr lang="fr-CH" sz="1800" dirty="0" smtClean="0">
                <a:latin typeface="+mn-lt"/>
              </a:rPr>
              <a:t> </a:t>
            </a:r>
            <a:r>
              <a:rPr lang="fr-CH" sz="1800" dirty="0" err="1" smtClean="0">
                <a:latin typeface="+mn-lt"/>
              </a:rPr>
              <a:t>spread</a:t>
            </a:r>
            <a:r>
              <a:rPr lang="fr-CH" sz="1800" dirty="0" smtClean="0">
                <a:latin typeface="+mn-lt"/>
              </a:rPr>
              <a:t> corresponds to an </a:t>
            </a:r>
            <a:r>
              <a:rPr lang="fr-CH" sz="1800" dirty="0" err="1" smtClean="0">
                <a:latin typeface="+mn-lt"/>
              </a:rPr>
              <a:t>absolute</a:t>
            </a:r>
            <a:r>
              <a:rPr lang="fr-CH" sz="1800" dirty="0" smtClean="0">
                <a:latin typeface="+mn-lt"/>
              </a:rPr>
              <a:t> value of spin-tune </a:t>
            </a:r>
            <a:r>
              <a:rPr lang="fr-CH" sz="1800" dirty="0" err="1" smtClean="0">
                <a:latin typeface="+mn-lt"/>
              </a:rPr>
              <a:t>spread</a:t>
            </a:r>
            <a:endParaRPr lang="fr-CH" sz="1800" dirty="0" smtClean="0">
              <a:latin typeface="+mn-lt"/>
            </a:endParaRPr>
          </a:p>
          <a:p>
            <a:endParaRPr lang="fr-CH" sz="1800" dirty="0"/>
          </a:p>
          <a:p>
            <a:r>
              <a:rPr lang="fr-CH" sz="1800" dirty="0" smtClean="0"/>
              <a:t>           </a:t>
            </a:r>
            <a:endParaRPr lang="fr-CH" sz="1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771800" y="5844708"/>
                <a:ext cx="2628640" cy="78374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fr-CH" sz="2400" dirty="0" smtClean="0">
                          <a:sym typeface="Symbol"/>
                        </a:rPr>
                        <m:t>=</m:t>
                      </m:r>
                      <m:f>
                        <m:fPr>
                          <m:ctrlPr>
                            <a:rPr lang="fr-CH" sz="2400" i="1" smtClean="0"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r-CH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fr-CH" sz="2400" b="0" i="1" smtClean="0">
                                  <a:latin typeface="Cambria Math"/>
                                  <a:sym typeface="Symbol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fr-CH" sz="2400" b="0" i="1" smtClean="0">
                                  <a:latin typeface="Cambria Math"/>
                                  <a:sym typeface="Symbol"/>
                                </a:rPr>
                                <m:t>𝑏𝑒𝑎𝑚</m:t>
                              </m:r>
                            </m:sub>
                          </m:sSub>
                        </m:num>
                        <m:den>
                          <m:r>
                            <a:rPr lang="fr-CH" sz="2400" b="0" i="1" smtClean="0">
                              <a:latin typeface="Cambria Math"/>
                              <a:sym typeface="Symbol"/>
                            </a:rPr>
                            <m:t>0.44065</m:t>
                          </m:r>
                        </m:den>
                      </m:f>
                    </m:oMath>
                  </m:oMathPara>
                </a14:m>
                <a:endParaRPr lang="fr-CH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1800" y="5844708"/>
                <a:ext cx="2628640" cy="78374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208498" y="3246806"/>
            <a:ext cx="8776890" cy="707886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fr-CH" sz="2000" b="1" dirty="0" smtClean="0">
                <a:solidFill>
                  <a:srgbClr val="C00000"/>
                </a:solidFill>
                <a:latin typeface="+mn-lt"/>
                <a:sym typeface="Wingdings" panose="05000000000000000000" pitchFamily="2" charset="2"/>
              </a:rPr>
              <a:t>  </a:t>
            </a:r>
            <a:r>
              <a:rPr lang="fr-CH" sz="2000" b="1" dirty="0" err="1" smtClean="0">
                <a:solidFill>
                  <a:srgbClr val="C00000"/>
                </a:solidFill>
                <a:latin typeface="+mn-lt"/>
                <a:sym typeface="Wingdings" panose="05000000000000000000" pitchFamily="2" charset="2"/>
              </a:rPr>
              <a:t>annoyingly</a:t>
            </a:r>
            <a:r>
              <a:rPr lang="fr-CH" sz="2000" b="1" dirty="0" smtClean="0">
                <a:solidFill>
                  <a:srgbClr val="C00000"/>
                </a:solidFill>
                <a:latin typeface="+mn-lt"/>
                <a:sym typeface="Wingdings" panose="05000000000000000000" pitchFamily="2" charset="2"/>
              </a:rPr>
              <a:t>:   </a:t>
            </a:r>
            <a:r>
              <a:rPr lang="fr-CH" sz="2000" b="1" dirty="0" err="1" smtClean="0">
                <a:solidFill>
                  <a:srgbClr val="C00000"/>
                </a:solidFill>
                <a:latin typeface="+mn-lt"/>
                <a:sym typeface="Wingdings" panose="05000000000000000000" pitchFamily="2" charset="2"/>
              </a:rPr>
              <a:t>with</a:t>
            </a:r>
            <a:r>
              <a:rPr lang="fr-CH" sz="2000" b="1" dirty="0" smtClean="0">
                <a:solidFill>
                  <a:srgbClr val="C00000"/>
                </a:solidFill>
                <a:latin typeface="+mn-lt"/>
                <a:sym typeface="Wingdings" panose="05000000000000000000" pitchFamily="2" charset="2"/>
              </a:rPr>
              <a:t> </a:t>
            </a:r>
            <a:r>
              <a:rPr lang="fr-CH" sz="2000" b="1" dirty="0" err="1" smtClean="0">
                <a:solidFill>
                  <a:srgbClr val="C00000"/>
                </a:solidFill>
                <a:latin typeface="+mn-lt"/>
                <a:sym typeface="Wingdings" panose="05000000000000000000" pitchFamily="2" charset="2"/>
              </a:rPr>
              <a:t>wigglers</a:t>
            </a:r>
            <a:r>
              <a:rPr lang="fr-CH" sz="2000" b="1" dirty="0" smtClean="0">
                <a:solidFill>
                  <a:srgbClr val="C00000"/>
                </a:solidFill>
                <a:latin typeface="+mn-lt"/>
                <a:sym typeface="Wingdings" panose="05000000000000000000" pitchFamily="2" charset="2"/>
              </a:rPr>
              <a:t> </a:t>
            </a:r>
            <a:r>
              <a:rPr lang="fr-CH" sz="2000" b="1" dirty="0" err="1" smtClean="0">
                <a:solidFill>
                  <a:srgbClr val="C00000"/>
                </a:solidFill>
                <a:latin typeface="+mn-lt"/>
                <a:sym typeface="Wingdings" panose="05000000000000000000" pitchFamily="2" charset="2"/>
              </a:rPr>
              <a:t>at</a:t>
            </a:r>
            <a:r>
              <a:rPr lang="fr-CH" sz="2000" b="1" dirty="0" smtClean="0">
                <a:solidFill>
                  <a:srgbClr val="C00000"/>
                </a:solidFill>
                <a:latin typeface="+mn-lt"/>
                <a:sym typeface="Wingdings" panose="05000000000000000000" pitchFamily="2" charset="2"/>
              </a:rPr>
              <a:t> TLEP, the </a:t>
            </a:r>
            <a:r>
              <a:rPr lang="fr-CH" sz="2000" b="1" dirty="0" err="1" smtClean="0">
                <a:solidFill>
                  <a:srgbClr val="C00000"/>
                </a:solidFill>
                <a:latin typeface="+mn-lt"/>
                <a:sym typeface="Wingdings" panose="05000000000000000000" pitchFamily="2" charset="2"/>
              </a:rPr>
              <a:t>energy</a:t>
            </a:r>
            <a:r>
              <a:rPr lang="fr-CH" sz="2000" b="1" dirty="0" smtClean="0">
                <a:solidFill>
                  <a:srgbClr val="C00000"/>
                </a:solidFill>
                <a:latin typeface="+mn-lt"/>
                <a:sym typeface="Wingdings" panose="05000000000000000000" pitchFamily="2" charset="2"/>
              </a:rPr>
              <a:t> </a:t>
            </a:r>
            <a:r>
              <a:rPr lang="fr-CH" sz="2000" b="1" dirty="0" err="1" smtClean="0">
                <a:solidFill>
                  <a:srgbClr val="C00000"/>
                </a:solidFill>
                <a:latin typeface="+mn-lt"/>
                <a:sym typeface="Wingdings" panose="05000000000000000000" pitchFamily="2" charset="2"/>
              </a:rPr>
              <a:t>spread</a:t>
            </a:r>
            <a:r>
              <a:rPr lang="fr-CH" sz="2000" b="1" dirty="0" smtClean="0">
                <a:solidFill>
                  <a:srgbClr val="C00000"/>
                </a:solidFill>
                <a:latin typeface="+mn-lt"/>
                <a:sym typeface="Wingdings" panose="05000000000000000000" pitchFamily="2" charset="2"/>
              </a:rPr>
              <a:t> </a:t>
            </a:r>
            <a:r>
              <a:rPr lang="fr-CH" sz="2000" b="1" dirty="0" err="1" smtClean="0">
                <a:solidFill>
                  <a:srgbClr val="C00000"/>
                </a:solidFill>
                <a:latin typeface="+mn-lt"/>
                <a:sym typeface="Wingdings" panose="05000000000000000000" pitchFamily="2" charset="2"/>
              </a:rPr>
              <a:t>is</a:t>
            </a:r>
            <a:r>
              <a:rPr lang="fr-CH" sz="2000" b="1" dirty="0" smtClean="0">
                <a:solidFill>
                  <a:srgbClr val="C00000"/>
                </a:solidFill>
                <a:latin typeface="+mn-lt"/>
                <a:sym typeface="Wingdings" panose="05000000000000000000" pitchFamily="2" charset="2"/>
              </a:rPr>
              <a:t> </a:t>
            </a:r>
            <a:r>
              <a:rPr lang="fr-CH" sz="2000" b="1" dirty="0" err="1" smtClean="0">
                <a:solidFill>
                  <a:srgbClr val="C00000"/>
                </a:solidFill>
                <a:latin typeface="+mn-lt"/>
                <a:sym typeface="Wingdings" panose="05000000000000000000" pitchFamily="2" charset="2"/>
              </a:rPr>
              <a:t>larger</a:t>
            </a:r>
            <a:r>
              <a:rPr lang="fr-CH" sz="2000" b="1" dirty="0" smtClean="0">
                <a:solidFill>
                  <a:srgbClr val="C00000"/>
                </a:solidFill>
                <a:latin typeface="+mn-lt"/>
                <a:sym typeface="Wingdings" panose="05000000000000000000" pitchFamily="2" charset="2"/>
              </a:rPr>
              <a:t> </a:t>
            </a:r>
            <a:r>
              <a:rPr lang="fr-CH" sz="2000" b="1" dirty="0" err="1" smtClean="0">
                <a:solidFill>
                  <a:srgbClr val="C00000"/>
                </a:solidFill>
                <a:latin typeface="+mn-lt"/>
                <a:sym typeface="Wingdings" panose="05000000000000000000" pitchFamily="2" charset="2"/>
              </a:rPr>
              <a:t>than</a:t>
            </a:r>
            <a:r>
              <a:rPr lang="fr-CH" sz="2000" b="1" dirty="0" smtClean="0">
                <a:solidFill>
                  <a:srgbClr val="C00000"/>
                </a:solidFill>
                <a:latin typeface="+mn-lt"/>
                <a:sym typeface="Wingdings" panose="05000000000000000000" pitchFamily="2" charset="2"/>
              </a:rPr>
              <a:t> </a:t>
            </a:r>
            <a:r>
              <a:rPr lang="fr-CH" sz="2000" b="1" dirty="0" err="1" smtClean="0">
                <a:solidFill>
                  <a:srgbClr val="C00000"/>
                </a:solidFill>
                <a:latin typeface="+mn-lt"/>
                <a:sym typeface="Wingdings" panose="05000000000000000000" pitchFamily="2" charset="2"/>
              </a:rPr>
              <a:t>at</a:t>
            </a:r>
            <a:r>
              <a:rPr lang="fr-CH" sz="2000" b="1" dirty="0" smtClean="0">
                <a:solidFill>
                  <a:srgbClr val="C00000"/>
                </a:solidFill>
                <a:latin typeface="+mn-lt"/>
                <a:sym typeface="Wingdings" panose="05000000000000000000" pitchFamily="2" charset="2"/>
              </a:rPr>
              <a:t> LEP,  </a:t>
            </a:r>
          </a:p>
          <a:p>
            <a:r>
              <a:rPr lang="fr-CH" sz="2000" b="1" dirty="0">
                <a:solidFill>
                  <a:srgbClr val="C00000"/>
                </a:solidFill>
                <a:latin typeface="+mn-lt"/>
                <a:sym typeface="Wingdings" panose="05000000000000000000" pitchFamily="2" charset="2"/>
              </a:rPr>
              <a:t> </a:t>
            </a:r>
            <a:r>
              <a:rPr lang="fr-CH" sz="2000" b="1" dirty="0" smtClean="0">
                <a:solidFill>
                  <a:srgbClr val="C00000"/>
                </a:solidFill>
                <a:latin typeface="+mn-lt"/>
                <a:sym typeface="Wingdings" panose="05000000000000000000" pitchFamily="2" charset="2"/>
              </a:rPr>
              <a:t>                              for a </a:t>
            </a:r>
            <a:r>
              <a:rPr lang="fr-CH" sz="2000" b="1" dirty="0" err="1" smtClean="0">
                <a:solidFill>
                  <a:srgbClr val="C00000"/>
                </a:solidFill>
                <a:latin typeface="+mn-lt"/>
                <a:sym typeface="Wingdings" panose="05000000000000000000" pitchFamily="2" charset="2"/>
              </a:rPr>
              <a:t>given</a:t>
            </a:r>
            <a:r>
              <a:rPr lang="fr-CH" sz="2000" b="1" dirty="0" smtClean="0">
                <a:solidFill>
                  <a:srgbClr val="C00000"/>
                </a:solidFill>
                <a:latin typeface="+mn-lt"/>
                <a:sym typeface="Wingdings" panose="05000000000000000000" pitchFamily="2" charset="2"/>
              </a:rPr>
              <a:t> </a:t>
            </a:r>
            <a:r>
              <a:rPr lang="fr-CH" sz="2000" b="1" dirty="0" err="1" smtClean="0">
                <a:solidFill>
                  <a:srgbClr val="C00000"/>
                </a:solidFill>
                <a:latin typeface="+mn-lt"/>
                <a:sym typeface="Wingdings" panose="05000000000000000000" pitchFamily="2" charset="2"/>
              </a:rPr>
              <a:t>polarization</a:t>
            </a:r>
            <a:r>
              <a:rPr lang="fr-CH" sz="2000" b="1" dirty="0" smtClean="0">
                <a:solidFill>
                  <a:srgbClr val="C00000"/>
                </a:solidFill>
                <a:latin typeface="+mn-lt"/>
                <a:sym typeface="Wingdings" panose="05000000000000000000" pitchFamily="2" charset="2"/>
              </a:rPr>
              <a:t> time. </a:t>
            </a:r>
            <a:endParaRPr lang="fr-CH" sz="20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D12D0-A90F-431C-8670-A436C71B47A9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11/01/2022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CBECB-E6B9-4CF2-ABF0-89C6B79D862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55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8170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4084" y="255994"/>
            <a:ext cx="8091702" cy="5909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400" b="1" dirty="0" err="1" smtClean="0"/>
              <a:t>Hypothetical</a:t>
            </a:r>
            <a:r>
              <a:rPr lang="fr-CH" sz="2400" b="1" dirty="0" smtClean="0"/>
              <a:t> scenario</a:t>
            </a:r>
          </a:p>
          <a:p>
            <a:endParaRPr lang="fr-CH" dirty="0"/>
          </a:p>
          <a:p>
            <a:r>
              <a:rPr lang="fr-CH" sz="1600" dirty="0" smtClean="0">
                <a:latin typeface="+mn-lt"/>
              </a:rPr>
              <a:t>Insert in TLEP the 12 </a:t>
            </a:r>
            <a:r>
              <a:rPr lang="fr-CH" sz="1600" dirty="0" err="1" smtClean="0">
                <a:latin typeface="+mn-lt"/>
              </a:rPr>
              <a:t>Polarization</a:t>
            </a:r>
            <a:r>
              <a:rPr lang="fr-CH" sz="1600" dirty="0" smtClean="0">
                <a:latin typeface="+mn-lt"/>
              </a:rPr>
              <a:t> </a:t>
            </a:r>
            <a:r>
              <a:rPr lang="fr-CH" sz="1600" dirty="0" err="1" smtClean="0">
                <a:latin typeface="+mn-lt"/>
              </a:rPr>
              <a:t>wigglers</a:t>
            </a:r>
            <a:r>
              <a:rPr lang="fr-CH" sz="1600" dirty="0" smtClean="0">
                <a:latin typeface="+mn-lt"/>
              </a:rPr>
              <a:t> </a:t>
            </a:r>
            <a:r>
              <a:rPr lang="fr-CH" sz="1600" dirty="0" err="1" smtClean="0">
                <a:latin typeface="+mn-lt"/>
              </a:rPr>
              <a:t>that</a:t>
            </a:r>
            <a:r>
              <a:rPr lang="fr-CH" sz="1600" dirty="0" smtClean="0">
                <a:latin typeface="+mn-lt"/>
              </a:rPr>
              <a:t> </a:t>
            </a:r>
            <a:r>
              <a:rPr lang="fr-CH" sz="1600" dirty="0" err="1" smtClean="0">
                <a:latin typeface="+mn-lt"/>
              </a:rPr>
              <a:t>had</a:t>
            </a:r>
            <a:r>
              <a:rPr lang="fr-CH" sz="1600" dirty="0" smtClean="0">
                <a:latin typeface="+mn-lt"/>
              </a:rPr>
              <a:t> been </a:t>
            </a:r>
            <a:r>
              <a:rPr lang="fr-CH" sz="1600" dirty="0" err="1" smtClean="0">
                <a:latin typeface="+mn-lt"/>
              </a:rPr>
              <a:t>built</a:t>
            </a:r>
            <a:r>
              <a:rPr lang="fr-CH" sz="1600" dirty="0" smtClean="0">
                <a:latin typeface="+mn-lt"/>
              </a:rPr>
              <a:t> for LEP (B-=B+/6.25)</a:t>
            </a:r>
          </a:p>
          <a:p>
            <a:endParaRPr lang="fr-CH" sz="1600" dirty="0">
              <a:latin typeface="+mn-lt"/>
            </a:endParaRPr>
          </a:p>
          <a:p>
            <a:endParaRPr lang="fr-CH" sz="1600" dirty="0" smtClean="0">
              <a:latin typeface="+mn-lt"/>
            </a:endParaRPr>
          </a:p>
          <a:p>
            <a:endParaRPr lang="fr-CH" sz="1600" dirty="0" smtClean="0">
              <a:latin typeface="+mn-lt"/>
            </a:endParaRPr>
          </a:p>
          <a:p>
            <a:endParaRPr lang="fr-CH" sz="1600" dirty="0">
              <a:latin typeface="+mn-lt"/>
            </a:endParaRPr>
          </a:p>
          <a:p>
            <a:r>
              <a:rPr lang="fr-CH" sz="1600" dirty="0" smtClean="0">
                <a:latin typeface="+mn-lt"/>
              </a:rPr>
              <a:t>Use </a:t>
            </a:r>
            <a:r>
              <a:rPr lang="fr-CH" sz="1600" dirty="0" err="1" smtClean="0">
                <a:latin typeface="+mn-lt"/>
              </a:rPr>
              <a:t>formulae</a:t>
            </a:r>
            <a:r>
              <a:rPr lang="fr-CH" sz="1600" dirty="0" smtClean="0">
                <a:latin typeface="+mn-lt"/>
              </a:rPr>
              <a:t> </a:t>
            </a:r>
            <a:r>
              <a:rPr lang="fr-CH" sz="1600" dirty="0" err="1" smtClean="0">
                <a:latin typeface="+mn-lt"/>
              </a:rPr>
              <a:t>given</a:t>
            </a:r>
            <a:r>
              <a:rPr lang="fr-CH" sz="1600" dirty="0" smtClean="0">
                <a:latin typeface="+mn-lt"/>
              </a:rPr>
              <a:t> in TLEP note 606 to </a:t>
            </a:r>
            <a:r>
              <a:rPr lang="fr-CH" sz="1600" dirty="0" err="1" smtClean="0">
                <a:latin typeface="+mn-lt"/>
              </a:rPr>
              <a:t>determine</a:t>
            </a:r>
            <a:r>
              <a:rPr lang="fr-CH" sz="1600" dirty="0" smtClean="0">
                <a:latin typeface="+mn-lt"/>
              </a:rPr>
              <a:t> as a </a:t>
            </a:r>
            <a:r>
              <a:rPr lang="fr-CH" sz="1600" dirty="0" err="1" smtClean="0">
                <a:latin typeface="+mn-lt"/>
              </a:rPr>
              <a:t>function</a:t>
            </a:r>
            <a:r>
              <a:rPr lang="fr-CH" sz="1600" dirty="0" smtClean="0">
                <a:latin typeface="+mn-lt"/>
              </a:rPr>
              <a:t> of B+ excitation </a:t>
            </a:r>
          </a:p>
          <a:p>
            <a:endParaRPr lang="fr-CH" sz="1600" dirty="0" smtClean="0">
              <a:latin typeface="+mn-lt"/>
            </a:endParaRPr>
          </a:p>
          <a:p>
            <a:r>
              <a:rPr lang="fr-CH" sz="1600" dirty="0">
                <a:latin typeface="+mn-lt"/>
              </a:rPr>
              <a:t> </a:t>
            </a:r>
            <a:r>
              <a:rPr lang="fr-CH" sz="1600" dirty="0" smtClean="0">
                <a:latin typeface="+mn-lt"/>
              </a:rPr>
              <a:t>1. the  </a:t>
            </a:r>
            <a:r>
              <a:rPr lang="fr-CH" sz="1600" dirty="0" err="1" smtClean="0">
                <a:latin typeface="+mn-lt"/>
              </a:rPr>
              <a:t>energy</a:t>
            </a:r>
            <a:r>
              <a:rPr lang="fr-CH" sz="1600" dirty="0" smtClean="0">
                <a:latin typeface="+mn-lt"/>
              </a:rPr>
              <a:t> </a:t>
            </a:r>
            <a:r>
              <a:rPr lang="fr-CH" sz="1600" dirty="0" err="1" smtClean="0">
                <a:latin typeface="+mn-lt"/>
              </a:rPr>
              <a:t>pread</a:t>
            </a:r>
            <a:r>
              <a:rPr lang="fr-CH" sz="1600" dirty="0" smtClean="0">
                <a:latin typeface="+mn-lt"/>
              </a:rPr>
              <a:t> </a:t>
            </a:r>
            <a:r>
              <a:rPr lang="fr-CH" sz="1600" dirty="0" smtClean="0">
                <a:latin typeface="+mn-lt"/>
                <a:sym typeface="Symbol"/>
              </a:rPr>
              <a:t></a:t>
            </a:r>
            <a:r>
              <a:rPr lang="fr-CH" sz="1600" baseline="-25000" dirty="0" smtClean="0">
                <a:latin typeface="+mn-lt"/>
                <a:sym typeface="Symbol"/>
              </a:rPr>
              <a:t>E</a:t>
            </a:r>
            <a:endParaRPr lang="fr-CH" sz="1600" dirty="0" smtClean="0">
              <a:latin typeface="+mn-lt"/>
            </a:endParaRPr>
          </a:p>
          <a:p>
            <a:r>
              <a:rPr lang="fr-CH" sz="1600" dirty="0" smtClean="0">
                <a:latin typeface="+mn-lt"/>
              </a:rPr>
              <a:t> 2. the </a:t>
            </a:r>
            <a:r>
              <a:rPr lang="fr-CH" sz="1600" dirty="0" err="1" smtClean="0">
                <a:latin typeface="+mn-lt"/>
              </a:rPr>
              <a:t>polarization</a:t>
            </a:r>
            <a:r>
              <a:rPr lang="fr-CH" sz="1600" dirty="0" smtClean="0">
                <a:latin typeface="+mn-lt"/>
              </a:rPr>
              <a:t> time </a:t>
            </a:r>
            <a:r>
              <a:rPr lang="fr-CH" sz="1600" dirty="0" smtClean="0">
                <a:latin typeface="+mn-lt"/>
                <a:sym typeface="Symbol"/>
              </a:rPr>
              <a:t></a:t>
            </a:r>
            <a:r>
              <a:rPr lang="fr-CH" sz="1600" baseline="-25000" dirty="0" smtClean="0">
                <a:latin typeface="+mn-lt"/>
                <a:sym typeface="Symbol"/>
              </a:rPr>
              <a:t>P</a:t>
            </a:r>
            <a:endParaRPr lang="fr-CH" sz="1600" dirty="0" smtClean="0">
              <a:latin typeface="+mn-lt"/>
            </a:endParaRPr>
          </a:p>
          <a:p>
            <a:endParaRPr lang="fr-CH" sz="1600" dirty="0">
              <a:latin typeface="+mn-lt"/>
            </a:endParaRPr>
          </a:p>
          <a:p>
            <a:r>
              <a:rPr lang="fr-CH" sz="1600" dirty="0" err="1" smtClean="0">
                <a:latin typeface="+mn-lt"/>
              </a:rPr>
              <a:t>then</a:t>
            </a:r>
            <a:r>
              <a:rPr lang="fr-CH" sz="1600" dirty="0" smtClean="0">
                <a:latin typeface="+mn-lt"/>
              </a:rPr>
              <a:t> set an </a:t>
            </a:r>
            <a:r>
              <a:rPr lang="fr-CH" sz="1600" dirty="0" err="1" smtClean="0">
                <a:latin typeface="+mn-lt"/>
              </a:rPr>
              <a:t>uppper</a:t>
            </a:r>
            <a:r>
              <a:rPr lang="fr-CH" sz="1600" dirty="0" smtClean="0">
                <a:latin typeface="+mn-lt"/>
              </a:rPr>
              <a:t> </a:t>
            </a:r>
            <a:r>
              <a:rPr lang="fr-CH" sz="1600" dirty="0" err="1" smtClean="0">
                <a:latin typeface="+mn-lt"/>
              </a:rPr>
              <a:t>limit</a:t>
            </a:r>
            <a:r>
              <a:rPr lang="fr-CH" sz="1600" dirty="0" smtClean="0">
                <a:latin typeface="+mn-lt"/>
              </a:rPr>
              <a:t> on </a:t>
            </a:r>
            <a:r>
              <a:rPr lang="fr-CH" sz="1600" dirty="0" err="1" smtClean="0">
                <a:latin typeface="+mn-lt"/>
              </a:rPr>
              <a:t>energy</a:t>
            </a:r>
            <a:r>
              <a:rPr lang="fr-CH" sz="1600" dirty="0" smtClean="0">
                <a:latin typeface="+mn-lt"/>
              </a:rPr>
              <a:t> </a:t>
            </a:r>
            <a:r>
              <a:rPr lang="fr-CH" sz="1600" dirty="0" err="1" smtClean="0">
                <a:latin typeface="+mn-lt"/>
              </a:rPr>
              <a:t>spread</a:t>
            </a:r>
            <a:r>
              <a:rPr lang="fr-CH" sz="1600" dirty="0">
                <a:latin typeface="+mn-lt"/>
              </a:rPr>
              <a:t> </a:t>
            </a:r>
            <a:r>
              <a:rPr lang="fr-CH" sz="1600" dirty="0" smtClean="0">
                <a:latin typeface="+mn-lt"/>
              </a:rPr>
              <a:t>...</a:t>
            </a:r>
          </a:p>
          <a:p>
            <a:r>
              <a:rPr lang="fr-CH" sz="1600" dirty="0">
                <a:latin typeface="+mn-lt"/>
              </a:rPr>
              <a:t> </a:t>
            </a:r>
            <a:r>
              <a:rPr lang="fr-CH" sz="1600" dirty="0" smtClean="0">
                <a:latin typeface="+mn-lt"/>
              </a:rPr>
              <a:t>    and </a:t>
            </a:r>
            <a:r>
              <a:rPr lang="fr-CH" sz="1600" dirty="0" err="1" smtClean="0">
                <a:latin typeface="+mn-lt"/>
              </a:rPr>
              <a:t>see</a:t>
            </a:r>
            <a:r>
              <a:rPr lang="fr-CH" sz="1600" dirty="0" smtClean="0">
                <a:latin typeface="+mn-lt"/>
              </a:rPr>
              <a:t> </a:t>
            </a:r>
            <a:r>
              <a:rPr lang="fr-CH" sz="1600" dirty="0" err="1" smtClean="0">
                <a:latin typeface="+mn-lt"/>
              </a:rPr>
              <a:t>what</a:t>
            </a:r>
            <a:r>
              <a:rPr lang="fr-CH" sz="1600" dirty="0" smtClean="0">
                <a:latin typeface="+mn-lt"/>
              </a:rPr>
              <a:t> </a:t>
            </a:r>
            <a:r>
              <a:rPr lang="fr-CH" sz="1600" dirty="0" err="1" smtClean="0">
                <a:latin typeface="+mn-lt"/>
              </a:rPr>
              <a:t>polarization</a:t>
            </a:r>
            <a:r>
              <a:rPr lang="fr-CH" sz="1600" dirty="0" smtClean="0">
                <a:latin typeface="+mn-lt"/>
              </a:rPr>
              <a:t> time </a:t>
            </a:r>
            <a:r>
              <a:rPr lang="fr-CH" sz="1600" dirty="0" err="1" smtClean="0">
                <a:latin typeface="+mn-lt"/>
              </a:rPr>
              <a:t>we</a:t>
            </a:r>
            <a:r>
              <a:rPr lang="fr-CH" sz="1600" dirty="0" smtClean="0">
                <a:latin typeface="+mn-lt"/>
              </a:rPr>
              <a:t> </a:t>
            </a:r>
            <a:r>
              <a:rPr lang="fr-CH" sz="1600" dirty="0" err="1" smtClean="0">
                <a:latin typeface="+mn-lt"/>
              </a:rPr>
              <a:t>get</a:t>
            </a:r>
            <a:r>
              <a:rPr lang="fr-CH" sz="1600" dirty="0" smtClean="0">
                <a:latin typeface="+mn-lt"/>
              </a:rPr>
              <a:t>    </a:t>
            </a:r>
            <a:endParaRPr lang="fr-CH" sz="1600" dirty="0">
              <a:latin typeface="+mn-lt"/>
            </a:endParaRPr>
          </a:p>
          <a:p>
            <a:endParaRPr lang="fr-CH" sz="1600" dirty="0" smtClean="0">
              <a:latin typeface="+mn-lt"/>
            </a:endParaRPr>
          </a:p>
          <a:p>
            <a:r>
              <a:rPr lang="fr-CH" sz="1600" dirty="0" smtClean="0">
                <a:latin typeface="+mn-lt"/>
              </a:rPr>
              <a:t>for 10% </a:t>
            </a:r>
            <a:r>
              <a:rPr lang="fr-CH" sz="1600" dirty="0" err="1" smtClean="0">
                <a:latin typeface="+mn-lt"/>
              </a:rPr>
              <a:t>polarization</a:t>
            </a:r>
            <a:r>
              <a:rPr lang="fr-CH" sz="1600" dirty="0" smtClean="0">
                <a:latin typeface="+mn-lt"/>
              </a:rPr>
              <a:t> the time </a:t>
            </a:r>
            <a:r>
              <a:rPr lang="fr-CH" sz="1600" dirty="0" err="1" smtClean="0">
                <a:latin typeface="+mn-lt"/>
              </a:rPr>
              <a:t>is</a:t>
            </a:r>
            <a:r>
              <a:rPr lang="fr-CH" sz="1600" dirty="0" smtClean="0">
                <a:latin typeface="+mn-lt"/>
              </a:rPr>
              <a:t> </a:t>
            </a:r>
            <a:r>
              <a:rPr lang="fr-CH" sz="1600" dirty="0" smtClean="0">
                <a:latin typeface="+mn-lt"/>
                <a:sym typeface="Symbol"/>
              </a:rPr>
              <a:t></a:t>
            </a:r>
            <a:r>
              <a:rPr lang="fr-CH" sz="1600" baseline="-25000" dirty="0" smtClean="0">
                <a:latin typeface="+mn-lt"/>
                <a:sym typeface="Symbol"/>
              </a:rPr>
              <a:t>P </a:t>
            </a:r>
            <a:r>
              <a:rPr lang="fr-CH" sz="1600" baseline="30000" dirty="0" err="1" smtClean="0">
                <a:latin typeface="+mn-lt"/>
                <a:sym typeface="Symbol"/>
              </a:rPr>
              <a:t>eff</a:t>
            </a:r>
            <a:r>
              <a:rPr lang="fr-CH" sz="1600" baseline="30000" dirty="0" smtClean="0">
                <a:latin typeface="+mn-lt"/>
                <a:sym typeface="Symbol"/>
              </a:rPr>
              <a:t>  </a:t>
            </a:r>
            <a:r>
              <a:rPr lang="fr-CH" sz="1600" dirty="0" smtClean="0">
                <a:latin typeface="+mn-lt"/>
                <a:sym typeface="Symbol"/>
              </a:rPr>
              <a:t>=</a:t>
            </a:r>
            <a:r>
              <a:rPr lang="fr-CH" sz="1600" baseline="-25000" dirty="0" smtClean="0">
                <a:latin typeface="+mn-lt"/>
                <a:sym typeface="Symbol"/>
              </a:rPr>
              <a:t>  </a:t>
            </a:r>
            <a:r>
              <a:rPr lang="fr-CH" sz="1600" dirty="0" smtClean="0">
                <a:latin typeface="+mn-lt"/>
              </a:rPr>
              <a:t>0.1  </a:t>
            </a:r>
            <a:r>
              <a:rPr lang="fr-CH" sz="1600" dirty="0" smtClean="0">
                <a:latin typeface="+mn-lt"/>
                <a:sym typeface="Symbol"/>
              </a:rPr>
              <a:t></a:t>
            </a:r>
            <a:r>
              <a:rPr lang="fr-CH" sz="1600" baseline="-25000" dirty="0" smtClean="0">
                <a:latin typeface="+mn-lt"/>
                <a:sym typeface="Symbol"/>
              </a:rPr>
              <a:t>P  </a:t>
            </a:r>
            <a:endParaRPr lang="fr-CH" sz="1600" dirty="0" smtClean="0">
              <a:latin typeface="+mn-lt"/>
            </a:endParaRPr>
          </a:p>
          <a:p>
            <a:endParaRPr lang="fr-CH" sz="1600" dirty="0" smtClean="0">
              <a:latin typeface="+mn-lt"/>
            </a:endParaRPr>
          </a:p>
          <a:p>
            <a:r>
              <a:rPr lang="fr-CH" sz="2000" dirty="0" smtClean="0">
                <a:solidFill>
                  <a:srgbClr val="0033CC"/>
                </a:solidFill>
                <a:latin typeface="+mn-lt"/>
              </a:rPr>
              <a:t>for 52 MeV </a:t>
            </a:r>
            <a:r>
              <a:rPr lang="fr-CH" sz="2000" dirty="0" err="1" smtClean="0">
                <a:solidFill>
                  <a:srgbClr val="0033CC"/>
                </a:solidFill>
                <a:latin typeface="+mn-lt"/>
              </a:rPr>
              <a:t>energy</a:t>
            </a:r>
            <a:r>
              <a:rPr lang="fr-CH" sz="2000" dirty="0" smtClean="0">
                <a:solidFill>
                  <a:srgbClr val="0033CC"/>
                </a:solidFill>
                <a:latin typeface="+mn-lt"/>
              </a:rPr>
              <a:t> </a:t>
            </a:r>
            <a:r>
              <a:rPr lang="fr-CH" sz="2000" dirty="0" err="1" smtClean="0">
                <a:solidFill>
                  <a:srgbClr val="0033CC"/>
                </a:solidFill>
                <a:latin typeface="+mn-lt"/>
              </a:rPr>
              <a:t>spread</a:t>
            </a:r>
            <a:r>
              <a:rPr lang="fr-CH" sz="2000" dirty="0" smtClean="0">
                <a:solidFill>
                  <a:srgbClr val="0033CC"/>
                </a:solidFill>
                <a:latin typeface="+mn-lt"/>
              </a:rPr>
              <a:t> </a:t>
            </a:r>
            <a:r>
              <a:rPr lang="fr-CH" sz="2000" dirty="0" err="1" smtClean="0">
                <a:solidFill>
                  <a:srgbClr val="0033CC"/>
                </a:solidFill>
                <a:latin typeface="+mn-lt"/>
              </a:rPr>
              <a:t>at</a:t>
            </a:r>
            <a:r>
              <a:rPr lang="fr-CH" sz="2000" dirty="0" smtClean="0">
                <a:solidFill>
                  <a:srgbClr val="0033CC"/>
                </a:solidFill>
                <a:latin typeface="+mn-lt"/>
              </a:rPr>
              <a:t> TLEP Z  </a:t>
            </a:r>
            <a:r>
              <a:rPr lang="fr-CH" sz="2000" dirty="0" err="1" smtClean="0">
                <a:solidFill>
                  <a:srgbClr val="0033CC"/>
                </a:solidFill>
                <a:latin typeface="+mn-lt"/>
              </a:rPr>
              <a:t>we</a:t>
            </a:r>
            <a:r>
              <a:rPr lang="fr-CH" sz="2000" dirty="0">
                <a:solidFill>
                  <a:srgbClr val="0033CC"/>
                </a:solidFill>
                <a:latin typeface="+mn-lt"/>
              </a:rPr>
              <a:t> </a:t>
            </a:r>
            <a:r>
              <a:rPr lang="fr-CH" sz="2000" dirty="0" err="1" smtClean="0">
                <a:solidFill>
                  <a:srgbClr val="0033CC"/>
                </a:solidFill>
                <a:latin typeface="+mn-lt"/>
              </a:rPr>
              <a:t>get</a:t>
            </a:r>
            <a:r>
              <a:rPr lang="fr-CH" sz="2000" dirty="0" smtClean="0">
                <a:solidFill>
                  <a:srgbClr val="0033CC"/>
                </a:solidFill>
                <a:latin typeface="+mn-lt"/>
              </a:rPr>
              <a:t> </a:t>
            </a:r>
            <a:r>
              <a:rPr lang="fr-CH" sz="2000" dirty="0" smtClean="0">
                <a:solidFill>
                  <a:srgbClr val="0033CC"/>
                </a:solidFill>
                <a:latin typeface="+mn-lt"/>
                <a:sym typeface="Symbol"/>
              </a:rPr>
              <a:t></a:t>
            </a:r>
            <a:r>
              <a:rPr lang="fr-CH" sz="2000" baseline="-25000" dirty="0" smtClean="0">
                <a:solidFill>
                  <a:srgbClr val="0033CC"/>
                </a:solidFill>
                <a:latin typeface="+mn-lt"/>
                <a:sym typeface="Symbol"/>
              </a:rPr>
              <a:t>P   </a:t>
            </a:r>
            <a:r>
              <a:rPr lang="fr-CH" sz="2000" dirty="0" smtClean="0">
                <a:solidFill>
                  <a:srgbClr val="0033CC"/>
                </a:solidFill>
                <a:latin typeface="+mn-lt"/>
                <a:sym typeface="Symbol"/>
              </a:rPr>
              <a:t>= 15hrs or </a:t>
            </a:r>
            <a:r>
              <a:rPr lang="fr-CH" sz="2000" dirty="0">
                <a:solidFill>
                  <a:srgbClr val="0033CC"/>
                </a:solidFill>
                <a:latin typeface="+mn-lt"/>
                <a:sym typeface="Symbol"/>
              </a:rPr>
              <a:t></a:t>
            </a:r>
            <a:r>
              <a:rPr lang="fr-CH" sz="2000" baseline="-25000" dirty="0">
                <a:solidFill>
                  <a:srgbClr val="0033CC"/>
                </a:solidFill>
                <a:latin typeface="+mn-lt"/>
                <a:sym typeface="Symbol"/>
              </a:rPr>
              <a:t>P </a:t>
            </a:r>
            <a:r>
              <a:rPr lang="fr-CH" sz="2000" baseline="30000" dirty="0" err="1">
                <a:solidFill>
                  <a:srgbClr val="0033CC"/>
                </a:solidFill>
                <a:latin typeface="+mn-lt"/>
                <a:sym typeface="Symbol"/>
              </a:rPr>
              <a:t>eff</a:t>
            </a:r>
            <a:r>
              <a:rPr lang="fr-CH" sz="2000" baseline="30000" dirty="0">
                <a:solidFill>
                  <a:srgbClr val="0033CC"/>
                </a:solidFill>
                <a:latin typeface="+mn-lt"/>
                <a:sym typeface="Symbol"/>
              </a:rPr>
              <a:t> </a:t>
            </a:r>
            <a:r>
              <a:rPr lang="fr-CH" sz="2000" dirty="0" smtClean="0">
                <a:solidFill>
                  <a:srgbClr val="0033CC"/>
                </a:solidFill>
                <a:latin typeface="+mn-lt"/>
                <a:sym typeface="Symbol"/>
              </a:rPr>
              <a:t>=</a:t>
            </a:r>
            <a:r>
              <a:rPr lang="fr-CH" sz="2000" baseline="30000" dirty="0" smtClean="0">
                <a:solidFill>
                  <a:srgbClr val="0033CC"/>
                </a:solidFill>
                <a:latin typeface="+mn-lt"/>
                <a:sym typeface="Symbol"/>
              </a:rPr>
              <a:t> </a:t>
            </a:r>
            <a:r>
              <a:rPr lang="fr-CH" sz="2000" dirty="0" smtClean="0">
                <a:solidFill>
                  <a:srgbClr val="0033CC"/>
                </a:solidFill>
                <a:latin typeface="+mn-lt"/>
                <a:sym typeface="Symbol"/>
              </a:rPr>
              <a:t>90 minutes</a:t>
            </a:r>
          </a:p>
          <a:p>
            <a:endParaRPr lang="fr-CH" sz="1600" dirty="0">
              <a:latin typeface="+mn-lt"/>
              <a:sym typeface="Symbol"/>
            </a:endParaRPr>
          </a:p>
          <a:p>
            <a:r>
              <a:rPr lang="fr-CH" sz="1600" dirty="0" smtClean="0">
                <a:latin typeface="+mn-lt"/>
                <a:sym typeface="Symbol"/>
              </a:rPr>
              <a:t>-- </a:t>
            </a:r>
            <a:r>
              <a:rPr lang="fr-CH" sz="1600" dirty="0" err="1" smtClean="0">
                <a:latin typeface="+mn-lt"/>
                <a:sym typeface="Symbol"/>
              </a:rPr>
              <a:t>lose</a:t>
            </a:r>
            <a:r>
              <a:rPr lang="fr-CH" sz="1600" dirty="0" smtClean="0">
                <a:latin typeface="+mn-lt"/>
                <a:sym typeface="Symbol"/>
              </a:rPr>
              <a:t> 90 minutes of running , </a:t>
            </a:r>
            <a:r>
              <a:rPr lang="fr-CH" sz="1600" dirty="0" err="1" smtClean="0">
                <a:latin typeface="+mn-lt"/>
                <a:sym typeface="Symbol"/>
              </a:rPr>
              <a:t>then</a:t>
            </a:r>
            <a:r>
              <a:rPr lang="fr-CH" sz="1600" dirty="0" smtClean="0">
                <a:latin typeface="+mn-lt"/>
                <a:sym typeface="Symbol"/>
              </a:rPr>
              <a:t> </a:t>
            </a:r>
            <a:r>
              <a:rPr lang="fr-CH" sz="1600" dirty="0" err="1" smtClean="0">
                <a:latin typeface="+mn-lt"/>
                <a:sym typeface="Symbol"/>
              </a:rPr>
              <a:t>can</a:t>
            </a:r>
            <a:r>
              <a:rPr lang="fr-CH" sz="1600" dirty="0" smtClean="0">
                <a:latin typeface="+mn-lt"/>
                <a:sym typeface="Symbol"/>
              </a:rPr>
              <a:t> </a:t>
            </a:r>
            <a:r>
              <a:rPr lang="fr-CH" sz="1600" dirty="0" err="1" smtClean="0">
                <a:latin typeface="+mn-lt"/>
                <a:sym typeface="Symbol"/>
              </a:rPr>
              <a:t>depolarize</a:t>
            </a:r>
            <a:r>
              <a:rPr lang="fr-CH" sz="1600" dirty="0" smtClean="0">
                <a:latin typeface="+mn-lt"/>
                <a:sym typeface="Symbol"/>
              </a:rPr>
              <a:t> one </a:t>
            </a:r>
            <a:r>
              <a:rPr lang="fr-CH" sz="1600" dirty="0" err="1" smtClean="0">
                <a:latin typeface="+mn-lt"/>
                <a:sym typeface="Symbol"/>
              </a:rPr>
              <a:t>bunch</a:t>
            </a:r>
            <a:r>
              <a:rPr lang="fr-CH" sz="1600" dirty="0" smtClean="0">
                <a:latin typeface="+mn-lt"/>
                <a:sym typeface="Symbol"/>
              </a:rPr>
              <a:t> </a:t>
            </a:r>
            <a:r>
              <a:rPr lang="fr-CH" sz="1600" dirty="0" err="1" smtClean="0">
                <a:latin typeface="+mn-lt"/>
                <a:sym typeface="Symbol"/>
              </a:rPr>
              <a:t>every</a:t>
            </a:r>
            <a:r>
              <a:rPr lang="fr-CH" sz="1600" dirty="0" smtClean="0">
                <a:latin typeface="+mn-lt"/>
                <a:sym typeface="Symbol"/>
              </a:rPr>
              <a:t> 10 minutes </a:t>
            </a:r>
          </a:p>
          <a:p>
            <a:r>
              <a:rPr lang="fr-CH" sz="1600" dirty="0">
                <a:latin typeface="+mn-lt"/>
                <a:sym typeface="Symbol"/>
              </a:rPr>
              <a:t> </a:t>
            </a:r>
            <a:r>
              <a:rPr lang="fr-CH" sz="1600" dirty="0" smtClean="0">
                <a:latin typeface="+mn-lt"/>
                <a:sym typeface="Symbol"/>
              </a:rPr>
              <a:t>    if </a:t>
            </a:r>
            <a:r>
              <a:rPr lang="fr-CH" sz="1600" dirty="0" err="1" smtClean="0">
                <a:latin typeface="+mn-lt"/>
                <a:sym typeface="Symbol"/>
              </a:rPr>
              <a:t>we</a:t>
            </a:r>
            <a:r>
              <a:rPr lang="fr-CH" sz="1600" dirty="0" smtClean="0">
                <a:latin typeface="+mn-lt"/>
                <a:sym typeface="Symbol"/>
              </a:rPr>
              <a:t> have  9 ‘single </a:t>
            </a:r>
            <a:r>
              <a:rPr lang="fr-CH" sz="1600" dirty="0" err="1" smtClean="0">
                <a:latin typeface="+mn-lt"/>
                <a:sym typeface="Symbol"/>
              </a:rPr>
              <a:t>bunches</a:t>
            </a:r>
            <a:r>
              <a:rPr lang="fr-CH" sz="1600" dirty="0" smtClean="0">
                <a:latin typeface="+mn-lt"/>
                <a:sym typeface="Symbol"/>
              </a:rPr>
              <a:t>’ per </a:t>
            </a:r>
            <a:r>
              <a:rPr lang="fr-CH" sz="1600" dirty="0" err="1" smtClean="0">
                <a:latin typeface="+mn-lt"/>
                <a:sym typeface="Symbol"/>
              </a:rPr>
              <a:t>beam</a:t>
            </a:r>
            <a:r>
              <a:rPr lang="fr-CH" sz="1600" dirty="0" smtClean="0">
                <a:latin typeface="+mn-lt"/>
                <a:sym typeface="Symbol"/>
              </a:rPr>
              <a:t>. (</a:t>
            </a:r>
            <a:r>
              <a:rPr lang="fr-CH" sz="1600" dirty="0" err="1" smtClean="0">
                <a:latin typeface="+mn-lt"/>
                <a:sym typeface="Symbol"/>
              </a:rPr>
              <a:t>will</a:t>
            </a:r>
            <a:r>
              <a:rPr lang="fr-CH" sz="1600" dirty="0" smtClean="0">
                <a:latin typeface="+mn-lt"/>
                <a:sym typeface="Symbol"/>
              </a:rPr>
              <a:t> </a:t>
            </a:r>
            <a:r>
              <a:rPr lang="fr-CH" sz="1600" dirty="0" err="1" smtClean="0">
                <a:latin typeface="+mn-lt"/>
                <a:sym typeface="Symbol"/>
              </a:rPr>
              <a:t>keep</a:t>
            </a:r>
            <a:r>
              <a:rPr lang="fr-CH" sz="1600" dirty="0" smtClean="0">
                <a:latin typeface="+mn-lt"/>
                <a:sym typeface="Symbol"/>
              </a:rPr>
              <a:t> a few more to </a:t>
            </a:r>
            <a:r>
              <a:rPr lang="fr-CH" sz="1600" dirty="0" err="1" smtClean="0">
                <a:latin typeface="+mn-lt"/>
                <a:sym typeface="Symbol"/>
              </a:rPr>
              <a:t>be</a:t>
            </a:r>
            <a:r>
              <a:rPr lang="fr-CH" sz="1600" dirty="0" smtClean="0">
                <a:latin typeface="+mn-lt"/>
                <a:sym typeface="Symbol"/>
              </a:rPr>
              <a:t> sure) </a:t>
            </a:r>
          </a:p>
          <a:p>
            <a:endParaRPr lang="fr-CH" sz="1600" dirty="0" smtClean="0">
              <a:latin typeface="+mn-lt"/>
              <a:sym typeface="Symbol"/>
            </a:endParaRPr>
          </a:p>
          <a:p>
            <a:r>
              <a:rPr lang="fr-CH" sz="1600" dirty="0" err="1">
                <a:latin typeface="+mn-lt"/>
                <a:sym typeface="Symbol"/>
              </a:rPr>
              <a:t>C</a:t>
            </a:r>
            <a:r>
              <a:rPr lang="fr-CH" sz="1600" dirty="0" err="1" smtClean="0">
                <a:latin typeface="+mn-lt"/>
                <a:sym typeface="Symbol"/>
              </a:rPr>
              <a:t>hanging</a:t>
            </a:r>
            <a:r>
              <a:rPr lang="fr-CH" sz="1600" dirty="0" smtClean="0">
                <a:latin typeface="+mn-lt"/>
                <a:sym typeface="Symbol"/>
              </a:rPr>
              <a:t> the </a:t>
            </a:r>
            <a:r>
              <a:rPr lang="fr-CH" sz="1600" dirty="0" err="1" smtClean="0">
                <a:latin typeface="+mn-lt"/>
                <a:sym typeface="Symbol"/>
              </a:rPr>
              <a:t>wigglers</a:t>
            </a:r>
            <a:r>
              <a:rPr lang="fr-CH" sz="1600" dirty="0" smtClean="0">
                <a:latin typeface="+mn-lt"/>
                <a:sym typeface="Symbol"/>
              </a:rPr>
              <a:t> (</a:t>
            </a:r>
            <a:r>
              <a:rPr lang="fr-CH" sz="1600" dirty="0" err="1" smtClean="0">
                <a:latin typeface="+mn-lt"/>
                <a:sym typeface="Symbol"/>
              </a:rPr>
              <a:t>e.g</a:t>
            </a:r>
            <a:r>
              <a:rPr lang="fr-CH" sz="1600" dirty="0" smtClean="0">
                <a:latin typeface="+mn-lt"/>
                <a:sym typeface="Symbol"/>
              </a:rPr>
              <a:t>. more, </a:t>
            </a:r>
            <a:r>
              <a:rPr lang="fr-CH" sz="1600" dirty="0" err="1" smtClean="0">
                <a:latin typeface="+mn-lt"/>
                <a:sym typeface="Symbol"/>
              </a:rPr>
              <a:t>weaker</a:t>
            </a:r>
            <a:r>
              <a:rPr lang="fr-CH" sz="1600" dirty="0" smtClean="0">
                <a:latin typeface="+mn-lt"/>
                <a:sym typeface="Symbol"/>
              </a:rPr>
              <a:t>) </a:t>
            </a:r>
            <a:r>
              <a:rPr lang="fr-CH" sz="1600" dirty="0" err="1" smtClean="0">
                <a:latin typeface="+mn-lt"/>
                <a:sym typeface="Symbol"/>
              </a:rPr>
              <a:t>makes</a:t>
            </a:r>
            <a:r>
              <a:rPr lang="fr-CH" sz="1600" dirty="0" smtClean="0">
                <a:latin typeface="+mn-lt"/>
                <a:sym typeface="Symbol"/>
              </a:rPr>
              <a:t> </a:t>
            </a:r>
            <a:r>
              <a:rPr lang="fr-CH" sz="1600" dirty="0" err="1" smtClean="0">
                <a:latin typeface="+mn-lt"/>
                <a:sym typeface="Symbol"/>
              </a:rPr>
              <a:t>little</a:t>
            </a:r>
            <a:r>
              <a:rPr lang="fr-CH" sz="1600" dirty="0" smtClean="0">
                <a:latin typeface="+mn-lt"/>
                <a:sym typeface="Symbol"/>
              </a:rPr>
              <a:t> </a:t>
            </a:r>
            <a:r>
              <a:rPr lang="fr-CH" sz="1600" dirty="0" err="1" smtClean="0">
                <a:latin typeface="+mn-lt"/>
                <a:sym typeface="Symbol"/>
              </a:rPr>
              <a:t>difference</a:t>
            </a:r>
            <a:endParaRPr lang="fr-CH" sz="1600" dirty="0">
              <a:latin typeface="+mn-lt"/>
              <a:sym typeface="Symbol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06633" y="1408122"/>
            <a:ext cx="2664296" cy="41753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000" b="1" dirty="0" smtClean="0">
                <a:solidFill>
                  <a:schemeClr val="tx1"/>
                </a:solidFill>
              </a:rPr>
              <a:t>B-</a:t>
            </a:r>
            <a:endParaRPr lang="fr-CH" sz="2000" b="1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779041" y="1408122"/>
            <a:ext cx="2664296" cy="41753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r-CH" sz="2000" b="1" dirty="0">
                <a:solidFill>
                  <a:prstClr val="black"/>
                </a:solidFill>
              </a:rPr>
              <a:t>B-</a:t>
            </a:r>
          </a:p>
        </p:txBody>
      </p:sp>
      <p:sp>
        <p:nvSpPr>
          <p:cNvPr id="5" name="Rectangle 4"/>
          <p:cNvSpPr/>
          <p:nvPr/>
        </p:nvSpPr>
        <p:spPr>
          <a:xfrm>
            <a:off x="3951361" y="1408122"/>
            <a:ext cx="683664" cy="4175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000" b="1" dirty="0" smtClean="0">
                <a:solidFill>
                  <a:schemeClr val="tx1"/>
                </a:solidFill>
              </a:rPr>
              <a:t>B+</a:t>
            </a:r>
            <a:endParaRPr lang="fr-CH" sz="2000" b="1" dirty="0">
              <a:solidFill>
                <a:schemeClr val="tx1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98521" y="1616888"/>
            <a:ext cx="813690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65BAC-AAA2-4AAD-8D25-532AEFFDB12F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11/01/2022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CBECB-E6B9-4CF2-ABF0-89C6B79D862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56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8951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50" y="300026"/>
            <a:ext cx="7734300" cy="580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677899" y="3291680"/>
            <a:ext cx="5223033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fr-CH" sz="2000" dirty="0" err="1" smtClean="0">
                <a:solidFill>
                  <a:srgbClr val="C00000"/>
                </a:solidFill>
                <a:latin typeface="+mn-lt"/>
              </a:rPr>
              <a:t>Jowett</a:t>
            </a:r>
            <a:r>
              <a:rPr lang="fr-CH" sz="2000" dirty="0" smtClean="0">
                <a:solidFill>
                  <a:srgbClr val="C00000"/>
                </a:solidFill>
                <a:latin typeface="+mn-lt"/>
              </a:rPr>
              <a:t>: </a:t>
            </a:r>
            <a:r>
              <a:rPr lang="fr-CH" sz="2000" dirty="0" err="1" smtClean="0">
                <a:solidFill>
                  <a:srgbClr val="C00000"/>
                </a:solidFill>
                <a:latin typeface="+mn-lt"/>
              </a:rPr>
              <a:t>were</a:t>
            </a:r>
            <a:r>
              <a:rPr lang="fr-CH" sz="2000" dirty="0" smtClean="0">
                <a:solidFill>
                  <a:srgbClr val="C00000"/>
                </a:solidFill>
                <a:latin typeface="+mn-lt"/>
              </a:rPr>
              <a:t> not </a:t>
            </a:r>
            <a:r>
              <a:rPr lang="fr-CH" sz="2000" dirty="0" err="1" smtClean="0">
                <a:solidFill>
                  <a:srgbClr val="C00000"/>
                </a:solidFill>
                <a:latin typeface="+mn-lt"/>
              </a:rPr>
              <a:t>easy</a:t>
            </a:r>
            <a:r>
              <a:rPr lang="fr-CH" sz="2000" dirty="0" smtClean="0">
                <a:solidFill>
                  <a:srgbClr val="C00000"/>
                </a:solidFill>
                <a:latin typeface="+mn-lt"/>
              </a:rPr>
              <a:t> to use (</a:t>
            </a:r>
            <a:r>
              <a:rPr lang="fr-CH" sz="2000" dirty="0" err="1" smtClean="0">
                <a:solidFill>
                  <a:srgbClr val="C00000"/>
                </a:solidFill>
                <a:latin typeface="+mn-lt"/>
              </a:rPr>
              <a:t>orbit</a:t>
            </a:r>
            <a:r>
              <a:rPr lang="fr-CH" sz="2000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fr-CH" sz="2000" dirty="0" err="1" smtClean="0">
                <a:solidFill>
                  <a:srgbClr val="C00000"/>
                </a:solidFill>
                <a:latin typeface="+mn-lt"/>
              </a:rPr>
              <a:t>distortions</a:t>
            </a:r>
            <a:r>
              <a:rPr lang="fr-CH" sz="2000" dirty="0" smtClean="0">
                <a:solidFill>
                  <a:srgbClr val="C00000"/>
                </a:solidFill>
                <a:latin typeface="+mn-lt"/>
              </a:rPr>
              <a:t>) </a:t>
            </a:r>
          </a:p>
          <a:p>
            <a:r>
              <a:rPr lang="fr-CH" sz="2000" dirty="0" smtClean="0">
                <a:solidFill>
                  <a:srgbClr val="C00000"/>
                </a:solidFill>
                <a:latin typeface="+mn-lt"/>
              </a:rPr>
              <a:t>and </a:t>
            </a:r>
            <a:r>
              <a:rPr lang="fr-CH" sz="2000" dirty="0" err="1" smtClean="0">
                <a:solidFill>
                  <a:srgbClr val="C00000"/>
                </a:solidFill>
                <a:latin typeface="+mn-lt"/>
              </a:rPr>
              <a:t>should</a:t>
            </a:r>
            <a:r>
              <a:rPr lang="fr-CH" sz="2000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fr-CH" sz="2000" dirty="0" err="1" smtClean="0">
                <a:solidFill>
                  <a:srgbClr val="C00000"/>
                </a:solidFill>
                <a:latin typeface="+mn-lt"/>
              </a:rPr>
              <a:t>probably</a:t>
            </a:r>
            <a:r>
              <a:rPr lang="fr-CH" sz="2000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fr-CH" sz="2000" dirty="0" err="1" smtClean="0">
                <a:solidFill>
                  <a:srgbClr val="C00000"/>
                </a:solidFill>
                <a:latin typeface="+mn-lt"/>
              </a:rPr>
              <a:t>be</a:t>
            </a:r>
            <a:r>
              <a:rPr lang="fr-CH" sz="2000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fr-CH" sz="2000" dirty="0" err="1" smtClean="0">
                <a:solidFill>
                  <a:srgbClr val="C00000"/>
                </a:solidFill>
                <a:latin typeface="+mn-lt"/>
              </a:rPr>
              <a:t>better</a:t>
            </a:r>
            <a:r>
              <a:rPr lang="fr-CH" sz="2000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fr-CH" sz="2000" dirty="0" err="1" smtClean="0">
                <a:solidFill>
                  <a:srgbClr val="C00000"/>
                </a:solidFill>
                <a:latin typeface="+mn-lt"/>
              </a:rPr>
              <a:t>designed</a:t>
            </a:r>
            <a:endParaRPr lang="fr-CH" sz="2000" dirty="0" smtClean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E2A9F-EE10-4901-9328-2A992F25BAF2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11/01/2022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CBECB-E6B9-4CF2-ABF0-89C6B79D862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57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2914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81" y="46289"/>
            <a:ext cx="8982582" cy="6350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643868" y="5856790"/>
            <a:ext cx="11633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000" dirty="0" err="1" smtClean="0">
                <a:latin typeface="+mn-lt"/>
              </a:rPr>
              <a:t>B</a:t>
            </a:r>
            <a:r>
              <a:rPr lang="fr-CH" sz="2000" baseline="-25000" dirty="0" err="1" smtClean="0">
                <a:latin typeface="+mn-lt"/>
              </a:rPr>
              <a:t>Wiggler</a:t>
            </a:r>
            <a:r>
              <a:rPr lang="fr-CH" sz="2000" dirty="0" smtClean="0">
                <a:latin typeface="+mn-lt"/>
              </a:rPr>
              <a:t>(T)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97712" y="3071694"/>
            <a:ext cx="5133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000" dirty="0" err="1" smtClean="0">
                <a:latin typeface="+mn-lt"/>
              </a:rPr>
              <a:t>hrs</a:t>
            </a:r>
            <a:endParaRPr lang="fr-CH" sz="2000" dirty="0" smtClean="0"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5346" y="66163"/>
            <a:ext cx="10294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000" dirty="0" smtClean="0">
                <a:latin typeface="+mn-lt"/>
                <a:sym typeface="Symbol"/>
              </a:rPr>
              <a:t></a:t>
            </a:r>
            <a:r>
              <a:rPr lang="fr-CH" sz="2000" baseline="-25000" dirty="0" smtClean="0">
                <a:latin typeface="+mn-lt"/>
                <a:sym typeface="Symbol"/>
              </a:rPr>
              <a:t>E</a:t>
            </a:r>
            <a:r>
              <a:rPr lang="fr-CH" sz="2000" dirty="0" smtClean="0">
                <a:latin typeface="+mn-lt"/>
                <a:sym typeface="Symbol"/>
              </a:rPr>
              <a:t>(</a:t>
            </a:r>
            <a:r>
              <a:rPr lang="fr-CH" sz="2000" dirty="0" err="1" smtClean="0">
                <a:latin typeface="+mn-lt"/>
                <a:sym typeface="Symbol"/>
              </a:rPr>
              <a:t>GeV</a:t>
            </a:r>
            <a:r>
              <a:rPr lang="fr-CH" sz="2000" dirty="0" smtClean="0">
                <a:latin typeface="+mn-lt"/>
                <a:sym typeface="Symbol"/>
              </a:rPr>
              <a:t>)</a:t>
            </a:r>
            <a:endParaRPr lang="fr-CH" sz="2000" dirty="0" smtClean="0">
              <a:latin typeface="+mn-lt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CA71A-4340-41D2-97CC-BCD7E9D9311A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11/01/2022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CBECB-E6B9-4CF2-ABF0-89C6B79D862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58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7838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4" y="-7"/>
            <a:ext cx="9129146" cy="6451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AFCFA-A767-4781-A842-9DAFBC8EA2B0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11/01/2022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CBECB-E6B9-4CF2-ABF0-89C6B79D862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59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3489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89030-3C18-44BA-9CE0-F233F4F01215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12/01/2022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CBECB-E6B9-4CF2-ABF0-89C6B79D862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677" y="165867"/>
            <a:ext cx="4662435" cy="64313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2233" y="150725"/>
            <a:ext cx="4451767" cy="6219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390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3647" y="202223"/>
            <a:ext cx="5875391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400" b="1" dirty="0" err="1" smtClean="0">
                <a:solidFill>
                  <a:srgbClr val="C00000"/>
                </a:solidFill>
                <a:latin typeface="+mj-lt"/>
              </a:rPr>
              <a:t>Synchroton</a:t>
            </a:r>
            <a:r>
              <a:rPr lang="fr-CH" sz="2400" b="1" dirty="0" smtClean="0">
                <a:solidFill>
                  <a:srgbClr val="C00000"/>
                </a:solidFill>
                <a:latin typeface="+mj-lt"/>
              </a:rPr>
              <a:t> radiation power in the </a:t>
            </a:r>
            <a:r>
              <a:rPr lang="fr-CH" sz="2400" b="1" dirty="0" err="1" smtClean="0">
                <a:solidFill>
                  <a:srgbClr val="C00000"/>
                </a:solidFill>
                <a:latin typeface="+mj-lt"/>
              </a:rPr>
              <a:t>wigglers</a:t>
            </a:r>
            <a:endParaRPr lang="fr-CH" sz="2400" b="1" dirty="0" smtClean="0">
              <a:solidFill>
                <a:srgbClr val="C00000"/>
              </a:solidFill>
              <a:latin typeface="+mj-lt"/>
            </a:endParaRPr>
          </a:p>
          <a:p>
            <a:endParaRPr lang="fr-CH" dirty="0"/>
          </a:p>
          <a:p>
            <a:endParaRPr lang="fr-CH" dirty="0"/>
          </a:p>
        </p:txBody>
      </p:sp>
      <p:sp>
        <p:nvSpPr>
          <p:cNvPr id="3" name="TextBox 2"/>
          <p:cNvSpPr txBox="1"/>
          <p:nvPr/>
        </p:nvSpPr>
        <p:spPr>
          <a:xfrm>
            <a:off x="154799" y="1217886"/>
            <a:ext cx="8908785" cy="56015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800" dirty="0" smtClean="0">
                <a:latin typeface="+mn-lt"/>
              </a:rPr>
              <a:t>Synchrotron radiation power by </a:t>
            </a:r>
            <a:r>
              <a:rPr lang="fr-CH" sz="1800" dirty="0" err="1" smtClean="0">
                <a:latin typeface="+mn-lt"/>
              </a:rPr>
              <a:t>particles</a:t>
            </a:r>
            <a:r>
              <a:rPr lang="fr-CH" sz="1800" dirty="0" smtClean="0">
                <a:latin typeface="+mn-lt"/>
              </a:rPr>
              <a:t> of a </a:t>
            </a:r>
            <a:r>
              <a:rPr lang="fr-CH" sz="1800" dirty="0" err="1" smtClean="0">
                <a:latin typeface="+mn-lt"/>
              </a:rPr>
              <a:t>given</a:t>
            </a:r>
            <a:r>
              <a:rPr lang="fr-CH" sz="1800" dirty="0" smtClean="0">
                <a:latin typeface="+mn-lt"/>
              </a:rPr>
              <a:t> </a:t>
            </a:r>
            <a:r>
              <a:rPr lang="fr-CH" sz="1800" dirty="0" err="1" smtClean="0">
                <a:latin typeface="+mn-lt"/>
              </a:rPr>
              <a:t>energy</a:t>
            </a:r>
            <a:r>
              <a:rPr lang="fr-CH" sz="1800" dirty="0" smtClean="0">
                <a:latin typeface="+mn-lt"/>
              </a:rPr>
              <a:t> in a </a:t>
            </a:r>
            <a:r>
              <a:rPr lang="fr-CH" sz="1800" dirty="0" err="1" smtClean="0">
                <a:latin typeface="+mn-lt"/>
              </a:rPr>
              <a:t>magnet</a:t>
            </a:r>
            <a:r>
              <a:rPr lang="fr-CH" sz="1800" dirty="0" smtClean="0">
                <a:latin typeface="+mn-lt"/>
              </a:rPr>
              <a:t> of a </a:t>
            </a:r>
            <a:r>
              <a:rPr lang="fr-CH" sz="1800" dirty="0" err="1" smtClean="0">
                <a:latin typeface="+mn-lt"/>
              </a:rPr>
              <a:t>given</a:t>
            </a:r>
            <a:r>
              <a:rPr lang="fr-CH" sz="1800" dirty="0" smtClean="0">
                <a:latin typeface="+mn-lt"/>
              </a:rPr>
              <a:t> </a:t>
            </a:r>
            <a:r>
              <a:rPr lang="fr-CH" sz="1800" dirty="0" err="1" smtClean="0">
                <a:latin typeface="+mn-lt"/>
              </a:rPr>
              <a:t>length</a:t>
            </a:r>
            <a:r>
              <a:rPr lang="fr-CH" sz="1800" dirty="0" smtClean="0">
                <a:latin typeface="+mn-lt"/>
              </a:rPr>
              <a:t> </a:t>
            </a:r>
          </a:p>
          <a:p>
            <a:r>
              <a:rPr lang="fr-CH" sz="1800" dirty="0" err="1" smtClean="0">
                <a:latin typeface="+mn-lt"/>
              </a:rPr>
              <a:t>scales</a:t>
            </a:r>
            <a:r>
              <a:rPr lang="fr-CH" sz="1800" dirty="0" smtClean="0">
                <a:latin typeface="+mn-lt"/>
              </a:rPr>
              <a:t> as the square of the </a:t>
            </a:r>
            <a:r>
              <a:rPr lang="fr-CH" sz="1800" dirty="0" err="1" smtClean="0">
                <a:latin typeface="+mn-lt"/>
              </a:rPr>
              <a:t>magnetic</a:t>
            </a:r>
            <a:r>
              <a:rPr lang="fr-CH" sz="1800" dirty="0" smtClean="0">
                <a:latin typeface="+mn-lt"/>
              </a:rPr>
              <a:t> </a:t>
            </a:r>
            <a:r>
              <a:rPr lang="fr-CH" sz="1800" dirty="0" err="1" smtClean="0">
                <a:latin typeface="+mn-lt"/>
              </a:rPr>
              <a:t>field</a:t>
            </a:r>
            <a:r>
              <a:rPr lang="fr-CH" sz="1800" dirty="0" smtClean="0">
                <a:latin typeface="+mn-lt"/>
              </a:rPr>
              <a:t>. </a:t>
            </a:r>
          </a:p>
          <a:p>
            <a:endParaRPr lang="fr-CH" sz="1800" dirty="0">
              <a:latin typeface="+mn-lt"/>
            </a:endParaRPr>
          </a:p>
          <a:p>
            <a:r>
              <a:rPr lang="fr-CH" sz="1800" dirty="0" smtClean="0">
                <a:latin typeface="+mn-lt"/>
              </a:rPr>
              <a:t>The </a:t>
            </a:r>
            <a:r>
              <a:rPr lang="fr-CH" sz="1800" dirty="0" err="1" smtClean="0">
                <a:latin typeface="+mn-lt"/>
              </a:rPr>
              <a:t>energy</a:t>
            </a:r>
            <a:r>
              <a:rPr lang="fr-CH" sz="1800" dirty="0" smtClean="0">
                <a:latin typeface="+mn-lt"/>
              </a:rPr>
              <a:t> </a:t>
            </a:r>
            <a:r>
              <a:rPr lang="fr-CH" sz="1800" dirty="0" err="1" smtClean="0">
                <a:latin typeface="+mn-lt"/>
              </a:rPr>
              <a:t>loss</a:t>
            </a:r>
            <a:r>
              <a:rPr lang="fr-CH" sz="1800" dirty="0" smtClean="0">
                <a:latin typeface="+mn-lt"/>
              </a:rPr>
              <a:t> </a:t>
            </a:r>
            <a:r>
              <a:rPr lang="fr-CH" sz="1800" dirty="0" smtClean="0">
                <a:solidFill>
                  <a:srgbClr val="0033CC"/>
                </a:solidFill>
                <a:latin typeface="+mn-lt"/>
              </a:rPr>
              <a:t>per passage </a:t>
            </a:r>
            <a:r>
              <a:rPr lang="fr-CH" sz="1800" dirty="0" err="1" smtClean="0">
                <a:latin typeface="+mn-lt"/>
              </a:rPr>
              <a:t>through</a:t>
            </a:r>
            <a:r>
              <a:rPr lang="fr-CH" sz="1800" dirty="0" smtClean="0">
                <a:latin typeface="+mn-lt"/>
              </a:rPr>
              <a:t> a </a:t>
            </a:r>
            <a:r>
              <a:rPr lang="fr-CH" sz="1800" dirty="0" err="1" smtClean="0">
                <a:latin typeface="+mn-lt"/>
              </a:rPr>
              <a:t>polarization</a:t>
            </a:r>
            <a:r>
              <a:rPr lang="fr-CH" sz="1800" dirty="0" smtClean="0">
                <a:latin typeface="+mn-lt"/>
              </a:rPr>
              <a:t> </a:t>
            </a:r>
            <a:r>
              <a:rPr lang="fr-CH" sz="1800" dirty="0" err="1" smtClean="0">
                <a:latin typeface="+mn-lt"/>
              </a:rPr>
              <a:t>wiggler</a:t>
            </a:r>
            <a:r>
              <a:rPr lang="fr-CH" sz="1800" dirty="0" smtClean="0">
                <a:latin typeface="+mn-lt"/>
              </a:rPr>
              <a:t> </a:t>
            </a:r>
            <a:r>
              <a:rPr lang="fr-CH" sz="1800" dirty="0" err="1" smtClean="0">
                <a:latin typeface="+mn-lt"/>
              </a:rPr>
              <a:t>was</a:t>
            </a:r>
            <a:r>
              <a:rPr lang="fr-CH" sz="1800" dirty="0" smtClean="0">
                <a:latin typeface="+mn-lt"/>
              </a:rPr>
              <a:t> </a:t>
            </a:r>
            <a:r>
              <a:rPr lang="fr-CH" sz="1800" dirty="0" err="1" smtClean="0">
                <a:latin typeface="+mn-lt"/>
              </a:rPr>
              <a:t>calculated</a:t>
            </a:r>
            <a:r>
              <a:rPr lang="fr-CH" sz="1800" dirty="0" smtClean="0">
                <a:latin typeface="+mn-lt"/>
              </a:rPr>
              <a:t> in LEP note 606 </a:t>
            </a:r>
          </a:p>
          <a:p>
            <a:r>
              <a:rPr lang="fr-CH" sz="1800" dirty="0" smtClean="0">
                <a:latin typeface="+mn-lt"/>
              </a:rPr>
              <a:t>(</a:t>
            </a:r>
            <a:r>
              <a:rPr lang="fr-CH" sz="1800" dirty="0" err="1" smtClean="0">
                <a:latin typeface="+mn-lt"/>
              </a:rPr>
              <a:t>see</a:t>
            </a:r>
            <a:r>
              <a:rPr lang="fr-CH" sz="1800" dirty="0" smtClean="0">
                <a:latin typeface="+mn-lt"/>
              </a:rPr>
              <a:t> </a:t>
            </a:r>
            <a:r>
              <a:rPr lang="fr-CH" sz="1800" dirty="0" err="1" smtClean="0">
                <a:latin typeface="+mn-lt"/>
              </a:rPr>
              <a:t>next</a:t>
            </a:r>
            <a:r>
              <a:rPr lang="fr-CH" sz="1800" dirty="0" smtClean="0">
                <a:latin typeface="+mn-lt"/>
              </a:rPr>
              <a:t> page). It </a:t>
            </a:r>
            <a:r>
              <a:rPr lang="fr-CH" sz="1800" dirty="0" err="1" smtClean="0">
                <a:latin typeface="+mn-lt"/>
              </a:rPr>
              <a:t>is</a:t>
            </a:r>
            <a:r>
              <a:rPr lang="fr-CH" sz="1800" dirty="0" smtClean="0">
                <a:latin typeface="+mn-lt"/>
              </a:rPr>
              <a:t> 3.22 MeV per </a:t>
            </a:r>
            <a:r>
              <a:rPr lang="fr-CH" sz="1800" dirty="0" err="1" smtClean="0">
                <a:latin typeface="+mn-lt"/>
              </a:rPr>
              <a:t>wiggler</a:t>
            </a:r>
            <a:r>
              <a:rPr lang="fr-CH" sz="1800" dirty="0" smtClean="0">
                <a:latin typeface="+mn-lt"/>
              </a:rPr>
              <a:t> or 38.6 MeV for the 12 </a:t>
            </a:r>
            <a:r>
              <a:rPr lang="fr-CH" sz="1800" dirty="0" err="1" smtClean="0">
                <a:latin typeface="+mn-lt"/>
              </a:rPr>
              <a:t>wigglers</a:t>
            </a:r>
            <a:r>
              <a:rPr lang="fr-CH" sz="1800" dirty="0" smtClean="0">
                <a:latin typeface="+mn-lt"/>
              </a:rPr>
              <a:t>. </a:t>
            </a:r>
          </a:p>
          <a:p>
            <a:endParaRPr lang="fr-CH" sz="1800" dirty="0">
              <a:latin typeface="+mn-lt"/>
            </a:endParaRPr>
          </a:p>
          <a:p>
            <a:r>
              <a:rPr lang="fr-CH" sz="1800" dirty="0" err="1" smtClean="0">
                <a:latin typeface="+mn-lt"/>
              </a:rPr>
              <a:t>At</a:t>
            </a:r>
            <a:r>
              <a:rPr lang="fr-CH" sz="1800" dirty="0" smtClean="0">
                <a:latin typeface="+mn-lt"/>
              </a:rPr>
              <a:t> LEP the </a:t>
            </a:r>
            <a:r>
              <a:rPr lang="fr-CH" sz="1800" dirty="0" err="1" smtClean="0">
                <a:latin typeface="+mn-lt"/>
              </a:rPr>
              <a:t>energy</a:t>
            </a:r>
            <a:r>
              <a:rPr lang="fr-CH" sz="1800" dirty="0" smtClean="0">
                <a:latin typeface="+mn-lt"/>
              </a:rPr>
              <a:t> </a:t>
            </a:r>
            <a:r>
              <a:rPr lang="fr-CH" sz="1800" dirty="0" err="1" smtClean="0">
                <a:latin typeface="+mn-lt"/>
              </a:rPr>
              <a:t>loss</a:t>
            </a:r>
            <a:r>
              <a:rPr lang="fr-CH" sz="1800" dirty="0" smtClean="0">
                <a:latin typeface="+mn-lt"/>
              </a:rPr>
              <a:t> per </a:t>
            </a:r>
            <a:r>
              <a:rPr lang="fr-CH" sz="1800" dirty="0" err="1" smtClean="0">
                <a:latin typeface="+mn-lt"/>
              </a:rPr>
              <a:t>particle</a:t>
            </a:r>
            <a:r>
              <a:rPr lang="fr-CH" sz="1800" dirty="0" smtClean="0">
                <a:latin typeface="+mn-lt"/>
              </a:rPr>
              <a:t> per </a:t>
            </a:r>
            <a:r>
              <a:rPr lang="fr-CH" sz="1800" dirty="0" err="1" smtClean="0">
                <a:latin typeface="+mn-lt"/>
              </a:rPr>
              <a:t>turn</a:t>
            </a:r>
            <a:r>
              <a:rPr lang="fr-CH" sz="1800" dirty="0" smtClean="0">
                <a:latin typeface="+mn-lt"/>
              </a:rPr>
              <a:t> </a:t>
            </a:r>
            <a:r>
              <a:rPr lang="fr-CH" sz="1800" dirty="0" err="1" smtClean="0">
                <a:latin typeface="+mn-lt"/>
              </a:rPr>
              <a:t>is</a:t>
            </a:r>
            <a:r>
              <a:rPr lang="fr-CH" sz="1800" dirty="0" smtClean="0">
                <a:latin typeface="+mn-lt"/>
              </a:rPr>
              <a:t> 117 MeV/</a:t>
            </a:r>
            <a:r>
              <a:rPr lang="fr-CH" sz="1800" dirty="0" err="1" smtClean="0">
                <a:latin typeface="+mn-lt"/>
              </a:rPr>
              <a:t>turn</a:t>
            </a:r>
            <a:r>
              <a:rPr lang="fr-CH" sz="1800" dirty="0" smtClean="0">
                <a:latin typeface="+mn-lt"/>
              </a:rPr>
              <a:t> in the machine </a:t>
            </a:r>
            <a:r>
              <a:rPr lang="fr-CH" sz="1800" dirty="0" err="1" smtClean="0">
                <a:latin typeface="+mn-lt"/>
              </a:rPr>
              <a:t>with</a:t>
            </a:r>
            <a:r>
              <a:rPr lang="fr-CH" sz="1800" dirty="0" smtClean="0">
                <a:latin typeface="+mn-lt"/>
              </a:rPr>
              <a:t> no </a:t>
            </a:r>
            <a:r>
              <a:rPr lang="fr-CH" sz="1800" dirty="0" err="1" smtClean="0">
                <a:latin typeface="+mn-lt"/>
              </a:rPr>
              <a:t>wiglers</a:t>
            </a:r>
            <a:r>
              <a:rPr lang="fr-CH" sz="1800" dirty="0" smtClean="0">
                <a:latin typeface="+mn-lt"/>
              </a:rPr>
              <a:t> </a:t>
            </a:r>
          </a:p>
          <a:p>
            <a:r>
              <a:rPr lang="fr-CH" sz="1800" dirty="0" smtClean="0">
                <a:latin typeface="+mn-lt"/>
              </a:rPr>
              <a:t>and </a:t>
            </a:r>
            <a:r>
              <a:rPr lang="fr-CH" sz="1800" dirty="0" err="1" smtClean="0">
                <a:latin typeface="+mn-lt"/>
              </a:rPr>
              <a:t>becomes</a:t>
            </a:r>
            <a:r>
              <a:rPr lang="fr-CH" sz="1800" dirty="0" smtClean="0">
                <a:latin typeface="+mn-lt"/>
              </a:rPr>
              <a:t> 156 MeV per </a:t>
            </a:r>
            <a:r>
              <a:rPr lang="fr-CH" sz="1800" dirty="0" err="1" smtClean="0">
                <a:latin typeface="+mn-lt"/>
              </a:rPr>
              <a:t>turn</a:t>
            </a:r>
            <a:r>
              <a:rPr lang="fr-CH" sz="1800" dirty="0" smtClean="0">
                <a:latin typeface="+mn-lt"/>
              </a:rPr>
              <a:t> </a:t>
            </a:r>
            <a:r>
              <a:rPr lang="fr-CH" sz="1800" dirty="0" err="1" smtClean="0">
                <a:latin typeface="+mn-lt"/>
              </a:rPr>
              <a:t>with</a:t>
            </a:r>
            <a:r>
              <a:rPr lang="fr-CH" sz="1800" dirty="0" smtClean="0">
                <a:latin typeface="+mn-lt"/>
              </a:rPr>
              <a:t> the 12 </a:t>
            </a:r>
            <a:r>
              <a:rPr lang="fr-CH" sz="1800" dirty="0" err="1" smtClean="0">
                <a:latin typeface="+mn-lt"/>
              </a:rPr>
              <a:t>wigglers</a:t>
            </a:r>
            <a:r>
              <a:rPr lang="fr-CH" sz="1800" dirty="0" smtClean="0">
                <a:latin typeface="+mn-lt"/>
              </a:rPr>
              <a:t> </a:t>
            </a:r>
            <a:r>
              <a:rPr lang="fr-CH" sz="1800" dirty="0" err="1" smtClean="0">
                <a:latin typeface="+mn-lt"/>
              </a:rPr>
              <a:t>at</a:t>
            </a:r>
            <a:r>
              <a:rPr lang="fr-CH" sz="1800" dirty="0" smtClean="0">
                <a:latin typeface="+mn-lt"/>
              </a:rPr>
              <a:t> full </a:t>
            </a:r>
            <a:r>
              <a:rPr lang="fr-CH" sz="1800" dirty="0" err="1" smtClean="0">
                <a:latin typeface="+mn-lt"/>
              </a:rPr>
              <a:t>field</a:t>
            </a:r>
            <a:r>
              <a:rPr lang="fr-CH" sz="1800" dirty="0" smtClean="0">
                <a:latin typeface="+mn-lt"/>
              </a:rPr>
              <a:t>. </a:t>
            </a:r>
            <a:r>
              <a:rPr lang="fr-CH" sz="1800" dirty="0" err="1">
                <a:latin typeface="+mn-lt"/>
              </a:rPr>
              <a:t>F</a:t>
            </a:r>
            <a:r>
              <a:rPr lang="fr-CH" sz="1800" dirty="0" err="1" smtClean="0">
                <a:latin typeface="+mn-lt"/>
              </a:rPr>
              <a:t>rom</a:t>
            </a:r>
            <a:r>
              <a:rPr lang="fr-CH" sz="1800" dirty="0" smtClean="0">
                <a:latin typeface="+mn-lt"/>
              </a:rPr>
              <a:t> </a:t>
            </a:r>
            <a:r>
              <a:rPr lang="fr-CH" sz="1800" dirty="0" err="1" smtClean="0">
                <a:latin typeface="+mn-lt"/>
              </a:rPr>
              <a:t>this</a:t>
            </a:r>
            <a:r>
              <a:rPr lang="fr-CH" sz="1800" dirty="0" smtClean="0">
                <a:latin typeface="+mn-lt"/>
              </a:rPr>
              <a:t> </a:t>
            </a:r>
            <a:r>
              <a:rPr lang="fr-CH" sz="1800" dirty="0" err="1" smtClean="0">
                <a:latin typeface="+mn-lt"/>
              </a:rPr>
              <a:t>it</a:t>
            </a:r>
            <a:r>
              <a:rPr lang="fr-CH" sz="1800" dirty="0" smtClean="0">
                <a:latin typeface="+mn-lt"/>
              </a:rPr>
              <a:t> </a:t>
            </a:r>
            <a:r>
              <a:rPr lang="fr-CH" sz="1800" dirty="0" err="1" smtClean="0">
                <a:latin typeface="+mn-lt"/>
              </a:rPr>
              <a:t>follows</a:t>
            </a:r>
            <a:r>
              <a:rPr lang="fr-CH" sz="1800" dirty="0" smtClean="0">
                <a:latin typeface="+mn-lt"/>
              </a:rPr>
              <a:t> </a:t>
            </a:r>
            <a:r>
              <a:rPr lang="fr-CH" sz="1800" dirty="0" err="1" smtClean="0">
                <a:latin typeface="+mn-lt"/>
              </a:rPr>
              <a:t>that</a:t>
            </a:r>
            <a:r>
              <a:rPr lang="fr-CH" sz="1800" dirty="0" smtClean="0">
                <a:latin typeface="+mn-lt"/>
              </a:rPr>
              <a:t> </a:t>
            </a:r>
          </a:p>
          <a:p>
            <a:r>
              <a:rPr lang="fr-CH" sz="1800" dirty="0" smtClean="0">
                <a:latin typeface="+mn-lt"/>
              </a:rPr>
              <a:t>in the machine running </a:t>
            </a:r>
            <a:r>
              <a:rPr lang="fr-CH" sz="1800" dirty="0" err="1" smtClean="0">
                <a:latin typeface="+mn-lt"/>
              </a:rPr>
              <a:t>at</a:t>
            </a:r>
            <a:r>
              <a:rPr lang="fr-CH" sz="1800" dirty="0" smtClean="0">
                <a:latin typeface="+mn-lt"/>
              </a:rPr>
              <a:t> 45 </a:t>
            </a:r>
            <a:r>
              <a:rPr lang="fr-CH" sz="1800" dirty="0" err="1" smtClean="0">
                <a:latin typeface="+mn-lt"/>
              </a:rPr>
              <a:t>GeV</a:t>
            </a:r>
            <a:r>
              <a:rPr lang="fr-CH" sz="1800" dirty="0" smtClean="0">
                <a:latin typeface="+mn-lt"/>
              </a:rPr>
              <a:t> and </a:t>
            </a:r>
            <a:r>
              <a:rPr lang="fr-CH" sz="1800" dirty="0" err="1" smtClean="0">
                <a:latin typeface="+mn-lt"/>
              </a:rPr>
              <a:t>wigglers</a:t>
            </a:r>
            <a:r>
              <a:rPr lang="fr-CH" sz="1800" dirty="0" smtClean="0">
                <a:latin typeface="+mn-lt"/>
              </a:rPr>
              <a:t> </a:t>
            </a:r>
            <a:r>
              <a:rPr lang="fr-CH" sz="1800" dirty="0" err="1" smtClean="0">
                <a:latin typeface="+mn-lt"/>
              </a:rPr>
              <a:t>at</a:t>
            </a:r>
            <a:r>
              <a:rPr lang="fr-CH" sz="1800" dirty="0" smtClean="0">
                <a:latin typeface="+mn-lt"/>
              </a:rPr>
              <a:t> full </a:t>
            </a:r>
            <a:r>
              <a:rPr lang="fr-CH" sz="1800" dirty="0" err="1" smtClean="0">
                <a:latin typeface="+mn-lt"/>
              </a:rPr>
              <a:t>field</a:t>
            </a:r>
            <a:r>
              <a:rPr lang="fr-CH" sz="1800" dirty="0" smtClean="0">
                <a:latin typeface="+mn-lt"/>
              </a:rPr>
              <a:t> the radiation power </a:t>
            </a:r>
          </a:p>
          <a:p>
            <a:r>
              <a:rPr lang="fr-CH" sz="1800" dirty="0" smtClean="0">
                <a:latin typeface="+mn-lt"/>
              </a:rPr>
              <a:t>in the </a:t>
            </a:r>
            <a:r>
              <a:rPr lang="fr-CH" sz="1800" dirty="0" err="1" smtClean="0">
                <a:latin typeface="+mn-lt"/>
              </a:rPr>
              <a:t>wigglers</a:t>
            </a:r>
            <a:r>
              <a:rPr lang="fr-CH" sz="1800" dirty="0" smtClean="0">
                <a:latin typeface="+mn-lt"/>
              </a:rPr>
              <a:t> </a:t>
            </a:r>
            <a:r>
              <a:rPr lang="fr-CH" sz="1800" dirty="0" err="1" smtClean="0">
                <a:latin typeface="+mn-lt"/>
              </a:rPr>
              <a:t>would</a:t>
            </a:r>
            <a:r>
              <a:rPr lang="fr-CH" sz="1800" dirty="0" smtClean="0">
                <a:latin typeface="+mn-lt"/>
              </a:rPr>
              <a:t> have been  25% of the total power  </a:t>
            </a:r>
            <a:r>
              <a:rPr lang="fr-CH" sz="1800" dirty="0" err="1" smtClean="0">
                <a:latin typeface="+mn-lt"/>
              </a:rPr>
              <a:t>dissipated</a:t>
            </a:r>
            <a:r>
              <a:rPr lang="fr-CH" sz="1800" dirty="0" smtClean="0">
                <a:latin typeface="+mn-lt"/>
              </a:rPr>
              <a:t>  </a:t>
            </a:r>
            <a:r>
              <a:rPr lang="fr-CH" sz="1800" dirty="0" err="1" smtClean="0">
                <a:latin typeface="+mn-lt"/>
              </a:rPr>
              <a:t>around</a:t>
            </a:r>
            <a:r>
              <a:rPr lang="fr-CH" sz="1800" dirty="0" smtClean="0">
                <a:latin typeface="+mn-lt"/>
              </a:rPr>
              <a:t> LEP.</a:t>
            </a:r>
          </a:p>
          <a:p>
            <a:endParaRPr lang="fr-CH" sz="1800" dirty="0" smtClean="0">
              <a:latin typeface="+mn-lt"/>
            </a:endParaRPr>
          </a:p>
          <a:p>
            <a:r>
              <a:rPr lang="fr-CH" sz="1800" dirty="0" smtClean="0">
                <a:latin typeface="+mn-lt"/>
              </a:rPr>
              <a:t>In TLEP </a:t>
            </a:r>
            <a:r>
              <a:rPr lang="fr-CH" sz="1800" dirty="0" err="1" smtClean="0">
                <a:latin typeface="+mn-lt"/>
              </a:rPr>
              <a:t>now</a:t>
            </a:r>
            <a:r>
              <a:rPr lang="fr-CH" sz="1800" dirty="0" smtClean="0">
                <a:latin typeface="+mn-lt"/>
              </a:rPr>
              <a:t>, the </a:t>
            </a:r>
            <a:r>
              <a:rPr lang="fr-CH" sz="1800" dirty="0" err="1" smtClean="0">
                <a:latin typeface="+mn-lt"/>
              </a:rPr>
              <a:t>energy</a:t>
            </a:r>
            <a:r>
              <a:rPr lang="fr-CH" sz="1800" dirty="0" smtClean="0">
                <a:latin typeface="+mn-lt"/>
              </a:rPr>
              <a:t> </a:t>
            </a:r>
            <a:r>
              <a:rPr lang="fr-CH" sz="1800" dirty="0" err="1" smtClean="0">
                <a:latin typeface="+mn-lt"/>
              </a:rPr>
              <a:t>loss</a:t>
            </a:r>
            <a:r>
              <a:rPr lang="fr-CH" sz="1800" dirty="0" smtClean="0">
                <a:latin typeface="+mn-lt"/>
              </a:rPr>
              <a:t> per </a:t>
            </a:r>
            <a:r>
              <a:rPr lang="fr-CH" sz="1800" dirty="0" err="1" smtClean="0">
                <a:latin typeface="+mn-lt"/>
              </a:rPr>
              <a:t>turn</a:t>
            </a:r>
            <a:r>
              <a:rPr lang="fr-CH" sz="1800" dirty="0" smtClean="0">
                <a:latin typeface="+mn-lt"/>
              </a:rPr>
              <a:t> in the ring </a:t>
            </a:r>
            <a:r>
              <a:rPr lang="fr-CH" sz="1800" dirty="0" err="1" smtClean="0">
                <a:latin typeface="+mn-lt"/>
              </a:rPr>
              <a:t>is</a:t>
            </a:r>
            <a:r>
              <a:rPr lang="fr-CH" sz="1800" dirty="0" smtClean="0">
                <a:latin typeface="+mn-lt"/>
              </a:rPr>
              <a:t> 36.3 MeV </a:t>
            </a:r>
            <a:r>
              <a:rPr lang="fr-CH" sz="1800" dirty="0" err="1" smtClean="0">
                <a:latin typeface="+mn-lt"/>
              </a:rPr>
              <a:t>while</a:t>
            </a:r>
            <a:r>
              <a:rPr lang="fr-CH" sz="1800" dirty="0" smtClean="0">
                <a:latin typeface="+mn-lt"/>
              </a:rPr>
              <a:t>, in the </a:t>
            </a:r>
            <a:r>
              <a:rPr lang="fr-CH" sz="1800" dirty="0" err="1" smtClean="0">
                <a:latin typeface="+mn-lt"/>
              </a:rPr>
              <a:t>wigglers</a:t>
            </a:r>
            <a:r>
              <a:rPr lang="fr-CH" sz="1800" dirty="0" smtClean="0">
                <a:latin typeface="+mn-lt"/>
              </a:rPr>
              <a:t> </a:t>
            </a:r>
            <a:r>
              <a:rPr lang="fr-CH" sz="1800" dirty="0" err="1" smtClean="0">
                <a:latin typeface="+mn-lt"/>
              </a:rPr>
              <a:t>at</a:t>
            </a:r>
            <a:r>
              <a:rPr lang="fr-CH" sz="1800" dirty="0" smtClean="0">
                <a:latin typeface="+mn-lt"/>
              </a:rPr>
              <a:t> 0.64T,</a:t>
            </a:r>
          </a:p>
          <a:p>
            <a:r>
              <a:rPr lang="fr-CH" sz="1800" dirty="0" smtClean="0">
                <a:latin typeface="+mn-lt"/>
              </a:rPr>
              <a:t> the </a:t>
            </a:r>
            <a:r>
              <a:rPr lang="fr-CH" sz="1800" dirty="0" err="1" smtClean="0">
                <a:latin typeface="+mn-lt"/>
              </a:rPr>
              <a:t>energy</a:t>
            </a:r>
            <a:r>
              <a:rPr lang="fr-CH" sz="1800" dirty="0" smtClean="0">
                <a:latin typeface="+mn-lt"/>
              </a:rPr>
              <a:t> </a:t>
            </a:r>
            <a:r>
              <a:rPr lang="fr-CH" sz="1800" dirty="0" err="1" smtClean="0">
                <a:latin typeface="+mn-lt"/>
              </a:rPr>
              <a:t>loss</a:t>
            </a:r>
            <a:r>
              <a:rPr lang="fr-CH" sz="1800" dirty="0" smtClean="0">
                <a:latin typeface="+mn-lt"/>
              </a:rPr>
              <a:t> in the </a:t>
            </a:r>
            <a:r>
              <a:rPr lang="fr-CH" sz="1800" dirty="0" err="1" smtClean="0">
                <a:latin typeface="+mn-lt"/>
              </a:rPr>
              <a:t>wigglers</a:t>
            </a:r>
            <a:r>
              <a:rPr lang="fr-CH" sz="1800" dirty="0" smtClean="0">
                <a:latin typeface="+mn-lt"/>
              </a:rPr>
              <a:t> </a:t>
            </a:r>
            <a:r>
              <a:rPr lang="fr-CH" sz="1800" dirty="0" err="1" smtClean="0">
                <a:latin typeface="+mn-lt"/>
              </a:rPr>
              <a:t>is</a:t>
            </a:r>
            <a:r>
              <a:rPr lang="fr-CH" sz="1800" dirty="0" smtClean="0">
                <a:latin typeface="+mn-lt"/>
              </a:rPr>
              <a:t> </a:t>
            </a:r>
            <a:r>
              <a:rPr lang="fr-CH" sz="1800" dirty="0" err="1" smtClean="0">
                <a:latin typeface="+mn-lt"/>
              </a:rPr>
              <a:t>approx</a:t>
            </a:r>
            <a:r>
              <a:rPr lang="fr-CH" sz="1800" dirty="0" smtClean="0">
                <a:latin typeface="+mn-lt"/>
              </a:rPr>
              <a:t>. a quarter  of the </a:t>
            </a:r>
            <a:r>
              <a:rPr lang="fr-CH" sz="1800" dirty="0" err="1" smtClean="0">
                <a:latin typeface="+mn-lt"/>
              </a:rPr>
              <a:t>above</a:t>
            </a:r>
            <a:r>
              <a:rPr lang="fr-CH" sz="1800" dirty="0" smtClean="0">
                <a:latin typeface="+mn-lt"/>
              </a:rPr>
              <a:t> or  9.4 MeV. </a:t>
            </a:r>
          </a:p>
          <a:p>
            <a:endParaRPr lang="fr-CH" sz="1800" dirty="0">
              <a:latin typeface="+mn-lt"/>
            </a:endParaRPr>
          </a:p>
          <a:p>
            <a:r>
              <a:rPr lang="fr-CH" sz="1800" dirty="0" smtClean="0">
                <a:solidFill>
                  <a:srgbClr val="0000FF"/>
                </a:solidFill>
                <a:latin typeface="+mn-lt"/>
              </a:rPr>
              <a:t>The fraction of </a:t>
            </a:r>
            <a:r>
              <a:rPr lang="fr-CH" sz="1800" dirty="0" err="1" smtClean="0">
                <a:solidFill>
                  <a:srgbClr val="0000FF"/>
                </a:solidFill>
                <a:latin typeface="+mn-lt"/>
              </a:rPr>
              <a:t>energy</a:t>
            </a:r>
            <a:r>
              <a:rPr lang="fr-CH" sz="1800" dirty="0" smtClean="0">
                <a:solidFill>
                  <a:srgbClr val="0000FF"/>
                </a:solidFill>
                <a:latin typeface="+mn-lt"/>
              </a:rPr>
              <a:t> </a:t>
            </a:r>
            <a:r>
              <a:rPr lang="fr-CH" sz="1800" dirty="0" err="1" smtClean="0">
                <a:solidFill>
                  <a:srgbClr val="0000FF"/>
                </a:solidFill>
                <a:latin typeface="+mn-lt"/>
              </a:rPr>
              <a:t>lost</a:t>
            </a:r>
            <a:r>
              <a:rPr lang="fr-CH" sz="1800" dirty="0" smtClean="0">
                <a:solidFill>
                  <a:srgbClr val="0000FF"/>
                </a:solidFill>
                <a:latin typeface="+mn-lt"/>
              </a:rPr>
              <a:t> in the </a:t>
            </a:r>
            <a:r>
              <a:rPr lang="fr-CH" sz="1800" dirty="0" err="1" smtClean="0">
                <a:solidFill>
                  <a:srgbClr val="0000FF"/>
                </a:solidFill>
                <a:latin typeface="+mn-lt"/>
              </a:rPr>
              <a:t>wigglers</a:t>
            </a:r>
            <a:r>
              <a:rPr lang="fr-CH" sz="1800" dirty="0" smtClean="0">
                <a:solidFill>
                  <a:srgbClr val="0000FF"/>
                </a:solidFill>
                <a:latin typeface="+mn-lt"/>
              </a:rPr>
              <a:t> </a:t>
            </a:r>
            <a:r>
              <a:rPr lang="fr-CH" sz="1800" dirty="0" err="1" smtClean="0">
                <a:solidFill>
                  <a:srgbClr val="0000FF"/>
                </a:solidFill>
                <a:latin typeface="+mn-lt"/>
              </a:rPr>
              <a:t>is</a:t>
            </a:r>
            <a:r>
              <a:rPr lang="fr-CH" sz="1800" dirty="0" smtClean="0">
                <a:solidFill>
                  <a:srgbClr val="0000FF"/>
                </a:solidFill>
                <a:latin typeface="+mn-lt"/>
              </a:rPr>
              <a:t> </a:t>
            </a:r>
            <a:r>
              <a:rPr lang="fr-CH" sz="1800" dirty="0" err="1" smtClean="0">
                <a:solidFill>
                  <a:srgbClr val="0000FF"/>
                </a:solidFill>
                <a:latin typeface="+mn-lt"/>
              </a:rPr>
              <a:t>then</a:t>
            </a:r>
            <a:r>
              <a:rPr lang="fr-CH" sz="1800" dirty="0" smtClean="0">
                <a:solidFill>
                  <a:srgbClr val="0000FF"/>
                </a:solidFill>
                <a:latin typeface="+mn-lt"/>
              </a:rPr>
              <a:t> 9.4/(36.3+9.4) or 21%. </a:t>
            </a:r>
          </a:p>
          <a:p>
            <a:endParaRPr lang="fr-CH" sz="1800" dirty="0" smtClean="0">
              <a:latin typeface="+mn-lt"/>
            </a:endParaRPr>
          </a:p>
          <a:p>
            <a:r>
              <a:rPr lang="fr-CH" sz="2800" dirty="0">
                <a:latin typeface="+mn-lt"/>
              </a:rPr>
              <a:t>F</a:t>
            </a:r>
            <a:r>
              <a:rPr lang="fr-CH" sz="2800" b="1" dirty="0" smtClean="0">
                <a:latin typeface="+mn-lt"/>
              </a:rPr>
              <a:t>or a total SR power of 100MW, </a:t>
            </a:r>
          </a:p>
          <a:p>
            <a:r>
              <a:rPr lang="fr-CH" sz="2800" dirty="0">
                <a:latin typeface="+mn-lt"/>
              </a:rPr>
              <a:t> </a:t>
            </a:r>
            <a:r>
              <a:rPr lang="fr-CH" sz="2800" dirty="0" smtClean="0">
                <a:latin typeface="+mn-lt"/>
              </a:rPr>
              <a:t>                  </a:t>
            </a:r>
            <a:r>
              <a:rPr lang="fr-CH" sz="2800" b="1" dirty="0" smtClean="0">
                <a:latin typeface="+mn-lt"/>
              </a:rPr>
              <a:t>21 MW </a:t>
            </a:r>
            <a:r>
              <a:rPr lang="fr-CH" sz="2800" b="1" dirty="0" err="1" smtClean="0">
                <a:latin typeface="+mn-lt"/>
              </a:rPr>
              <a:t>will</a:t>
            </a:r>
            <a:r>
              <a:rPr lang="fr-CH" sz="2800" b="1" dirty="0" smtClean="0">
                <a:latin typeface="+mn-lt"/>
              </a:rPr>
              <a:t> go in the </a:t>
            </a:r>
            <a:r>
              <a:rPr lang="fr-CH" sz="2800" b="1" dirty="0" err="1" smtClean="0">
                <a:latin typeface="+mn-lt"/>
              </a:rPr>
              <a:t>wigglers</a:t>
            </a:r>
            <a:r>
              <a:rPr lang="fr-CH" sz="2800" b="1" dirty="0" smtClean="0">
                <a:latin typeface="+mn-lt"/>
              </a:rPr>
              <a:t>. </a:t>
            </a:r>
            <a:endParaRPr lang="fr-CH" sz="2800" b="1" dirty="0">
              <a:latin typeface="+mn-lt"/>
            </a:endParaRPr>
          </a:p>
          <a:p>
            <a:endParaRPr lang="fr-CH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B7961-C1CE-4DA4-A19F-74D4B0A9A7F3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11/01/2022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CBECB-E6B9-4CF2-ABF0-89C6B79D862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60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6574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692696"/>
            <a:ext cx="8763000" cy="587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75656" y="260648"/>
            <a:ext cx="46477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000" b="1" dirty="0" smtClean="0"/>
              <a:t>ENERGY LOSS PER PARTICLE PER WIGGLER</a:t>
            </a:r>
            <a:endParaRPr lang="fr-CH" sz="2000" b="1" dirty="0"/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4427984" y="980728"/>
            <a:ext cx="0" cy="40324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>
            <a:off x="1691680" y="2060848"/>
            <a:ext cx="525658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948264" y="2060848"/>
            <a:ext cx="20612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 smtClean="0"/>
              <a:t>3.22MeV  </a:t>
            </a:r>
            <a:r>
              <a:rPr lang="fr-CH" dirty="0" err="1" smtClean="0"/>
              <a:t>at</a:t>
            </a:r>
            <a:r>
              <a:rPr lang="fr-CH" dirty="0" smtClean="0"/>
              <a:t> 45 </a:t>
            </a:r>
            <a:r>
              <a:rPr lang="fr-CH" dirty="0" err="1" smtClean="0"/>
              <a:t>GeV</a:t>
            </a:r>
            <a:endParaRPr lang="fr-CH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573D-459B-47C9-B648-20F2F6F38A4E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11/01/2022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CBECB-E6B9-4CF2-ABF0-89C6B79D862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61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586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04425" y="315827"/>
            <a:ext cx="7169399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CH" sz="2000" b="1" dirty="0" smtClean="0"/>
              <a:t>TOTAL ENERGY LOSS PER TURN PER PARTICLE WITH 12  WIGGLERS</a:t>
            </a:r>
            <a:endParaRPr lang="fr-CH" sz="2000" b="1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013" y="715937"/>
            <a:ext cx="87058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Arrow Connector 3"/>
          <p:cNvCxnSpPr/>
          <p:nvPr/>
        </p:nvCxnSpPr>
        <p:spPr>
          <a:xfrm flipV="1">
            <a:off x="4459515" y="964962"/>
            <a:ext cx="0" cy="40324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2051720" y="3573016"/>
            <a:ext cx="48245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B188D-05B4-4BAB-85E3-D3EACCB49491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11/01/2022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CBECB-E6B9-4CF2-ABF0-89C6B79D862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62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3843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1720" y="404664"/>
            <a:ext cx="32909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400" b="1" dirty="0" err="1" smtClean="0">
                <a:latin typeface="+mn-lt"/>
              </a:rPr>
              <a:t>Preliminary</a:t>
            </a:r>
            <a:r>
              <a:rPr lang="fr-CH" sz="2400" b="1" dirty="0" smtClean="0">
                <a:latin typeface="+mn-lt"/>
              </a:rPr>
              <a:t> conclusions</a:t>
            </a:r>
            <a:r>
              <a:rPr lang="fr-CH" sz="2400" b="1" dirty="0" smtClean="0"/>
              <a:t>:</a:t>
            </a:r>
            <a:endParaRPr lang="fr-CH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23528" y="1124744"/>
            <a:ext cx="8839856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000" b="1" dirty="0" smtClean="0">
                <a:latin typeface="+mn-lt"/>
              </a:rPr>
              <a:t>1. </a:t>
            </a:r>
            <a:r>
              <a:rPr lang="fr-CH" sz="2000" b="1" dirty="0" smtClean="0">
                <a:latin typeface="+mn-lt"/>
                <a:sym typeface="Wingdings" panose="05000000000000000000" pitchFamily="2" charset="2"/>
              </a:rPr>
              <a:t> </a:t>
            </a:r>
            <a:r>
              <a:rPr lang="fr-CH" sz="2000" b="1" dirty="0" smtClean="0">
                <a:latin typeface="+mn-lt"/>
              </a:rPr>
              <a:t>the </a:t>
            </a:r>
            <a:r>
              <a:rPr lang="fr-CH" sz="2000" b="1" dirty="0" err="1" smtClean="0">
                <a:latin typeface="+mn-lt"/>
              </a:rPr>
              <a:t>wigglers</a:t>
            </a:r>
            <a:r>
              <a:rPr lang="fr-CH" sz="2000" b="1" dirty="0" smtClean="0">
                <a:latin typeface="+mn-lt"/>
              </a:rPr>
              <a:t> </a:t>
            </a:r>
            <a:r>
              <a:rPr lang="fr-CH" sz="2000" b="1" dirty="0" err="1" smtClean="0">
                <a:latin typeface="+mn-lt"/>
              </a:rPr>
              <a:t>increase</a:t>
            </a:r>
            <a:r>
              <a:rPr lang="fr-CH" sz="2000" b="1" dirty="0" smtClean="0">
                <a:latin typeface="+mn-lt"/>
              </a:rPr>
              <a:t> </a:t>
            </a:r>
            <a:r>
              <a:rPr lang="fr-CH" sz="2000" b="1" dirty="0" err="1" smtClean="0">
                <a:latin typeface="+mn-lt"/>
              </a:rPr>
              <a:t>energy</a:t>
            </a:r>
            <a:r>
              <a:rPr lang="fr-CH" sz="2000" b="1" dirty="0" smtClean="0">
                <a:latin typeface="+mn-lt"/>
              </a:rPr>
              <a:t> </a:t>
            </a:r>
            <a:r>
              <a:rPr lang="fr-CH" sz="2000" b="1" dirty="0" err="1" smtClean="0">
                <a:latin typeface="+mn-lt"/>
              </a:rPr>
              <a:t>spread</a:t>
            </a:r>
            <a:r>
              <a:rPr lang="fr-CH" sz="2000" b="1" dirty="0" smtClean="0">
                <a:latin typeface="+mn-lt"/>
              </a:rPr>
              <a:t> in TLEP </a:t>
            </a:r>
            <a:r>
              <a:rPr lang="fr-CH" sz="2000" b="1" dirty="0" err="1" smtClean="0">
                <a:latin typeface="+mn-lt"/>
              </a:rPr>
              <a:t>faster</a:t>
            </a:r>
            <a:r>
              <a:rPr lang="fr-CH" sz="2000" b="1" dirty="0" smtClean="0">
                <a:latin typeface="+mn-lt"/>
              </a:rPr>
              <a:t> </a:t>
            </a:r>
            <a:r>
              <a:rPr lang="fr-CH" sz="2000" b="1" dirty="0" err="1" smtClean="0">
                <a:latin typeface="+mn-lt"/>
              </a:rPr>
              <a:t>than</a:t>
            </a:r>
            <a:r>
              <a:rPr lang="fr-CH" sz="2000" b="1" dirty="0" smtClean="0">
                <a:latin typeface="+mn-lt"/>
              </a:rPr>
              <a:t> in LEP</a:t>
            </a:r>
          </a:p>
          <a:p>
            <a:endParaRPr lang="fr-CH" sz="2000" b="1" dirty="0">
              <a:latin typeface="+mn-lt"/>
            </a:endParaRPr>
          </a:p>
          <a:p>
            <a:r>
              <a:rPr lang="fr-CH" sz="2000" b="1" dirty="0" smtClean="0">
                <a:latin typeface="+mn-lt"/>
              </a:rPr>
              <a:t>2. </a:t>
            </a:r>
            <a:r>
              <a:rPr lang="fr-CH" sz="2000" b="1" dirty="0" smtClean="0">
                <a:latin typeface="+mn-lt"/>
                <a:sym typeface="Wingdings" panose="05000000000000000000" pitchFamily="2" charset="2"/>
              </a:rPr>
              <a:t> </a:t>
            </a:r>
            <a:r>
              <a:rPr lang="fr-CH" sz="2000" b="1" dirty="0" smtClean="0">
                <a:latin typeface="+mn-lt"/>
              </a:rPr>
              <a:t>a </a:t>
            </a:r>
            <a:r>
              <a:rPr lang="fr-CH" sz="2000" b="1" dirty="0" err="1" smtClean="0">
                <a:latin typeface="+mn-lt"/>
              </a:rPr>
              <a:t>workable</a:t>
            </a:r>
            <a:r>
              <a:rPr lang="fr-CH" sz="2000" b="1" dirty="0" smtClean="0">
                <a:latin typeface="+mn-lt"/>
              </a:rPr>
              <a:t> point </a:t>
            </a:r>
            <a:r>
              <a:rPr lang="fr-CH" sz="2000" b="1" dirty="0" err="1" smtClean="0">
                <a:latin typeface="+mn-lt"/>
              </a:rPr>
              <a:t>can</a:t>
            </a:r>
            <a:r>
              <a:rPr lang="fr-CH" sz="2000" b="1" dirty="0" smtClean="0">
                <a:latin typeface="+mn-lt"/>
              </a:rPr>
              <a:t> </a:t>
            </a:r>
            <a:r>
              <a:rPr lang="fr-CH" sz="2000" b="1" dirty="0" err="1" smtClean="0">
                <a:latin typeface="+mn-lt"/>
              </a:rPr>
              <a:t>be</a:t>
            </a:r>
            <a:r>
              <a:rPr lang="fr-CH" sz="2000" b="1" dirty="0" smtClean="0">
                <a:latin typeface="+mn-lt"/>
              </a:rPr>
              <a:t> </a:t>
            </a:r>
            <a:r>
              <a:rPr lang="fr-CH" sz="2000" b="1" dirty="0" err="1" smtClean="0">
                <a:latin typeface="+mn-lt"/>
              </a:rPr>
              <a:t>found</a:t>
            </a:r>
            <a:r>
              <a:rPr lang="fr-CH" sz="2000" b="1" dirty="0" smtClean="0">
                <a:latin typeface="+mn-lt"/>
              </a:rPr>
              <a:t> for the ‘</a:t>
            </a:r>
            <a:r>
              <a:rPr lang="fr-CH" sz="2000" b="1" dirty="0" err="1" smtClean="0">
                <a:latin typeface="+mn-lt"/>
              </a:rPr>
              <a:t>energy</a:t>
            </a:r>
            <a:r>
              <a:rPr lang="fr-CH" sz="2000" b="1" dirty="0" smtClean="0">
                <a:latin typeface="+mn-lt"/>
              </a:rPr>
              <a:t> calibration mode’ </a:t>
            </a:r>
          </a:p>
          <a:p>
            <a:r>
              <a:rPr lang="fr-CH" sz="2000" b="1" dirty="0" err="1" smtClean="0">
                <a:latin typeface="+mn-lt"/>
              </a:rPr>
              <a:t>at</a:t>
            </a:r>
            <a:r>
              <a:rPr lang="fr-CH" sz="2000" b="1" dirty="0" smtClean="0">
                <a:latin typeface="+mn-lt"/>
              </a:rPr>
              <a:t> the Z pole or W </a:t>
            </a:r>
            <a:r>
              <a:rPr lang="fr-CH" sz="2000" b="1" dirty="0" err="1" smtClean="0">
                <a:latin typeface="+mn-lt"/>
              </a:rPr>
              <a:t>threshold</a:t>
            </a:r>
            <a:r>
              <a:rPr lang="fr-CH" sz="2000" b="1" dirty="0" smtClean="0">
                <a:latin typeface="+mn-lt"/>
              </a:rPr>
              <a:t>, </a:t>
            </a:r>
            <a:r>
              <a:rPr lang="fr-CH" sz="2000" b="1" dirty="0" err="1" smtClean="0">
                <a:latin typeface="+mn-lt"/>
              </a:rPr>
              <a:t>assuming</a:t>
            </a:r>
            <a:r>
              <a:rPr lang="fr-CH" sz="2000" b="1" dirty="0" smtClean="0">
                <a:latin typeface="+mn-lt"/>
              </a:rPr>
              <a:t> no </a:t>
            </a:r>
            <a:r>
              <a:rPr lang="fr-CH" sz="2000" b="1" dirty="0" err="1" smtClean="0">
                <a:latin typeface="+mn-lt"/>
              </a:rPr>
              <a:t>better</a:t>
            </a:r>
            <a:r>
              <a:rPr lang="fr-CH" sz="2000" b="1" dirty="0" smtClean="0">
                <a:latin typeface="+mn-lt"/>
              </a:rPr>
              <a:t> performance </a:t>
            </a:r>
            <a:r>
              <a:rPr lang="fr-CH" sz="2000" b="1" dirty="0" err="1" smtClean="0">
                <a:latin typeface="+mn-lt"/>
              </a:rPr>
              <a:t>than</a:t>
            </a:r>
            <a:r>
              <a:rPr lang="fr-CH" sz="2000" b="1" dirty="0" smtClean="0">
                <a:latin typeface="+mn-lt"/>
              </a:rPr>
              <a:t> in LEP for </a:t>
            </a:r>
          </a:p>
          <a:p>
            <a:r>
              <a:rPr lang="fr-CH" sz="2000" dirty="0" err="1" smtClean="0">
                <a:latin typeface="+mn-lt"/>
              </a:rPr>
              <a:t>depolarizing</a:t>
            </a:r>
            <a:r>
              <a:rPr lang="fr-CH" sz="2000" dirty="0" smtClean="0">
                <a:latin typeface="+mn-lt"/>
              </a:rPr>
              <a:t> </a:t>
            </a:r>
            <a:r>
              <a:rPr lang="fr-CH" sz="2000" dirty="0" err="1" smtClean="0">
                <a:latin typeface="+mn-lt"/>
              </a:rPr>
              <a:t>effects</a:t>
            </a:r>
            <a:r>
              <a:rPr lang="fr-CH" sz="2000" dirty="0" smtClean="0">
                <a:latin typeface="+mn-lt"/>
              </a:rPr>
              <a:t>. </a:t>
            </a:r>
          </a:p>
          <a:p>
            <a:endParaRPr lang="fr-CH" sz="2000" b="1" dirty="0">
              <a:latin typeface="+mn-lt"/>
            </a:endParaRPr>
          </a:p>
          <a:p>
            <a:r>
              <a:rPr lang="fr-CH" sz="2000" dirty="0" smtClean="0">
                <a:latin typeface="+mn-lt"/>
              </a:rPr>
              <a:t>3. </a:t>
            </a:r>
            <a:r>
              <a:rPr lang="fr-CH" sz="2000" dirty="0" smtClean="0">
                <a:latin typeface="+mn-lt"/>
                <a:sym typeface="Wingdings" panose="05000000000000000000" pitchFamily="2" charset="2"/>
              </a:rPr>
              <a:t> </a:t>
            </a:r>
            <a:r>
              <a:rPr lang="fr-CH" sz="2000" dirty="0" err="1" smtClean="0">
                <a:latin typeface="+mn-lt"/>
              </a:rPr>
              <a:t>things</a:t>
            </a:r>
            <a:r>
              <a:rPr lang="fr-CH" sz="2000" dirty="0" smtClean="0">
                <a:latin typeface="+mn-lt"/>
              </a:rPr>
              <a:t> </a:t>
            </a:r>
            <a:r>
              <a:rPr lang="fr-CH" sz="2000" dirty="0" err="1" smtClean="0">
                <a:latin typeface="+mn-lt"/>
              </a:rPr>
              <a:t>should</a:t>
            </a:r>
            <a:r>
              <a:rPr lang="fr-CH" sz="2000" dirty="0" smtClean="0">
                <a:latin typeface="+mn-lt"/>
              </a:rPr>
              <a:t> </a:t>
            </a:r>
            <a:r>
              <a:rPr lang="fr-CH" sz="2000" dirty="0" err="1" smtClean="0">
                <a:latin typeface="+mn-lt"/>
              </a:rPr>
              <a:t>get</a:t>
            </a:r>
            <a:r>
              <a:rPr lang="fr-CH" sz="2000" dirty="0" smtClean="0">
                <a:latin typeface="+mn-lt"/>
              </a:rPr>
              <a:t> </a:t>
            </a:r>
            <a:r>
              <a:rPr lang="fr-CH" sz="2000" dirty="0" err="1" smtClean="0">
                <a:latin typeface="+mn-lt"/>
              </a:rPr>
              <a:t>better</a:t>
            </a:r>
            <a:r>
              <a:rPr lang="fr-CH" sz="2000" dirty="0" smtClean="0">
                <a:latin typeface="+mn-lt"/>
              </a:rPr>
              <a:t> </a:t>
            </a:r>
            <a:r>
              <a:rPr lang="fr-CH" sz="2000" dirty="0" err="1" smtClean="0">
                <a:latin typeface="+mn-lt"/>
              </a:rPr>
              <a:t>with</a:t>
            </a:r>
            <a:r>
              <a:rPr lang="fr-CH" sz="2000" dirty="0" smtClean="0">
                <a:latin typeface="+mn-lt"/>
              </a:rPr>
              <a:t> </a:t>
            </a:r>
            <a:r>
              <a:rPr lang="fr-CH" sz="2000" dirty="0" err="1" smtClean="0">
                <a:latin typeface="+mn-lt"/>
              </a:rPr>
              <a:t>lower</a:t>
            </a:r>
            <a:r>
              <a:rPr lang="fr-CH" sz="2000" dirty="0" smtClean="0">
                <a:latin typeface="+mn-lt"/>
              </a:rPr>
              <a:t> emittance and </a:t>
            </a:r>
            <a:r>
              <a:rPr lang="fr-CH" sz="2000" dirty="0" err="1" smtClean="0">
                <a:latin typeface="+mn-lt"/>
              </a:rPr>
              <a:t>lower</a:t>
            </a:r>
            <a:r>
              <a:rPr lang="fr-CH" sz="2000" dirty="0" smtClean="0">
                <a:latin typeface="+mn-lt"/>
              </a:rPr>
              <a:t> vertical dispersion. </a:t>
            </a:r>
            <a:endParaRPr lang="fr-CH" sz="2000" b="1" dirty="0" smtClean="0">
              <a:latin typeface="+mn-lt"/>
            </a:endParaRPr>
          </a:p>
          <a:p>
            <a:endParaRPr lang="fr-CH" sz="2000" dirty="0">
              <a:latin typeface="+mn-lt"/>
            </a:endParaRPr>
          </a:p>
          <a:p>
            <a:r>
              <a:rPr lang="fr-CH" sz="2000" dirty="0">
                <a:solidFill>
                  <a:srgbClr val="FF0000"/>
                </a:solidFill>
                <a:latin typeface="+mn-lt"/>
              </a:rPr>
              <a:t>4</a:t>
            </a:r>
            <a:r>
              <a:rPr lang="fr-CH" sz="2000" b="1" dirty="0" smtClean="0">
                <a:solidFill>
                  <a:srgbClr val="FF0000"/>
                </a:solidFill>
                <a:latin typeface="+mn-lt"/>
              </a:rPr>
              <a:t>. !!!</a:t>
            </a:r>
            <a:r>
              <a:rPr lang="fr-CH" sz="2000" dirty="0" smtClean="0">
                <a:latin typeface="+mn-lt"/>
                <a:sym typeface="Wingdings" panose="05000000000000000000" pitchFamily="2" charset="2"/>
              </a:rPr>
              <a:t> </a:t>
            </a:r>
            <a:r>
              <a:rPr lang="fr-CH" sz="2000" dirty="0" smtClean="0">
                <a:solidFill>
                  <a:srgbClr val="FF0000"/>
                </a:solidFill>
                <a:latin typeface="+mn-lt"/>
              </a:rPr>
              <a:t>A</a:t>
            </a:r>
            <a:r>
              <a:rPr lang="fr-CH" sz="2000" b="1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fr-CH" sz="2000" b="1" dirty="0" err="1" smtClean="0">
                <a:solidFill>
                  <a:srgbClr val="FF0000"/>
                </a:solidFill>
                <a:latin typeface="+mn-lt"/>
              </a:rPr>
              <a:t>very</a:t>
            </a:r>
            <a:r>
              <a:rPr lang="fr-CH" sz="2000" b="1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fr-CH" sz="2000" b="1" dirty="0" err="1" smtClean="0">
                <a:solidFill>
                  <a:srgbClr val="FF0000"/>
                </a:solidFill>
                <a:latin typeface="+mn-lt"/>
              </a:rPr>
              <a:t>careful</a:t>
            </a:r>
            <a:r>
              <a:rPr lang="fr-CH" sz="2000" b="1" dirty="0" smtClean="0">
                <a:solidFill>
                  <a:srgbClr val="FF0000"/>
                </a:solidFill>
                <a:latin typeface="+mn-lt"/>
              </a:rPr>
              <a:t> design of the SR </a:t>
            </a:r>
            <a:r>
              <a:rPr lang="fr-CH" sz="2000" b="1" dirty="0" err="1" smtClean="0">
                <a:solidFill>
                  <a:srgbClr val="FF0000"/>
                </a:solidFill>
                <a:latin typeface="+mn-lt"/>
              </a:rPr>
              <a:t>absorbers</a:t>
            </a:r>
            <a:r>
              <a:rPr lang="fr-CH" sz="2000" b="1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fr-CH" sz="2000" b="1" dirty="0" err="1" smtClean="0">
                <a:solidFill>
                  <a:srgbClr val="FF0000"/>
                </a:solidFill>
                <a:latin typeface="+mn-lt"/>
              </a:rPr>
              <a:t>is</a:t>
            </a:r>
            <a:r>
              <a:rPr lang="fr-CH" sz="2000" b="1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fr-CH" sz="2000" b="1" dirty="0" err="1" smtClean="0">
                <a:solidFill>
                  <a:srgbClr val="FF0000"/>
                </a:solidFill>
                <a:latin typeface="+mn-lt"/>
              </a:rPr>
              <a:t>required</a:t>
            </a:r>
            <a:r>
              <a:rPr lang="fr-CH" sz="2000" b="1" dirty="0" smtClean="0">
                <a:solidFill>
                  <a:srgbClr val="FF0000"/>
                </a:solidFill>
                <a:latin typeface="+mn-lt"/>
              </a:rPr>
              <a:t>, as the SR power </a:t>
            </a:r>
          </a:p>
          <a:p>
            <a:r>
              <a:rPr lang="fr-CH" sz="2000" dirty="0" smtClean="0">
                <a:solidFill>
                  <a:srgbClr val="FF0000"/>
                </a:solidFill>
                <a:latin typeface="+mn-lt"/>
              </a:rPr>
              <a:t>in the </a:t>
            </a:r>
            <a:r>
              <a:rPr lang="fr-CH" sz="2000" dirty="0" err="1" smtClean="0">
                <a:solidFill>
                  <a:srgbClr val="FF0000"/>
                </a:solidFill>
                <a:latin typeface="+mn-lt"/>
              </a:rPr>
              <a:t>wigglers</a:t>
            </a:r>
            <a:r>
              <a:rPr lang="fr-CH" sz="20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fr-CH" sz="2000" dirty="0" err="1" smtClean="0">
                <a:solidFill>
                  <a:srgbClr val="FF0000"/>
                </a:solidFill>
                <a:latin typeface="+mn-lt"/>
              </a:rPr>
              <a:t>is</a:t>
            </a:r>
            <a:r>
              <a:rPr lang="fr-CH" sz="20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fr-CH" sz="2000" dirty="0" err="1" smtClean="0">
                <a:solidFill>
                  <a:srgbClr val="FF0000"/>
                </a:solidFill>
                <a:latin typeface="+mn-lt"/>
              </a:rPr>
              <a:t>very</a:t>
            </a:r>
            <a:r>
              <a:rPr lang="fr-CH" sz="2000" dirty="0" smtClean="0">
                <a:solidFill>
                  <a:srgbClr val="FF0000"/>
                </a:solidFill>
                <a:latin typeface="+mn-lt"/>
              </a:rPr>
              <a:t> large (20% of the total in the ring) !!!</a:t>
            </a:r>
          </a:p>
          <a:p>
            <a:endParaRPr lang="fr-CH" sz="2000" b="1" dirty="0">
              <a:solidFill>
                <a:srgbClr val="FF0000"/>
              </a:solidFill>
              <a:latin typeface="+mn-lt"/>
            </a:endParaRPr>
          </a:p>
          <a:p>
            <a:r>
              <a:rPr lang="fr-CH" sz="2000" dirty="0" smtClean="0">
                <a:solidFill>
                  <a:srgbClr val="00B050"/>
                </a:solidFill>
                <a:latin typeface="+mn-lt"/>
              </a:rPr>
              <a:t>5. </a:t>
            </a:r>
            <a:r>
              <a:rPr lang="fr-CH" sz="2000" dirty="0" err="1" smtClean="0">
                <a:solidFill>
                  <a:srgbClr val="00B050"/>
                </a:solidFill>
                <a:latin typeface="+mn-lt"/>
              </a:rPr>
              <a:t>reducing</a:t>
            </a:r>
            <a:r>
              <a:rPr lang="fr-CH" sz="2000" dirty="0" smtClean="0">
                <a:solidFill>
                  <a:srgbClr val="00B050"/>
                </a:solidFill>
                <a:latin typeface="+mn-lt"/>
              </a:rPr>
              <a:t> the </a:t>
            </a:r>
            <a:r>
              <a:rPr lang="fr-CH" sz="2000" dirty="0" err="1" smtClean="0">
                <a:solidFill>
                  <a:srgbClr val="00B050"/>
                </a:solidFill>
                <a:latin typeface="+mn-lt"/>
              </a:rPr>
              <a:t>luminosity</a:t>
            </a:r>
            <a:r>
              <a:rPr lang="fr-CH" sz="2000" dirty="0" smtClean="0">
                <a:solidFill>
                  <a:srgbClr val="00B050"/>
                </a:solidFill>
                <a:latin typeface="+mn-lt"/>
              </a:rPr>
              <a:t> for </a:t>
            </a:r>
            <a:r>
              <a:rPr lang="fr-CH" sz="2000" dirty="0" err="1" smtClean="0">
                <a:solidFill>
                  <a:srgbClr val="00B050"/>
                </a:solidFill>
                <a:latin typeface="+mn-lt"/>
              </a:rPr>
              <a:t>polarization</a:t>
            </a:r>
            <a:r>
              <a:rPr lang="fr-CH" sz="2000" dirty="0" smtClean="0">
                <a:solidFill>
                  <a:srgbClr val="00B050"/>
                </a:solidFill>
                <a:latin typeface="+mn-lt"/>
              </a:rPr>
              <a:t> </a:t>
            </a:r>
            <a:r>
              <a:rPr lang="fr-CH" sz="2000" dirty="0" err="1" smtClean="0">
                <a:solidFill>
                  <a:srgbClr val="00B050"/>
                </a:solidFill>
                <a:latin typeface="+mn-lt"/>
              </a:rPr>
              <a:t>runs</a:t>
            </a:r>
            <a:r>
              <a:rPr lang="fr-CH" sz="2000" dirty="0" smtClean="0">
                <a:solidFill>
                  <a:srgbClr val="00B050"/>
                </a:solidFill>
                <a:latin typeface="+mn-lt"/>
              </a:rPr>
              <a:t> </a:t>
            </a:r>
            <a:r>
              <a:rPr lang="fr-CH" sz="2000" dirty="0" err="1" smtClean="0">
                <a:solidFill>
                  <a:srgbClr val="00B050"/>
                </a:solidFill>
                <a:latin typeface="+mn-lt"/>
              </a:rPr>
              <a:t>can</a:t>
            </a:r>
            <a:r>
              <a:rPr lang="fr-CH" sz="2000" dirty="0" smtClean="0">
                <a:solidFill>
                  <a:srgbClr val="00B050"/>
                </a:solidFill>
                <a:latin typeface="+mn-lt"/>
              </a:rPr>
              <a:t> </a:t>
            </a:r>
            <a:r>
              <a:rPr lang="fr-CH" sz="2000" dirty="0" err="1" smtClean="0">
                <a:solidFill>
                  <a:srgbClr val="00B050"/>
                </a:solidFill>
                <a:latin typeface="+mn-lt"/>
              </a:rPr>
              <a:t>be</a:t>
            </a:r>
            <a:r>
              <a:rPr lang="fr-CH" sz="2000" dirty="0" smtClean="0">
                <a:solidFill>
                  <a:srgbClr val="00B050"/>
                </a:solidFill>
                <a:latin typeface="+mn-lt"/>
              </a:rPr>
              <a:t> </a:t>
            </a:r>
            <a:r>
              <a:rPr lang="fr-CH" sz="2000" dirty="0" err="1" smtClean="0">
                <a:solidFill>
                  <a:srgbClr val="00B050"/>
                </a:solidFill>
                <a:latin typeface="+mn-lt"/>
              </a:rPr>
              <a:t>envisaged</a:t>
            </a:r>
            <a:r>
              <a:rPr lang="fr-CH" sz="2000" dirty="0" smtClean="0">
                <a:solidFill>
                  <a:srgbClr val="00B050"/>
                </a:solidFill>
                <a:latin typeface="+mn-lt"/>
              </a:rPr>
              <a:t>, </a:t>
            </a:r>
          </a:p>
          <a:p>
            <a:r>
              <a:rPr lang="fr-CH" sz="2000" dirty="0" err="1" smtClean="0">
                <a:solidFill>
                  <a:srgbClr val="00B050"/>
                </a:solidFill>
                <a:latin typeface="+mn-lt"/>
              </a:rPr>
              <a:t>since</a:t>
            </a:r>
            <a:r>
              <a:rPr lang="fr-CH" sz="2000" dirty="0" smtClean="0">
                <a:solidFill>
                  <a:srgbClr val="00B050"/>
                </a:solidFill>
                <a:latin typeface="+mn-lt"/>
              </a:rPr>
              <a:t> the </a:t>
            </a:r>
            <a:r>
              <a:rPr lang="fr-CH" sz="2000" dirty="0" err="1" smtClean="0">
                <a:solidFill>
                  <a:srgbClr val="00B050"/>
                </a:solidFill>
                <a:latin typeface="+mn-lt"/>
              </a:rPr>
              <a:t>statistical</a:t>
            </a:r>
            <a:r>
              <a:rPr lang="fr-CH" sz="2000" dirty="0" smtClean="0">
                <a:solidFill>
                  <a:srgbClr val="00B050"/>
                </a:solidFill>
                <a:latin typeface="+mn-lt"/>
              </a:rPr>
              <a:t> </a:t>
            </a:r>
            <a:r>
              <a:rPr lang="fr-CH" sz="2000" dirty="0" err="1" smtClean="0">
                <a:solidFill>
                  <a:srgbClr val="00B050"/>
                </a:solidFill>
                <a:latin typeface="+mn-lt"/>
              </a:rPr>
              <a:t>precision</a:t>
            </a:r>
            <a:r>
              <a:rPr lang="fr-CH" sz="2000" dirty="0" smtClean="0">
                <a:solidFill>
                  <a:srgbClr val="00B050"/>
                </a:solidFill>
                <a:latin typeface="+mn-lt"/>
              </a:rPr>
              <a:t> on </a:t>
            </a:r>
            <a:r>
              <a:rPr lang="fr-CH" sz="2000" dirty="0" err="1" smtClean="0">
                <a:solidFill>
                  <a:srgbClr val="00B050"/>
                </a:solidFill>
                <a:latin typeface="+mn-lt"/>
              </a:rPr>
              <a:t>m</a:t>
            </a:r>
            <a:r>
              <a:rPr lang="fr-CH" sz="2000" baseline="-25000" dirty="0" err="1" smtClean="0">
                <a:solidFill>
                  <a:srgbClr val="00B050"/>
                </a:solidFill>
                <a:latin typeface="+mn-lt"/>
              </a:rPr>
              <a:t>Z</a:t>
            </a:r>
            <a:r>
              <a:rPr lang="fr-CH" sz="2000" dirty="0" smtClean="0">
                <a:solidFill>
                  <a:srgbClr val="00B050"/>
                </a:solidFill>
                <a:latin typeface="+mn-lt"/>
              </a:rPr>
              <a:t> and </a:t>
            </a:r>
            <a:r>
              <a:rPr lang="fr-CH" sz="2000" dirty="0" smtClean="0">
                <a:solidFill>
                  <a:srgbClr val="00B050"/>
                </a:solidFill>
                <a:latin typeface="+mn-lt"/>
                <a:sym typeface="Symbol"/>
              </a:rPr>
              <a:t></a:t>
            </a:r>
            <a:r>
              <a:rPr lang="fr-CH" sz="2000" baseline="-25000" dirty="0" smtClean="0">
                <a:solidFill>
                  <a:srgbClr val="00B050"/>
                </a:solidFill>
                <a:latin typeface="+mn-lt"/>
                <a:sym typeface="Symbol"/>
              </a:rPr>
              <a:t>Z </a:t>
            </a:r>
            <a:r>
              <a:rPr lang="fr-CH" sz="2000" dirty="0" smtClean="0">
                <a:solidFill>
                  <a:srgbClr val="00B050"/>
                </a:solidFill>
                <a:latin typeface="+mn-lt"/>
              </a:rPr>
              <a:t> </a:t>
            </a:r>
            <a:r>
              <a:rPr lang="fr-CH" sz="2000" dirty="0" err="1" smtClean="0">
                <a:solidFill>
                  <a:srgbClr val="00B050"/>
                </a:solidFill>
                <a:latin typeface="+mn-lt"/>
              </a:rPr>
              <a:t>is</a:t>
            </a:r>
            <a:r>
              <a:rPr lang="fr-CH" sz="2000" dirty="0" smtClean="0">
                <a:solidFill>
                  <a:srgbClr val="00B050"/>
                </a:solidFill>
                <a:latin typeface="+mn-lt"/>
              </a:rPr>
              <a:t> </a:t>
            </a:r>
            <a:r>
              <a:rPr lang="fr-CH" sz="2000" dirty="0" err="1" smtClean="0">
                <a:solidFill>
                  <a:srgbClr val="00B050"/>
                </a:solidFill>
                <a:latin typeface="+mn-lt"/>
              </a:rPr>
              <a:t>very</a:t>
            </a:r>
            <a:r>
              <a:rPr lang="fr-CH" sz="2000" dirty="0" smtClean="0">
                <a:solidFill>
                  <a:srgbClr val="00B050"/>
                </a:solidFill>
                <a:latin typeface="+mn-lt"/>
              </a:rPr>
              <a:t> </a:t>
            </a:r>
            <a:r>
              <a:rPr lang="fr-CH" sz="2000" dirty="0" err="1" smtClean="0">
                <a:solidFill>
                  <a:srgbClr val="00B050"/>
                </a:solidFill>
                <a:latin typeface="+mn-lt"/>
              </a:rPr>
              <a:t>small</a:t>
            </a:r>
            <a:r>
              <a:rPr lang="fr-CH" sz="2000" dirty="0" smtClean="0">
                <a:solidFill>
                  <a:srgbClr val="00B050"/>
                </a:solidFill>
                <a:latin typeface="+mn-lt"/>
              </a:rPr>
              <a:t> (&lt;10 </a:t>
            </a:r>
            <a:r>
              <a:rPr lang="fr-CH" sz="2000" dirty="0" err="1" smtClean="0">
                <a:solidFill>
                  <a:srgbClr val="00B050"/>
                </a:solidFill>
                <a:latin typeface="+mn-lt"/>
              </a:rPr>
              <a:t>keV</a:t>
            </a:r>
            <a:r>
              <a:rPr lang="fr-CH" sz="2000" dirty="0" smtClean="0">
                <a:solidFill>
                  <a:srgbClr val="00B050"/>
                </a:solidFill>
                <a:latin typeface="+mn-lt"/>
              </a:rPr>
              <a:t>) and </a:t>
            </a:r>
            <a:r>
              <a:rPr lang="fr-CH" sz="2000" dirty="0" err="1" smtClean="0">
                <a:solidFill>
                  <a:srgbClr val="00B050"/>
                </a:solidFill>
                <a:latin typeface="+mn-lt"/>
              </a:rPr>
              <a:t>probably</a:t>
            </a:r>
            <a:r>
              <a:rPr lang="fr-CH" sz="2000" dirty="0" smtClean="0">
                <a:solidFill>
                  <a:srgbClr val="00B050"/>
                </a:solidFill>
                <a:latin typeface="+mn-lt"/>
              </a:rPr>
              <a:t> </a:t>
            </a:r>
          </a:p>
          <a:p>
            <a:r>
              <a:rPr lang="fr-CH" sz="2000" b="1" dirty="0" err="1" smtClean="0">
                <a:solidFill>
                  <a:srgbClr val="00B050"/>
                </a:solidFill>
                <a:latin typeface="+mn-lt"/>
              </a:rPr>
              <a:t>smaller</a:t>
            </a:r>
            <a:r>
              <a:rPr lang="fr-CH" sz="2000" b="1" dirty="0" smtClean="0">
                <a:solidFill>
                  <a:srgbClr val="00B050"/>
                </a:solidFill>
                <a:latin typeface="+mn-lt"/>
              </a:rPr>
              <a:t> </a:t>
            </a:r>
            <a:r>
              <a:rPr lang="fr-CH" sz="2000" b="1" dirty="0" err="1" smtClean="0">
                <a:solidFill>
                  <a:srgbClr val="00B050"/>
                </a:solidFill>
                <a:latin typeface="+mn-lt"/>
              </a:rPr>
              <a:t>than</a:t>
            </a:r>
            <a:r>
              <a:rPr lang="fr-CH" sz="2000" b="1" dirty="0" smtClean="0">
                <a:solidFill>
                  <a:srgbClr val="00B050"/>
                </a:solidFill>
                <a:latin typeface="+mn-lt"/>
              </a:rPr>
              <a:t> </a:t>
            </a:r>
            <a:r>
              <a:rPr lang="fr-CH" sz="2000" b="1" dirty="0" err="1" smtClean="0">
                <a:solidFill>
                  <a:srgbClr val="00B050"/>
                </a:solidFill>
                <a:latin typeface="+mn-lt"/>
              </a:rPr>
              <a:t>systematics</a:t>
            </a:r>
            <a:r>
              <a:rPr lang="fr-CH" sz="2000" b="1" dirty="0" smtClean="0">
                <a:solidFill>
                  <a:srgbClr val="00B050"/>
                </a:solidFill>
                <a:latin typeface="+mn-lt"/>
              </a:rPr>
              <a:t>. </a:t>
            </a:r>
            <a:r>
              <a:rPr lang="fr-CH" sz="2000" dirty="0">
                <a:solidFill>
                  <a:srgbClr val="00B050"/>
                </a:solidFill>
                <a:latin typeface="+mn-lt"/>
              </a:rPr>
              <a:t> </a:t>
            </a:r>
            <a:endParaRPr lang="fr-CH" sz="2000" b="1" dirty="0" smtClean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93F5C-8A2A-4231-B73B-2FDA8DE692A9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11/01/2022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CBECB-E6B9-4CF2-ABF0-89C6B79D862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63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0560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78806" y="-12879"/>
            <a:ext cx="4468531" cy="461665"/>
          </a:xfrm>
          <a:prstGeom prst="rect">
            <a:avLst/>
          </a:prstGeom>
          <a:solidFill>
            <a:srgbClr val="FFFF00"/>
          </a:solidFill>
          <a:ln w="57150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fr-CH" sz="2400" dirty="0" smtClean="0">
                <a:solidFill>
                  <a:schemeClr val="tx2"/>
                </a:solidFill>
                <a:latin typeface="+mj-lt"/>
              </a:rPr>
              <a:t>A </a:t>
            </a:r>
            <a:r>
              <a:rPr lang="fr-CH" sz="2400" dirty="0" err="1" smtClean="0">
                <a:solidFill>
                  <a:schemeClr val="tx2"/>
                </a:solidFill>
                <a:latin typeface="+mj-lt"/>
              </a:rPr>
              <a:t>Sample</a:t>
            </a:r>
            <a:r>
              <a:rPr lang="fr-CH" sz="2400" dirty="0" smtClean="0">
                <a:solidFill>
                  <a:schemeClr val="tx2"/>
                </a:solidFill>
                <a:latin typeface="+mj-lt"/>
              </a:rPr>
              <a:t> of Essential </a:t>
            </a:r>
            <a:r>
              <a:rPr lang="fr-CH" sz="2400" dirty="0" err="1">
                <a:solidFill>
                  <a:schemeClr val="tx2"/>
                </a:solidFill>
                <a:latin typeface="+mj-lt"/>
              </a:rPr>
              <a:t>Q</a:t>
            </a:r>
            <a:r>
              <a:rPr lang="fr-CH" sz="2400" dirty="0" err="1" smtClean="0">
                <a:solidFill>
                  <a:schemeClr val="tx2"/>
                </a:solidFill>
                <a:latin typeface="+mj-lt"/>
              </a:rPr>
              <a:t>uantities</a:t>
            </a:r>
            <a:r>
              <a:rPr lang="fr-CH" sz="2400" dirty="0" smtClean="0">
                <a:solidFill>
                  <a:schemeClr val="tx2"/>
                </a:solidFill>
                <a:latin typeface="+mj-lt"/>
              </a:rPr>
              <a:t>: </a:t>
            </a:r>
            <a:endParaRPr lang="fr-CH" sz="2400" dirty="0">
              <a:solidFill>
                <a:schemeClr val="tx2"/>
              </a:solidFill>
              <a:latin typeface="+mj-lt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1594637"/>
              </p:ext>
            </p:extLst>
          </p:nvPr>
        </p:nvGraphicFramePr>
        <p:xfrm>
          <a:off x="51515" y="490384"/>
          <a:ext cx="9040971" cy="64490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95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681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74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9091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969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9154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9635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02680">
                <a:tc>
                  <a:txBody>
                    <a:bodyPr/>
                    <a:lstStyle/>
                    <a:p>
                      <a:r>
                        <a:rPr lang="fr-CH" sz="2400" dirty="0" smtClean="0">
                          <a:solidFill>
                            <a:schemeClr val="tx2"/>
                          </a:solidFill>
                        </a:rPr>
                        <a:t>X</a:t>
                      </a:r>
                      <a:endParaRPr lang="fr-CH" sz="24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solidFill>
                      <a:srgbClr val="EDF6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CH" sz="2000" dirty="0" err="1" smtClean="0">
                          <a:solidFill>
                            <a:schemeClr val="tx2"/>
                          </a:solidFill>
                        </a:rPr>
                        <a:t>Physics</a:t>
                      </a:r>
                      <a:endParaRPr lang="fr-CH" sz="20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solidFill>
                      <a:srgbClr val="EDF6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CH" sz="1600" dirty="0" err="1" smtClean="0">
                          <a:solidFill>
                            <a:schemeClr val="tx2"/>
                          </a:solidFill>
                        </a:rPr>
                        <a:t>Present</a:t>
                      </a:r>
                      <a:r>
                        <a:rPr lang="fr-CH" sz="160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fr-CH" sz="1600" dirty="0" err="1" smtClean="0">
                          <a:solidFill>
                            <a:schemeClr val="tx2"/>
                          </a:solidFill>
                        </a:rPr>
                        <a:t>precision</a:t>
                      </a:r>
                      <a:endParaRPr lang="fr-CH" sz="16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solidFill>
                      <a:srgbClr val="EDF6F9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CH" dirty="0"/>
                    </a:p>
                  </a:txBody>
                  <a:tcPr anchor="ctr">
                    <a:solidFill>
                      <a:srgbClr val="EDF6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CH" dirty="0" smtClean="0">
                          <a:solidFill>
                            <a:schemeClr val="tx2"/>
                          </a:solidFill>
                        </a:rPr>
                        <a:t>TLEP </a:t>
                      </a:r>
                      <a:r>
                        <a:rPr lang="fr-CH" dirty="0" smtClean="0">
                          <a:solidFill>
                            <a:srgbClr val="0000FF"/>
                          </a:solidFill>
                        </a:rPr>
                        <a:t>stat</a:t>
                      </a:r>
                    </a:p>
                    <a:p>
                      <a:r>
                        <a:rPr lang="fr-CH" dirty="0" err="1" smtClean="0">
                          <a:solidFill>
                            <a:srgbClr val="FF0000"/>
                          </a:solidFill>
                        </a:rPr>
                        <a:t>Syst</a:t>
                      </a:r>
                      <a:r>
                        <a:rPr lang="fr-CH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fr-CH" dirty="0" err="1" smtClean="0">
                          <a:solidFill>
                            <a:schemeClr val="tx2"/>
                          </a:solidFill>
                        </a:rPr>
                        <a:t>Precision</a:t>
                      </a:r>
                      <a:r>
                        <a:rPr lang="fr-CH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endParaRPr lang="fr-CH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solidFill>
                      <a:srgbClr val="EDF6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CH" dirty="0" smtClean="0">
                          <a:solidFill>
                            <a:schemeClr val="tx2"/>
                          </a:solidFill>
                        </a:rPr>
                        <a:t>TLEP</a:t>
                      </a:r>
                      <a:r>
                        <a:rPr lang="fr-CH" baseline="0" dirty="0" smtClean="0">
                          <a:solidFill>
                            <a:schemeClr val="tx2"/>
                          </a:solidFill>
                        </a:rPr>
                        <a:t> key</a:t>
                      </a:r>
                      <a:endParaRPr lang="fr-CH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solidFill>
                      <a:srgbClr val="EDF6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CH" dirty="0" smtClean="0">
                          <a:solidFill>
                            <a:schemeClr val="tx2"/>
                          </a:solidFill>
                        </a:rPr>
                        <a:t>Challenge</a:t>
                      </a:r>
                      <a:endParaRPr lang="fr-CH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solidFill>
                      <a:srgbClr val="EDF6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9931">
                <a:tc>
                  <a:txBody>
                    <a:bodyPr/>
                    <a:lstStyle/>
                    <a:p>
                      <a:r>
                        <a:rPr lang="fr-CH" sz="2000" b="1" dirty="0" smtClean="0"/>
                        <a:t>M</a:t>
                      </a:r>
                      <a:r>
                        <a:rPr lang="fr-CH" sz="2000" b="1" baseline="-25000" dirty="0" smtClean="0"/>
                        <a:t>Z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sz="1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MeV/c2</a:t>
                      </a:r>
                      <a:endParaRPr lang="fr-CH" sz="14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sz="1600" b="1" dirty="0" smtClean="0"/>
                        <a:t>Input</a:t>
                      </a:r>
                      <a:endParaRPr lang="fr-CH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91187.5 </a:t>
                      </a:r>
                      <a:r>
                        <a:rPr lang="fr-CH" sz="1800" b="0" i="0" u="none" strike="noStrike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  <a:sym typeface="Symbol"/>
                        </a:rPr>
                        <a:t></a:t>
                      </a:r>
                      <a:r>
                        <a:rPr lang="fr-CH" sz="1800" b="0" i="0" u="none" strike="noStrike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2.1</a:t>
                      </a:r>
                      <a:endParaRPr lang="fr-CH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dirty="0" smtClean="0"/>
                        <a:t>Z Line </a:t>
                      </a:r>
                      <a:r>
                        <a:rPr lang="fr-CH" dirty="0" err="1" smtClean="0"/>
                        <a:t>shape</a:t>
                      </a:r>
                      <a:r>
                        <a:rPr lang="fr-CH" dirty="0" smtClean="0"/>
                        <a:t> scan</a:t>
                      </a:r>
                      <a:endParaRPr lang="fr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b="1" dirty="0" smtClean="0">
                          <a:solidFill>
                            <a:srgbClr val="0000FF"/>
                          </a:solidFill>
                          <a:sym typeface="Symbol"/>
                        </a:rPr>
                        <a:t>0.005</a:t>
                      </a:r>
                      <a:r>
                        <a:rPr lang="fr-CH" b="1" baseline="0" dirty="0" smtClean="0">
                          <a:solidFill>
                            <a:srgbClr val="0000FF"/>
                          </a:solidFill>
                          <a:sym typeface="Symbol"/>
                        </a:rPr>
                        <a:t> MeV</a:t>
                      </a:r>
                      <a:endParaRPr lang="fr-CH" b="1" dirty="0" smtClean="0">
                        <a:solidFill>
                          <a:srgbClr val="0000FF"/>
                        </a:solidFill>
                        <a:sym typeface="Symbol"/>
                      </a:endParaRPr>
                    </a:p>
                    <a:p>
                      <a:r>
                        <a:rPr lang="fr-CH" b="1" dirty="0" smtClean="0">
                          <a:solidFill>
                            <a:srgbClr val="FF0000"/>
                          </a:solidFill>
                          <a:sym typeface="Symbol"/>
                        </a:rPr>
                        <a:t>&lt;</a:t>
                      </a:r>
                      <a:r>
                        <a:rPr lang="fr-CH" b="1" dirty="0" smtClean="0">
                          <a:solidFill>
                            <a:srgbClr val="FF0000"/>
                          </a:solidFill>
                        </a:rPr>
                        <a:t>0.1</a:t>
                      </a:r>
                      <a:r>
                        <a:rPr lang="fr-CH" b="1" baseline="0" dirty="0" smtClean="0">
                          <a:solidFill>
                            <a:srgbClr val="FF0000"/>
                          </a:solidFill>
                        </a:rPr>
                        <a:t> MeV</a:t>
                      </a:r>
                      <a:endParaRPr lang="fr-CH" sz="1400" b="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dirty="0" err="1" smtClean="0"/>
                        <a:t>E_cal</a:t>
                      </a:r>
                      <a:endParaRPr lang="fr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dirty="0" smtClean="0"/>
                        <a:t>QED corrections</a:t>
                      </a:r>
                      <a:endParaRPr lang="fr-C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9931">
                <a:tc>
                  <a:txBody>
                    <a:bodyPr/>
                    <a:lstStyle/>
                    <a:p>
                      <a:r>
                        <a:rPr lang="fr-CH" sz="2000" b="1" dirty="0" smtClean="0">
                          <a:sym typeface="Symbol"/>
                        </a:rPr>
                        <a:t></a:t>
                      </a:r>
                      <a:r>
                        <a:rPr lang="fr-CH" sz="2000" b="1" baseline="-25000" dirty="0" smtClean="0">
                          <a:sym typeface="Symbol"/>
                        </a:rPr>
                        <a:t>Z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CH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MeV/c2</a:t>
                      </a:r>
                      <a:endParaRPr kumimoji="0" lang="fr-CH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sz="1600" b="1" dirty="0" smtClean="0">
                          <a:sym typeface="Symbol"/>
                        </a:rPr>
                        <a:t> (T)</a:t>
                      </a:r>
                    </a:p>
                    <a:p>
                      <a:r>
                        <a:rPr lang="fr-CH" sz="1600" b="1" dirty="0" smtClean="0">
                          <a:solidFill>
                            <a:srgbClr val="0000FF"/>
                          </a:solidFill>
                          <a:sym typeface="Symbol"/>
                        </a:rPr>
                        <a:t>(no !)</a:t>
                      </a:r>
                      <a:endParaRPr lang="fr-CH" sz="16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2495.2  </a:t>
                      </a:r>
                      <a:r>
                        <a:rPr lang="fr-CH" sz="1800" b="0" i="0" u="none" strike="noStrike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  <a:sym typeface="Symbol"/>
                        </a:rPr>
                        <a:t></a:t>
                      </a:r>
                      <a:r>
                        <a:rPr lang="fr-CH" sz="1800" b="0" i="0" u="none" strike="noStrike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2.3</a:t>
                      </a:r>
                      <a:endParaRPr lang="fr-CH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dirty="0" smtClean="0"/>
                        <a:t>Z Line </a:t>
                      </a:r>
                      <a:r>
                        <a:rPr lang="fr-CH" dirty="0" err="1" smtClean="0"/>
                        <a:t>shape</a:t>
                      </a:r>
                      <a:r>
                        <a:rPr lang="fr-CH" dirty="0" smtClean="0"/>
                        <a:t> scan</a:t>
                      </a:r>
                      <a:endParaRPr lang="fr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b="1" dirty="0" smtClean="0">
                          <a:solidFill>
                            <a:srgbClr val="0000FF"/>
                          </a:solidFill>
                          <a:sym typeface="Symbol"/>
                        </a:rPr>
                        <a:t>0.008</a:t>
                      </a:r>
                      <a:r>
                        <a:rPr lang="fr-CH" b="1" baseline="0" dirty="0" smtClean="0">
                          <a:solidFill>
                            <a:srgbClr val="0000FF"/>
                          </a:solidFill>
                          <a:sym typeface="Symbol"/>
                        </a:rPr>
                        <a:t> MeV</a:t>
                      </a:r>
                      <a:endParaRPr lang="fr-CH" b="1" dirty="0" smtClean="0">
                        <a:solidFill>
                          <a:srgbClr val="0000FF"/>
                        </a:solidFill>
                        <a:sym typeface="Symbol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b="1" dirty="0" smtClean="0">
                          <a:solidFill>
                            <a:srgbClr val="FF0000"/>
                          </a:solidFill>
                          <a:sym typeface="Symbol"/>
                        </a:rPr>
                        <a:t>&lt;</a:t>
                      </a:r>
                      <a:r>
                        <a:rPr lang="fr-CH" b="1" dirty="0" smtClean="0">
                          <a:solidFill>
                            <a:srgbClr val="FF0000"/>
                          </a:solidFill>
                        </a:rPr>
                        <a:t>0.1</a:t>
                      </a:r>
                      <a:r>
                        <a:rPr lang="fr-CH" b="1" baseline="0" dirty="0" smtClean="0">
                          <a:solidFill>
                            <a:srgbClr val="FF0000"/>
                          </a:solidFill>
                        </a:rPr>
                        <a:t> MeV</a:t>
                      </a:r>
                      <a:endParaRPr lang="fr-CH" sz="1400" b="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dirty="0" err="1" smtClean="0"/>
                        <a:t>E_cal</a:t>
                      </a:r>
                      <a:endParaRPr lang="fr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dirty="0" smtClean="0"/>
                        <a:t>QED corrections</a:t>
                      </a:r>
                      <a:endParaRPr lang="fr-C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2680">
                <a:tc>
                  <a:txBody>
                    <a:bodyPr/>
                    <a:lstStyle/>
                    <a:p>
                      <a:r>
                        <a:rPr lang="fr-CH" sz="2400" b="1" dirty="0" err="1" smtClean="0"/>
                        <a:t>R</a:t>
                      </a:r>
                      <a:r>
                        <a:rPr lang="fr-CH" sz="2400" b="1" baseline="-25000" dirty="0" err="1" smtClean="0">
                          <a:latin typeface="French Script MT" pitchFamily="66" charset="0"/>
                        </a:rPr>
                        <a:t>l</a:t>
                      </a:r>
                      <a:endParaRPr lang="fr-CH" sz="2400" b="1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sz="1600" b="1" dirty="0" smtClean="0">
                          <a:sym typeface="Symbol"/>
                        </a:rPr>
                        <a:t></a:t>
                      </a:r>
                      <a:r>
                        <a:rPr lang="fr-CH" sz="1600" b="1" baseline="-25000" dirty="0" smtClean="0">
                          <a:sym typeface="Symbol"/>
                        </a:rPr>
                        <a:t>s , </a:t>
                      </a:r>
                      <a:r>
                        <a:rPr lang="fr-CH" sz="1600" b="1" dirty="0" smtClean="0">
                          <a:sym typeface="Symbol"/>
                        </a:rPr>
                        <a:t></a:t>
                      </a:r>
                      <a:r>
                        <a:rPr lang="fr-CH" sz="1600" b="1" baseline="-25000" dirty="0" smtClean="0">
                          <a:sym typeface="Symbol"/>
                        </a:rPr>
                        <a:t>b</a:t>
                      </a:r>
                      <a:r>
                        <a:rPr lang="fr-CH" sz="1600" b="1" dirty="0" smtClean="0">
                          <a:sym typeface="Symbol"/>
                        </a:rPr>
                        <a:t>  </a:t>
                      </a:r>
                      <a:endParaRPr lang="fr-CH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20.767 </a:t>
                      </a:r>
                    </a:p>
                    <a:p>
                      <a:r>
                        <a:rPr lang="fr-CH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Symbol"/>
                        </a:rPr>
                        <a:t></a:t>
                      </a:r>
                      <a:r>
                        <a:rPr lang="fr-CH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CH" sz="1800" b="0" i="0" u="none" strike="noStrike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0.025</a:t>
                      </a:r>
                      <a:endParaRPr lang="fr-CH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dirty="0" smtClean="0"/>
                        <a:t>Z </a:t>
                      </a:r>
                      <a:r>
                        <a:rPr lang="fr-CH" dirty="0" err="1" smtClean="0"/>
                        <a:t>Peak</a:t>
                      </a:r>
                      <a:r>
                        <a:rPr lang="fr-CH" dirty="0" smtClean="0"/>
                        <a:t> </a:t>
                      </a:r>
                      <a:endParaRPr lang="fr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sz="1800" b="1" i="0" u="none" strike="noStrike" kern="1200" baseline="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  <a:sym typeface="Symbol"/>
                        </a:rPr>
                        <a:t>0.0001</a:t>
                      </a:r>
                    </a:p>
                    <a:p>
                      <a:r>
                        <a:rPr lang="fr-CH" sz="1800" b="1" i="0" u="none" strike="noStrike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  <a:sym typeface="Symbol"/>
                        </a:rPr>
                        <a:t></a:t>
                      </a:r>
                      <a:r>
                        <a:rPr lang="fr-CH" sz="1800" b="1" i="0" u="none" strike="noStrike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fr-CH" b="1" dirty="0" smtClean="0">
                          <a:solidFill>
                            <a:srgbClr val="FF0000"/>
                          </a:solidFill>
                        </a:rPr>
                        <a:t>0.002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b="1" dirty="0" smtClean="0">
                          <a:solidFill>
                            <a:srgbClr val="FF0000"/>
                          </a:solidFill>
                        </a:rPr>
                        <a:t>   - </a:t>
                      </a:r>
                      <a:r>
                        <a:rPr lang="fr-CH" sz="1800" b="1" i="0" u="none" strike="noStrike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fr-CH" b="1" dirty="0" smtClean="0">
                          <a:solidFill>
                            <a:srgbClr val="FF0000"/>
                          </a:solidFill>
                        </a:rPr>
                        <a:t>0.0002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dirty="0" err="1" smtClean="0"/>
                        <a:t>Statistics</a:t>
                      </a:r>
                      <a:endParaRPr lang="fr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dirty="0" smtClean="0"/>
                        <a:t>QED</a:t>
                      </a:r>
                      <a:r>
                        <a:rPr lang="fr-CH" baseline="0" dirty="0" smtClean="0"/>
                        <a:t> corrections</a:t>
                      </a:r>
                      <a:endParaRPr lang="fr-C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2680">
                <a:tc>
                  <a:txBody>
                    <a:bodyPr/>
                    <a:lstStyle/>
                    <a:p>
                      <a:r>
                        <a:rPr lang="fr-CH" sz="2000" b="1" dirty="0" smtClean="0"/>
                        <a:t>N</a:t>
                      </a:r>
                      <a:r>
                        <a:rPr lang="fr-CH" sz="2000" b="1" baseline="-25000" dirty="0" smtClean="0">
                          <a:sym typeface="Symbol"/>
                        </a:rPr>
                        <a:t></a:t>
                      </a:r>
                      <a:endParaRPr lang="fr-CH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sz="1600" b="1" dirty="0" err="1" smtClean="0"/>
                        <a:t>Unitarity</a:t>
                      </a:r>
                      <a:r>
                        <a:rPr lang="fr-CH" sz="1600" b="1" baseline="0" dirty="0" smtClean="0"/>
                        <a:t> of PMNS, </a:t>
                      </a:r>
                      <a:r>
                        <a:rPr lang="fr-CH" sz="1600" b="1" baseline="0" dirty="0" err="1" smtClean="0"/>
                        <a:t>sterile</a:t>
                      </a:r>
                      <a:r>
                        <a:rPr lang="fr-CH" sz="1600" b="1" baseline="0" dirty="0" smtClean="0"/>
                        <a:t> </a:t>
                      </a:r>
                      <a:r>
                        <a:rPr lang="fr-CH" sz="1600" b="1" baseline="0" dirty="0" smtClean="0">
                          <a:sym typeface="Symbol"/>
                        </a:rPr>
                        <a:t>’s</a:t>
                      </a:r>
                      <a:endParaRPr lang="fr-CH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2.984 </a:t>
                      </a:r>
                      <a:r>
                        <a:rPr lang="fr-CH" sz="1800" b="0" i="0" u="none" strike="noStrike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  <a:sym typeface="Symbol"/>
                        </a:rPr>
                        <a:t></a:t>
                      </a:r>
                      <a:r>
                        <a:rPr lang="fr-CH" sz="1800" b="0" i="0" u="none" strike="noStrike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0.008</a:t>
                      </a:r>
                      <a:endParaRPr lang="fr-CH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dirty="0" smtClean="0"/>
                        <a:t>Z </a:t>
                      </a:r>
                      <a:r>
                        <a:rPr lang="fr-CH" dirty="0" err="1" smtClean="0"/>
                        <a:t>Peak</a:t>
                      </a:r>
                      <a:endParaRPr lang="fr-CH" dirty="0" smtClean="0"/>
                    </a:p>
                    <a:p>
                      <a:endParaRPr lang="fr-CH" dirty="0" smtClean="0"/>
                    </a:p>
                    <a:p>
                      <a:r>
                        <a:rPr lang="fr-CH" dirty="0" smtClean="0"/>
                        <a:t>Z+</a:t>
                      </a:r>
                      <a:r>
                        <a:rPr lang="fr-CH" dirty="0" smtClean="0">
                          <a:sym typeface="Symbol"/>
                        </a:rPr>
                        <a:t></a:t>
                      </a:r>
                      <a:r>
                        <a:rPr lang="fr-CH" sz="1600" dirty="0" smtClean="0">
                          <a:sym typeface="Symbol"/>
                        </a:rPr>
                        <a:t>(161</a:t>
                      </a:r>
                      <a:r>
                        <a:rPr lang="fr-CH" sz="1600" baseline="0" dirty="0" smtClean="0">
                          <a:sym typeface="Symbol"/>
                        </a:rPr>
                        <a:t> </a:t>
                      </a:r>
                      <a:r>
                        <a:rPr lang="fr-CH" sz="1600" dirty="0" err="1" smtClean="0">
                          <a:sym typeface="Symbol"/>
                        </a:rPr>
                        <a:t>GeV</a:t>
                      </a:r>
                      <a:r>
                        <a:rPr lang="fr-CH" sz="1600" dirty="0" smtClean="0">
                          <a:sym typeface="Symbol"/>
                        </a:rPr>
                        <a:t>)</a:t>
                      </a:r>
                      <a:r>
                        <a:rPr lang="fr-CH" sz="1600" dirty="0" smtClean="0"/>
                        <a:t> </a:t>
                      </a:r>
                      <a:endParaRPr lang="fr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sz="1800" b="1" i="0" u="none" strike="noStrike" kern="1200" baseline="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  <a:sym typeface="Symbol"/>
                        </a:rPr>
                        <a:t>0.00008</a:t>
                      </a:r>
                    </a:p>
                    <a:p>
                      <a:r>
                        <a:rPr lang="fr-CH" sz="1800" b="1" i="0" u="none" strike="noStrike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  <a:sym typeface="Symbol"/>
                        </a:rPr>
                        <a:t></a:t>
                      </a:r>
                      <a:r>
                        <a:rPr lang="fr-CH" sz="1800" b="1" i="0" u="none" strike="noStrike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0.004 </a:t>
                      </a:r>
                      <a:r>
                        <a:rPr lang="fr-CH" b="1" dirty="0" smtClean="0">
                          <a:solidFill>
                            <a:srgbClr val="0000FF"/>
                          </a:solidFill>
                        </a:rPr>
                        <a:t>  </a:t>
                      </a:r>
                    </a:p>
                    <a:p>
                      <a:r>
                        <a:rPr lang="fr-CH" b="1" dirty="0" smtClean="0">
                          <a:solidFill>
                            <a:srgbClr val="0000FF"/>
                          </a:solidFill>
                        </a:rPr>
                        <a:t>0.001 </a:t>
                      </a:r>
                      <a:endParaRPr lang="fr-CH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dirty="0" smtClean="0"/>
                        <a:t>-&gt;</a:t>
                      </a:r>
                      <a:r>
                        <a:rPr lang="fr-CH" dirty="0" err="1" smtClean="0"/>
                        <a:t>lumi</a:t>
                      </a:r>
                      <a:r>
                        <a:rPr lang="fr-CH" baseline="0" dirty="0" smtClean="0"/>
                        <a:t> </a:t>
                      </a:r>
                      <a:r>
                        <a:rPr lang="fr-CH" baseline="0" dirty="0" err="1" smtClean="0"/>
                        <a:t>meast</a:t>
                      </a:r>
                      <a:endParaRPr lang="fr-CH" baseline="0" dirty="0" smtClean="0"/>
                    </a:p>
                    <a:p>
                      <a:endParaRPr lang="fr-CH" baseline="0" dirty="0" smtClean="0"/>
                    </a:p>
                    <a:p>
                      <a:r>
                        <a:rPr lang="fr-CH" baseline="0" dirty="0" err="1" smtClean="0"/>
                        <a:t>Statistics</a:t>
                      </a:r>
                      <a:endParaRPr lang="fr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b="1" dirty="0" smtClean="0">
                          <a:solidFill>
                            <a:schemeClr val="tx2"/>
                          </a:solidFill>
                        </a:rPr>
                        <a:t>QED corrections to </a:t>
                      </a:r>
                      <a:r>
                        <a:rPr lang="fr-CH" b="1" dirty="0" err="1" smtClean="0">
                          <a:solidFill>
                            <a:schemeClr val="tx2"/>
                          </a:solidFill>
                        </a:rPr>
                        <a:t>Bhabha</a:t>
                      </a:r>
                      <a:r>
                        <a:rPr lang="fr-CH" b="1" dirty="0" smtClean="0">
                          <a:solidFill>
                            <a:schemeClr val="tx2"/>
                          </a:solidFill>
                        </a:rPr>
                        <a:t> scat.</a:t>
                      </a:r>
                      <a:endParaRPr lang="fr-CH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2680">
                <a:tc>
                  <a:txBody>
                    <a:bodyPr/>
                    <a:lstStyle/>
                    <a:p>
                      <a:r>
                        <a:rPr lang="fr-CH" sz="2000" b="1" dirty="0" smtClean="0"/>
                        <a:t>R</a:t>
                      </a:r>
                      <a:r>
                        <a:rPr lang="fr-CH" sz="2000" b="1" baseline="-25000" dirty="0" smtClean="0"/>
                        <a:t>b</a:t>
                      </a:r>
                      <a:endParaRPr lang="fr-CH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sz="1600" b="1" dirty="0" smtClean="0">
                          <a:sym typeface="Symbol"/>
                        </a:rPr>
                        <a:t></a:t>
                      </a:r>
                      <a:r>
                        <a:rPr lang="fr-CH" sz="1600" b="1" baseline="-25000" dirty="0" smtClean="0">
                          <a:sym typeface="Symbol"/>
                        </a:rPr>
                        <a:t>b</a:t>
                      </a:r>
                      <a:r>
                        <a:rPr lang="fr-CH" sz="1600" b="1" dirty="0" smtClean="0">
                          <a:sym typeface="Symbol"/>
                        </a:rPr>
                        <a:t> </a:t>
                      </a:r>
                      <a:endParaRPr lang="fr-CH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0.21629  </a:t>
                      </a:r>
                      <a:r>
                        <a:rPr lang="fr-CH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Symbol"/>
                        </a:rPr>
                        <a:t></a:t>
                      </a:r>
                      <a:r>
                        <a:rPr lang="fr-CH" sz="1600" b="0" i="0" u="none" strike="noStrike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0.00066</a:t>
                      </a:r>
                      <a:endParaRPr lang="fr-CH" sz="18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dirty="0" smtClean="0"/>
                        <a:t>Z </a:t>
                      </a:r>
                      <a:r>
                        <a:rPr lang="fr-CH" dirty="0" err="1" smtClean="0"/>
                        <a:t>Peak</a:t>
                      </a:r>
                      <a:endParaRPr lang="fr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b="1" dirty="0" smtClean="0">
                          <a:solidFill>
                            <a:srgbClr val="0000FF"/>
                          </a:solidFill>
                          <a:sym typeface="Symbol"/>
                        </a:rPr>
                        <a:t>0.000003</a:t>
                      </a:r>
                    </a:p>
                    <a:p>
                      <a:r>
                        <a:rPr lang="fr-CH" b="1" dirty="0" smtClean="0">
                          <a:solidFill>
                            <a:srgbClr val="FF0000"/>
                          </a:solidFill>
                          <a:sym typeface="Symbol"/>
                        </a:rPr>
                        <a:t>0.000020 - 60</a:t>
                      </a:r>
                      <a:endParaRPr lang="fr-CH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dirty="0" err="1" smtClean="0"/>
                        <a:t>Statistics</a:t>
                      </a:r>
                      <a:r>
                        <a:rPr lang="fr-CH" dirty="0" smtClean="0"/>
                        <a:t>, </a:t>
                      </a:r>
                      <a:r>
                        <a:rPr lang="fr-CH" dirty="0" err="1" smtClean="0"/>
                        <a:t>small</a:t>
                      </a:r>
                      <a:r>
                        <a:rPr lang="fr-CH" baseline="0" dirty="0" smtClean="0"/>
                        <a:t> IP</a:t>
                      </a:r>
                      <a:endParaRPr lang="fr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dirty="0" err="1" smtClean="0"/>
                        <a:t>Hemisphere</a:t>
                      </a:r>
                      <a:r>
                        <a:rPr lang="fr-CH" baseline="0" dirty="0" smtClean="0"/>
                        <a:t> </a:t>
                      </a:r>
                      <a:r>
                        <a:rPr lang="fr-CH" baseline="0" dirty="0" err="1" smtClean="0"/>
                        <a:t>correlations</a:t>
                      </a:r>
                      <a:endParaRPr lang="fr-C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38483">
                <a:tc>
                  <a:txBody>
                    <a:bodyPr/>
                    <a:lstStyle/>
                    <a:p>
                      <a:r>
                        <a:rPr lang="fr-CH" sz="2000" b="1" dirty="0" smtClean="0"/>
                        <a:t>A</a:t>
                      </a:r>
                      <a:r>
                        <a:rPr lang="fr-CH" sz="2000" b="1" baseline="-25000" dirty="0" smtClean="0"/>
                        <a:t>LR</a:t>
                      </a:r>
                      <a:endParaRPr lang="fr-CH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sz="1600" b="1" dirty="0" smtClean="0">
                          <a:sym typeface="Symbol"/>
                        </a:rPr>
                        <a:t>, </a:t>
                      </a:r>
                      <a:r>
                        <a:rPr lang="fr-CH" sz="1600" b="1" baseline="-25000" dirty="0" smtClean="0">
                          <a:sym typeface="Symbol"/>
                        </a:rPr>
                        <a:t>3 ,</a:t>
                      </a:r>
                      <a:r>
                        <a:rPr lang="fr-CH" sz="1600" b="1" dirty="0" smtClean="0">
                          <a:sym typeface="Symbol"/>
                        </a:rPr>
                        <a:t></a:t>
                      </a:r>
                    </a:p>
                    <a:p>
                      <a:r>
                        <a:rPr lang="fr-CH" sz="1600" b="1" dirty="0" smtClean="0">
                          <a:sym typeface="Symbol"/>
                        </a:rPr>
                        <a:t>(T, S )</a:t>
                      </a:r>
                      <a:endParaRPr lang="fr-CH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sz="1400" b="0" dirty="0" smtClean="0"/>
                        <a:t>0.1514</a:t>
                      </a:r>
                    </a:p>
                    <a:p>
                      <a:r>
                        <a:rPr lang="fr-CH" sz="1400" b="0" dirty="0" smtClean="0">
                          <a:sym typeface="Symbol"/>
                        </a:rPr>
                        <a:t></a:t>
                      </a:r>
                      <a:r>
                        <a:rPr lang="fr-CH" sz="1400" b="0" dirty="0" smtClean="0">
                          <a:solidFill>
                            <a:srgbClr val="FF0000"/>
                          </a:solidFill>
                          <a:sym typeface="Symbol"/>
                        </a:rPr>
                        <a:t>0.0022</a:t>
                      </a:r>
                      <a:endParaRPr lang="fr-CH" sz="1400" b="0" dirty="0" smtClean="0">
                        <a:solidFill>
                          <a:schemeClr val="tx1"/>
                        </a:solidFill>
                        <a:sym typeface="Symbo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dirty="0" smtClean="0"/>
                        <a:t>Z </a:t>
                      </a:r>
                      <a:r>
                        <a:rPr lang="fr-CH" dirty="0" err="1" smtClean="0"/>
                        <a:t>peak</a:t>
                      </a:r>
                      <a:r>
                        <a:rPr lang="fr-CH" dirty="0" smtClean="0"/>
                        <a:t>,</a:t>
                      </a:r>
                      <a:r>
                        <a:rPr lang="fr-CH" baseline="0" dirty="0" smtClean="0"/>
                        <a:t> </a:t>
                      </a:r>
                      <a:r>
                        <a:rPr lang="fr-CH" dirty="0" err="1" smtClean="0"/>
                        <a:t>polarized</a:t>
                      </a:r>
                      <a:endParaRPr lang="fr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b="1" dirty="0" smtClean="0">
                          <a:solidFill>
                            <a:srgbClr val="FF0000"/>
                          </a:solidFill>
                          <a:sym typeface="Symbol"/>
                        </a:rPr>
                        <a:t></a:t>
                      </a:r>
                      <a:r>
                        <a:rPr lang="fr-CH" b="1" dirty="0" smtClean="0">
                          <a:solidFill>
                            <a:srgbClr val="FF0000"/>
                          </a:solidFill>
                        </a:rPr>
                        <a:t>0.000015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dirty="0" smtClean="0"/>
                        <a:t>4 </a:t>
                      </a:r>
                      <a:r>
                        <a:rPr lang="fr-CH" dirty="0" err="1" smtClean="0"/>
                        <a:t>bunch</a:t>
                      </a:r>
                      <a:r>
                        <a:rPr lang="fr-CH" dirty="0" smtClean="0"/>
                        <a:t> </a:t>
                      </a:r>
                      <a:r>
                        <a:rPr lang="fr-CH" dirty="0" err="1" smtClean="0"/>
                        <a:t>scheme</a:t>
                      </a:r>
                      <a:endParaRPr lang="fr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dirty="0" smtClean="0"/>
                        <a:t>Design</a:t>
                      </a:r>
                      <a:r>
                        <a:rPr lang="fr-CH" baseline="0" dirty="0" smtClean="0"/>
                        <a:t> </a:t>
                      </a:r>
                      <a:r>
                        <a:rPr lang="fr-CH" baseline="0" dirty="0" err="1" smtClean="0"/>
                        <a:t>experiment</a:t>
                      </a:r>
                      <a:endParaRPr lang="fr-C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2680">
                <a:tc>
                  <a:txBody>
                    <a:bodyPr/>
                    <a:lstStyle/>
                    <a:p>
                      <a:r>
                        <a:rPr lang="fr-CH" sz="2000" b="1" dirty="0" smtClean="0"/>
                        <a:t>M</a:t>
                      </a:r>
                      <a:r>
                        <a:rPr lang="fr-CH" sz="2000" b="1" baseline="-25000" dirty="0" smtClean="0"/>
                        <a:t>W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CH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MeV/c2</a:t>
                      </a:r>
                      <a:endParaRPr kumimoji="0" lang="fr-CH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sz="1600" b="1" dirty="0" smtClean="0">
                          <a:sym typeface="Symbol"/>
                        </a:rPr>
                        <a:t>, </a:t>
                      </a:r>
                      <a:r>
                        <a:rPr lang="fr-CH" sz="1600" b="1" baseline="-25000" dirty="0" smtClean="0">
                          <a:sym typeface="Symbol"/>
                        </a:rPr>
                        <a:t>3 , </a:t>
                      </a:r>
                      <a:r>
                        <a:rPr lang="fr-CH" sz="1600" b="1" dirty="0" smtClean="0">
                          <a:sym typeface="Symbol"/>
                        </a:rPr>
                        <a:t></a:t>
                      </a:r>
                      <a:r>
                        <a:rPr lang="fr-CH" sz="1600" b="1" baseline="-25000" dirty="0" smtClean="0">
                          <a:sym typeface="Symbol"/>
                        </a:rPr>
                        <a:t>2,</a:t>
                      </a:r>
                      <a:r>
                        <a:rPr lang="fr-CH" sz="1600" b="1" baseline="0" dirty="0" smtClean="0">
                          <a:sym typeface="Symbol"/>
                        </a:rPr>
                        <a:t> </a:t>
                      </a:r>
                      <a:r>
                        <a:rPr lang="fr-CH" sz="1600" b="1" dirty="0" smtClean="0">
                          <a:sym typeface="Symbol"/>
                        </a:rPr>
                        <a:t>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sz="1600" b="1" dirty="0" smtClean="0">
                          <a:sym typeface="Symbol"/>
                        </a:rPr>
                        <a:t>(T, S,</a:t>
                      </a:r>
                      <a:r>
                        <a:rPr lang="fr-CH" sz="1600" b="1" baseline="0" dirty="0" smtClean="0">
                          <a:sym typeface="Symbol"/>
                        </a:rPr>
                        <a:t> </a:t>
                      </a:r>
                      <a:r>
                        <a:rPr lang="fr-CH" sz="1600" b="1" dirty="0" smtClean="0">
                          <a:sym typeface="Symbol"/>
                        </a:rPr>
                        <a:t>U) </a:t>
                      </a:r>
                      <a:endParaRPr lang="fr-CH" sz="16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80385</a:t>
                      </a:r>
                    </a:p>
                    <a:p>
                      <a:r>
                        <a:rPr lang="fr-CH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± </a:t>
                      </a:r>
                      <a:r>
                        <a:rPr lang="fr-CH" sz="1800" b="0" i="0" u="none" strike="noStrike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  <a:endParaRPr lang="fr-CH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dirty="0" err="1" smtClean="0"/>
                        <a:t>Threshold</a:t>
                      </a:r>
                      <a:r>
                        <a:rPr lang="fr-CH" dirty="0" smtClean="0"/>
                        <a:t> (161 </a:t>
                      </a:r>
                      <a:r>
                        <a:rPr lang="fr-CH" dirty="0" err="1" smtClean="0"/>
                        <a:t>GeV</a:t>
                      </a:r>
                      <a:r>
                        <a:rPr lang="fr-CH" dirty="0" smtClean="0"/>
                        <a:t>)</a:t>
                      </a:r>
                      <a:endParaRPr lang="fr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b="1" dirty="0" smtClean="0">
                          <a:solidFill>
                            <a:srgbClr val="0000FF"/>
                          </a:solidFill>
                        </a:rPr>
                        <a:t>0.3 MeV</a:t>
                      </a:r>
                    </a:p>
                    <a:p>
                      <a:r>
                        <a:rPr lang="fr-CH" b="1" dirty="0" smtClean="0">
                          <a:solidFill>
                            <a:srgbClr val="FF0000"/>
                          </a:solidFill>
                        </a:rPr>
                        <a:t>&lt;1 MeV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dirty="0" err="1" smtClean="0"/>
                        <a:t>E_cal</a:t>
                      </a:r>
                      <a:r>
                        <a:rPr lang="fr-CH" dirty="0" smtClean="0"/>
                        <a:t> &amp;</a:t>
                      </a:r>
                    </a:p>
                    <a:p>
                      <a:r>
                        <a:rPr lang="fr-CH" dirty="0" err="1" smtClean="0"/>
                        <a:t>Statistics</a:t>
                      </a:r>
                      <a:endParaRPr lang="fr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dirty="0" smtClean="0"/>
                        <a:t>QED </a:t>
                      </a:r>
                      <a:r>
                        <a:rPr lang="fr-CH" dirty="0" err="1" smtClean="0"/>
                        <a:t>corections</a:t>
                      </a:r>
                      <a:endParaRPr lang="fr-C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02680">
                <a:tc>
                  <a:txBody>
                    <a:bodyPr/>
                    <a:lstStyle/>
                    <a:p>
                      <a:r>
                        <a:rPr lang="fr-CH" sz="2000" b="1" dirty="0" err="1" smtClean="0"/>
                        <a:t>m</a:t>
                      </a:r>
                      <a:r>
                        <a:rPr lang="fr-CH" sz="2000" b="1" baseline="-25000" dirty="0" err="1" smtClean="0"/>
                        <a:t>top</a:t>
                      </a:r>
                      <a:endParaRPr lang="fr-CH" sz="2000" b="1" baseline="-25000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CH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MeV/c2</a:t>
                      </a:r>
                      <a:endParaRPr kumimoji="0" lang="fr-CH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sz="1600" b="1" dirty="0" smtClean="0"/>
                        <a:t>Input</a:t>
                      </a:r>
                      <a:endParaRPr lang="fr-CH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173200</a:t>
                      </a:r>
                    </a:p>
                    <a:p>
                      <a:r>
                        <a:rPr lang="fr-CH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± </a:t>
                      </a:r>
                      <a:r>
                        <a:rPr lang="fr-CH" sz="1800" b="0" i="0" u="none" strike="noStrike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900</a:t>
                      </a:r>
                      <a:endParaRPr lang="fr-CH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dirty="0" err="1" smtClean="0"/>
                        <a:t>Threshold</a:t>
                      </a:r>
                      <a:r>
                        <a:rPr lang="fr-CH" dirty="0" smtClean="0"/>
                        <a:t> scan</a:t>
                      </a:r>
                      <a:endParaRPr lang="fr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b="1" dirty="0" smtClean="0">
                          <a:solidFill>
                            <a:srgbClr val="0000FF"/>
                          </a:solidFill>
                        </a:rPr>
                        <a:t>10 MeV</a:t>
                      </a:r>
                      <a:endParaRPr lang="fr-CH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dirty="0" err="1" smtClean="0"/>
                        <a:t>E_cal</a:t>
                      </a:r>
                      <a:r>
                        <a:rPr lang="fr-CH" dirty="0" smtClean="0"/>
                        <a:t> &amp;</a:t>
                      </a:r>
                    </a:p>
                    <a:p>
                      <a:r>
                        <a:rPr lang="fr-CH" dirty="0" err="1" smtClean="0"/>
                        <a:t>Statistics</a:t>
                      </a:r>
                      <a:endParaRPr lang="fr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dirty="0" err="1" smtClean="0"/>
                        <a:t>Theory</a:t>
                      </a:r>
                      <a:r>
                        <a:rPr lang="fr-CH" baseline="0" dirty="0" smtClean="0"/>
                        <a:t> </a:t>
                      </a:r>
                      <a:r>
                        <a:rPr lang="fr-CH" baseline="0" dirty="0" err="1" smtClean="0"/>
                        <a:t>limit</a:t>
                      </a:r>
                      <a:r>
                        <a:rPr lang="fr-CH" baseline="0" dirty="0" smtClean="0"/>
                        <a:t> </a:t>
                      </a:r>
                      <a:r>
                        <a:rPr lang="fr-CH" baseline="0" dirty="0" err="1" smtClean="0"/>
                        <a:t>at</a:t>
                      </a:r>
                      <a:r>
                        <a:rPr lang="fr-CH" baseline="0" dirty="0" smtClean="0"/>
                        <a:t> 100 MeV?</a:t>
                      </a:r>
                      <a:endParaRPr lang="fr-C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DD4F9-9726-412C-9F1D-D0B82A8F9272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11/01/2022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90276-BA16-4FEC-A67E-DD18CE5CC56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9219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22157" y="468951"/>
            <a:ext cx="51587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400" b="1" dirty="0" smtClean="0"/>
              <a:t> </a:t>
            </a:r>
            <a:r>
              <a:rPr lang="fr-CH" sz="2400" dirty="0"/>
              <a:t>L</a:t>
            </a:r>
            <a:r>
              <a:rPr lang="fr-CH" sz="2400" b="1" dirty="0" smtClean="0"/>
              <a:t>ongitudinal </a:t>
            </a:r>
            <a:r>
              <a:rPr lang="fr-CH" sz="2400" b="1" dirty="0" err="1" smtClean="0"/>
              <a:t>polarization</a:t>
            </a:r>
            <a:r>
              <a:rPr lang="fr-CH" sz="2400" b="1" dirty="0" smtClean="0"/>
              <a:t> </a:t>
            </a:r>
            <a:r>
              <a:rPr lang="fr-CH" sz="2400" b="1" dirty="0" err="1" smtClean="0"/>
              <a:t>operation</a:t>
            </a:r>
            <a:r>
              <a:rPr lang="fr-CH" sz="2400" b="1" dirty="0" smtClean="0"/>
              <a:t>: </a:t>
            </a:r>
            <a:endParaRPr lang="fr-CH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51126" y="977130"/>
            <a:ext cx="9043630" cy="5078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800" dirty="0" smtClean="0">
                <a:latin typeface="+mn-lt"/>
              </a:rPr>
              <a:t>Can </a:t>
            </a:r>
            <a:r>
              <a:rPr lang="fr-CH" sz="1800" dirty="0" err="1" smtClean="0">
                <a:latin typeface="+mn-lt"/>
              </a:rPr>
              <a:t>we</a:t>
            </a:r>
            <a:r>
              <a:rPr lang="fr-CH" sz="1800" dirty="0" smtClean="0">
                <a:latin typeface="+mn-lt"/>
              </a:rPr>
              <a:t> </a:t>
            </a:r>
            <a:r>
              <a:rPr lang="fr-CH" sz="1800" dirty="0" err="1" smtClean="0">
                <a:latin typeface="+mn-lt"/>
              </a:rPr>
              <a:t>operate</a:t>
            </a:r>
            <a:r>
              <a:rPr lang="fr-CH" sz="1800" dirty="0" smtClean="0">
                <a:latin typeface="+mn-lt"/>
              </a:rPr>
              <a:t> </a:t>
            </a:r>
            <a:r>
              <a:rPr lang="fr-CH" sz="1800" dirty="0" err="1" smtClean="0">
                <a:latin typeface="+mn-lt"/>
              </a:rPr>
              <a:t>routinely</a:t>
            </a:r>
            <a:r>
              <a:rPr lang="fr-CH" sz="1800" dirty="0" smtClean="0">
                <a:latin typeface="+mn-lt"/>
              </a:rPr>
              <a:t> </a:t>
            </a:r>
            <a:r>
              <a:rPr lang="fr-CH" sz="1800" dirty="0" err="1" smtClean="0">
                <a:latin typeface="+mn-lt"/>
              </a:rPr>
              <a:t>with</a:t>
            </a:r>
            <a:r>
              <a:rPr lang="fr-CH" sz="1800" dirty="0" smtClean="0">
                <a:latin typeface="+mn-lt"/>
              </a:rPr>
              <a:t> longitudinal </a:t>
            </a:r>
            <a:r>
              <a:rPr lang="fr-CH" sz="1800" dirty="0" err="1" smtClean="0">
                <a:latin typeface="+mn-lt"/>
              </a:rPr>
              <a:t>polarization</a:t>
            </a:r>
            <a:r>
              <a:rPr lang="fr-CH" sz="1800" dirty="0" smtClean="0">
                <a:latin typeface="+mn-lt"/>
              </a:rPr>
              <a:t> in collisions?  </a:t>
            </a:r>
          </a:p>
          <a:p>
            <a:r>
              <a:rPr lang="fr-CH" sz="1800" dirty="0" err="1" smtClean="0">
                <a:latin typeface="+mn-lt"/>
              </a:rPr>
              <a:t>Polarization</a:t>
            </a:r>
            <a:r>
              <a:rPr lang="fr-CH" sz="1800" dirty="0" smtClean="0">
                <a:latin typeface="+mn-lt"/>
              </a:rPr>
              <a:t> in collisions </a:t>
            </a:r>
            <a:r>
              <a:rPr lang="fr-CH" sz="1800" dirty="0" err="1" smtClean="0">
                <a:latin typeface="+mn-lt"/>
              </a:rPr>
              <a:t>was</a:t>
            </a:r>
            <a:r>
              <a:rPr lang="fr-CH" sz="1800" dirty="0" smtClean="0">
                <a:latin typeface="+mn-lt"/>
              </a:rPr>
              <a:t> </a:t>
            </a:r>
            <a:r>
              <a:rPr lang="fr-CH" sz="1800" dirty="0" err="1" smtClean="0">
                <a:latin typeface="+mn-lt"/>
              </a:rPr>
              <a:t>observed</a:t>
            </a:r>
            <a:r>
              <a:rPr lang="fr-CH" sz="1800" dirty="0" smtClean="0">
                <a:latin typeface="+mn-lt"/>
              </a:rPr>
              <a:t> in LEP</a:t>
            </a:r>
          </a:p>
          <a:p>
            <a:r>
              <a:rPr lang="fr-CH" sz="1800" dirty="0" smtClean="0">
                <a:latin typeface="+mn-lt"/>
              </a:rPr>
              <a:t>the </a:t>
            </a:r>
            <a:r>
              <a:rPr lang="fr-CH" sz="1800" dirty="0" err="1" smtClean="0">
                <a:latin typeface="+mn-lt"/>
              </a:rPr>
              <a:t>following</a:t>
            </a:r>
            <a:r>
              <a:rPr lang="fr-CH" sz="1800" dirty="0" smtClean="0">
                <a:latin typeface="+mn-lt"/>
              </a:rPr>
              <a:t>  must </a:t>
            </a:r>
            <a:r>
              <a:rPr lang="fr-CH" sz="1800" dirty="0" err="1" smtClean="0">
                <a:latin typeface="+mn-lt"/>
              </a:rPr>
              <a:t>be</a:t>
            </a:r>
            <a:r>
              <a:rPr lang="fr-CH" sz="1800" dirty="0" smtClean="0">
                <a:latin typeface="+mn-lt"/>
              </a:rPr>
              <a:t> </a:t>
            </a:r>
            <a:r>
              <a:rPr lang="fr-CH" sz="1800" dirty="0" err="1" smtClean="0">
                <a:latin typeface="+mn-lt"/>
              </a:rPr>
              <a:t>satisfied</a:t>
            </a:r>
            <a:r>
              <a:rPr lang="fr-CH" sz="1800" dirty="0" smtClean="0">
                <a:latin typeface="+mn-lt"/>
              </a:rPr>
              <a:t> (in addition to spin </a:t>
            </a:r>
            <a:r>
              <a:rPr lang="fr-CH" sz="1800" dirty="0" err="1" smtClean="0">
                <a:latin typeface="+mn-lt"/>
              </a:rPr>
              <a:t>rotators</a:t>
            </a:r>
            <a:r>
              <a:rPr lang="fr-CH" sz="1800" dirty="0" smtClean="0">
                <a:latin typeface="+mn-lt"/>
              </a:rPr>
              <a:t>):</a:t>
            </a:r>
          </a:p>
          <a:p>
            <a:endParaRPr lang="fr-CH" sz="1800" dirty="0" smtClean="0">
              <a:latin typeface="+mn-lt"/>
            </a:endParaRPr>
          </a:p>
          <a:p>
            <a:r>
              <a:rPr lang="fr-CH" sz="1800" dirty="0" smtClean="0">
                <a:latin typeface="+mn-lt"/>
              </a:rPr>
              <a:t>0. </a:t>
            </a:r>
            <a:r>
              <a:rPr lang="fr-CH" sz="1800" dirty="0" err="1" smtClean="0">
                <a:latin typeface="+mn-lt"/>
              </a:rPr>
              <a:t>we</a:t>
            </a:r>
            <a:r>
              <a:rPr lang="fr-CH" sz="1800" dirty="0" smtClean="0">
                <a:latin typeface="+mn-lt"/>
              </a:rPr>
              <a:t> have to </a:t>
            </a:r>
            <a:r>
              <a:rPr lang="fr-CH" sz="1800" dirty="0" err="1" smtClean="0">
                <a:latin typeface="+mn-lt"/>
              </a:rPr>
              <a:t>take</a:t>
            </a:r>
            <a:r>
              <a:rPr lang="fr-CH" sz="1800" dirty="0" smtClean="0">
                <a:latin typeface="+mn-lt"/>
              </a:rPr>
              <a:t> </a:t>
            </a:r>
            <a:r>
              <a:rPr lang="fr-CH" sz="1800" dirty="0" err="1" smtClean="0">
                <a:latin typeface="+mn-lt"/>
              </a:rPr>
              <a:t>into</a:t>
            </a:r>
            <a:r>
              <a:rPr lang="fr-CH" sz="1800" dirty="0" smtClean="0">
                <a:latin typeface="+mn-lt"/>
              </a:rPr>
              <a:t> </a:t>
            </a:r>
            <a:r>
              <a:rPr lang="fr-CH" sz="1800" dirty="0" err="1" smtClean="0">
                <a:latin typeface="+mn-lt"/>
              </a:rPr>
              <a:t>account</a:t>
            </a:r>
            <a:r>
              <a:rPr lang="fr-CH" sz="1800" dirty="0" smtClean="0">
                <a:latin typeface="+mn-lt"/>
              </a:rPr>
              <a:t> the top-off injection of non-</a:t>
            </a:r>
            <a:r>
              <a:rPr lang="fr-CH" sz="1800" dirty="0" err="1" smtClean="0">
                <a:latin typeface="+mn-lt"/>
              </a:rPr>
              <a:t>polarized</a:t>
            </a:r>
            <a:r>
              <a:rPr lang="fr-CH" sz="1800" dirty="0" smtClean="0">
                <a:latin typeface="+mn-lt"/>
              </a:rPr>
              <a:t> </a:t>
            </a:r>
            <a:r>
              <a:rPr lang="fr-CH" sz="1800" dirty="0" err="1" smtClean="0">
                <a:latin typeface="+mn-lt"/>
              </a:rPr>
              <a:t>particles</a:t>
            </a:r>
            <a:endParaRPr lang="fr-CH" sz="1800" dirty="0" smtClean="0">
              <a:latin typeface="+mn-lt"/>
            </a:endParaRPr>
          </a:p>
          <a:p>
            <a:endParaRPr lang="fr-CH" sz="1800" dirty="0">
              <a:latin typeface="+mn-lt"/>
            </a:endParaRPr>
          </a:p>
          <a:p>
            <a:r>
              <a:rPr lang="fr-CH" sz="1800" dirty="0" smtClean="0">
                <a:latin typeface="+mn-lt"/>
              </a:rPr>
              <a:t>1.  </a:t>
            </a:r>
            <a:r>
              <a:rPr lang="fr-CH" sz="1800" dirty="0" err="1" smtClean="0">
                <a:latin typeface="+mn-lt"/>
              </a:rPr>
              <a:t>random</a:t>
            </a:r>
            <a:r>
              <a:rPr lang="fr-CH" sz="1800" dirty="0" smtClean="0">
                <a:latin typeface="+mn-lt"/>
              </a:rPr>
              <a:t> </a:t>
            </a:r>
            <a:r>
              <a:rPr lang="fr-CH" sz="1800" dirty="0" err="1" smtClean="0">
                <a:latin typeface="+mn-lt"/>
              </a:rPr>
              <a:t>depolarization</a:t>
            </a:r>
            <a:r>
              <a:rPr lang="fr-CH" sz="1800" dirty="0" smtClean="0">
                <a:latin typeface="+mn-lt"/>
              </a:rPr>
              <a:t> must </a:t>
            </a:r>
            <a:r>
              <a:rPr lang="fr-CH" sz="1800" dirty="0" err="1" smtClean="0">
                <a:latin typeface="+mn-lt"/>
              </a:rPr>
              <a:t>be</a:t>
            </a:r>
            <a:r>
              <a:rPr lang="fr-CH" sz="1800" dirty="0" smtClean="0">
                <a:latin typeface="+mn-lt"/>
              </a:rPr>
              <a:t> </a:t>
            </a:r>
            <a:r>
              <a:rPr lang="fr-CH" sz="1800" dirty="0" err="1" smtClean="0">
                <a:latin typeface="+mn-lt"/>
              </a:rPr>
              <a:t>reduced</a:t>
            </a:r>
            <a:r>
              <a:rPr lang="fr-CH" sz="1800" dirty="0" smtClean="0">
                <a:latin typeface="+mn-lt"/>
              </a:rPr>
              <a:t> </a:t>
            </a:r>
            <a:r>
              <a:rPr lang="fr-CH" sz="1800" dirty="0" err="1" smtClean="0">
                <a:latin typeface="+mn-lt"/>
              </a:rPr>
              <a:t>wrt</a:t>
            </a:r>
            <a:r>
              <a:rPr lang="fr-CH" sz="1800" dirty="0" smtClean="0">
                <a:latin typeface="+mn-lt"/>
              </a:rPr>
              <a:t> LEP by a factor 10 to go </a:t>
            </a:r>
            <a:r>
              <a:rPr lang="fr-CH" sz="1800" dirty="0" err="1" smtClean="0">
                <a:latin typeface="+mn-lt"/>
              </a:rPr>
              <a:t>from</a:t>
            </a:r>
            <a:r>
              <a:rPr lang="fr-CH" sz="1800" dirty="0" smtClean="0">
                <a:latin typeface="+mn-lt"/>
              </a:rPr>
              <a:t> 10% to  55% P </a:t>
            </a:r>
          </a:p>
          <a:p>
            <a:r>
              <a:rPr lang="fr-CH" sz="1800" dirty="0" err="1" smtClean="0">
                <a:latin typeface="+mn-lt"/>
              </a:rPr>
              <a:t>with</a:t>
            </a:r>
            <a:r>
              <a:rPr lang="fr-CH" sz="1800" dirty="0" smtClean="0">
                <a:latin typeface="+mn-lt"/>
              </a:rPr>
              <a:t> life time of 15hrs=900 minutes  (</a:t>
            </a:r>
            <a:r>
              <a:rPr lang="fr-CH" sz="1800" dirty="0" err="1" smtClean="0">
                <a:latin typeface="+mn-lt"/>
              </a:rPr>
              <a:t>i.e</a:t>
            </a:r>
            <a:r>
              <a:rPr lang="fr-CH" sz="1800" dirty="0" smtClean="0">
                <a:latin typeface="+mn-lt"/>
              </a:rPr>
              <a:t> </a:t>
            </a:r>
            <a:r>
              <a:rPr lang="fr-CH" sz="1800" dirty="0" err="1" smtClean="0">
                <a:latin typeface="+mn-lt"/>
              </a:rPr>
              <a:t>with</a:t>
            </a:r>
            <a:r>
              <a:rPr lang="fr-CH" sz="1800" dirty="0" smtClean="0">
                <a:latin typeface="+mn-lt"/>
              </a:rPr>
              <a:t> </a:t>
            </a:r>
            <a:r>
              <a:rPr lang="fr-CH" sz="1800" dirty="0" err="1" smtClean="0">
                <a:latin typeface="+mn-lt"/>
              </a:rPr>
              <a:t>wigglers</a:t>
            </a:r>
            <a:r>
              <a:rPr lang="fr-CH" sz="1800" dirty="0" smtClean="0">
                <a:latin typeface="+mn-lt"/>
              </a:rPr>
              <a:t> ON as </a:t>
            </a:r>
            <a:r>
              <a:rPr lang="fr-CH" sz="1800" dirty="0" err="1" smtClean="0">
                <a:latin typeface="+mn-lt"/>
              </a:rPr>
              <a:t>before</a:t>
            </a:r>
            <a:r>
              <a:rPr lang="fr-CH" sz="1800" dirty="0" smtClean="0">
                <a:latin typeface="+mn-lt"/>
              </a:rPr>
              <a:t>) </a:t>
            </a:r>
          </a:p>
          <a:p>
            <a:r>
              <a:rPr lang="fr-CH" sz="1800" dirty="0" smtClean="0">
                <a:latin typeface="+mn-lt"/>
              </a:rPr>
              <a:t>This </a:t>
            </a:r>
            <a:r>
              <a:rPr lang="fr-CH" sz="1800" dirty="0" err="1" smtClean="0">
                <a:latin typeface="+mn-lt"/>
              </a:rPr>
              <a:t>is</a:t>
            </a:r>
            <a:r>
              <a:rPr lang="fr-CH" sz="1800" dirty="0" smtClean="0">
                <a:latin typeface="+mn-lt"/>
              </a:rPr>
              <a:t> </a:t>
            </a:r>
            <a:r>
              <a:rPr lang="fr-CH" sz="1800" dirty="0" err="1" smtClean="0">
                <a:latin typeface="+mn-lt"/>
              </a:rPr>
              <a:t>beyond</a:t>
            </a:r>
            <a:r>
              <a:rPr lang="fr-CH" sz="1800" dirty="0" smtClean="0">
                <a:latin typeface="+mn-lt"/>
              </a:rPr>
              <a:t> </a:t>
            </a:r>
            <a:r>
              <a:rPr lang="fr-CH" sz="1800" dirty="0" err="1" smtClean="0">
                <a:latin typeface="+mn-lt"/>
              </a:rPr>
              <a:t>what</a:t>
            </a:r>
            <a:r>
              <a:rPr lang="fr-CH" sz="1800" dirty="0" smtClean="0">
                <a:latin typeface="+mn-lt"/>
              </a:rPr>
              <a:t> </a:t>
            </a:r>
            <a:r>
              <a:rPr lang="fr-CH" sz="1800" dirty="0" err="1" smtClean="0">
                <a:latin typeface="+mn-lt"/>
              </a:rPr>
              <a:t>was</a:t>
            </a:r>
            <a:r>
              <a:rPr lang="fr-CH" sz="1800" dirty="0" smtClean="0">
                <a:latin typeface="+mn-lt"/>
              </a:rPr>
              <a:t> </a:t>
            </a:r>
            <a:r>
              <a:rPr lang="fr-CH" sz="1800" dirty="0" err="1" smtClean="0">
                <a:latin typeface="+mn-lt"/>
              </a:rPr>
              <a:t>achieved</a:t>
            </a:r>
            <a:r>
              <a:rPr lang="fr-CH" sz="1800" dirty="0" smtClean="0">
                <a:latin typeface="+mn-lt"/>
              </a:rPr>
              <a:t> </a:t>
            </a:r>
            <a:r>
              <a:rPr lang="fr-CH" sz="1800" dirty="0" err="1" smtClean="0">
                <a:latin typeface="+mn-lt"/>
              </a:rPr>
              <a:t>at</a:t>
            </a:r>
            <a:r>
              <a:rPr lang="fr-CH" sz="1800" dirty="0" smtClean="0">
                <a:latin typeface="+mn-lt"/>
              </a:rPr>
              <a:t> LEP but </a:t>
            </a:r>
            <a:r>
              <a:rPr lang="fr-CH" sz="1800" dirty="0" err="1" smtClean="0">
                <a:latin typeface="+mn-lt"/>
              </a:rPr>
              <a:t>there</a:t>
            </a:r>
            <a:r>
              <a:rPr lang="fr-CH" sz="1800" dirty="0" smtClean="0">
                <a:latin typeface="+mn-lt"/>
              </a:rPr>
              <a:t> </a:t>
            </a:r>
            <a:r>
              <a:rPr lang="fr-CH" sz="1800" dirty="0" err="1" smtClean="0">
                <a:latin typeface="+mn-lt"/>
              </a:rPr>
              <a:t>is</a:t>
            </a:r>
            <a:r>
              <a:rPr lang="fr-CH" sz="1800" dirty="0" smtClean="0">
                <a:latin typeface="+mn-lt"/>
              </a:rPr>
              <a:t> </a:t>
            </a:r>
            <a:r>
              <a:rPr lang="fr-CH" sz="1800" dirty="0" err="1" smtClean="0">
                <a:latin typeface="+mn-lt"/>
              </a:rPr>
              <a:t>hope</a:t>
            </a:r>
            <a:r>
              <a:rPr lang="fr-CH" sz="1800" dirty="0" smtClean="0">
                <a:latin typeface="+mn-lt"/>
              </a:rPr>
              <a:t> </a:t>
            </a:r>
            <a:r>
              <a:rPr lang="fr-CH" sz="1800" dirty="0" err="1" smtClean="0">
                <a:latin typeface="+mn-lt"/>
              </a:rPr>
              <a:t>that</a:t>
            </a:r>
            <a:r>
              <a:rPr lang="fr-CH" sz="1800" dirty="0" smtClean="0">
                <a:latin typeface="+mn-lt"/>
              </a:rPr>
              <a:t> </a:t>
            </a:r>
            <a:r>
              <a:rPr lang="fr-CH" sz="1800" dirty="0" err="1" smtClean="0">
                <a:latin typeface="+mn-lt"/>
              </a:rPr>
              <a:t>it</a:t>
            </a:r>
            <a:r>
              <a:rPr lang="fr-CH" sz="1800" dirty="0" smtClean="0">
                <a:latin typeface="+mn-lt"/>
              </a:rPr>
              <a:t> </a:t>
            </a:r>
            <a:r>
              <a:rPr lang="fr-CH" sz="1800" dirty="0" err="1" smtClean="0">
                <a:latin typeface="+mn-lt"/>
              </a:rPr>
              <a:t>can</a:t>
            </a:r>
            <a:r>
              <a:rPr lang="fr-CH" sz="1800" dirty="0" smtClean="0">
                <a:latin typeface="+mn-lt"/>
              </a:rPr>
              <a:t> </a:t>
            </a:r>
            <a:r>
              <a:rPr lang="fr-CH" sz="1800" dirty="0" err="1" smtClean="0">
                <a:latin typeface="+mn-lt"/>
              </a:rPr>
              <a:t>be</a:t>
            </a:r>
            <a:r>
              <a:rPr lang="fr-CH" sz="1800" dirty="0" smtClean="0">
                <a:latin typeface="+mn-lt"/>
              </a:rPr>
              <a:t> </a:t>
            </a:r>
            <a:r>
              <a:rPr lang="fr-CH" sz="1800" dirty="0" err="1" smtClean="0">
                <a:latin typeface="+mn-lt"/>
              </a:rPr>
              <a:t>done</a:t>
            </a:r>
            <a:r>
              <a:rPr lang="fr-CH" sz="1800" dirty="0" smtClean="0">
                <a:latin typeface="+mn-lt"/>
              </a:rPr>
              <a:t> </a:t>
            </a:r>
            <a:r>
              <a:rPr lang="fr-CH" sz="1800" dirty="0" err="1" smtClean="0">
                <a:latin typeface="+mn-lt"/>
              </a:rPr>
              <a:t>with</a:t>
            </a:r>
            <a:r>
              <a:rPr lang="fr-CH" sz="1800" dirty="0" smtClean="0">
                <a:latin typeface="+mn-lt"/>
              </a:rPr>
              <a:t> </a:t>
            </a:r>
          </a:p>
          <a:p>
            <a:r>
              <a:rPr lang="fr-CH" sz="1800" dirty="0" err="1" smtClean="0">
                <a:latin typeface="+mn-lt"/>
              </a:rPr>
              <a:t>improved</a:t>
            </a:r>
            <a:r>
              <a:rPr lang="fr-CH" sz="1800" dirty="0" smtClean="0">
                <a:latin typeface="+mn-lt"/>
              </a:rPr>
              <a:t> </a:t>
            </a:r>
            <a:r>
              <a:rPr lang="fr-CH" sz="1800" dirty="0" err="1" smtClean="0">
                <a:latin typeface="+mn-lt"/>
              </a:rPr>
              <a:t>optics</a:t>
            </a:r>
            <a:r>
              <a:rPr lang="fr-CH" sz="1800" dirty="0" smtClean="0">
                <a:latin typeface="+mn-lt"/>
              </a:rPr>
              <a:t> </a:t>
            </a:r>
            <a:r>
              <a:rPr lang="fr-CH" sz="1800" dirty="0" err="1" smtClean="0">
                <a:latin typeface="+mn-lt"/>
              </a:rPr>
              <a:t>at</a:t>
            </a:r>
            <a:r>
              <a:rPr lang="fr-CH" sz="1800" dirty="0" smtClean="0">
                <a:latin typeface="+mn-lt"/>
              </a:rPr>
              <a:t> TLEP, </a:t>
            </a:r>
            <a:r>
              <a:rPr lang="fr-CH" sz="1800" dirty="0" err="1" smtClean="0">
                <a:latin typeface="+mn-lt"/>
              </a:rPr>
              <a:t>given</a:t>
            </a:r>
            <a:r>
              <a:rPr lang="fr-CH" sz="1800" dirty="0" smtClean="0">
                <a:latin typeface="+mn-lt"/>
              </a:rPr>
              <a:t> </a:t>
            </a:r>
            <a:r>
              <a:rPr lang="fr-CH" sz="1800" dirty="0" err="1" smtClean="0">
                <a:latin typeface="+mn-lt"/>
              </a:rPr>
              <a:t>better</a:t>
            </a:r>
            <a:r>
              <a:rPr lang="fr-CH" sz="1800" dirty="0" smtClean="0">
                <a:latin typeface="+mn-lt"/>
              </a:rPr>
              <a:t> dispersion corrections (</a:t>
            </a:r>
            <a:r>
              <a:rPr lang="fr-CH" sz="1800" dirty="0" smtClean="0">
                <a:latin typeface="+mn-lt"/>
                <a:sym typeface="Wingdings" panose="05000000000000000000" pitchFamily="2" charset="2"/>
              </a:rPr>
              <a:t> </a:t>
            </a:r>
            <a:r>
              <a:rPr lang="fr-CH" sz="1800" dirty="0" smtClean="0">
                <a:latin typeface="+mn-lt"/>
              </a:rPr>
              <a:t>simulation job to do) </a:t>
            </a:r>
          </a:p>
          <a:p>
            <a:endParaRPr lang="fr-CH" sz="1800" dirty="0" smtClean="0">
              <a:latin typeface="+mn-lt"/>
            </a:endParaRPr>
          </a:p>
          <a:p>
            <a:r>
              <a:rPr lang="fr-CH" sz="1800" dirty="0" smtClean="0">
                <a:latin typeface="+mn-lt"/>
              </a:rPr>
              <a:t>2. </a:t>
            </a:r>
            <a:r>
              <a:rPr lang="fr-CH" sz="1800" dirty="0" err="1" smtClean="0">
                <a:latin typeface="+mn-lt"/>
              </a:rPr>
              <a:t>luminosity</a:t>
            </a:r>
            <a:r>
              <a:rPr lang="fr-CH" sz="1800" dirty="0" smtClean="0">
                <a:latin typeface="+mn-lt"/>
              </a:rPr>
              <a:t> </a:t>
            </a:r>
            <a:r>
              <a:rPr lang="fr-CH" sz="1800" dirty="0" err="1" smtClean="0">
                <a:latin typeface="+mn-lt"/>
              </a:rPr>
              <a:t>lifetime</a:t>
            </a:r>
            <a:r>
              <a:rPr lang="fr-CH" sz="1800" dirty="0" smtClean="0">
                <a:latin typeface="+mn-lt"/>
              </a:rPr>
              <a:t> must </a:t>
            </a:r>
            <a:r>
              <a:rPr lang="fr-CH" sz="1800" dirty="0" err="1" smtClean="0">
                <a:latin typeface="+mn-lt"/>
              </a:rPr>
              <a:t>be</a:t>
            </a:r>
            <a:r>
              <a:rPr lang="fr-CH" sz="1800" dirty="0" smtClean="0">
                <a:latin typeface="+mn-lt"/>
              </a:rPr>
              <a:t> </a:t>
            </a:r>
            <a:r>
              <a:rPr lang="fr-CH" sz="1800" dirty="0" err="1" smtClean="0">
                <a:latin typeface="+mn-lt"/>
              </a:rPr>
              <a:t>reduced</a:t>
            </a:r>
            <a:r>
              <a:rPr lang="fr-CH" sz="1800" dirty="0" smtClean="0">
                <a:latin typeface="+mn-lt"/>
              </a:rPr>
              <a:t> to 900 minutes as </a:t>
            </a:r>
            <a:r>
              <a:rPr lang="fr-CH" sz="1800" dirty="0" err="1" smtClean="0">
                <a:latin typeface="+mn-lt"/>
              </a:rPr>
              <a:t>well</a:t>
            </a:r>
            <a:r>
              <a:rPr lang="fr-CH" sz="1800" dirty="0" smtClean="0">
                <a:latin typeface="+mn-lt"/>
              </a:rPr>
              <a:t>.  This </a:t>
            </a:r>
            <a:r>
              <a:rPr lang="fr-CH" sz="1800" dirty="0" err="1" smtClean="0">
                <a:latin typeface="+mn-lt"/>
              </a:rPr>
              <a:t>means</a:t>
            </a:r>
            <a:r>
              <a:rPr lang="fr-CH" sz="1800" dirty="0" smtClean="0">
                <a:latin typeface="+mn-lt"/>
              </a:rPr>
              <a:t> </a:t>
            </a:r>
            <a:r>
              <a:rPr lang="fr-CH" sz="1800" dirty="0" err="1" smtClean="0">
                <a:latin typeface="+mn-lt"/>
              </a:rPr>
              <a:t>reducing</a:t>
            </a:r>
            <a:r>
              <a:rPr lang="fr-CH" sz="1800" dirty="0" smtClean="0">
                <a:latin typeface="+mn-lt"/>
              </a:rPr>
              <a:t> </a:t>
            </a:r>
          </a:p>
          <a:p>
            <a:r>
              <a:rPr lang="fr-CH" sz="1800" dirty="0" err="1" smtClean="0">
                <a:latin typeface="+mn-lt"/>
              </a:rPr>
              <a:t>luminosity</a:t>
            </a:r>
            <a:r>
              <a:rPr lang="fr-CH" sz="1800" dirty="0" smtClean="0">
                <a:latin typeface="+mn-lt"/>
              </a:rPr>
              <a:t> by a factor 10 down to 6 10^34/cm2/s/IP , or </a:t>
            </a:r>
            <a:r>
              <a:rPr lang="fr-CH" sz="1800" dirty="0" err="1" smtClean="0">
                <a:latin typeface="+mn-lt"/>
              </a:rPr>
              <a:t>increase</a:t>
            </a:r>
            <a:r>
              <a:rPr lang="fr-CH" sz="1800" dirty="0" smtClean="0">
                <a:latin typeface="+mn-lt"/>
              </a:rPr>
              <a:t> the </a:t>
            </a:r>
            <a:r>
              <a:rPr lang="fr-CH" sz="1800" dirty="0" err="1" smtClean="0">
                <a:latin typeface="+mn-lt"/>
              </a:rPr>
              <a:t>number</a:t>
            </a:r>
            <a:r>
              <a:rPr lang="fr-CH" sz="1800" dirty="0" smtClean="0">
                <a:latin typeface="+mn-lt"/>
              </a:rPr>
              <a:t> of </a:t>
            </a:r>
            <a:r>
              <a:rPr lang="fr-CH" sz="1800" dirty="0" err="1" smtClean="0">
                <a:latin typeface="+mn-lt"/>
              </a:rPr>
              <a:t>bunches</a:t>
            </a:r>
            <a:endParaRPr lang="fr-CH" sz="1800" dirty="0" smtClean="0">
              <a:latin typeface="+mn-lt"/>
            </a:endParaRPr>
          </a:p>
          <a:p>
            <a:r>
              <a:rPr lang="fr-CH" sz="1800" dirty="0" smtClean="0">
                <a:latin typeface="+mn-lt"/>
              </a:rPr>
              <a:t>(NB </a:t>
            </a:r>
            <a:r>
              <a:rPr lang="fr-CH" sz="1800" dirty="0" err="1" smtClean="0">
                <a:latin typeface="+mn-lt"/>
              </a:rPr>
              <a:t>luminosity</a:t>
            </a:r>
            <a:r>
              <a:rPr lang="fr-CH" sz="1800" dirty="0" smtClean="0">
                <a:latin typeface="+mn-lt"/>
              </a:rPr>
              <a:t> </a:t>
            </a:r>
            <a:r>
              <a:rPr lang="fr-CH" sz="1800" dirty="0" err="1" smtClean="0">
                <a:latin typeface="+mn-lt"/>
              </a:rPr>
              <a:t>lifetime</a:t>
            </a:r>
            <a:r>
              <a:rPr lang="fr-CH" sz="1800" dirty="0" smtClean="0">
                <a:latin typeface="+mn-lt"/>
              </a:rPr>
              <a:t> </a:t>
            </a:r>
            <a:r>
              <a:rPr lang="fr-CH" sz="1800" dirty="0" err="1" smtClean="0">
                <a:latin typeface="+mn-lt"/>
              </a:rPr>
              <a:t>is</a:t>
            </a:r>
            <a:r>
              <a:rPr lang="fr-CH" sz="1800" dirty="0" smtClean="0">
                <a:latin typeface="+mn-lt"/>
              </a:rPr>
              <a:t> sensitive to the </a:t>
            </a:r>
            <a:r>
              <a:rPr lang="fr-CH" sz="1800" dirty="0" err="1" smtClean="0">
                <a:latin typeface="+mn-lt"/>
              </a:rPr>
              <a:t>momentum</a:t>
            </a:r>
            <a:r>
              <a:rPr lang="fr-CH" sz="1800" dirty="0" smtClean="0">
                <a:latin typeface="+mn-lt"/>
              </a:rPr>
              <a:t>  </a:t>
            </a:r>
            <a:r>
              <a:rPr lang="fr-CH" sz="1800" dirty="0" err="1" smtClean="0">
                <a:latin typeface="+mn-lt"/>
              </a:rPr>
              <a:t>acceptance</a:t>
            </a:r>
            <a:r>
              <a:rPr lang="fr-CH" sz="1800" dirty="0" smtClean="0">
                <a:latin typeface="+mn-lt"/>
              </a:rPr>
              <a:t> of the machine </a:t>
            </a:r>
            <a:r>
              <a:rPr lang="fr-CH" sz="1800" dirty="0" smtClean="0">
                <a:latin typeface="+mn-lt"/>
                <a:sym typeface="Wingdings" panose="05000000000000000000" pitchFamily="2" charset="2"/>
              </a:rPr>
              <a:t> </a:t>
            </a:r>
            <a:r>
              <a:rPr lang="fr-CH" sz="1800" dirty="0" smtClean="0">
                <a:latin typeface="+mn-lt"/>
              </a:rPr>
              <a:t>check!) </a:t>
            </a:r>
          </a:p>
          <a:p>
            <a:endParaRPr lang="fr-CH" sz="1800" dirty="0">
              <a:latin typeface="+mn-lt"/>
            </a:endParaRPr>
          </a:p>
          <a:p>
            <a:r>
              <a:rPr lang="fr-CH" sz="1800" dirty="0" smtClean="0">
                <a:latin typeface="+mn-lt"/>
              </a:rPr>
              <a:t>3. </a:t>
            </a:r>
            <a:r>
              <a:rPr lang="fr-CH" sz="1800" dirty="0" err="1" smtClean="0">
                <a:latin typeface="+mn-lt"/>
              </a:rPr>
              <a:t>then</a:t>
            </a:r>
            <a:r>
              <a:rPr lang="fr-CH" sz="1800" dirty="0" smtClean="0">
                <a:latin typeface="+mn-lt"/>
              </a:rPr>
              <a:t> the top up </a:t>
            </a:r>
            <a:r>
              <a:rPr lang="fr-CH" sz="1800" dirty="0" err="1" smtClean="0">
                <a:latin typeface="+mn-lt"/>
              </a:rPr>
              <a:t>wil</a:t>
            </a:r>
            <a:r>
              <a:rPr lang="fr-CH" sz="1800" dirty="0" err="1">
                <a:latin typeface="+mn-lt"/>
              </a:rPr>
              <a:t>l</a:t>
            </a:r>
            <a:r>
              <a:rPr lang="fr-CH" sz="1800" dirty="0" smtClean="0">
                <a:latin typeface="+mn-lt"/>
              </a:rPr>
              <a:t> </a:t>
            </a:r>
            <a:r>
              <a:rPr lang="fr-CH" sz="1800" dirty="0" err="1" smtClean="0">
                <a:latin typeface="+mn-lt"/>
              </a:rPr>
              <a:t>reduce</a:t>
            </a:r>
            <a:r>
              <a:rPr lang="fr-CH" sz="1800" dirty="0" smtClean="0">
                <a:latin typeface="+mn-lt"/>
              </a:rPr>
              <a:t> </a:t>
            </a:r>
            <a:r>
              <a:rPr lang="fr-CH" sz="1800" dirty="0" err="1" smtClean="0">
                <a:latin typeface="+mn-lt"/>
              </a:rPr>
              <a:t>polarization</a:t>
            </a:r>
            <a:r>
              <a:rPr lang="fr-CH" sz="1800" dirty="0" smtClean="0">
                <a:latin typeface="+mn-lt"/>
              </a:rPr>
              <a:t> </a:t>
            </a:r>
            <a:r>
              <a:rPr lang="fr-CH" sz="1800" dirty="0" err="1" smtClean="0">
                <a:latin typeface="+mn-lt"/>
              </a:rPr>
              <a:t>further</a:t>
            </a:r>
            <a:r>
              <a:rPr lang="fr-CH" sz="1800" dirty="0" smtClean="0">
                <a:latin typeface="+mn-lt"/>
              </a:rPr>
              <a:t>, to </a:t>
            </a:r>
            <a:r>
              <a:rPr lang="fr-CH" sz="1800" dirty="0" err="1" smtClean="0">
                <a:latin typeface="+mn-lt"/>
              </a:rPr>
              <a:t>reach</a:t>
            </a:r>
            <a:r>
              <a:rPr lang="fr-CH" sz="1800" dirty="0" smtClean="0">
                <a:latin typeface="+mn-lt"/>
              </a:rPr>
              <a:t> an </a:t>
            </a:r>
            <a:r>
              <a:rPr lang="fr-CH" sz="1800" dirty="0" err="1" smtClean="0">
                <a:latin typeface="+mn-lt"/>
              </a:rPr>
              <a:t>equilibrium</a:t>
            </a:r>
            <a:r>
              <a:rPr lang="fr-CH" sz="1800" dirty="0" smtClean="0">
                <a:latin typeface="+mn-lt"/>
              </a:rPr>
              <a:t> value of  44%</a:t>
            </a:r>
          </a:p>
          <a:p>
            <a:endParaRPr lang="fr-CH" sz="1800" dirty="0">
              <a:latin typeface="+mn-lt"/>
            </a:endParaRPr>
          </a:p>
          <a:p>
            <a:r>
              <a:rPr lang="fr-CH" sz="1800" dirty="0" smtClean="0">
                <a:solidFill>
                  <a:srgbClr val="00B050"/>
                </a:solidFill>
                <a:latin typeface="+mn-lt"/>
              </a:rPr>
              <a:t>4. the effective </a:t>
            </a:r>
            <a:r>
              <a:rPr lang="fr-CH" sz="1800" dirty="0" err="1" smtClean="0">
                <a:solidFill>
                  <a:srgbClr val="00B050"/>
                </a:solidFill>
                <a:latin typeface="+mn-lt"/>
              </a:rPr>
              <a:t>polarization</a:t>
            </a:r>
            <a:r>
              <a:rPr lang="fr-CH" sz="1800" dirty="0" smtClean="0">
                <a:solidFill>
                  <a:srgbClr val="00B050"/>
                </a:solidFill>
                <a:latin typeface="+mn-lt"/>
              </a:rPr>
              <a:t> over a 12 </a:t>
            </a:r>
            <a:r>
              <a:rPr lang="fr-CH" sz="1800" dirty="0" err="1" smtClean="0">
                <a:solidFill>
                  <a:srgbClr val="00B050"/>
                </a:solidFill>
                <a:latin typeface="+mn-lt"/>
              </a:rPr>
              <a:t>hours</a:t>
            </a:r>
            <a:r>
              <a:rPr lang="fr-CH" sz="1800" dirty="0" smtClean="0">
                <a:solidFill>
                  <a:srgbClr val="00B050"/>
                </a:solidFill>
                <a:latin typeface="+mn-lt"/>
              </a:rPr>
              <a:t> stable </a:t>
            </a:r>
            <a:r>
              <a:rPr lang="fr-CH" sz="1800" dirty="0" err="1" smtClean="0">
                <a:solidFill>
                  <a:srgbClr val="00B050"/>
                </a:solidFill>
                <a:latin typeface="+mn-lt"/>
              </a:rPr>
              <a:t>run</a:t>
            </a:r>
            <a:r>
              <a:rPr lang="fr-CH" sz="1800" dirty="0" smtClean="0">
                <a:solidFill>
                  <a:srgbClr val="00B050"/>
                </a:solidFill>
                <a:latin typeface="+mn-lt"/>
              </a:rPr>
              <a:t> </a:t>
            </a:r>
            <a:r>
              <a:rPr lang="fr-CH" sz="1800" dirty="0" err="1" smtClean="0">
                <a:solidFill>
                  <a:srgbClr val="00B050"/>
                </a:solidFill>
                <a:latin typeface="+mn-lt"/>
              </a:rPr>
              <a:t>is</a:t>
            </a:r>
            <a:r>
              <a:rPr lang="fr-CH" sz="1800" dirty="0" smtClean="0">
                <a:solidFill>
                  <a:srgbClr val="00B050"/>
                </a:solidFill>
                <a:latin typeface="+mn-lt"/>
              </a:rPr>
              <a:t> </a:t>
            </a:r>
            <a:r>
              <a:rPr lang="fr-CH" sz="1800" dirty="0" err="1" smtClean="0">
                <a:solidFill>
                  <a:srgbClr val="00B050"/>
                </a:solidFill>
                <a:latin typeface="+mn-lt"/>
              </a:rPr>
              <a:t>then</a:t>
            </a:r>
            <a:r>
              <a:rPr lang="fr-CH" sz="1800" dirty="0" smtClean="0">
                <a:solidFill>
                  <a:srgbClr val="00B050"/>
                </a:solidFill>
                <a:latin typeface="+mn-lt"/>
              </a:rPr>
              <a:t> 39%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ECFA2-10AD-4F9C-BEC6-EED9A6D531A8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11/01/2022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CBECB-E6B9-4CF2-ABF0-89C6B79D862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65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236716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98" y="-30303"/>
            <a:ext cx="8667750" cy="117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564813" y="951571"/>
            <a:ext cx="10620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b="1" i="1" dirty="0" smtClean="0">
                <a:solidFill>
                  <a:schemeClr val="accent3">
                    <a:lumMod val="75000"/>
                  </a:schemeClr>
                </a:solidFill>
              </a:rPr>
              <a:t>PAC 1995</a:t>
            </a:r>
            <a:endParaRPr lang="fr-CH" b="1" i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927" y="1144447"/>
            <a:ext cx="4866896" cy="4606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208" y="1364852"/>
            <a:ext cx="4563210" cy="1307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9653" y="2850017"/>
            <a:ext cx="4670320" cy="1370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229653" y="4347706"/>
            <a:ext cx="4801507" cy="20313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fr-CH" sz="1800" dirty="0" smtClean="0"/>
              <a:t>LEP:</a:t>
            </a:r>
            <a:endParaRPr lang="fr-CH" sz="1800" dirty="0"/>
          </a:p>
          <a:p>
            <a:r>
              <a:rPr lang="fr-CH" sz="1800" dirty="0" smtClean="0"/>
              <a:t>This </a:t>
            </a:r>
            <a:r>
              <a:rPr lang="fr-CH" sz="1800" dirty="0" err="1"/>
              <a:t>w</a:t>
            </a:r>
            <a:r>
              <a:rPr lang="fr-CH" sz="1800" dirty="0" err="1" smtClean="0"/>
              <a:t>as</a:t>
            </a:r>
            <a:r>
              <a:rPr lang="fr-CH" sz="1800" dirty="0" smtClean="0"/>
              <a:t> </a:t>
            </a:r>
            <a:r>
              <a:rPr lang="fr-CH" sz="1800" dirty="0" err="1" smtClean="0"/>
              <a:t>only</a:t>
            </a:r>
            <a:r>
              <a:rPr lang="fr-CH" sz="1800" dirty="0" smtClean="0"/>
              <a:t> </a:t>
            </a:r>
            <a:r>
              <a:rPr lang="fr-CH" sz="1800" dirty="0" err="1" smtClean="0"/>
              <a:t>tried</a:t>
            </a:r>
            <a:r>
              <a:rPr lang="fr-CH" sz="1800" dirty="0" smtClean="0"/>
              <a:t> 3 times!</a:t>
            </a:r>
          </a:p>
          <a:p>
            <a:r>
              <a:rPr lang="fr-CH" sz="1800" dirty="0" smtClean="0"/>
              <a:t>Best </a:t>
            </a:r>
            <a:r>
              <a:rPr lang="fr-CH" sz="1800" dirty="0" err="1" smtClean="0"/>
              <a:t>result</a:t>
            </a:r>
            <a:r>
              <a:rPr lang="fr-CH" sz="1800" dirty="0" smtClean="0"/>
              <a:t>: P = 40%  , </a:t>
            </a:r>
            <a:r>
              <a:rPr lang="fr-CH" sz="1800" dirty="0" smtClean="0">
                <a:sym typeface="Symbol"/>
              </a:rPr>
              <a:t></a:t>
            </a:r>
            <a:r>
              <a:rPr lang="fr-CH" sz="1800" baseline="30000" dirty="0" smtClean="0">
                <a:sym typeface="Symbol"/>
              </a:rPr>
              <a:t>*</a:t>
            </a:r>
            <a:r>
              <a:rPr lang="fr-CH" sz="1800" baseline="-25000" dirty="0" smtClean="0">
                <a:sym typeface="Symbol"/>
              </a:rPr>
              <a:t>y</a:t>
            </a:r>
            <a:r>
              <a:rPr lang="fr-CH" sz="1800" dirty="0" smtClean="0">
                <a:sym typeface="Symbol"/>
              </a:rPr>
              <a:t>= 0.04  , one IP</a:t>
            </a:r>
          </a:p>
          <a:p>
            <a:endParaRPr lang="fr-CH" sz="1800" dirty="0" smtClean="0">
              <a:sym typeface="Symbol"/>
            </a:endParaRPr>
          </a:p>
          <a:p>
            <a:r>
              <a:rPr lang="fr-CH" sz="1800" dirty="0" smtClean="0">
                <a:sym typeface="Symbol"/>
              </a:rPr>
              <a:t>TLEP</a:t>
            </a:r>
            <a:endParaRPr lang="fr-CH" sz="1800" dirty="0">
              <a:sym typeface="Symbol"/>
            </a:endParaRPr>
          </a:p>
          <a:p>
            <a:r>
              <a:rPr lang="fr-CH" sz="1800" dirty="0" err="1" smtClean="0">
                <a:sym typeface="Symbol"/>
              </a:rPr>
              <a:t>Assuming</a:t>
            </a:r>
            <a:r>
              <a:rPr lang="fr-CH" sz="1800" dirty="0" smtClean="0">
                <a:sym typeface="Symbol"/>
              </a:rPr>
              <a:t> 4 IP and </a:t>
            </a:r>
            <a:r>
              <a:rPr lang="fr-CH" sz="1800" dirty="0">
                <a:sym typeface="Symbol"/>
              </a:rPr>
              <a:t></a:t>
            </a:r>
            <a:r>
              <a:rPr lang="fr-CH" sz="1800" baseline="30000" dirty="0">
                <a:sym typeface="Symbol"/>
              </a:rPr>
              <a:t>*</a:t>
            </a:r>
            <a:r>
              <a:rPr lang="fr-CH" sz="1800" baseline="-25000" dirty="0">
                <a:sym typeface="Symbol"/>
              </a:rPr>
              <a:t>y</a:t>
            </a:r>
            <a:r>
              <a:rPr lang="fr-CH" sz="1800" dirty="0">
                <a:sym typeface="Symbol"/>
              </a:rPr>
              <a:t>= </a:t>
            </a:r>
            <a:r>
              <a:rPr lang="fr-CH" sz="1800" dirty="0" smtClean="0">
                <a:sym typeface="Symbol"/>
              </a:rPr>
              <a:t>0.01 </a:t>
            </a:r>
            <a:r>
              <a:rPr lang="fr-CH" sz="1800" dirty="0" smtClean="0">
                <a:sym typeface="Wingdings" pitchFamily="2" charset="2"/>
              </a:rPr>
              <a:t> </a:t>
            </a:r>
            <a:endParaRPr lang="fr-CH" sz="1800" b="1" dirty="0" smtClean="0">
              <a:solidFill>
                <a:srgbClr val="0000FF"/>
              </a:solidFill>
              <a:sym typeface="Wingdings" pitchFamily="2" charset="2"/>
            </a:endParaRPr>
          </a:p>
          <a:p>
            <a:r>
              <a:rPr lang="fr-CH" sz="1800" b="1" dirty="0" err="1" smtClean="0">
                <a:solidFill>
                  <a:srgbClr val="0000FF"/>
                </a:solidFill>
                <a:sym typeface="Wingdings" pitchFamily="2" charset="2"/>
              </a:rPr>
              <a:t>reduce</a:t>
            </a:r>
            <a:r>
              <a:rPr lang="fr-CH" sz="1800" b="1" dirty="0" smtClean="0">
                <a:solidFill>
                  <a:srgbClr val="0000FF"/>
                </a:solidFill>
                <a:sym typeface="Wingdings" pitchFamily="2" charset="2"/>
              </a:rPr>
              <a:t> </a:t>
            </a:r>
            <a:r>
              <a:rPr lang="fr-CH" sz="1800" b="1" dirty="0" err="1" smtClean="0">
                <a:solidFill>
                  <a:srgbClr val="0000FF"/>
                </a:solidFill>
                <a:sym typeface="Wingdings" pitchFamily="2" charset="2"/>
              </a:rPr>
              <a:t>luminositiy</a:t>
            </a:r>
            <a:r>
              <a:rPr lang="fr-CH" sz="1800" b="1" dirty="0" smtClean="0">
                <a:solidFill>
                  <a:srgbClr val="0000FF"/>
                </a:solidFill>
                <a:sym typeface="Wingdings" pitchFamily="2" charset="2"/>
              </a:rPr>
              <a:t> </a:t>
            </a:r>
            <a:r>
              <a:rPr lang="fr-CH" sz="1800" b="1" dirty="0" err="1" smtClean="0">
                <a:solidFill>
                  <a:srgbClr val="0000FF"/>
                </a:solidFill>
                <a:sym typeface="Wingdings" pitchFamily="2" charset="2"/>
              </a:rPr>
              <a:t>somewhat</a:t>
            </a:r>
            <a:r>
              <a:rPr lang="fr-CH" sz="1800" b="1" dirty="0" smtClean="0">
                <a:solidFill>
                  <a:srgbClr val="0000FF"/>
                </a:solidFill>
                <a:sym typeface="Wingdings" pitchFamily="2" charset="2"/>
              </a:rPr>
              <a:t>, 10</a:t>
            </a:r>
            <a:r>
              <a:rPr lang="fr-CH" sz="1800" b="1" baseline="30000" dirty="0" smtClean="0">
                <a:solidFill>
                  <a:srgbClr val="0000FF"/>
                </a:solidFill>
                <a:sym typeface="Wingdings" pitchFamily="2" charset="2"/>
              </a:rPr>
              <a:t>11 </a:t>
            </a:r>
            <a:r>
              <a:rPr lang="fr-CH" sz="1800" b="1" dirty="0" smtClean="0">
                <a:solidFill>
                  <a:srgbClr val="0000FF"/>
                </a:solidFill>
                <a:sym typeface="Wingdings" pitchFamily="2" charset="2"/>
              </a:rPr>
              <a:t>Z @ P=40%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628FF-C840-47AA-845B-B542740BFA6D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11/01/2022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CBECB-E6B9-4CF2-ABF0-89C6B79D862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66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5002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4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75" y="73025"/>
            <a:ext cx="7562850" cy="671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78734" y="2453833"/>
            <a:ext cx="16096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 smtClean="0"/>
              <a:t>AB, U. </a:t>
            </a:r>
            <a:r>
              <a:rPr lang="fr-CH" dirty="0" err="1" smtClean="0"/>
              <a:t>Wienands</a:t>
            </a:r>
            <a:r>
              <a:rPr lang="fr-CH" dirty="0" smtClean="0"/>
              <a:t>) </a:t>
            </a:r>
            <a:endParaRPr lang="fr-CH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47A70-D4F2-43B2-A792-DD1FB9E1D93A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11/01/2022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CBECB-E6B9-4CF2-ABF0-89C6B79D862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67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2445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89030-3C18-44BA-9CE0-F233F4F01215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12/01/2022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CBECB-E6B9-4CF2-ABF0-89C6B79D862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8616" y="0"/>
            <a:ext cx="5275384" cy="683164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1886" y="854110"/>
            <a:ext cx="345663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latin typeface="+mj-lt"/>
              </a:rPr>
              <a:t>T</a:t>
            </a:r>
            <a:r>
              <a:rPr lang="fr-FR" sz="2000" dirty="0" smtClean="0">
                <a:latin typeface="+mj-lt"/>
              </a:rPr>
              <a:t>his </a:t>
            </a:r>
            <a:r>
              <a:rPr lang="fr-FR" sz="2000" dirty="0" err="1" smtClean="0">
                <a:latin typeface="+mj-lt"/>
              </a:rPr>
              <a:t>emphasizes</a:t>
            </a:r>
            <a:r>
              <a:rPr lang="fr-FR" sz="2000" dirty="0" smtClean="0">
                <a:latin typeface="+mj-lt"/>
              </a:rPr>
              <a:t> </a:t>
            </a:r>
            <a:r>
              <a:rPr lang="fr-FR" sz="2000" dirty="0" err="1" smtClean="0">
                <a:latin typeface="+mj-lt"/>
              </a:rPr>
              <a:t>that</a:t>
            </a:r>
            <a:endParaRPr lang="fr-FR" sz="2000" dirty="0" smtClean="0">
              <a:latin typeface="+mj-lt"/>
            </a:endParaRPr>
          </a:p>
          <a:p>
            <a:r>
              <a:rPr lang="fr-FR" sz="2000" dirty="0" smtClean="0">
                <a:latin typeface="+mj-lt"/>
              </a:rPr>
              <a:t>a single photon </a:t>
            </a:r>
            <a:r>
              <a:rPr lang="fr-FR" sz="2000" dirty="0" err="1" smtClean="0">
                <a:latin typeface="+mj-lt"/>
              </a:rPr>
              <a:t>method</a:t>
            </a:r>
            <a:r>
              <a:rPr lang="fr-FR" sz="2000" dirty="0" smtClean="0">
                <a:latin typeface="+mj-lt"/>
              </a:rPr>
              <a:t> </a:t>
            </a:r>
            <a:r>
              <a:rPr lang="fr-FR" sz="2000" dirty="0" err="1" smtClean="0">
                <a:latin typeface="+mj-lt"/>
              </a:rPr>
              <a:t>is</a:t>
            </a:r>
            <a:r>
              <a:rPr lang="fr-FR" sz="2000" dirty="0" smtClean="0">
                <a:latin typeface="+mj-lt"/>
              </a:rPr>
              <a:t> more </a:t>
            </a:r>
            <a:r>
              <a:rPr lang="fr-FR" sz="2000" dirty="0" smtClean="0">
                <a:latin typeface="+mj-lt"/>
              </a:rPr>
              <a:t>sensitive but </a:t>
            </a:r>
            <a:r>
              <a:rPr lang="fr-FR" sz="2000" dirty="0" err="1" smtClean="0">
                <a:latin typeface="+mj-lt"/>
              </a:rPr>
              <a:t>only</a:t>
            </a:r>
            <a:r>
              <a:rPr lang="fr-FR" sz="2000" dirty="0" smtClean="0">
                <a:latin typeface="+mj-lt"/>
              </a:rPr>
              <a:t> if</a:t>
            </a:r>
          </a:p>
          <a:p>
            <a:r>
              <a:rPr lang="fr-FR" sz="2000" dirty="0" smtClean="0">
                <a:latin typeface="+mj-lt"/>
              </a:rPr>
              <a:t>the </a:t>
            </a:r>
            <a:r>
              <a:rPr lang="fr-FR" sz="2000" dirty="0" err="1" smtClean="0">
                <a:latin typeface="+mj-lt"/>
              </a:rPr>
              <a:t>energy</a:t>
            </a:r>
            <a:r>
              <a:rPr lang="fr-FR" sz="2000" dirty="0" smtClean="0">
                <a:latin typeface="+mj-lt"/>
              </a:rPr>
              <a:t> of the photons </a:t>
            </a:r>
            <a:r>
              <a:rPr lang="fr-FR" sz="2000" dirty="0" err="1" smtClean="0">
                <a:latin typeface="+mj-lt"/>
              </a:rPr>
              <a:t>can</a:t>
            </a:r>
            <a:r>
              <a:rPr lang="fr-FR" sz="2000" dirty="0" smtClean="0">
                <a:latin typeface="+mj-lt"/>
              </a:rPr>
              <a:t> </a:t>
            </a:r>
            <a:r>
              <a:rPr lang="fr-FR" sz="2000" dirty="0" err="1" smtClean="0">
                <a:latin typeface="+mj-lt"/>
              </a:rPr>
              <a:t>be</a:t>
            </a:r>
            <a:r>
              <a:rPr lang="fr-FR" sz="2000" dirty="0" smtClean="0">
                <a:latin typeface="+mj-lt"/>
              </a:rPr>
              <a:t> </a:t>
            </a:r>
            <a:r>
              <a:rPr lang="fr-FR" sz="2000" dirty="0" err="1" smtClean="0">
                <a:latin typeface="+mj-lt"/>
              </a:rPr>
              <a:t>selected</a:t>
            </a:r>
            <a:r>
              <a:rPr lang="fr-FR" sz="2000" dirty="0" smtClean="0">
                <a:latin typeface="+mj-lt"/>
              </a:rPr>
              <a:t> to </a:t>
            </a:r>
            <a:r>
              <a:rPr lang="fr-FR" sz="2000" dirty="0" err="1" smtClean="0">
                <a:latin typeface="+mj-lt"/>
              </a:rPr>
              <a:t>be</a:t>
            </a:r>
            <a:r>
              <a:rPr lang="fr-FR" sz="2000" dirty="0" smtClean="0">
                <a:latin typeface="+mj-lt"/>
              </a:rPr>
              <a:t> </a:t>
            </a:r>
          </a:p>
          <a:p>
            <a:r>
              <a:rPr lang="fr-FR" sz="2000" dirty="0" smtClean="0">
                <a:latin typeface="+mj-lt"/>
              </a:rPr>
              <a:t>at 90 </a:t>
            </a:r>
            <a:r>
              <a:rPr lang="fr-FR" sz="2000" dirty="0" err="1" smtClean="0">
                <a:latin typeface="+mj-lt"/>
              </a:rPr>
              <a:t>degrees</a:t>
            </a:r>
            <a:r>
              <a:rPr lang="fr-FR" sz="2000" dirty="0" smtClean="0">
                <a:latin typeface="+mj-lt"/>
              </a:rPr>
              <a:t> in the CM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41160" y="3155182"/>
            <a:ext cx="2932009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err="1" smtClean="0">
                <a:latin typeface="+mj-lt"/>
              </a:rPr>
              <a:t>With</a:t>
            </a:r>
            <a:r>
              <a:rPr lang="fr-FR" sz="2000" dirty="0" smtClean="0">
                <a:latin typeface="+mj-lt"/>
              </a:rPr>
              <a:t> an </a:t>
            </a:r>
            <a:r>
              <a:rPr lang="fr-FR" sz="2000" dirty="0" err="1" smtClean="0">
                <a:latin typeface="+mj-lt"/>
              </a:rPr>
              <a:t>electron</a:t>
            </a:r>
            <a:r>
              <a:rPr lang="fr-FR" sz="2000" dirty="0" smtClean="0">
                <a:latin typeface="+mj-lt"/>
              </a:rPr>
              <a:t> </a:t>
            </a:r>
            <a:r>
              <a:rPr lang="fr-FR" sz="2000" dirty="0" err="1" smtClean="0">
                <a:latin typeface="+mj-lt"/>
              </a:rPr>
              <a:t>beam</a:t>
            </a:r>
            <a:r>
              <a:rPr lang="fr-FR" sz="2000" dirty="0" smtClean="0">
                <a:latin typeface="+mj-lt"/>
              </a:rPr>
              <a:t>, </a:t>
            </a:r>
          </a:p>
          <a:p>
            <a:r>
              <a:rPr lang="fr-FR" sz="2000" dirty="0" smtClean="0">
                <a:latin typeface="+mj-lt"/>
              </a:rPr>
              <a:t>the background </a:t>
            </a:r>
            <a:r>
              <a:rPr lang="fr-FR" sz="2000" dirty="0" err="1" smtClean="0">
                <a:latin typeface="+mj-lt"/>
              </a:rPr>
              <a:t>from</a:t>
            </a:r>
            <a:r>
              <a:rPr lang="fr-FR" sz="2000" dirty="0" smtClean="0">
                <a:latin typeface="+mj-lt"/>
              </a:rPr>
              <a:t> </a:t>
            </a:r>
          </a:p>
          <a:p>
            <a:r>
              <a:rPr lang="fr-FR" sz="2000" dirty="0" err="1" smtClean="0">
                <a:latin typeface="+mj-lt"/>
              </a:rPr>
              <a:t>bremsstrahlung</a:t>
            </a:r>
            <a:r>
              <a:rPr lang="fr-FR" sz="2000" dirty="0" smtClean="0">
                <a:latin typeface="+mj-lt"/>
              </a:rPr>
              <a:t> on </a:t>
            </a:r>
            <a:r>
              <a:rPr lang="fr-FR" sz="2000" dirty="0" err="1" smtClean="0">
                <a:latin typeface="+mj-lt"/>
              </a:rPr>
              <a:t>beam</a:t>
            </a:r>
            <a:r>
              <a:rPr lang="fr-FR" sz="2000" dirty="0" smtClean="0">
                <a:latin typeface="+mj-lt"/>
              </a:rPr>
              <a:t> </a:t>
            </a:r>
            <a:r>
              <a:rPr lang="fr-FR" sz="2000" dirty="0" err="1" smtClean="0">
                <a:latin typeface="+mj-lt"/>
              </a:rPr>
              <a:t>gas</a:t>
            </a:r>
            <a:r>
              <a:rPr lang="fr-FR" sz="2000" dirty="0" smtClean="0">
                <a:latin typeface="+mj-lt"/>
              </a:rPr>
              <a:t>, synchrotron radiation  etc. and the pile-up of the </a:t>
            </a:r>
          </a:p>
          <a:p>
            <a:r>
              <a:rPr lang="fr-FR" sz="2000" dirty="0" smtClean="0">
                <a:latin typeface="+mj-lt"/>
              </a:rPr>
              <a:t>photons </a:t>
            </a:r>
            <a:r>
              <a:rPr lang="fr-FR" sz="2000" dirty="0" err="1" smtClean="0">
                <a:latin typeface="+mj-lt"/>
              </a:rPr>
              <a:t>themselves</a:t>
            </a:r>
            <a:r>
              <a:rPr lang="fr-FR" sz="2000" dirty="0" smtClean="0">
                <a:latin typeface="+mj-lt"/>
              </a:rPr>
              <a:t> </a:t>
            </a:r>
            <a:r>
              <a:rPr lang="fr-FR" sz="2000" dirty="0" err="1" smtClean="0">
                <a:latin typeface="+mj-lt"/>
              </a:rPr>
              <a:t>would</a:t>
            </a:r>
            <a:r>
              <a:rPr lang="fr-FR" sz="2000" dirty="0" smtClean="0">
                <a:latin typeface="+mj-lt"/>
              </a:rPr>
              <a:t> </a:t>
            </a:r>
            <a:r>
              <a:rPr lang="fr-FR" sz="2000" dirty="0" err="1" smtClean="0">
                <a:latin typeface="+mj-lt"/>
              </a:rPr>
              <a:t>make</a:t>
            </a:r>
            <a:r>
              <a:rPr lang="fr-FR" sz="2000" dirty="0" smtClean="0">
                <a:latin typeface="+mj-lt"/>
              </a:rPr>
              <a:t> the </a:t>
            </a:r>
            <a:r>
              <a:rPr lang="fr-FR" sz="2000" dirty="0" err="1" smtClean="0">
                <a:latin typeface="+mj-lt"/>
              </a:rPr>
              <a:t>method</a:t>
            </a:r>
            <a:r>
              <a:rPr lang="fr-FR" sz="2000" dirty="0">
                <a:latin typeface="+mj-lt"/>
              </a:rPr>
              <a:t> </a:t>
            </a:r>
            <a:r>
              <a:rPr lang="fr-FR" sz="2000" dirty="0" err="1" smtClean="0">
                <a:latin typeface="+mj-lt"/>
              </a:rPr>
              <a:t>difficult</a:t>
            </a:r>
            <a:r>
              <a:rPr lang="fr-FR" sz="2000" dirty="0" smtClean="0">
                <a:latin typeface="+mj-lt"/>
              </a:rPr>
              <a:t> if not impossible.</a:t>
            </a:r>
          </a:p>
          <a:p>
            <a:endParaRPr lang="fr-FR" sz="2000" dirty="0">
              <a:latin typeface="+mj-lt"/>
            </a:endParaRPr>
          </a:p>
          <a:p>
            <a:endParaRPr lang="fr-FR" sz="2000" dirty="0" smtClean="0">
              <a:latin typeface="+mj-lt"/>
            </a:endParaRPr>
          </a:p>
          <a:p>
            <a:endParaRPr lang="fr-FR" sz="20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45549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89030-3C18-44BA-9CE0-F233F4F01215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12/01/2022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CBECB-E6B9-4CF2-ABF0-89C6B79D862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8606" y="88811"/>
            <a:ext cx="5295481" cy="6688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884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89030-3C18-44BA-9CE0-F233F4F01215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12/01/2022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CBECB-E6B9-4CF2-ABF0-89C6B79D862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27833" y="1587640"/>
            <a:ext cx="628672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>
                <a:latin typeface="+mj-lt"/>
              </a:rPr>
              <a:t>S</a:t>
            </a:r>
            <a:r>
              <a:rPr lang="fr-FR" sz="2000" dirty="0" smtClean="0">
                <a:latin typeface="+mj-lt"/>
              </a:rPr>
              <a:t>how </a:t>
            </a:r>
            <a:r>
              <a:rPr lang="fr-FR" sz="2000" dirty="0" err="1" smtClean="0">
                <a:latin typeface="+mj-lt"/>
              </a:rPr>
              <a:t>layout</a:t>
            </a:r>
            <a:r>
              <a:rPr lang="fr-FR" sz="2000" dirty="0" smtClean="0">
                <a:latin typeface="+mj-lt"/>
              </a:rPr>
              <a:t> of LEP </a:t>
            </a:r>
            <a:r>
              <a:rPr lang="fr-FR" sz="2000" dirty="0" err="1" smtClean="0">
                <a:latin typeface="+mj-lt"/>
              </a:rPr>
              <a:t>with</a:t>
            </a:r>
            <a:r>
              <a:rPr lang="fr-FR" sz="2000" dirty="0" smtClean="0">
                <a:latin typeface="+mj-lt"/>
              </a:rPr>
              <a:t> 8 straight sections</a:t>
            </a:r>
          </a:p>
          <a:p>
            <a:endParaRPr lang="fr-FR" sz="2000" dirty="0">
              <a:latin typeface="+mj-lt"/>
            </a:endParaRPr>
          </a:p>
          <a:p>
            <a:r>
              <a:rPr lang="fr-FR" sz="2000" dirty="0" err="1" smtClean="0">
                <a:latin typeface="+mj-lt"/>
              </a:rPr>
              <a:t>include</a:t>
            </a:r>
            <a:r>
              <a:rPr lang="fr-FR" sz="2000" dirty="0" smtClean="0">
                <a:latin typeface="+mj-lt"/>
              </a:rPr>
              <a:t> comment </a:t>
            </a:r>
            <a:r>
              <a:rPr lang="fr-FR" sz="2000" dirty="0" err="1" smtClean="0">
                <a:latin typeface="+mj-lt"/>
              </a:rPr>
              <a:t>that</a:t>
            </a:r>
            <a:r>
              <a:rPr lang="fr-FR" sz="2000" dirty="0" smtClean="0">
                <a:latin typeface="+mj-lt"/>
              </a:rPr>
              <a:t> </a:t>
            </a:r>
            <a:r>
              <a:rPr lang="fr-FR" sz="2000" dirty="0" err="1" smtClean="0">
                <a:latin typeface="+mj-lt"/>
              </a:rPr>
              <a:t>missing</a:t>
            </a:r>
            <a:r>
              <a:rPr lang="fr-FR" sz="2000" dirty="0" smtClean="0">
                <a:latin typeface="+mj-lt"/>
              </a:rPr>
              <a:t> e+ </a:t>
            </a:r>
            <a:r>
              <a:rPr lang="fr-FR" sz="2000" dirty="0" err="1" smtClean="0">
                <a:latin typeface="+mj-lt"/>
              </a:rPr>
              <a:t>polarimeter</a:t>
            </a:r>
            <a:r>
              <a:rPr lang="fr-FR" sz="2000" dirty="0" smtClean="0">
                <a:latin typeface="+mj-lt"/>
              </a:rPr>
              <a:t> lead to the </a:t>
            </a:r>
          </a:p>
          <a:p>
            <a:r>
              <a:rPr lang="fr-FR" sz="2000" dirty="0" err="1" smtClean="0">
                <a:latin typeface="+mj-lt"/>
              </a:rPr>
              <a:t>largest</a:t>
            </a:r>
            <a:r>
              <a:rPr lang="fr-FR" sz="2000" dirty="0" smtClean="0">
                <a:latin typeface="+mj-lt"/>
              </a:rPr>
              <a:t> </a:t>
            </a:r>
            <a:r>
              <a:rPr lang="fr-FR" sz="2000" dirty="0" err="1" smtClean="0">
                <a:latin typeface="+mj-lt"/>
              </a:rPr>
              <a:t>systematic</a:t>
            </a:r>
            <a:r>
              <a:rPr lang="fr-FR" sz="2000" dirty="0" smtClean="0">
                <a:latin typeface="+mj-lt"/>
              </a:rPr>
              <a:t> </a:t>
            </a:r>
            <a:r>
              <a:rPr lang="fr-FR" sz="2000" dirty="0" err="1" smtClean="0">
                <a:latin typeface="+mj-lt"/>
              </a:rPr>
              <a:t>error</a:t>
            </a:r>
            <a:r>
              <a:rPr lang="fr-FR" sz="2000" dirty="0" smtClean="0">
                <a:latin typeface="+mj-lt"/>
              </a:rPr>
              <a:t> on the Z mass.</a:t>
            </a:r>
            <a:endParaRPr lang="fr-FR" sz="2000" dirty="0" smtClean="0">
              <a:latin typeface="+mj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688" y="-469761"/>
            <a:ext cx="7935686" cy="7935686"/>
          </a:xfrm>
          <a:prstGeom prst="rect">
            <a:avLst/>
          </a:prstGeom>
        </p:spPr>
      </p:pic>
      <p:sp>
        <p:nvSpPr>
          <p:cNvPr id="6" name="Down Arrow 5"/>
          <p:cNvSpPr/>
          <p:nvPr/>
        </p:nvSpPr>
        <p:spPr>
          <a:xfrm>
            <a:off x="3677698" y="4632290"/>
            <a:ext cx="231112" cy="371789"/>
          </a:xfrm>
          <a:prstGeom prst="downArrow">
            <a:avLst/>
          </a:prstGeom>
          <a:solidFill>
            <a:srgbClr val="FF00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790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2000" dirty="0" err="1" smtClean="0">
            <a:latin typeface="+mn-lt"/>
          </a:defRPr>
        </a:defPPr>
      </a:lstStyle>
    </a:txDef>
  </a:objectDefaults>
  <a:extraClrSchemeLst/>
</a:theme>
</file>

<file path=ppt/theme/theme10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eme1">
  <a:themeElements>
    <a:clrScheme name="">
      <a:dk1>
        <a:srgbClr val="000000"/>
      </a:dk1>
      <a:lt1>
        <a:srgbClr val="FFFFFF"/>
      </a:lt1>
      <a:dk2>
        <a:srgbClr val="0033CC"/>
      </a:dk2>
      <a:lt2>
        <a:srgbClr val="5F5F5F"/>
      </a:lt2>
      <a:accent1>
        <a:srgbClr val="CCECFF"/>
      </a:accent1>
      <a:accent2>
        <a:srgbClr val="FFFFCC"/>
      </a:accent2>
      <a:accent3>
        <a:srgbClr val="FFFFFF"/>
      </a:accent3>
      <a:accent4>
        <a:srgbClr val="000000"/>
      </a:accent4>
      <a:accent5>
        <a:srgbClr val="E2F4FF"/>
      </a:accent5>
      <a:accent6>
        <a:srgbClr val="E7E7B9"/>
      </a:accent6>
      <a:hlink>
        <a:srgbClr val="FF9966"/>
      </a:hlink>
      <a:folHlink>
        <a:srgbClr val="FFFFCC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Generic (Standard) 1">
        <a:dk1>
          <a:srgbClr val="009999"/>
        </a:dk1>
        <a:lt1>
          <a:srgbClr val="FFFFFF"/>
        </a:lt1>
        <a:dk2>
          <a:srgbClr val="336699"/>
        </a:dk2>
        <a:lt2>
          <a:srgbClr val="010000"/>
        </a:lt2>
        <a:accent1>
          <a:srgbClr val="CCECFF"/>
        </a:accent1>
        <a:accent2>
          <a:srgbClr val="FFFFCC"/>
        </a:accent2>
        <a:accent3>
          <a:srgbClr val="FFFFFF"/>
        </a:accent3>
        <a:accent4>
          <a:srgbClr val="008282"/>
        </a:accent4>
        <a:accent5>
          <a:srgbClr val="E2F4FF"/>
        </a:accent5>
        <a:accent6>
          <a:srgbClr val="E7E7B9"/>
        </a:accent6>
        <a:hlink>
          <a:srgbClr val="FF9966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ic (Standard) 2">
        <a:dk1>
          <a:srgbClr val="800000"/>
        </a:dk1>
        <a:lt1>
          <a:srgbClr val="FFFFFF"/>
        </a:lt1>
        <a:dk2>
          <a:srgbClr val="000000"/>
        </a:dk2>
        <a:lt2>
          <a:srgbClr val="FFFFCC"/>
        </a:lt2>
        <a:accent1>
          <a:srgbClr val="000000"/>
        </a:accent1>
        <a:accent2>
          <a:srgbClr val="000099"/>
        </a:accent2>
        <a:accent3>
          <a:srgbClr val="AAAAAA"/>
        </a:accent3>
        <a:accent4>
          <a:srgbClr val="DADADA"/>
        </a:accent4>
        <a:accent5>
          <a:srgbClr val="AAAAAA"/>
        </a:accent5>
        <a:accent6>
          <a:srgbClr val="00008A"/>
        </a:accent6>
        <a:hlink>
          <a:srgbClr val="800000"/>
        </a:hlink>
        <a:folHlink>
          <a:srgbClr val="00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ic (Standard)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C0C0C0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C8C8C8"/>
        </a:accent6>
        <a:hlink>
          <a:srgbClr val="5F5F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Theme1">
  <a:themeElements>
    <a:clrScheme name="">
      <a:dk1>
        <a:srgbClr val="000000"/>
      </a:dk1>
      <a:lt1>
        <a:srgbClr val="FFFFFF"/>
      </a:lt1>
      <a:dk2>
        <a:srgbClr val="0033CC"/>
      </a:dk2>
      <a:lt2>
        <a:srgbClr val="5F5F5F"/>
      </a:lt2>
      <a:accent1>
        <a:srgbClr val="CCECFF"/>
      </a:accent1>
      <a:accent2>
        <a:srgbClr val="FFFFCC"/>
      </a:accent2>
      <a:accent3>
        <a:srgbClr val="FFFFFF"/>
      </a:accent3>
      <a:accent4>
        <a:srgbClr val="000000"/>
      </a:accent4>
      <a:accent5>
        <a:srgbClr val="E2F4FF"/>
      </a:accent5>
      <a:accent6>
        <a:srgbClr val="E7E7B9"/>
      </a:accent6>
      <a:hlink>
        <a:srgbClr val="FF9966"/>
      </a:hlink>
      <a:folHlink>
        <a:srgbClr val="FFFFCC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Generic (Standard) 1">
        <a:dk1>
          <a:srgbClr val="009999"/>
        </a:dk1>
        <a:lt1>
          <a:srgbClr val="FFFFFF"/>
        </a:lt1>
        <a:dk2>
          <a:srgbClr val="336699"/>
        </a:dk2>
        <a:lt2>
          <a:srgbClr val="010000"/>
        </a:lt2>
        <a:accent1>
          <a:srgbClr val="CCECFF"/>
        </a:accent1>
        <a:accent2>
          <a:srgbClr val="FFFFCC"/>
        </a:accent2>
        <a:accent3>
          <a:srgbClr val="FFFFFF"/>
        </a:accent3>
        <a:accent4>
          <a:srgbClr val="008282"/>
        </a:accent4>
        <a:accent5>
          <a:srgbClr val="E2F4FF"/>
        </a:accent5>
        <a:accent6>
          <a:srgbClr val="E7E7B9"/>
        </a:accent6>
        <a:hlink>
          <a:srgbClr val="FF9966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ic (Standard) 2">
        <a:dk1>
          <a:srgbClr val="800000"/>
        </a:dk1>
        <a:lt1>
          <a:srgbClr val="FFFFFF"/>
        </a:lt1>
        <a:dk2>
          <a:srgbClr val="000000"/>
        </a:dk2>
        <a:lt2>
          <a:srgbClr val="FFFFCC"/>
        </a:lt2>
        <a:accent1>
          <a:srgbClr val="000000"/>
        </a:accent1>
        <a:accent2>
          <a:srgbClr val="000099"/>
        </a:accent2>
        <a:accent3>
          <a:srgbClr val="AAAAAA"/>
        </a:accent3>
        <a:accent4>
          <a:srgbClr val="DADADA"/>
        </a:accent4>
        <a:accent5>
          <a:srgbClr val="AAAAAA"/>
        </a:accent5>
        <a:accent6>
          <a:srgbClr val="00008A"/>
        </a:accent6>
        <a:hlink>
          <a:srgbClr val="800000"/>
        </a:hlink>
        <a:folHlink>
          <a:srgbClr val="00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ic (Standard)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C0C0C0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C8C8C8"/>
        </a:accent6>
        <a:hlink>
          <a:srgbClr val="5F5F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Theme1">
  <a:themeElements>
    <a:clrScheme name="">
      <a:dk1>
        <a:srgbClr val="000000"/>
      </a:dk1>
      <a:lt1>
        <a:srgbClr val="FFFFFF"/>
      </a:lt1>
      <a:dk2>
        <a:srgbClr val="0033CC"/>
      </a:dk2>
      <a:lt2>
        <a:srgbClr val="5F5F5F"/>
      </a:lt2>
      <a:accent1>
        <a:srgbClr val="CCECFF"/>
      </a:accent1>
      <a:accent2>
        <a:srgbClr val="FFFFCC"/>
      </a:accent2>
      <a:accent3>
        <a:srgbClr val="FFFFFF"/>
      </a:accent3>
      <a:accent4>
        <a:srgbClr val="000000"/>
      </a:accent4>
      <a:accent5>
        <a:srgbClr val="E2F4FF"/>
      </a:accent5>
      <a:accent6>
        <a:srgbClr val="E7E7B9"/>
      </a:accent6>
      <a:hlink>
        <a:srgbClr val="FF9966"/>
      </a:hlink>
      <a:folHlink>
        <a:srgbClr val="FFFFCC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Generic (Standard) 1">
        <a:dk1>
          <a:srgbClr val="009999"/>
        </a:dk1>
        <a:lt1>
          <a:srgbClr val="FFFFFF"/>
        </a:lt1>
        <a:dk2>
          <a:srgbClr val="336699"/>
        </a:dk2>
        <a:lt2>
          <a:srgbClr val="010000"/>
        </a:lt2>
        <a:accent1>
          <a:srgbClr val="CCECFF"/>
        </a:accent1>
        <a:accent2>
          <a:srgbClr val="FFFFCC"/>
        </a:accent2>
        <a:accent3>
          <a:srgbClr val="FFFFFF"/>
        </a:accent3>
        <a:accent4>
          <a:srgbClr val="008282"/>
        </a:accent4>
        <a:accent5>
          <a:srgbClr val="E2F4FF"/>
        </a:accent5>
        <a:accent6>
          <a:srgbClr val="E7E7B9"/>
        </a:accent6>
        <a:hlink>
          <a:srgbClr val="FF9966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ic (Standard) 2">
        <a:dk1>
          <a:srgbClr val="800000"/>
        </a:dk1>
        <a:lt1>
          <a:srgbClr val="FFFFFF"/>
        </a:lt1>
        <a:dk2>
          <a:srgbClr val="000000"/>
        </a:dk2>
        <a:lt2>
          <a:srgbClr val="FFFFCC"/>
        </a:lt2>
        <a:accent1>
          <a:srgbClr val="000000"/>
        </a:accent1>
        <a:accent2>
          <a:srgbClr val="000099"/>
        </a:accent2>
        <a:accent3>
          <a:srgbClr val="AAAAAA"/>
        </a:accent3>
        <a:accent4>
          <a:srgbClr val="DADADA"/>
        </a:accent4>
        <a:accent5>
          <a:srgbClr val="AAAAAA"/>
        </a:accent5>
        <a:accent6>
          <a:srgbClr val="00008A"/>
        </a:accent6>
        <a:hlink>
          <a:srgbClr val="800000"/>
        </a:hlink>
        <a:folHlink>
          <a:srgbClr val="00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ic (Standard)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C0C0C0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C8C8C8"/>
        </a:accent6>
        <a:hlink>
          <a:srgbClr val="5F5F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2000" dirty="0" smtClean="0">
            <a:latin typeface="+mj-lt"/>
          </a:defRPr>
        </a:defPPr>
      </a:lstStyle>
    </a:txDef>
  </a:objectDefaults>
  <a:extraClrSchemeLst/>
</a:theme>
</file>

<file path=ppt/theme/theme6.xml><?xml version="1.0" encoding="utf-8"?>
<a:theme xmlns:a="http://schemas.openxmlformats.org/drawingml/2006/main" name="3_Theme1">
  <a:themeElements>
    <a:clrScheme name="">
      <a:dk1>
        <a:srgbClr val="000000"/>
      </a:dk1>
      <a:lt1>
        <a:srgbClr val="FFFFFF"/>
      </a:lt1>
      <a:dk2>
        <a:srgbClr val="0033CC"/>
      </a:dk2>
      <a:lt2>
        <a:srgbClr val="5F5F5F"/>
      </a:lt2>
      <a:accent1>
        <a:srgbClr val="CCECFF"/>
      </a:accent1>
      <a:accent2>
        <a:srgbClr val="FFFFCC"/>
      </a:accent2>
      <a:accent3>
        <a:srgbClr val="FFFFFF"/>
      </a:accent3>
      <a:accent4>
        <a:srgbClr val="000000"/>
      </a:accent4>
      <a:accent5>
        <a:srgbClr val="E2F4FF"/>
      </a:accent5>
      <a:accent6>
        <a:srgbClr val="E7E7B9"/>
      </a:accent6>
      <a:hlink>
        <a:srgbClr val="FF9966"/>
      </a:hlink>
      <a:folHlink>
        <a:srgbClr val="FFFFCC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Generic (Standard) 1">
        <a:dk1>
          <a:srgbClr val="009999"/>
        </a:dk1>
        <a:lt1>
          <a:srgbClr val="FFFFFF"/>
        </a:lt1>
        <a:dk2>
          <a:srgbClr val="336699"/>
        </a:dk2>
        <a:lt2>
          <a:srgbClr val="010000"/>
        </a:lt2>
        <a:accent1>
          <a:srgbClr val="CCECFF"/>
        </a:accent1>
        <a:accent2>
          <a:srgbClr val="FFFFCC"/>
        </a:accent2>
        <a:accent3>
          <a:srgbClr val="FFFFFF"/>
        </a:accent3>
        <a:accent4>
          <a:srgbClr val="008282"/>
        </a:accent4>
        <a:accent5>
          <a:srgbClr val="E2F4FF"/>
        </a:accent5>
        <a:accent6>
          <a:srgbClr val="E7E7B9"/>
        </a:accent6>
        <a:hlink>
          <a:srgbClr val="FF9966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ic (Standard) 2">
        <a:dk1>
          <a:srgbClr val="800000"/>
        </a:dk1>
        <a:lt1>
          <a:srgbClr val="FFFFFF"/>
        </a:lt1>
        <a:dk2>
          <a:srgbClr val="000000"/>
        </a:dk2>
        <a:lt2>
          <a:srgbClr val="FFFFCC"/>
        </a:lt2>
        <a:accent1>
          <a:srgbClr val="000000"/>
        </a:accent1>
        <a:accent2>
          <a:srgbClr val="000099"/>
        </a:accent2>
        <a:accent3>
          <a:srgbClr val="AAAAAA"/>
        </a:accent3>
        <a:accent4>
          <a:srgbClr val="DADADA"/>
        </a:accent4>
        <a:accent5>
          <a:srgbClr val="AAAAAA"/>
        </a:accent5>
        <a:accent6>
          <a:srgbClr val="00008A"/>
        </a:accent6>
        <a:hlink>
          <a:srgbClr val="800000"/>
        </a:hlink>
        <a:folHlink>
          <a:srgbClr val="00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ic (Standard)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C0C0C0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C8C8C8"/>
        </a:accent6>
        <a:hlink>
          <a:srgbClr val="5F5F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2400" dirty="0" smtClean="0">
            <a:solidFill>
              <a:schemeClr val="tx2"/>
            </a:solidFill>
            <a:latin typeface="+mj-lt"/>
          </a:defRPr>
        </a:defPPr>
      </a:lstStyle>
    </a:txDef>
  </a:objectDefaults>
  <a:extraClrSchemeLst/>
</a:theme>
</file>

<file path=ppt/theme/theme8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69522</TotalTime>
  <Words>2976</Words>
  <Application>Microsoft Office PowerPoint</Application>
  <PresentationFormat>On-screen Show (4:3)</PresentationFormat>
  <Paragraphs>568</Paragraphs>
  <Slides>67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67</vt:i4>
      </vt:variant>
    </vt:vector>
  </HeadingPairs>
  <TitlesOfParts>
    <vt:vector size="86" baseType="lpstr">
      <vt:lpstr>Arial</vt:lpstr>
      <vt:lpstr>Calibri</vt:lpstr>
      <vt:lpstr>Cambria Math</vt:lpstr>
      <vt:lpstr>Comic Sans MS</vt:lpstr>
      <vt:lpstr>Corbel</vt:lpstr>
      <vt:lpstr>FG Deanna's Hand</vt:lpstr>
      <vt:lpstr>French Script MT</vt:lpstr>
      <vt:lpstr>Symbol</vt:lpstr>
      <vt:lpstr>Times New Roman</vt:lpstr>
      <vt:lpstr>Wingdings</vt:lpstr>
      <vt:lpstr>Zapf Dingbats</vt:lpstr>
      <vt:lpstr>1_Office Theme</vt:lpstr>
      <vt:lpstr>Theme1</vt:lpstr>
      <vt:lpstr>1_Theme1</vt:lpstr>
      <vt:lpstr>2_Theme1</vt:lpstr>
      <vt:lpstr>Office Theme</vt:lpstr>
      <vt:lpstr>3_Theme1</vt:lpstr>
      <vt:lpstr>4_Office Theme</vt:lpstr>
      <vt:lpstr>5_Office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Université de Genève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Alain Blondel</dc:creator>
  <cp:lastModifiedBy>Alain Blondel</cp:lastModifiedBy>
  <cp:revision>345</cp:revision>
  <cp:lastPrinted>2013-12-16T02:02:56Z</cp:lastPrinted>
  <dcterms:created xsi:type="dcterms:W3CDTF">2007-04-25T04:41:04Z</dcterms:created>
  <dcterms:modified xsi:type="dcterms:W3CDTF">2022-01-12T21:05:09Z</dcterms:modified>
</cp:coreProperties>
</file>