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78" r:id="rId2"/>
    <p:sldId id="527" r:id="rId3"/>
    <p:sldId id="259" r:id="rId4"/>
    <p:sldId id="270" r:id="rId5"/>
    <p:sldId id="271" r:id="rId6"/>
    <p:sldId id="272" r:id="rId7"/>
    <p:sldId id="517" r:id="rId8"/>
    <p:sldId id="516" r:id="rId9"/>
    <p:sldId id="525" r:id="rId10"/>
    <p:sldId id="526" r:id="rId11"/>
    <p:sldId id="521" r:id="rId12"/>
    <p:sldId id="522" r:id="rId13"/>
    <p:sldId id="523" r:id="rId14"/>
    <p:sldId id="524" r:id="rId15"/>
    <p:sldId id="277" r:id="rId16"/>
    <p:sldId id="519" r:id="rId17"/>
    <p:sldId id="276" r:id="rId18"/>
    <p:sldId id="528" r:id="rId19"/>
    <p:sldId id="273" r:id="rId20"/>
    <p:sldId id="436" r:id="rId21"/>
    <p:sldId id="261" r:id="rId22"/>
    <p:sldId id="262" r:id="rId23"/>
    <p:sldId id="263" r:id="rId24"/>
    <p:sldId id="520" r:id="rId25"/>
    <p:sldId id="441" r:id="rId26"/>
    <p:sldId id="442" r:id="rId27"/>
    <p:sldId id="264" r:id="rId28"/>
    <p:sldId id="513" r:id="rId29"/>
    <p:sldId id="274" r:id="rId30"/>
    <p:sldId id="280" r:id="rId31"/>
    <p:sldId id="512" r:id="rId32"/>
    <p:sldId id="509" r:id="rId33"/>
    <p:sldId id="283" r:id="rId34"/>
    <p:sldId id="275" r:id="rId35"/>
    <p:sldId id="518" r:id="rId36"/>
    <p:sldId id="26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6DC9E-66E7-AF4F-868C-0D5EA2ED6CB1}" v="13" dt="2022-01-21T12:15:04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83"/>
    <p:restoredTop sz="96190"/>
  </p:normalViewPr>
  <p:slideViewPr>
    <p:cSldViewPr snapToGrid="0" snapToObjects="1">
      <p:cViewPr varScale="1">
        <p:scale>
          <a:sx n="110" d="100"/>
          <a:sy n="110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EF944-250F-804E-B9F9-EA39E18EB509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CAF6E-9BFA-5246-8F71-AACFD83686C1}">
      <dgm:prSet phldrT="[Text]"/>
      <dgm:spPr/>
      <dgm:t>
        <a:bodyPr/>
        <a:lstStyle/>
        <a:p>
          <a:r>
            <a:rPr lang="en-US" dirty="0"/>
            <a:t>Physics</a:t>
          </a:r>
          <a:br>
            <a:rPr lang="en-US" dirty="0"/>
          </a:br>
          <a:r>
            <a:rPr lang="en-US" dirty="0"/>
            <a:t>Frontiers</a:t>
          </a:r>
        </a:p>
      </dgm:t>
    </dgm:pt>
    <dgm:pt modelId="{666BBA9D-F3E7-FF49-A0E3-574762F09254}" type="parTrans" cxnId="{7E51A9E9-28AB-4645-A58A-596EA6730928}">
      <dgm:prSet/>
      <dgm:spPr/>
      <dgm:t>
        <a:bodyPr/>
        <a:lstStyle/>
        <a:p>
          <a:endParaRPr lang="en-US"/>
        </a:p>
      </dgm:t>
    </dgm:pt>
    <dgm:pt modelId="{8325FE69-AC00-1248-BB69-F1B3040C1745}" type="sibTrans" cxnId="{7E51A9E9-28AB-4645-A58A-596EA6730928}">
      <dgm:prSet/>
      <dgm:spPr/>
      <dgm:t>
        <a:bodyPr/>
        <a:lstStyle/>
        <a:p>
          <a:endParaRPr lang="en-US"/>
        </a:p>
      </dgm:t>
    </dgm:pt>
    <dgm:pt modelId="{DD9A7ADE-C503-3448-9A75-DEBC92169905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Intense and cold muon beams </a:t>
          </a:r>
          <a:r>
            <a:rPr lang="en-US" sz="1600" b="1" dirty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600" b="1" dirty="0">
              <a:solidFill>
                <a:srgbClr val="FF0000"/>
              </a:solidFill>
            </a:rPr>
            <a:t> unique physics reach</a:t>
          </a:r>
        </a:p>
      </dgm:t>
    </dgm:pt>
    <dgm:pt modelId="{B6749941-0F48-5E40-886D-88B089D3FC91}" type="parTrans" cxnId="{8426593F-7E3F-A94D-820D-45CEC10F259B}">
      <dgm:prSet/>
      <dgm:spPr/>
      <dgm:t>
        <a:bodyPr/>
        <a:lstStyle/>
        <a:p>
          <a:endParaRPr lang="en-US"/>
        </a:p>
      </dgm:t>
    </dgm:pt>
    <dgm:pt modelId="{D87EFCC3-EA69-E744-B80C-43FA7D218465}" type="sibTrans" cxnId="{8426593F-7E3F-A94D-820D-45CEC10F259B}">
      <dgm:prSet/>
      <dgm:spPr/>
      <dgm:t>
        <a:bodyPr/>
        <a:lstStyle/>
        <a:p>
          <a:endParaRPr lang="en-US"/>
        </a:p>
      </dgm:t>
    </dgm:pt>
    <dgm:pt modelId="{2481CFD1-E3DF-1E41-B8E2-5EFA4A155FC3}">
      <dgm:prSet phldrT="[Text]" custT="1"/>
      <dgm:spPr/>
      <dgm:t>
        <a:bodyPr/>
        <a:lstStyle/>
        <a:p>
          <a:r>
            <a:rPr lang="en-US" sz="1600" dirty="0"/>
            <a:t>Precision sources of neutrinos</a:t>
          </a:r>
        </a:p>
      </dgm:t>
    </dgm:pt>
    <dgm:pt modelId="{DDE86E5F-925D-554A-B47A-D702EF3C1CF9}" type="parTrans" cxnId="{BABB1EE3-71B4-FF4C-AC78-245E8A02F4C4}">
      <dgm:prSet/>
      <dgm:spPr/>
      <dgm:t>
        <a:bodyPr/>
        <a:lstStyle/>
        <a:p>
          <a:endParaRPr lang="en-US"/>
        </a:p>
      </dgm:t>
    </dgm:pt>
    <dgm:pt modelId="{F91BE17E-E3C7-F74B-895F-6578FCC0C8AA}" type="sibTrans" cxnId="{BABB1EE3-71B4-FF4C-AC78-245E8A02F4C4}">
      <dgm:prSet/>
      <dgm:spPr/>
      <dgm:t>
        <a:bodyPr/>
        <a:lstStyle/>
        <a:p>
          <a:endParaRPr lang="en-US"/>
        </a:p>
      </dgm:t>
    </dgm:pt>
    <dgm:pt modelId="{F69AD183-B73F-1343-AD2E-6797B8275353}">
      <dgm:prSet phldrT="[Text]"/>
      <dgm:spPr/>
      <dgm:t>
        <a:bodyPr/>
        <a:lstStyle/>
        <a:p>
          <a:r>
            <a:rPr lang="en-US" dirty="0"/>
            <a:t>Colliders</a:t>
          </a:r>
        </a:p>
      </dgm:t>
    </dgm:pt>
    <dgm:pt modelId="{AAD70675-B2F9-9649-945D-9D6A810BB7F3}" type="parTrans" cxnId="{2418981F-6E65-1949-8001-58E9CCD10FE8}">
      <dgm:prSet/>
      <dgm:spPr/>
      <dgm:t>
        <a:bodyPr/>
        <a:lstStyle/>
        <a:p>
          <a:endParaRPr lang="en-US"/>
        </a:p>
      </dgm:t>
    </dgm:pt>
    <dgm:pt modelId="{2449A28E-593E-A742-BD49-803DF2020C93}" type="sibTrans" cxnId="{2418981F-6E65-1949-8001-58E9CCD10FE8}">
      <dgm:prSet/>
      <dgm:spPr/>
      <dgm:t>
        <a:bodyPr/>
        <a:lstStyle/>
        <a:p>
          <a:endParaRPr lang="en-US"/>
        </a:p>
      </dgm:t>
    </dgm:pt>
    <dgm:pt modelId="{7AA6C227-692F-2B48-BC04-1AD1730D67CC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Opportunities</a:t>
          </a:r>
        </a:p>
      </dgm:t>
    </dgm:pt>
    <dgm:pt modelId="{D1437BB7-B686-AB4D-A210-2AE44683897E}" type="parTrans" cxnId="{958848A8-A235-944F-BD29-266B684E2479}">
      <dgm:prSet/>
      <dgm:spPr/>
      <dgm:t>
        <a:bodyPr/>
        <a:lstStyle/>
        <a:p>
          <a:endParaRPr lang="en-US"/>
        </a:p>
      </dgm:t>
    </dgm:pt>
    <dgm:pt modelId="{C4B21822-0E1F-2A4B-9C29-79F310993595}" type="sibTrans" cxnId="{958848A8-A235-944F-BD29-266B684E2479}">
      <dgm:prSet/>
      <dgm:spPr/>
      <dgm:t>
        <a:bodyPr/>
        <a:lstStyle/>
        <a:p>
          <a:endParaRPr lang="en-US"/>
        </a:p>
      </dgm:t>
    </dgm:pt>
    <dgm:pt modelId="{E5508018-55AF-EE49-A401-6BED274F6A7E}">
      <dgm:prSet phldrT="[Text]"/>
      <dgm:spPr/>
      <dgm:t>
        <a:bodyPr/>
        <a:lstStyle/>
        <a:p>
          <a:r>
            <a:rPr lang="en-US" dirty="0"/>
            <a:t>Collider Synergies</a:t>
          </a:r>
        </a:p>
      </dgm:t>
    </dgm:pt>
    <dgm:pt modelId="{5DD8BCBB-BF35-9949-BA5C-4DE7264CF2EB}" type="parTrans" cxnId="{5B89C7F8-DAA2-9740-BA20-3DEF27AAA512}">
      <dgm:prSet/>
      <dgm:spPr/>
      <dgm:t>
        <a:bodyPr/>
        <a:lstStyle/>
        <a:p>
          <a:endParaRPr lang="en-US"/>
        </a:p>
      </dgm:t>
    </dgm:pt>
    <dgm:pt modelId="{621A0B6A-1DA7-1342-9D41-D21C7EC41F39}" type="sibTrans" cxnId="{5B89C7F8-DAA2-9740-BA20-3DEF27AAA512}">
      <dgm:prSet/>
      <dgm:spPr/>
      <dgm:t>
        <a:bodyPr/>
        <a:lstStyle/>
        <a:p>
          <a:endParaRPr lang="en-US"/>
        </a:p>
      </dgm:t>
    </dgm:pt>
    <dgm:pt modelId="{5EC526FE-269F-D443-9292-E00FDEE9107C}">
      <dgm:prSet phldrT="[Text]" custT="1"/>
      <dgm:spPr/>
      <dgm:t>
        <a:bodyPr/>
        <a:lstStyle/>
        <a:p>
          <a:r>
            <a:rPr lang="en-US" sz="1600" dirty="0">
              <a:solidFill>
                <a:srgbClr val="000090"/>
              </a:solidFill>
            </a:rPr>
            <a:t>High intensity beams required for a long-baseline Neutrino Factory are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readily provided in conjunction with a Muon Collider Front End</a:t>
          </a:r>
        </a:p>
      </dgm:t>
    </dgm:pt>
    <dgm:pt modelId="{2ADF8C01-132B-1947-AE53-43026F81D88A}" type="parTrans" cxnId="{20F30916-C83C-BE43-B1B2-AA8B84AD2E8E}">
      <dgm:prSet/>
      <dgm:spPr/>
      <dgm:t>
        <a:bodyPr/>
        <a:lstStyle/>
        <a:p>
          <a:endParaRPr lang="en-US"/>
        </a:p>
      </dgm:t>
    </dgm:pt>
    <dgm:pt modelId="{31A79487-6489-164F-9E14-9B849EBEFDF4}" type="sibTrans" cxnId="{20F30916-C83C-BE43-B1B2-AA8B84AD2E8E}">
      <dgm:prSet/>
      <dgm:spPr/>
      <dgm:t>
        <a:bodyPr/>
        <a:lstStyle/>
        <a:p>
          <a:endParaRPr lang="en-US"/>
        </a:p>
      </dgm:t>
    </dgm:pt>
    <dgm:pt modelId="{0BF9CE7B-2513-304B-AD8F-F56274D4E851}">
      <dgm:prSet phldrT="[Text]" custT="1"/>
      <dgm:spPr/>
      <dgm:t>
        <a:bodyPr/>
        <a:lstStyle/>
        <a:p>
          <a:r>
            <a:rPr lang="en-US" sz="1600" dirty="0"/>
            <a:t>Tests of Lepton Flavor Violation</a:t>
          </a:r>
        </a:p>
      </dgm:t>
    </dgm:pt>
    <dgm:pt modelId="{F7940A7B-E750-7A41-BF5D-DBEFA9B1AB17}" type="parTrans" cxnId="{B89200AD-5CB7-7247-9F16-655AFA8880D7}">
      <dgm:prSet/>
      <dgm:spPr/>
      <dgm:t>
        <a:bodyPr/>
        <a:lstStyle/>
        <a:p>
          <a:endParaRPr lang="en-US"/>
        </a:p>
      </dgm:t>
    </dgm:pt>
    <dgm:pt modelId="{2587F268-CC7F-1747-8EB2-703B86B7D3F5}" type="sibTrans" cxnId="{B89200AD-5CB7-7247-9F16-655AFA8880D7}">
      <dgm:prSet/>
      <dgm:spPr/>
      <dgm:t>
        <a:bodyPr/>
        <a:lstStyle/>
        <a:p>
          <a:endParaRPr lang="en-US"/>
        </a:p>
      </dgm:t>
    </dgm:pt>
    <dgm:pt modelId="{2C6DA1B4-0552-9E41-882A-1BD71723DC3E}">
      <dgm:prSet phldrT="[Text]" custT="1"/>
      <dgm:spPr/>
      <dgm:t>
        <a:bodyPr/>
        <a:lstStyle/>
        <a:p>
          <a:r>
            <a:rPr lang="en-US" sz="1600" dirty="0"/>
            <a:t>Anomalous Magnetic Moment (g-2)</a:t>
          </a:r>
        </a:p>
      </dgm:t>
    </dgm:pt>
    <dgm:pt modelId="{D878733D-1104-EA47-8D7D-8A869FB31FD1}" type="parTrans" cxnId="{A0590DE1-BFD9-8C4A-B033-2CFAD04EB846}">
      <dgm:prSet/>
      <dgm:spPr/>
      <dgm:t>
        <a:bodyPr/>
        <a:lstStyle/>
        <a:p>
          <a:endParaRPr lang="en-US"/>
        </a:p>
      </dgm:t>
    </dgm:pt>
    <dgm:pt modelId="{ADF776A4-B1A7-B245-99F1-F66D98687D88}" type="sibTrans" cxnId="{A0590DE1-BFD9-8C4A-B033-2CFAD04EB846}">
      <dgm:prSet/>
      <dgm:spPr/>
      <dgm:t>
        <a:bodyPr/>
        <a:lstStyle/>
        <a:p>
          <a:endParaRPr lang="en-US"/>
        </a:p>
      </dgm:t>
    </dgm:pt>
    <dgm:pt modelId="{6591D22D-F7D1-B844-9A91-4A7B027A27D8}">
      <dgm:prSet phldrT="[Text]" custT="1"/>
      <dgm:spPr/>
      <dgm:t>
        <a:bodyPr/>
        <a:lstStyle/>
        <a:p>
          <a:r>
            <a:rPr lang="en-US" sz="1600" dirty="0"/>
            <a:t>Next generation lepton collider</a:t>
          </a:r>
        </a:p>
      </dgm:t>
    </dgm:pt>
    <dgm:pt modelId="{C71FCDA2-30A2-4148-AF25-2BF29713631D}" type="parTrans" cxnId="{EB748558-7643-644F-A670-2DE283B3DA8F}">
      <dgm:prSet/>
      <dgm:spPr/>
      <dgm:t>
        <a:bodyPr/>
        <a:lstStyle/>
        <a:p>
          <a:endParaRPr lang="en-US"/>
        </a:p>
      </dgm:t>
    </dgm:pt>
    <dgm:pt modelId="{6347AFE0-B76A-024B-954D-F653F15DCE2E}" type="sibTrans" cxnId="{EB748558-7643-644F-A670-2DE283B3DA8F}">
      <dgm:prSet/>
      <dgm:spPr/>
      <dgm:t>
        <a:bodyPr/>
        <a:lstStyle/>
        <a:p>
          <a:endParaRPr lang="en-US"/>
        </a:p>
      </dgm:t>
    </dgm:pt>
    <dgm:pt modelId="{7F4FA872-D0B7-0040-8B05-2F38BCDE7B50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s-channel production of scalar objects</a:t>
          </a:r>
        </a:p>
      </dgm:t>
    </dgm:pt>
    <dgm:pt modelId="{35497B6C-CB5D-0A4C-8A53-CBE350CBE3E2}" type="parTrans" cxnId="{BCA3CD4A-BC1C-B149-B714-B0E06D6AA33F}">
      <dgm:prSet/>
      <dgm:spPr/>
      <dgm:t>
        <a:bodyPr/>
        <a:lstStyle/>
        <a:p>
          <a:endParaRPr lang="en-US"/>
        </a:p>
      </dgm:t>
    </dgm:pt>
    <dgm:pt modelId="{7C6DBF23-728F-1B4D-BF58-0BFB2C377D15}" type="sibTrans" cxnId="{BCA3CD4A-BC1C-B149-B714-B0E06D6AA33F}">
      <dgm:prSet/>
      <dgm:spPr/>
      <dgm:t>
        <a:bodyPr/>
        <a:lstStyle/>
        <a:p>
          <a:endParaRPr lang="en-US"/>
        </a:p>
      </dgm:t>
    </dgm:pt>
    <dgm:pt modelId="{AC5127C3-CDA0-114C-8C2F-0B586EF6AB91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Strong coupling to particles like the Higgs </a:t>
          </a:r>
        </a:p>
      </dgm:t>
    </dgm:pt>
    <dgm:pt modelId="{5945F25C-E13A-0E40-9967-39B61CD8C674}" type="parTrans" cxnId="{D7D2D81D-0891-A148-B7E0-270D47530605}">
      <dgm:prSet/>
      <dgm:spPr/>
      <dgm:t>
        <a:bodyPr/>
        <a:lstStyle/>
        <a:p>
          <a:endParaRPr lang="en-US"/>
        </a:p>
      </dgm:t>
    </dgm:pt>
    <dgm:pt modelId="{B8E24FF7-06D8-1444-B1F0-5E7EC782CE01}" type="sibTrans" cxnId="{D7D2D81D-0891-A148-B7E0-270D47530605}">
      <dgm:prSet/>
      <dgm:spPr/>
      <dgm:t>
        <a:bodyPr/>
        <a:lstStyle/>
        <a:p>
          <a:endParaRPr lang="en-US"/>
        </a:p>
      </dgm:t>
    </dgm:pt>
    <dgm:pt modelId="{4EC0888B-0E72-C740-AC46-CD71926644F8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Reduced synchrotron radiation </a:t>
          </a:r>
          <a:r>
            <a:rPr lang="en-US" sz="1600" b="0" dirty="0">
              <a:solidFill>
                <a:srgbClr val="000000"/>
              </a:solidFill>
              <a:latin typeface="Wingdings 3" charset="2"/>
              <a:cs typeface="Wingdings 3" charset="2"/>
            </a:rPr>
            <a:t>a</a:t>
          </a:r>
          <a:r>
            <a:rPr lang="en-US" sz="1600" b="0" dirty="0">
              <a:solidFill>
                <a:srgbClr val="000000"/>
              </a:solidFill>
              <a:latin typeface="+mn-lt"/>
              <a:cs typeface="Wingdings 3" charset="2"/>
            </a:rPr>
            <a:t> multi-pass acceleration feasible</a:t>
          </a:r>
          <a:endParaRPr lang="en-US" sz="1600" b="0" dirty="0">
            <a:solidFill>
              <a:srgbClr val="000000"/>
            </a:solidFill>
          </a:endParaRPr>
        </a:p>
      </dgm:t>
    </dgm:pt>
    <dgm:pt modelId="{2FBA5A75-6AAA-4543-836D-BC2D3764BBAA}" type="parTrans" cxnId="{6FD5DF98-EA70-9B46-B3BE-98FBC4E96D18}">
      <dgm:prSet/>
      <dgm:spPr/>
      <dgm:t>
        <a:bodyPr/>
        <a:lstStyle/>
        <a:p>
          <a:endParaRPr lang="en-US"/>
        </a:p>
      </dgm:t>
    </dgm:pt>
    <dgm:pt modelId="{041B4A11-A673-404F-A2D5-129B1737296D}" type="sibTrans" cxnId="{6FD5DF98-EA70-9B46-B3BE-98FBC4E96D18}">
      <dgm:prSet/>
      <dgm:spPr/>
      <dgm:t>
        <a:bodyPr/>
        <a:lstStyle/>
        <a:p>
          <a:endParaRPr lang="en-US"/>
        </a:p>
      </dgm:t>
    </dgm:pt>
    <dgm:pt modelId="{9A011512-8CBE-4249-8B8D-D6C720A52E00}">
      <dgm:prSet phldrT="[Text]" custT="1"/>
      <dgm:spPr/>
      <dgm:t>
        <a:bodyPr/>
        <a:lstStyle/>
        <a:p>
          <a:r>
            <a:rPr lang="en-US" sz="1600" b="0" dirty="0">
              <a:solidFill>
                <a:srgbClr val="000000"/>
              </a:solidFill>
            </a:rPr>
            <a:t>Beams can be produced with small energy spread</a:t>
          </a:r>
        </a:p>
      </dgm:t>
    </dgm:pt>
    <dgm:pt modelId="{D823182A-7499-DB42-ACD9-AEBA281434F7}" type="parTrans" cxnId="{F25C5320-D01E-4548-9B12-F3CC23760800}">
      <dgm:prSet/>
      <dgm:spPr/>
      <dgm:t>
        <a:bodyPr/>
        <a:lstStyle/>
        <a:p>
          <a:endParaRPr lang="en-US"/>
        </a:p>
      </dgm:t>
    </dgm:pt>
    <dgm:pt modelId="{3606BD45-C1AC-5140-8001-A409F5249022}" type="sibTrans" cxnId="{F25C5320-D01E-4548-9B12-F3CC23760800}">
      <dgm:prSet/>
      <dgm:spPr/>
      <dgm:t>
        <a:bodyPr/>
        <a:lstStyle/>
        <a:p>
          <a:endParaRPr lang="en-US"/>
        </a:p>
      </dgm:t>
    </dgm:pt>
    <dgm:pt modelId="{CDBBC04A-9C08-4D42-ADFF-C3403198BD96}">
      <dgm:prSet phldrT="[Text]" custT="1"/>
      <dgm:spPr/>
      <dgm:t>
        <a:bodyPr/>
        <a:lstStyle/>
        <a:p>
          <a:r>
            <a:rPr lang="en-US" sz="1600" b="1" i="1" dirty="0">
              <a:solidFill>
                <a:srgbClr val="FF0000"/>
              </a:solidFill>
            </a:rPr>
            <a:t>BUT</a:t>
          </a:r>
          <a:r>
            <a:rPr lang="en-US" sz="1600" b="1" dirty="0">
              <a:solidFill>
                <a:srgbClr val="FF0000"/>
              </a:solidFill>
            </a:rPr>
            <a:t> the accelerator complex and detector must be able to handle the impacts of </a:t>
          </a:r>
          <a:r>
            <a:rPr lang="en-US" sz="1600" b="0" i="0" dirty="0">
              <a:solidFill>
                <a:srgbClr val="FF0000"/>
              </a:solidFill>
              <a:latin typeface="Symbol" charset="2"/>
              <a:cs typeface="Symbol" charset="2"/>
            </a:rPr>
            <a:t>m</a:t>
          </a:r>
          <a:r>
            <a:rPr lang="en-US" sz="1600" b="1" dirty="0">
              <a:solidFill>
                <a:srgbClr val="FF0000"/>
              </a:solidFill>
              <a:latin typeface="+mn-lt"/>
              <a:cs typeface="Symbol" charset="2"/>
            </a:rPr>
            <a:t> decays</a:t>
          </a:r>
          <a:endParaRPr lang="en-US" sz="1600" b="1" dirty="0">
            <a:solidFill>
              <a:srgbClr val="FF0000"/>
            </a:solidFill>
          </a:endParaRPr>
        </a:p>
      </dgm:t>
    </dgm:pt>
    <dgm:pt modelId="{DF8E2D7A-C645-DC40-81E4-D64C4DC3AF42}" type="parTrans" cxnId="{A0810921-02F4-5F4E-AD3F-0EA4289F0727}">
      <dgm:prSet/>
      <dgm:spPr/>
      <dgm:t>
        <a:bodyPr/>
        <a:lstStyle/>
        <a:p>
          <a:endParaRPr lang="en-US"/>
        </a:p>
      </dgm:t>
    </dgm:pt>
    <dgm:pt modelId="{964CFCC2-80CA-9D44-A26B-27FCEA2E7596}" type="sibTrans" cxnId="{A0810921-02F4-5F4E-AD3F-0EA4289F0727}">
      <dgm:prSet/>
      <dgm:spPr/>
      <dgm:t>
        <a:bodyPr/>
        <a:lstStyle/>
        <a:p>
          <a:endParaRPr lang="en-US"/>
        </a:p>
      </dgm:t>
    </dgm:pt>
    <dgm:pt modelId="{B572613E-8E99-5F4A-8AE5-EA03FBF4532C}">
      <dgm:prSet phldrT="[Text]" custT="1"/>
      <dgm:spPr/>
      <dgm:t>
        <a:bodyPr/>
        <a:lstStyle/>
        <a:p>
          <a:r>
            <a:rPr lang="en-US" sz="1600" b="0" dirty="0" err="1">
              <a:solidFill>
                <a:srgbClr val="000000"/>
              </a:solidFill>
            </a:rPr>
            <a:t>Beamstrahlung</a:t>
          </a:r>
          <a:r>
            <a:rPr lang="en-US" sz="1600" b="0" dirty="0">
              <a:solidFill>
                <a:srgbClr val="000000"/>
              </a:solidFill>
            </a:rPr>
            <a:t> effects suppressed at the collider IP</a:t>
          </a:r>
        </a:p>
      </dgm:t>
    </dgm:pt>
    <dgm:pt modelId="{707EC7AA-1C45-2F4D-8008-7BA40717C7F7}" type="parTrans" cxnId="{11E9E72D-F1C7-FA4A-8340-0299A0750710}">
      <dgm:prSet/>
      <dgm:spPr/>
      <dgm:t>
        <a:bodyPr/>
        <a:lstStyle/>
        <a:p>
          <a:endParaRPr lang="en-US"/>
        </a:p>
      </dgm:t>
    </dgm:pt>
    <dgm:pt modelId="{1053296D-2034-AA45-81B8-59B96B4749C9}" type="sibTrans" cxnId="{11E9E72D-F1C7-FA4A-8340-0299A0750710}">
      <dgm:prSet/>
      <dgm:spPr/>
      <dgm:t>
        <a:bodyPr/>
        <a:lstStyle/>
        <a:p>
          <a:endParaRPr lang="en-US"/>
        </a:p>
      </dgm:t>
    </dgm:pt>
    <dgm:pt modelId="{1374F2E9-F61B-3E4F-8F77-B887D294111F}">
      <dgm:prSet phldrT="[Text]" custT="1"/>
      <dgm:spPr/>
      <dgm:t>
        <a:bodyPr/>
        <a:lstStyle/>
        <a:p>
          <a:r>
            <a:rPr lang="en-US" sz="1600" dirty="0">
              <a:solidFill>
                <a:srgbClr val="000090"/>
              </a:solidFill>
            </a:rPr>
            <a:t>Such overlaps offer unique staging strategies to guarantee physics output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while developing a muon accelerator complex capable of supporting </a:t>
          </a:r>
          <a:br>
            <a:rPr lang="en-US" sz="1600" dirty="0">
              <a:solidFill>
                <a:srgbClr val="000090"/>
              </a:solidFill>
            </a:rPr>
          </a:br>
          <a:r>
            <a:rPr lang="en-US" sz="1600" dirty="0">
              <a:solidFill>
                <a:srgbClr val="000090"/>
              </a:solidFill>
            </a:rPr>
            <a:t>collider operations</a:t>
          </a:r>
        </a:p>
      </dgm:t>
    </dgm:pt>
    <dgm:pt modelId="{B8837387-1E98-6D4C-AFF3-398521FA11AC}" type="parTrans" cxnId="{F1210591-7DB1-8E4E-BABD-85C737D58541}">
      <dgm:prSet/>
      <dgm:spPr/>
      <dgm:t>
        <a:bodyPr/>
        <a:lstStyle/>
        <a:p>
          <a:endParaRPr lang="en-US"/>
        </a:p>
      </dgm:t>
    </dgm:pt>
    <dgm:pt modelId="{B462C1C8-6C4F-C24A-8681-F5F3BF61F5CA}" type="sibTrans" cxnId="{F1210591-7DB1-8E4E-BABD-85C737D58541}">
      <dgm:prSet/>
      <dgm:spPr/>
      <dgm:t>
        <a:bodyPr/>
        <a:lstStyle/>
        <a:p>
          <a:endParaRPr lang="en-US"/>
        </a:p>
      </dgm:t>
    </dgm:pt>
    <dgm:pt modelId="{F53AAEE0-A124-8645-95DA-D05006B71D67}" type="pres">
      <dgm:prSet presAssocID="{690EF944-250F-804E-B9F9-EA39E18EB509}" presName="linearFlow" presStyleCnt="0">
        <dgm:presLayoutVars>
          <dgm:dir/>
          <dgm:animLvl val="lvl"/>
          <dgm:resizeHandles val="exact"/>
        </dgm:presLayoutVars>
      </dgm:prSet>
      <dgm:spPr/>
    </dgm:pt>
    <dgm:pt modelId="{40C0AB66-02F7-A74F-A613-2BC920A048A9}" type="pres">
      <dgm:prSet presAssocID="{8FECAF6E-9BFA-5246-8F71-AACFD83686C1}" presName="composite" presStyleCnt="0"/>
      <dgm:spPr/>
    </dgm:pt>
    <dgm:pt modelId="{5E217779-7012-3C41-A1E0-CAEE0445B8E9}" type="pres">
      <dgm:prSet presAssocID="{8FECAF6E-9BFA-5246-8F71-AACFD83686C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221B30A-C6E0-3B4D-A873-1F464D604CD7}" type="pres">
      <dgm:prSet presAssocID="{8FECAF6E-9BFA-5246-8F71-AACFD83686C1}" presName="descendantText" presStyleLbl="alignAcc1" presStyleIdx="0" presStyleCnt="3" custScaleY="145950">
        <dgm:presLayoutVars>
          <dgm:bulletEnabled val="1"/>
        </dgm:presLayoutVars>
      </dgm:prSet>
      <dgm:spPr/>
    </dgm:pt>
    <dgm:pt modelId="{47F4C33B-0121-CE4D-8CCE-85279D71EB17}" type="pres">
      <dgm:prSet presAssocID="{8325FE69-AC00-1248-BB69-F1B3040C1745}" presName="sp" presStyleCnt="0"/>
      <dgm:spPr/>
    </dgm:pt>
    <dgm:pt modelId="{204BA4A5-3D57-C54D-9BA5-A517DA328BEB}" type="pres">
      <dgm:prSet presAssocID="{F69AD183-B73F-1343-AD2E-6797B8275353}" presName="composite" presStyleCnt="0"/>
      <dgm:spPr/>
    </dgm:pt>
    <dgm:pt modelId="{A49871C9-D0C0-D549-9465-6B22246C582A}" type="pres">
      <dgm:prSet presAssocID="{F69AD183-B73F-1343-AD2E-6797B827535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FD6E569-987C-AD4B-B2CD-4938879A320C}" type="pres">
      <dgm:prSet presAssocID="{F69AD183-B73F-1343-AD2E-6797B8275353}" presName="descendantText" presStyleLbl="alignAcc1" presStyleIdx="1" presStyleCnt="3" custScaleY="176105">
        <dgm:presLayoutVars>
          <dgm:bulletEnabled val="1"/>
        </dgm:presLayoutVars>
      </dgm:prSet>
      <dgm:spPr/>
    </dgm:pt>
    <dgm:pt modelId="{35D602A3-3D3B-0A40-B9F9-AE579C769FDF}" type="pres">
      <dgm:prSet presAssocID="{2449A28E-593E-A742-BD49-803DF2020C93}" presName="sp" presStyleCnt="0"/>
      <dgm:spPr/>
    </dgm:pt>
    <dgm:pt modelId="{29C60082-647E-E64D-91AC-515F43990BBA}" type="pres">
      <dgm:prSet presAssocID="{E5508018-55AF-EE49-A401-6BED274F6A7E}" presName="composite" presStyleCnt="0"/>
      <dgm:spPr/>
    </dgm:pt>
    <dgm:pt modelId="{ABE54DA5-0DF6-114F-B502-87DEF6542056}" type="pres">
      <dgm:prSet presAssocID="{E5508018-55AF-EE49-A401-6BED274F6A7E}" presName="parentText" presStyleLbl="alignNode1" presStyleIdx="2" presStyleCnt="3" custLinFactNeighborY="4938">
        <dgm:presLayoutVars>
          <dgm:chMax val="1"/>
          <dgm:bulletEnabled val="1"/>
        </dgm:presLayoutVars>
      </dgm:prSet>
      <dgm:spPr/>
    </dgm:pt>
    <dgm:pt modelId="{626607CA-67BB-3441-A65B-B5A51C99A3C9}" type="pres">
      <dgm:prSet presAssocID="{E5508018-55AF-EE49-A401-6BED274F6A7E}" presName="descendantText" presStyleLbl="alignAcc1" presStyleIdx="2" presStyleCnt="3" custScaleY="141030" custLinFactNeighborY="11638">
        <dgm:presLayoutVars>
          <dgm:bulletEnabled val="1"/>
        </dgm:presLayoutVars>
      </dgm:prSet>
      <dgm:spPr/>
    </dgm:pt>
  </dgm:ptLst>
  <dgm:cxnLst>
    <dgm:cxn modelId="{52DFD615-9F5F-734D-B1AD-C9DAA6ABE1FA}" type="presOf" srcId="{2C6DA1B4-0552-9E41-882A-1BD71723DC3E}" destId="{F221B30A-C6E0-3B4D-A873-1F464D604CD7}" srcOrd="0" destOrd="2" presId="urn:microsoft.com/office/officeart/2005/8/layout/chevron2"/>
    <dgm:cxn modelId="{20F30916-C83C-BE43-B1B2-AA8B84AD2E8E}" srcId="{E5508018-55AF-EE49-A401-6BED274F6A7E}" destId="{5EC526FE-269F-D443-9292-E00FDEE9107C}" srcOrd="0" destOrd="0" parTransId="{2ADF8C01-132B-1947-AE53-43026F81D88A}" sibTransId="{31A79487-6489-164F-9E14-9B849EBEFDF4}"/>
    <dgm:cxn modelId="{D7D2D81D-0891-A148-B7E0-270D47530605}" srcId="{7AA6C227-692F-2B48-BC04-1AD1730D67CC}" destId="{AC5127C3-CDA0-114C-8C2F-0B586EF6AB91}" srcOrd="1" destOrd="0" parTransId="{5945F25C-E13A-0E40-9967-39B61CD8C674}" sibTransId="{B8E24FF7-06D8-1444-B1F0-5E7EC782CE01}"/>
    <dgm:cxn modelId="{2418981F-6E65-1949-8001-58E9CCD10FE8}" srcId="{690EF944-250F-804E-B9F9-EA39E18EB509}" destId="{F69AD183-B73F-1343-AD2E-6797B8275353}" srcOrd="1" destOrd="0" parTransId="{AAD70675-B2F9-9649-945D-9D6A810BB7F3}" sibTransId="{2449A28E-593E-A742-BD49-803DF2020C93}"/>
    <dgm:cxn modelId="{F25C5320-D01E-4548-9B12-F3CC23760800}" srcId="{7AA6C227-692F-2B48-BC04-1AD1730D67CC}" destId="{9A011512-8CBE-4249-8B8D-D6C720A52E00}" srcOrd="3" destOrd="0" parTransId="{D823182A-7499-DB42-ACD9-AEBA281434F7}" sibTransId="{3606BD45-C1AC-5140-8001-A409F5249022}"/>
    <dgm:cxn modelId="{A0810921-02F4-5F4E-AD3F-0EA4289F0727}" srcId="{F69AD183-B73F-1343-AD2E-6797B8275353}" destId="{CDBBC04A-9C08-4D42-ADFF-C3403198BD96}" srcOrd="1" destOrd="0" parTransId="{DF8E2D7A-C645-DC40-81E4-D64C4DC3AF42}" sibTransId="{964CFCC2-80CA-9D44-A26B-27FCEA2E7596}"/>
    <dgm:cxn modelId="{11E9E72D-F1C7-FA4A-8340-0299A0750710}" srcId="{7AA6C227-692F-2B48-BC04-1AD1730D67CC}" destId="{B572613E-8E99-5F4A-8AE5-EA03FBF4532C}" srcOrd="4" destOrd="0" parTransId="{707EC7AA-1C45-2F4D-8008-7BA40717C7F7}" sibTransId="{1053296D-2034-AA45-81B8-59B96B4749C9}"/>
    <dgm:cxn modelId="{732DC92F-593F-5841-A6EC-10D3CAF51C77}" type="presOf" srcId="{E5508018-55AF-EE49-A401-6BED274F6A7E}" destId="{ABE54DA5-0DF6-114F-B502-87DEF6542056}" srcOrd="0" destOrd="0" presId="urn:microsoft.com/office/officeart/2005/8/layout/chevron2"/>
    <dgm:cxn modelId="{54F36F33-F62A-2340-9BC4-230C663E9FBF}" type="presOf" srcId="{5EC526FE-269F-D443-9292-E00FDEE9107C}" destId="{626607CA-67BB-3441-A65B-B5A51C99A3C9}" srcOrd="0" destOrd="0" presId="urn:microsoft.com/office/officeart/2005/8/layout/chevron2"/>
    <dgm:cxn modelId="{0D556A38-384D-D94A-8EBF-9DE7E2789FD5}" type="presOf" srcId="{7F4FA872-D0B7-0040-8B05-2F38BCDE7B50}" destId="{9FD6E569-987C-AD4B-B2CD-4938879A320C}" srcOrd="0" destOrd="1" presId="urn:microsoft.com/office/officeart/2005/8/layout/chevron2"/>
    <dgm:cxn modelId="{8426593F-7E3F-A94D-820D-45CEC10F259B}" srcId="{8FECAF6E-9BFA-5246-8F71-AACFD83686C1}" destId="{DD9A7ADE-C503-3448-9A75-DEBC92169905}" srcOrd="0" destOrd="0" parTransId="{B6749941-0F48-5E40-886D-88B089D3FC91}" sibTransId="{D87EFCC3-EA69-E744-B80C-43FA7D218465}"/>
    <dgm:cxn modelId="{DFD55743-A429-5340-AAF3-EDD16FD12A78}" type="presOf" srcId="{CDBBC04A-9C08-4D42-ADFF-C3403198BD96}" destId="{9FD6E569-987C-AD4B-B2CD-4938879A320C}" srcOrd="0" destOrd="6" presId="urn:microsoft.com/office/officeart/2005/8/layout/chevron2"/>
    <dgm:cxn modelId="{C6670D46-4B5D-064E-A40D-041D50EC692B}" type="presOf" srcId="{8FECAF6E-9BFA-5246-8F71-AACFD83686C1}" destId="{5E217779-7012-3C41-A1E0-CAEE0445B8E9}" srcOrd="0" destOrd="0" presId="urn:microsoft.com/office/officeart/2005/8/layout/chevron2"/>
    <dgm:cxn modelId="{BCA3CD4A-BC1C-B149-B714-B0E06D6AA33F}" srcId="{7AA6C227-692F-2B48-BC04-1AD1730D67CC}" destId="{7F4FA872-D0B7-0040-8B05-2F38BCDE7B50}" srcOrd="0" destOrd="0" parTransId="{35497B6C-CB5D-0A4C-8A53-CBE350CBE3E2}" sibTransId="{7C6DBF23-728F-1B4D-BF58-0BFB2C377D15}"/>
    <dgm:cxn modelId="{7F070158-8E2A-7641-B739-0065C24E2946}" type="presOf" srcId="{7AA6C227-692F-2B48-BC04-1AD1730D67CC}" destId="{9FD6E569-987C-AD4B-B2CD-4938879A320C}" srcOrd="0" destOrd="0" presId="urn:microsoft.com/office/officeart/2005/8/layout/chevron2"/>
    <dgm:cxn modelId="{EB748558-7643-644F-A670-2DE283B3DA8F}" srcId="{DD9A7ADE-C503-3448-9A75-DEBC92169905}" destId="{6591D22D-F7D1-B844-9A91-4A7B027A27D8}" srcOrd="3" destOrd="0" parTransId="{C71FCDA2-30A2-4148-AF25-2BF29713631D}" sibTransId="{6347AFE0-B76A-024B-954D-F653F15DCE2E}"/>
    <dgm:cxn modelId="{8B606C6A-0A5F-614A-BDB8-C567344BF934}" type="presOf" srcId="{1374F2E9-F61B-3E4F-8F77-B887D294111F}" destId="{626607CA-67BB-3441-A65B-B5A51C99A3C9}" srcOrd="0" destOrd="1" presId="urn:microsoft.com/office/officeart/2005/8/layout/chevron2"/>
    <dgm:cxn modelId="{CB9A3D74-D38F-1A4F-8854-03057B9869B2}" type="presOf" srcId="{2481CFD1-E3DF-1E41-B8E2-5EFA4A155FC3}" destId="{F221B30A-C6E0-3B4D-A873-1F464D604CD7}" srcOrd="0" destOrd="3" presId="urn:microsoft.com/office/officeart/2005/8/layout/chevron2"/>
    <dgm:cxn modelId="{A1B56683-84DE-994E-AA46-887CAC66FDFD}" type="presOf" srcId="{6591D22D-F7D1-B844-9A91-4A7B027A27D8}" destId="{F221B30A-C6E0-3B4D-A873-1F464D604CD7}" srcOrd="0" destOrd="4" presId="urn:microsoft.com/office/officeart/2005/8/layout/chevron2"/>
    <dgm:cxn modelId="{F1210591-7DB1-8E4E-BABD-85C737D58541}" srcId="{E5508018-55AF-EE49-A401-6BED274F6A7E}" destId="{1374F2E9-F61B-3E4F-8F77-B887D294111F}" srcOrd="1" destOrd="0" parTransId="{B8837387-1E98-6D4C-AFF3-398521FA11AC}" sibTransId="{B462C1C8-6C4F-C24A-8681-F5F3BF61F5CA}"/>
    <dgm:cxn modelId="{1577F391-8BD2-584E-B7C6-4D6B3DCEB4C8}" type="presOf" srcId="{690EF944-250F-804E-B9F9-EA39E18EB509}" destId="{F53AAEE0-A124-8645-95DA-D05006B71D67}" srcOrd="0" destOrd="0" presId="urn:microsoft.com/office/officeart/2005/8/layout/chevron2"/>
    <dgm:cxn modelId="{CFFE7595-B39C-D242-BF1A-FF9A758EA53F}" type="presOf" srcId="{4EC0888B-0E72-C740-AC46-CD71926644F8}" destId="{9FD6E569-987C-AD4B-B2CD-4938879A320C}" srcOrd="0" destOrd="3" presId="urn:microsoft.com/office/officeart/2005/8/layout/chevron2"/>
    <dgm:cxn modelId="{6FD5DF98-EA70-9B46-B3BE-98FBC4E96D18}" srcId="{7AA6C227-692F-2B48-BC04-1AD1730D67CC}" destId="{4EC0888B-0E72-C740-AC46-CD71926644F8}" srcOrd="2" destOrd="0" parTransId="{2FBA5A75-6AAA-4543-836D-BC2D3764BBAA}" sibTransId="{041B4A11-A673-404F-A2D5-129B1737296D}"/>
    <dgm:cxn modelId="{958848A8-A235-944F-BD29-266B684E2479}" srcId="{F69AD183-B73F-1343-AD2E-6797B8275353}" destId="{7AA6C227-692F-2B48-BC04-1AD1730D67CC}" srcOrd="0" destOrd="0" parTransId="{D1437BB7-B686-AB4D-A210-2AE44683897E}" sibTransId="{C4B21822-0E1F-2A4B-9C29-79F310993595}"/>
    <dgm:cxn modelId="{B89200AD-5CB7-7247-9F16-655AFA8880D7}" srcId="{DD9A7ADE-C503-3448-9A75-DEBC92169905}" destId="{0BF9CE7B-2513-304B-AD8F-F56274D4E851}" srcOrd="0" destOrd="0" parTransId="{F7940A7B-E750-7A41-BF5D-DBEFA9B1AB17}" sibTransId="{2587F268-CC7F-1747-8EB2-703B86B7D3F5}"/>
    <dgm:cxn modelId="{87B22AB0-92C8-1B4F-B8ED-3B13D268F203}" type="presOf" srcId="{9A011512-8CBE-4249-8B8D-D6C720A52E00}" destId="{9FD6E569-987C-AD4B-B2CD-4938879A320C}" srcOrd="0" destOrd="4" presId="urn:microsoft.com/office/officeart/2005/8/layout/chevron2"/>
    <dgm:cxn modelId="{CD5958B9-0603-D947-9D74-0E5A83E985DA}" type="presOf" srcId="{B572613E-8E99-5F4A-8AE5-EA03FBF4532C}" destId="{9FD6E569-987C-AD4B-B2CD-4938879A320C}" srcOrd="0" destOrd="5" presId="urn:microsoft.com/office/officeart/2005/8/layout/chevron2"/>
    <dgm:cxn modelId="{5A90D5CE-EE61-8147-9CC2-B609649BE8C7}" type="presOf" srcId="{F69AD183-B73F-1343-AD2E-6797B8275353}" destId="{A49871C9-D0C0-D549-9465-6B22246C582A}" srcOrd="0" destOrd="0" presId="urn:microsoft.com/office/officeart/2005/8/layout/chevron2"/>
    <dgm:cxn modelId="{A0590DE1-BFD9-8C4A-B033-2CFAD04EB846}" srcId="{DD9A7ADE-C503-3448-9A75-DEBC92169905}" destId="{2C6DA1B4-0552-9E41-882A-1BD71723DC3E}" srcOrd="1" destOrd="0" parTransId="{D878733D-1104-EA47-8D7D-8A869FB31FD1}" sibTransId="{ADF776A4-B1A7-B245-99F1-F66D98687D88}"/>
    <dgm:cxn modelId="{BABB1EE3-71B4-FF4C-AC78-245E8A02F4C4}" srcId="{DD9A7ADE-C503-3448-9A75-DEBC92169905}" destId="{2481CFD1-E3DF-1E41-B8E2-5EFA4A155FC3}" srcOrd="2" destOrd="0" parTransId="{DDE86E5F-925D-554A-B47A-D702EF3C1CF9}" sibTransId="{F91BE17E-E3C7-F74B-895F-6578FCC0C8AA}"/>
    <dgm:cxn modelId="{93AE29E7-E5A6-6041-BACC-B23F0F629ADC}" type="presOf" srcId="{AC5127C3-CDA0-114C-8C2F-0B586EF6AB91}" destId="{9FD6E569-987C-AD4B-B2CD-4938879A320C}" srcOrd="0" destOrd="2" presId="urn:microsoft.com/office/officeart/2005/8/layout/chevron2"/>
    <dgm:cxn modelId="{7E51A9E9-28AB-4645-A58A-596EA6730928}" srcId="{690EF944-250F-804E-B9F9-EA39E18EB509}" destId="{8FECAF6E-9BFA-5246-8F71-AACFD83686C1}" srcOrd="0" destOrd="0" parTransId="{666BBA9D-F3E7-FF49-A0E3-574762F09254}" sibTransId="{8325FE69-AC00-1248-BB69-F1B3040C1745}"/>
    <dgm:cxn modelId="{F87C1CEF-88CB-C740-9121-C3F51A042CF9}" type="presOf" srcId="{DD9A7ADE-C503-3448-9A75-DEBC92169905}" destId="{F221B30A-C6E0-3B4D-A873-1F464D604CD7}" srcOrd="0" destOrd="0" presId="urn:microsoft.com/office/officeart/2005/8/layout/chevron2"/>
    <dgm:cxn modelId="{5B89C7F8-DAA2-9740-BA20-3DEF27AAA512}" srcId="{690EF944-250F-804E-B9F9-EA39E18EB509}" destId="{E5508018-55AF-EE49-A401-6BED274F6A7E}" srcOrd="2" destOrd="0" parTransId="{5DD8BCBB-BF35-9949-BA5C-4DE7264CF2EB}" sibTransId="{621A0B6A-1DA7-1342-9D41-D21C7EC41F39}"/>
    <dgm:cxn modelId="{C5C89AFB-84C5-4343-A26E-8D726C883F8F}" type="presOf" srcId="{0BF9CE7B-2513-304B-AD8F-F56274D4E851}" destId="{F221B30A-C6E0-3B4D-A873-1F464D604CD7}" srcOrd="0" destOrd="1" presId="urn:microsoft.com/office/officeart/2005/8/layout/chevron2"/>
    <dgm:cxn modelId="{13279DAA-0856-C044-8334-2F06E31D6A90}" type="presParOf" srcId="{F53AAEE0-A124-8645-95DA-D05006B71D67}" destId="{40C0AB66-02F7-A74F-A613-2BC920A048A9}" srcOrd="0" destOrd="0" presId="urn:microsoft.com/office/officeart/2005/8/layout/chevron2"/>
    <dgm:cxn modelId="{E721DFF9-6341-6D44-819B-6D40773CC641}" type="presParOf" srcId="{40C0AB66-02F7-A74F-A613-2BC920A048A9}" destId="{5E217779-7012-3C41-A1E0-CAEE0445B8E9}" srcOrd="0" destOrd="0" presId="urn:microsoft.com/office/officeart/2005/8/layout/chevron2"/>
    <dgm:cxn modelId="{8A4D560A-2A93-4243-852C-9787CABA2776}" type="presParOf" srcId="{40C0AB66-02F7-A74F-A613-2BC920A048A9}" destId="{F221B30A-C6E0-3B4D-A873-1F464D604CD7}" srcOrd="1" destOrd="0" presId="urn:microsoft.com/office/officeart/2005/8/layout/chevron2"/>
    <dgm:cxn modelId="{1E86113C-7F8C-E040-98A4-21DD638D3354}" type="presParOf" srcId="{F53AAEE0-A124-8645-95DA-D05006B71D67}" destId="{47F4C33B-0121-CE4D-8CCE-85279D71EB17}" srcOrd="1" destOrd="0" presId="urn:microsoft.com/office/officeart/2005/8/layout/chevron2"/>
    <dgm:cxn modelId="{09501520-7948-3D48-B9A2-668D8C1BB674}" type="presParOf" srcId="{F53AAEE0-A124-8645-95DA-D05006B71D67}" destId="{204BA4A5-3D57-C54D-9BA5-A517DA328BEB}" srcOrd="2" destOrd="0" presId="urn:microsoft.com/office/officeart/2005/8/layout/chevron2"/>
    <dgm:cxn modelId="{977E08E3-0043-3B41-A1A0-C3319AA6D3D8}" type="presParOf" srcId="{204BA4A5-3D57-C54D-9BA5-A517DA328BEB}" destId="{A49871C9-D0C0-D549-9465-6B22246C582A}" srcOrd="0" destOrd="0" presId="urn:microsoft.com/office/officeart/2005/8/layout/chevron2"/>
    <dgm:cxn modelId="{7565AC03-AA39-6A48-8D92-CF550096EA72}" type="presParOf" srcId="{204BA4A5-3D57-C54D-9BA5-A517DA328BEB}" destId="{9FD6E569-987C-AD4B-B2CD-4938879A320C}" srcOrd="1" destOrd="0" presId="urn:microsoft.com/office/officeart/2005/8/layout/chevron2"/>
    <dgm:cxn modelId="{5D452C67-DE0B-374A-9787-CF65C504AE25}" type="presParOf" srcId="{F53AAEE0-A124-8645-95DA-D05006B71D67}" destId="{35D602A3-3D3B-0A40-B9F9-AE579C769FDF}" srcOrd="3" destOrd="0" presId="urn:microsoft.com/office/officeart/2005/8/layout/chevron2"/>
    <dgm:cxn modelId="{146A158D-4292-8143-A716-0C2A5745DF0F}" type="presParOf" srcId="{F53AAEE0-A124-8645-95DA-D05006B71D67}" destId="{29C60082-647E-E64D-91AC-515F43990BBA}" srcOrd="4" destOrd="0" presId="urn:microsoft.com/office/officeart/2005/8/layout/chevron2"/>
    <dgm:cxn modelId="{40BB7F93-7A8F-FA48-9321-84ED57517513}" type="presParOf" srcId="{29C60082-647E-E64D-91AC-515F43990BBA}" destId="{ABE54DA5-0DF6-114F-B502-87DEF6542056}" srcOrd="0" destOrd="0" presId="urn:microsoft.com/office/officeart/2005/8/layout/chevron2"/>
    <dgm:cxn modelId="{5A18F38B-5B4F-5E44-93C8-392100B8EBA5}" type="presParOf" srcId="{29C60082-647E-E64D-91AC-515F43990BBA}" destId="{626607CA-67BB-3441-A65B-B5A51C99A3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17779-7012-3C41-A1E0-CAEE0445B8E9}">
      <dsp:nvSpPr>
        <dsp:cNvPr id="0" name=""/>
        <dsp:cNvSpPr/>
      </dsp:nvSpPr>
      <dsp:spPr>
        <a:xfrm rot="5400000">
          <a:off x="-243416" y="491014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Physics</a:t>
          </a:r>
          <a:br>
            <a:rPr lang="en-US" sz="1600" kern="1200" dirty="0"/>
          </a:br>
          <a:r>
            <a:rPr lang="en-US" sz="1600" kern="1200" dirty="0"/>
            <a:t>Frontiers</a:t>
          </a:r>
        </a:p>
      </dsp:txBody>
      <dsp:txXfrm rot="-5400000">
        <a:off x="1" y="815571"/>
        <a:ext cx="1135945" cy="486833"/>
      </dsp:txXfrm>
    </dsp:sp>
    <dsp:sp modelId="{F221B30A-C6E0-3B4D-A873-1F464D604CD7}">
      <dsp:nvSpPr>
        <dsp:cNvPr id="0" name=""/>
        <dsp:cNvSpPr/>
      </dsp:nvSpPr>
      <dsp:spPr>
        <a:xfrm rot="5400000">
          <a:off x="4798893" y="-3657692"/>
          <a:ext cx="1539489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Intense and cold muon beams </a:t>
          </a:r>
          <a:r>
            <a:rPr lang="en-US" sz="1600" b="1" kern="1200" dirty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600" b="1" kern="1200" dirty="0">
              <a:solidFill>
                <a:srgbClr val="FF0000"/>
              </a:solidFill>
            </a:rPr>
            <a:t> unique physics reach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Tests of Lepton Flavor Violation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Anomalous Magnetic Moment (g-2)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Precision sources of neutrinos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Next generation lepton collider</a:t>
          </a:r>
        </a:p>
      </dsp:txBody>
      <dsp:txXfrm rot="-5400000">
        <a:off x="1135945" y="80408"/>
        <a:ext cx="8790233" cy="1389185"/>
      </dsp:txXfrm>
    </dsp:sp>
    <dsp:sp modelId="{A49871C9-D0C0-D549-9465-6B22246C582A}">
      <dsp:nvSpPr>
        <dsp:cNvPr id="0" name=""/>
        <dsp:cNvSpPr/>
      </dsp:nvSpPr>
      <dsp:spPr>
        <a:xfrm rot="5400000">
          <a:off x="-243416" y="2354730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Colliders</a:t>
          </a:r>
        </a:p>
      </dsp:txBody>
      <dsp:txXfrm rot="-5400000">
        <a:off x="1" y="2679287"/>
        <a:ext cx="1135945" cy="486833"/>
      </dsp:txXfrm>
    </dsp:sp>
    <dsp:sp modelId="{9FD6E569-987C-AD4B-B2CD-4938879A320C}">
      <dsp:nvSpPr>
        <dsp:cNvPr id="0" name=""/>
        <dsp:cNvSpPr/>
      </dsp:nvSpPr>
      <dsp:spPr>
        <a:xfrm rot="5400000">
          <a:off x="4639854" y="-1793976"/>
          <a:ext cx="1857566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Opportunities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s-channel production of scalar objects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Strong coupling to particles like the Higgs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Reduced synchrotron radiation </a:t>
          </a:r>
          <a:r>
            <a:rPr lang="en-US" sz="1600" b="0" kern="1200" dirty="0">
              <a:solidFill>
                <a:srgbClr val="000000"/>
              </a:solidFill>
              <a:latin typeface="Wingdings 3" charset="2"/>
              <a:cs typeface="Wingdings 3" charset="2"/>
            </a:rPr>
            <a:t>a</a:t>
          </a:r>
          <a:r>
            <a:rPr lang="en-US" sz="1600" b="0" kern="1200" dirty="0">
              <a:solidFill>
                <a:srgbClr val="000000"/>
              </a:solidFill>
              <a:latin typeface="+mn-lt"/>
              <a:cs typeface="Wingdings 3" charset="2"/>
            </a:rPr>
            <a:t> multi-pass acceleration feasible</a:t>
          </a:r>
          <a:endParaRPr lang="en-US" sz="1600" b="0" kern="1200" dirty="0">
            <a:solidFill>
              <a:srgbClr val="000000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rgbClr val="000000"/>
              </a:solidFill>
            </a:rPr>
            <a:t>Beams can be produced with small energy spread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 err="1">
              <a:solidFill>
                <a:srgbClr val="000000"/>
              </a:solidFill>
            </a:rPr>
            <a:t>Beamstrahlung</a:t>
          </a:r>
          <a:r>
            <a:rPr lang="en-US" sz="1600" b="0" kern="1200" dirty="0">
              <a:solidFill>
                <a:srgbClr val="000000"/>
              </a:solidFill>
            </a:rPr>
            <a:t> effects suppressed at the collider 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i="1" kern="1200" dirty="0">
              <a:solidFill>
                <a:srgbClr val="FF0000"/>
              </a:solidFill>
            </a:rPr>
            <a:t>BUT</a:t>
          </a:r>
          <a:r>
            <a:rPr lang="en-US" sz="1600" b="1" kern="1200" dirty="0">
              <a:solidFill>
                <a:srgbClr val="FF0000"/>
              </a:solidFill>
            </a:rPr>
            <a:t> the accelerator complex and detector must be able to handle the impacts of </a:t>
          </a:r>
          <a:r>
            <a:rPr lang="en-US" sz="1600" b="0" i="0" kern="1200" dirty="0">
              <a:solidFill>
                <a:srgbClr val="FF0000"/>
              </a:solidFill>
              <a:latin typeface="Symbol" charset="2"/>
              <a:cs typeface="Symbol" charset="2"/>
            </a:rPr>
            <a:t>m</a:t>
          </a:r>
          <a:r>
            <a:rPr lang="en-US" sz="1600" b="1" kern="1200" dirty="0">
              <a:solidFill>
                <a:srgbClr val="FF0000"/>
              </a:solidFill>
              <a:latin typeface="+mn-lt"/>
              <a:cs typeface="Symbol" charset="2"/>
            </a:rPr>
            <a:t> decays</a:t>
          </a:r>
          <a:endParaRPr lang="en-US" sz="1600" b="1" kern="1200" dirty="0">
            <a:solidFill>
              <a:srgbClr val="FF0000"/>
            </a:solidFill>
          </a:endParaRPr>
        </a:p>
      </dsp:txBody>
      <dsp:txXfrm rot="-5400000">
        <a:off x="1135945" y="1800612"/>
        <a:ext cx="8774706" cy="1676208"/>
      </dsp:txXfrm>
    </dsp:sp>
    <dsp:sp modelId="{ABE54DA5-0DF6-114F-B502-87DEF6542056}">
      <dsp:nvSpPr>
        <dsp:cNvPr id="0" name=""/>
        <dsp:cNvSpPr/>
      </dsp:nvSpPr>
      <dsp:spPr>
        <a:xfrm rot="5400000">
          <a:off x="-243416" y="4038715"/>
          <a:ext cx="1622778" cy="113594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Collider Synergies</a:t>
          </a:r>
        </a:p>
      </dsp:txBody>
      <dsp:txXfrm rot="-5400000">
        <a:off x="1" y="4363272"/>
        <a:ext cx="1135945" cy="486833"/>
      </dsp:txXfrm>
    </dsp:sp>
    <dsp:sp modelId="{626607CA-67BB-3441-A65B-B5A51C99A3C9}">
      <dsp:nvSpPr>
        <dsp:cNvPr id="0" name=""/>
        <dsp:cNvSpPr/>
      </dsp:nvSpPr>
      <dsp:spPr>
        <a:xfrm rot="5400000">
          <a:off x="4824841" y="7511"/>
          <a:ext cx="1487593" cy="88653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90"/>
              </a:solidFill>
            </a:rPr>
            <a:t>High intensity beams required for a long-baseline Neutrino Factory are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readily provided in conjunction with a Muon Collider Front End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90"/>
              </a:solidFill>
            </a:rPr>
            <a:t>Such overlaps offer unique staging strategies to guarantee physics output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while developing a muon accelerator complex capable of supporting </a:t>
          </a:r>
          <a:br>
            <a:rPr lang="en-US" sz="1600" kern="1200" dirty="0">
              <a:solidFill>
                <a:srgbClr val="000090"/>
              </a:solidFill>
            </a:rPr>
          </a:br>
          <a:r>
            <a:rPr lang="en-US" sz="1600" kern="1200" dirty="0">
              <a:solidFill>
                <a:srgbClr val="000090"/>
              </a:solidFill>
            </a:rPr>
            <a:t>collider operations</a:t>
          </a:r>
        </a:p>
      </dsp:txBody>
      <dsp:txXfrm rot="-5400000">
        <a:off x="1135945" y="3769025"/>
        <a:ext cx="8792767" cy="1342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C6CDD-6A81-B645-B0F1-9BFA2822F533}" type="datetimeFigureOut">
              <a:rPr lang="en-US" smtClean="0"/>
              <a:t>1/20/22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FAE8D-5168-754F-B5F6-D2946B654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9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8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9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6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AE8D-5168-754F-B5F6-D2946B6544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3084"/>
            <a:ext cx="9144000" cy="10347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216CB-0CD2-894C-917A-6B38BDC31EFC}"/>
              </a:ext>
            </a:extLst>
          </p:cNvPr>
          <p:cNvSpPr/>
          <p:nvPr userDrawn="1"/>
        </p:nvSpPr>
        <p:spPr>
          <a:xfrm>
            <a:off x="-18288" y="6163056"/>
            <a:ext cx="12192000" cy="704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A3978-37B9-8640-8761-BBC7AD1EE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5" t="26000" r="323" b="38000"/>
          <a:stretch/>
        </p:blipFill>
        <p:spPr>
          <a:xfrm>
            <a:off x="10415016" y="6187270"/>
            <a:ext cx="1740408" cy="634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345498-9878-2348-BAAB-8DC9B4818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033" y="6291072"/>
            <a:ext cx="2560325" cy="429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C6BC0-54C3-5B46-9A05-9445C0310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450" y="11575"/>
            <a:ext cx="4697026" cy="2702560"/>
          </a:xfrm>
          <a:prstGeom prst="ellipse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22883"/>
            <a:ext cx="9144000" cy="1515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1485EC-3493-5C41-BC95-A234A0076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2077" r="-2422" b="1858"/>
          <a:stretch/>
        </p:blipFill>
        <p:spPr>
          <a:xfrm>
            <a:off x="-11575" y="0"/>
            <a:ext cx="854927" cy="9144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Image 6" descr="MCC-inernational-finalV01.png">
            <a:extLst>
              <a:ext uri="{FF2B5EF4-FFF2-40B4-BE49-F238E27FC236}">
                <a16:creationId xmlns:a16="http://schemas.microsoft.com/office/drawing/2014/main" id="{35522EE7-61F9-FD40-A9AE-5138974DF68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77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1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2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951" y="-1"/>
            <a:ext cx="104519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3360"/>
            <a:ext cx="2743200" cy="269875"/>
          </a:xfrm>
        </p:spPr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3360"/>
            <a:ext cx="4114800" cy="269875"/>
          </a:xfrm>
        </p:spPr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63360"/>
            <a:ext cx="1758696" cy="269875"/>
          </a:xfrm>
        </p:spPr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 descr="MCC-inernational-finalV01.png">
            <a:extLst>
              <a:ext uri="{FF2B5EF4-FFF2-40B4-BE49-F238E27FC236}">
                <a16:creationId xmlns:a16="http://schemas.microsoft.com/office/drawing/2014/main" id="{670D7CFD-68AB-6C42-81D8-9DFCAC63D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600" y="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 descr="MCC-inernational-finalV01.png">
            <a:extLst>
              <a:ext uri="{FF2B5EF4-FFF2-40B4-BE49-F238E27FC236}">
                <a16:creationId xmlns:a16="http://schemas.microsoft.com/office/drawing/2014/main" id="{6FFEBD9C-B9F4-C345-9F8B-099BF90D8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600" y="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6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951" y="-1"/>
            <a:ext cx="10440365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 6" descr="MCC-inernational-finalV01.png">
            <a:extLst>
              <a:ext uri="{FF2B5EF4-FFF2-40B4-BE49-F238E27FC236}">
                <a16:creationId xmlns:a16="http://schemas.microsoft.com/office/drawing/2014/main" id="{81A1D46A-7448-064D-9CAD-87749CD34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600" y="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6" descr="MCC-inernational-finalV01.png">
            <a:extLst>
              <a:ext uri="{FF2B5EF4-FFF2-40B4-BE49-F238E27FC236}">
                <a16:creationId xmlns:a16="http://schemas.microsoft.com/office/drawing/2014/main" id="{5CFD5AE0-038B-0449-AD8F-C67F11D0B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600" y="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5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4951" y="-1"/>
            <a:ext cx="11347047" cy="9144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758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90B5B-5839-424A-8863-D4784EBDD27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70DE5-9EC9-1944-B078-73A5C0DB9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-2077" r="-2422" b="1858"/>
          <a:stretch/>
        </p:blipFill>
        <p:spPr>
          <a:xfrm>
            <a:off x="-10160" y="10159"/>
            <a:ext cx="854927" cy="9144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2844AB-1583-2F46-BC45-DF9511E01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45" t="26000" r="323" b="38000"/>
          <a:stretch/>
        </p:blipFill>
        <p:spPr>
          <a:xfrm>
            <a:off x="10415016" y="6187270"/>
            <a:ext cx="1740408" cy="634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925975"/>
            <a:ext cx="11199471" cy="541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580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accent1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69215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accent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922338" indent="-2301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1154113" indent="-25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4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uoncollider.web.cern.ch/node/1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chris.rogers@stfc.ac.uk" TargetMode="External"/><Relationship Id="rId3" Type="http://schemas.openxmlformats.org/officeDocument/2006/relationships/hyperlink" Target="http://muoncollider.web.cern.ch/" TargetMode="External"/><Relationship Id="rId7" Type="http://schemas.openxmlformats.org/officeDocument/2006/relationships/hyperlink" Target="mailto:donatella.llucchesi@pd.infn.it" TargetMode="External"/><Relationship Id="rId2" Type="http://schemas.openxmlformats.org/officeDocument/2006/relationships/hyperlink" Target="mailto:SNOWMASS-MUON-COLLIDER-FORUM@FNAL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drea.wulzer@cern.ch" TargetMode="External"/><Relationship Id="rId5" Type="http://schemas.openxmlformats.org/officeDocument/2006/relationships/hyperlink" Target="mailto:nadia.pastrone@cern.ch" TargetMode="External"/><Relationship Id="rId4" Type="http://schemas.openxmlformats.org/officeDocument/2006/relationships/hyperlink" Target="mailto:daniel.schulte@cern.ch" TargetMode="External"/><Relationship Id="rId9" Type="http://schemas.openxmlformats.org/officeDocument/2006/relationships/hyperlink" Target="mailto:klaus.hanke@cern.ch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emf"/><Relationship Id="rId5" Type="http://schemas.openxmlformats.org/officeDocument/2006/relationships/diagramQuickStyle" Target="../diagrams/quickStyle1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1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216109-5577-9749-A766-33A4086CF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6832"/>
            <a:ext cx="9144000" cy="1613648"/>
          </a:xfrm>
          <a:noFill/>
        </p:spPr>
        <p:txBody>
          <a:bodyPr>
            <a:normAutofit/>
          </a:bodyPr>
          <a:lstStyle/>
          <a:p>
            <a:r>
              <a:rPr lang="en-US" dirty="0"/>
              <a:t>The Muon Collider Option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63FD8B6-6FE7-5A49-8B65-72BADEF06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6692"/>
            <a:ext cx="9144000" cy="27539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BNL Snowmass Retreat</a:t>
            </a:r>
          </a:p>
          <a:p>
            <a:r>
              <a:rPr lang="en-US" dirty="0"/>
              <a:t>Mark Palmer</a:t>
            </a:r>
            <a:br>
              <a:rPr lang="en-US" dirty="0"/>
            </a:br>
            <a:r>
              <a:rPr lang="en-US" dirty="0"/>
              <a:t>Brookhaven National Laboratory</a:t>
            </a:r>
            <a:endParaRPr lang="en-US" sz="1200" dirty="0"/>
          </a:p>
          <a:p>
            <a:r>
              <a:rPr lang="en-US" i="1" dirty="0"/>
              <a:t>Acknowledgements: </a:t>
            </a:r>
            <a:br>
              <a:rPr lang="en-US" i="1" dirty="0"/>
            </a:br>
            <a:r>
              <a:rPr lang="en-US" i="1" dirty="0"/>
              <a:t>US Muon Accelerator Program (MAP)</a:t>
            </a:r>
            <a:br>
              <a:rPr lang="en-US" i="1" dirty="0"/>
            </a:br>
            <a:r>
              <a:rPr lang="en-US" i="1" dirty="0"/>
              <a:t>International Design Study for a Neutrino Factory (IDS-NF)</a:t>
            </a:r>
            <a:br>
              <a:rPr lang="en-US" i="1" dirty="0"/>
            </a:br>
            <a:r>
              <a:rPr lang="en-US" i="1" dirty="0"/>
              <a:t>International Muon Ionization Cooling Experiment (MICE)</a:t>
            </a:r>
            <a:br>
              <a:rPr lang="en-US" i="1" dirty="0"/>
            </a:b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International Muon Collider Collaboration</a:t>
            </a:r>
            <a:b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European Laboratory Directors Group – Accelerator R&amp;D Roadmap</a:t>
            </a:r>
          </a:p>
          <a:p>
            <a:endParaRPr lang="en-US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4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C49B16A-8286-994C-AA45-1D4FD354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Next Steps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0B3F00-F8C6-FF4F-B152-C9E0C3EB0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DEFBF-4706-EC49-8487-20EACB0C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82C30-69FF-6949-9FEC-13251F96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8FC8C-78B0-084A-83DA-8E859140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6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072DFDA-2C0C-7644-89A7-2A64960C9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00" r="9091" b="2111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B79E3-D527-004C-BDCE-37BE0BFC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European </a:t>
            </a:r>
            <a:br>
              <a:rPr lang="en-US" sz="3600" dirty="0"/>
            </a:br>
            <a:r>
              <a:rPr lang="en-US" sz="3600" dirty="0"/>
              <a:t>Accelerator R&amp;D Roadmap Released </a:t>
            </a:r>
            <a:br>
              <a:rPr lang="en-US" sz="3600" dirty="0"/>
            </a:br>
            <a:br>
              <a:rPr lang="en-US" sz="3600" dirty="0"/>
            </a:br>
            <a:r>
              <a:rPr lang="en-US" sz="2800" dirty="0"/>
              <a:t>MC R&amp;D Program Included</a:t>
            </a:r>
            <a:endParaRPr lang="en-US" sz="3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779F9-AD6E-4647-AC94-B07A4B1A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>
                <a:solidFill>
                  <a:schemeClr val="tx1"/>
                </a:solidFill>
                <a:latin typeface="Calibri" panose="020F0502020204030204"/>
              </a:rPr>
              <a:t>January 21,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EA5FE-7F54-0C45-8EEA-20A2A318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2nd BNL Snowmass Retreat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77B6F-8ECC-B14B-9451-8B1BDD53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9C390B5B-5839-424A-8863-D4784EBDD279}" type="slidenum">
              <a:rPr lang="en-US">
                <a:solidFill>
                  <a:schemeClr val="tx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D01D2-0C07-F94B-AAEB-07AD33BA84BE}"/>
              </a:ext>
            </a:extLst>
          </p:cNvPr>
          <p:cNvSpPr txBox="1"/>
          <p:nvPr/>
        </p:nvSpPr>
        <p:spPr>
          <a:xfrm>
            <a:off x="1011219" y="7100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8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9D7A0-A1C6-1D42-B762-0E0EDD77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Timeline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to a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Multi-</a:t>
            </a:r>
            <a:r>
              <a:rPr lang="en-US" sz="3600" dirty="0" err="1">
                <a:solidFill>
                  <a:srgbClr val="FFFFFF"/>
                </a:solidFill>
              </a:rPr>
              <a:t>TeV</a:t>
            </a:r>
            <a:r>
              <a:rPr lang="en-US" sz="3600" dirty="0">
                <a:solidFill>
                  <a:srgbClr val="FFFFFF"/>
                </a:solidFill>
              </a:rPr>
              <a:t> Collider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D8491-0021-3C4A-BA55-F3DF0362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938393"/>
            <a:ext cx="6780700" cy="518723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9E598-BC94-EC44-9EDA-6C0A986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2nd BNL Snowmass Retreat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E483C-DA89-2142-B4DE-9985FE5D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7848" y="6356350"/>
            <a:ext cx="1997202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January 21,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F7F0F-B2F1-6241-9819-679701A7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C390B5B-5839-424A-8863-D4784EBDD279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1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62DD-09DF-AB42-A16B-D728C7AB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the US Planning Process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ADD2F-70AC-C541-AE82-C0EF71345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11" y="925974"/>
            <a:ext cx="11353801" cy="56913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US Timeline – Goals Under Discussion</a:t>
            </a:r>
          </a:p>
          <a:p>
            <a:r>
              <a:rPr lang="en-US" dirty="0"/>
              <a:t>FY24 (post-P5):  US accelerator physicists funded to engage directly with the International Muon Collider Collaboration</a:t>
            </a:r>
          </a:p>
          <a:p>
            <a:pPr lvl="1"/>
            <a:r>
              <a:rPr lang="en-US" dirty="0"/>
              <a:t>Engage in R&amp;D, simulation, and planning to deliver a Reference Design</a:t>
            </a:r>
          </a:p>
          <a:p>
            <a:pPr lvl="1"/>
            <a:r>
              <a:rPr lang="en-US" dirty="0"/>
              <a:t>Lay the groundwork for deploying the necessary demonstration facilities in the last half of the decade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~2028 Timeframe:  Deliver MC Reference Design Report for next US Planning Process</a:t>
            </a:r>
          </a:p>
          <a:p>
            <a:pPr lvl="1"/>
            <a:r>
              <a:rPr lang="en-US" dirty="0"/>
              <a:t>Provides the basis for subsequent site-specific efforts – e.g., HF &amp; site-filler options at Fermilab</a:t>
            </a:r>
          </a:p>
          <a:p>
            <a:pPr lvl="1"/>
            <a:r>
              <a:rPr lang="en-US" dirty="0"/>
              <a:t>Enables a serious discussion of the </a:t>
            </a:r>
            <a:r>
              <a:rPr lang="en-US" i="1" dirty="0"/>
              <a:t>ultimate limits</a:t>
            </a:r>
            <a:r>
              <a:rPr lang="en-US" dirty="0"/>
              <a:t> that may be reached with this technology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Early 2030s:  Deliver a full Conceptual Design Report </a:t>
            </a:r>
          </a:p>
          <a:p>
            <a:pPr lvl="1"/>
            <a:r>
              <a:rPr lang="en-US" dirty="0"/>
              <a:t>Supported by:</a:t>
            </a:r>
          </a:p>
          <a:p>
            <a:pPr lvl="2"/>
            <a:r>
              <a:rPr lang="en-US" dirty="0"/>
              <a:t>Detailed end-to-end design</a:t>
            </a:r>
          </a:p>
          <a:p>
            <a:pPr lvl="2"/>
            <a:r>
              <a:rPr lang="en-US" dirty="0"/>
              <a:t>Significant component prototyping</a:t>
            </a:r>
          </a:p>
          <a:p>
            <a:pPr lvl="2"/>
            <a:r>
              <a:rPr lang="en-US" dirty="0"/>
              <a:t>First results from Demonstrator Facility operations</a:t>
            </a:r>
          </a:p>
          <a:p>
            <a:pPr lvl="1"/>
            <a:r>
              <a:rPr lang="en-US" dirty="0"/>
              <a:t>Sets the stage fully informed decisions by the community on this technology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7B59E-750E-4E43-A99A-820BB0F2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EF56E-0770-644F-B5DC-87A24BB5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C17F5-27AD-9546-9352-BE6A6654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61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7DCA-7940-2149-BD00-CEA8EB8C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6ED1-AA4B-A249-9B8F-B33E184AC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3"/>
              </a:rPr>
              <a:t>International Muon Collider Collaboration</a:t>
            </a:r>
            <a:r>
              <a:rPr lang="en-US" dirty="0"/>
              <a:t> now continues the effort previously pursued by the US MAP program</a:t>
            </a:r>
          </a:p>
          <a:p>
            <a:pPr lvl="1"/>
            <a:r>
              <a:rPr lang="en-US" dirty="0"/>
              <a:t>Goal is to deliver a Conceptual Design Report that is timely for final decisions on the next multi-</a:t>
            </a:r>
            <a:r>
              <a:rPr lang="en-US" dirty="0" err="1"/>
              <a:t>TeV</a:t>
            </a:r>
            <a:r>
              <a:rPr lang="en-US" dirty="0"/>
              <a:t> machine to construct</a:t>
            </a:r>
          </a:p>
          <a:p>
            <a:pPr lvl="1"/>
            <a:r>
              <a:rPr lang="en-US" dirty="0"/>
              <a:t>Efforts are consistent with delivering an end-to-end Reference Design Report in time for the next round of the US</a:t>
            </a:r>
          </a:p>
          <a:p>
            <a:r>
              <a:rPr lang="en-US" dirty="0"/>
              <a:t>Current Snowmass-driven efforts are exploring the performance and physics reach of detectors operating at a multi-</a:t>
            </a:r>
            <a:r>
              <a:rPr lang="en-US" dirty="0" err="1"/>
              <a:t>TeV</a:t>
            </a:r>
            <a:r>
              <a:rPr lang="en-US" dirty="0"/>
              <a:t> MC</a:t>
            </a:r>
          </a:p>
          <a:p>
            <a:r>
              <a:rPr lang="en-US" dirty="0"/>
              <a:t>The potential for such a machine is significant</a:t>
            </a:r>
          </a:p>
          <a:p>
            <a:pPr lvl="1"/>
            <a:r>
              <a:rPr lang="en-US" dirty="0"/>
              <a:t>Collider Physics</a:t>
            </a:r>
          </a:p>
          <a:p>
            <a:pPr lvl="1"/>
            <a:r>
              <a:rPr lang="en-US" dirty="0"/>
              <a:t>Synergistic efforts</a:t>
            </a:r>
          </a:p>
          <a:p>
            <a:pPr lvl="2"/>
            <a:r>
              <a:rPr lang="en-US" dirty="0"/>
              <a:t>High brightness source of muons for efforts from materials science to rare process physics</a:t>
            </a:r>
          </a:p>
          <a:p>
            <a:pPr lvl="2"/>
            <a:r>
              <a:rPr lang="en-US" dirty="0"/>
              <a:t>Precision high-intensity source of neutrinos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4924C-5410-304B-9544-F4AEF3A3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34864-C147-C143-ACA8-4412D9F8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7C6D8-E841-7443-A8C5-7B4A3189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87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BAAE3C-D800-8941-9AFE-BB7B740D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5D696F-7512-3248-8B54-4B3A2483E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B9DED-7ED8-3F4E-9CD1-65D69934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BE4A3-2434-4B4C-8FB4-9FA0508E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7001A-70B8-424A-B636-DD943F20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1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F327-11C0-624D-B5C6-815B5C5E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 and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2192-988A-7A45-81F5-60250208C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 Snowmass Process</a:t>
            </a:r>
          </a:p>
          <a:p>
            <a:pPr lvl="1"/>
            <a:r>
              <a:rPr lang="en-US" dirty="0"/>
              <a:t>Muon Collider Forum</a:t>
            </a:r>
          </a:p>
          <a:p>
            <a:pPr lvl="2"/>
            <a:r>
              <a:rPr lang="en-US" dirty="0"/>
              <a:t>Slack channel: “muon-collider-forum”</a:t>
            </a:r>
          </a:p>
          <a:p>
            <a:pPr lvl="2"/>
            <a:r>
              <a:rPr lang="en-US" dirty="0"/>
              <a:t>Mailing list:   </a:t>
            </a:r>
            <a:r>
              <a:rPr lang="en-US" dirty="0">
                <a:hlinkClick r:id="rId2"/>
              </a:rPr>
              <a:t>SNOWMASS-MUON-COLLIDER-FORUM@FNAL.GOV</a:t>
            </a:r>
            <a:endParaRPr lang="en-US" dirty="0"/>
          </a:p>
          <a:p>
            <a:pPr lvl="1"/>
            <a:r>
              <a:rPr lang="en-US" dirty="0"/>
              <a:t>Accelerator Frontier Topical Group 4 (AF4) – Multi-</a:t>
            </a:r>
            <a:r>
              <a:rPr lang="en-US" dirty="0" err="1"/>
              <a:t>TeV</a:t>
            </a:r>
            <a:r>
              <a:rPr lang="en-US" dirty="0"/>
              <a:t> Colliders</a:t>
            </a:r>
          </a:p>
          <a:p>
            <a:pPr lvl="2"/>
            <a:r>
              <a:rPr lang="en-US" dirty="0"/>
              <a:t>multitev-snowmass21@listserv.fnal.gov</a:t>
            </a:r>
          </a:p>
          <a:p>
            <a:r>
              <a:rPr lang="en-US" dirty="0"/>
              <a:t>International Muon Collider Collaboration</a:t>
            </a:r>
          </a:p>
          <a:p>
            <a:pPr lvl="1"/>
            <a:r>
              <a:rPr lang="en-US" dirty="0">
                <a:hlinkClick r:id="rId3"/>
              </a:rPr>
              <a:t>http://muoncollider.web.cern.ch</a:t>
            </a:r>
            <a:endParaRPr lang="en-US" dirty="0"/>
          </a:p>
          <a:p>
            <a:pPr lvl="1"/>
            <a:r>
              <a:rPr lang="en-US" dirty="0"/>
              <a:t>Working groups and contacts:</a:t>
            </a:r>
          </a:p>
          <a:p>
            <a:pPr lvl="2"/>
            <a:r>
              <a:rPr lang="en-US" dirty="0"/>
              <a:t>Accelerator design – </a:t>
            </a:r>
            <a:r>
              <a:rPr lang="en-US" dirty="0">
                <a:hlinkClick r:id="rId4"/>
              </a:rPr>
              <a:t>daniel.schulte@cern.ch</a:t>
            </a:r>
            <a:endParaRPr lang="en-US" dirty="0"/>
          </a:p>
          <a:p>
            <a:pPr lvl="2"/>
            <a:r>
              <a:rPr lang="en-US" dirty="0"/>
              <a:t>Physics &amp; Detectors – </a:t>
            </a:r>
            <a:r>
              <a:rPr lang="en-US" dirty="0">
                <a:hlinkClick r:id="rId5"/>
              </a:rPr>
              <a:t>nadia.pastrone@cern.ch</a:t>
            </a:r>
            <a:endParaRPr lang="en-US" dirty="0"/>
          </a:p>
          <a:p>
            <a:pPr lvl="2"/>
            <a:r>
              <a:rPr lang="en-US" dirty="0"/>
              <a:t>Physics potential – </a:t>
            </a:r>
            <a:r>
              <a:rPr lang="en-US" dirty="0">
                <a:hlinkClick r:id="rId6"/>
              </a:rPr>
              <a:t>andrea.wulzer@cern.ch</a:t>
            </a:r>
            <a:endParaRPr lang="en-US" dirty="0"/>
          </a:p>
          <a:p>
            <a:pPr lvl="2"/>
            <a:r>
              <a:rPr lang="en-US" dirty="0"/>
              <a:t>Detector simulations – </a:t>
            </a:r>
            <a:r>
              <a:rPr lang="en-US" dirty="0">
                <a:hlinkClick r:id="rId7"/>
              </a:rPr>
              <a:t>donatella.llucchesi@pd.infn.it</a:t>
            </a:r>
            <a:endParaRPr lang="en-US" dirty="0"/>
          </a:p>
          <a:p>
            <a:pPr lvl="2"/>
            <a:r>
              <a:rPr lang="en-US" dirty="0"/>
              <a:t>Muon Cooling – </a:t>
            </a:r>
            <a:r>
              <a:rPr lang="en-US" dirty="0">
                <a:hlinkClick r:id="rId8"/>
              </a:rPr>
              <a:t>chris.rogers@stfc.ac.uk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klaus.hanke@cern.ch</a:t>
            </a:r>
            <a:endParaRPr lang="en-US" dirty="0"/>
          </a:p>
          <a:p>
            <a:r>
              <a:rPr lang="en-US" dirty="0"/>
              <a:t>Detector Performance Baseline Efforts</a:t>
            </a:r>
          </a:p>
          <a:p>
            <a:pPr lvl="1"/>
            <a:r>
              <a:rPr lang="en-US" dirty="0"/>
              <a:t>DELPHES card (methodology utilized for FCC-</a:t>
            </a:r>
            <a:r>
              <a:rPr lang="en-US" dirty="0" err="1"/>
              <a:t>hh</a:t>
            </a:r>
            <a:r>
              <a:rPr lang="en-US" dirty="0"/>
              <a:t> and CLIC evaluations)</a:t>
            </a:r>
          </a:p>
          <a:p>
            <a:pPr lvl="1"/>
            <a:r>
              <a:rPr lang="en-US" dirty="0"/>
              <a:t>https//</a:t>
            </a:r>
            <a:r>
              <a:rPr lang="en-US" dirty="0" err="1"/>
              <a:t>muoncollider.web.cern.ch</a:t>
            </a:r>
            <a:r>
              <a:rPr lang="en-US" dirty="0"/>
              <a:t>/node/14</a:t>
            </a:r>
          </a:p>
          <a:p>
            <a:r>
              <a:rPr lang="en-US" dirty="0"/>
              <a:t>Detector Impacts of Beam Induced Backgrounds</a:t>
            </a:r>
          </a:p>
          <a:p>
            <a:pPr lvl="1"/>
            <a:r>
              <a:rPr lang="en-US" dirty="0"/>
              <a:t>Studies led by Donatella </a:t>
            </a:r>
            <a:r>
              <a:rPr lang="en-US" dirty="0" err="1"/>
              <a:t>Lucchesi</a:t>
            </a:r>
            <a:r>
              <a:rPr lang="en-US" dirty="0"/>
              <a:t> (Padova) and </a:t>
            </a:r>
            <a:r>
              <a:rPr lang="en-US" dirty="0" err="1"/>
              <a:t>Sergo</a:t>
            </a:r>
            <a:r>
              <a:rPr lang="en-US" dirty="0"/>
              <a:t> </a:t>
            </a:r>
            <a:r>
              <a:rPr lang="en-US" dirty="0" err="1"/>
              <a:t>Jindariani</a:t>
            </a:r>
            <a:r>
              <a:rPr lang="en-US" dirty="0"/>
              <a:t> (FNAL)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1AD9E-3795-264F-B2D2-48441AE6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23AA1-E673-B447-9372-400132BF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56CAA-1396-7B45-874B-CF90D965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21245-1812-874D-AADC-D3DC93DE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Useful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DB4D-BA0C-9447-9E83-7A55E4AD2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Boscolo</a:t>
            </a:r>
            <a:r>
              <a:rPr lang="en-US" dirty="0"/>
              <a:t>, </a:t>
            </a:r>
            <a:r>
              <a:rPr lang="en-US" dirty="0" err="1"/>
              <a:t>Delahaye</a:t>
            </a:r>
            <a:r>
              <a:rPr lang="en-US" dirty="0"/>
              <a:t>, Palmer, RAST, Vol 10, No. 01, pp. 189-214 (2019)</a:t>
            </a:r>
          </a:p>
          <a:p>
            <a:r>
              <a:rPr lang="en-US" dirty="0"/>
              <a:t>The JINST dedicated volume on Muon Collider Research and Technology:</a:t>
            </a:r>
            <a:br>
              <a:rPr lang="en-US" dirty="0"/>
            </a:br>
            <a:r>
              <a:rPr lang="en-US" dirty="0"/>
              <a:t>Muon Accelerators for Particle Physics</a:t>
            </a:r>
            <a:br>
              <a:rPr lang="en-US" dirty="0"/>
            </a:br>
            <a:r>
              <a:rPr lang="en-US" dirty="0">
                <a:hlinkClick r:id="rId2"/>
              </a:rPr>
              <a:t>https://iopscience.iop.org/journal/1748-0221/page/extraproc46</a:t>
            </a:r>
            <a:endParaRPr lang="en-US" dirty="0"/>
          </a:p>
          <a:p>
            <a:r>
              <a:rPr lang="en-US" dirty="0"/>
              <a:t>Demonstration of cooling by the Muon Ionization Cooling Experiment,</a:t>
            </a:r>
            <a:br>
              <a:rPr lang="en-US" dirty="0"/>
            </a:br>
            <a:r>
              <a:rPr lang="en-US" dirty="0"/>
              <a:t>Nature 578, 53-59(2020).</a:t>
            </a:r>
          </a:p>
          <a:p>
            <a:r>
              <a:rPr lang="en-US" dirty="0"/>
              <a:t>Long, K.R., </a:t>
            </a:r>
            <a:r>
              <a:rPr lang="en-US" dirty="0" err="1"/>
              <a:t>Lucchesi</a:t>
            </a:r>
            <a:r>
              <a:rPr lang="en-US" dirty="0"/>
              <a:t>, D., Palmer, M.A. </a:t>
            </a:r>
            <a:r>
              <a:rPr lang="en-US" i="1" dirty="0"/>
              <a:t>et al.,</a:t>
            </a:r>
            <a:r>
              <a:rPr lang="en-US" dirty="0"/>
              <a:t> ”Muon colliders to expand frontiers of particle physics,” </a:t>
            </a:r>
            <a:r>
              <a:rPr lang="en-US" i="1" dirty="0"/>
              <a:t>Nat. Phys.</a:t>
            </a:r>
            <a:r>
              <a:rPr lang="en-US" dirty="0"/>
              <a:t> (2021), https://</a:t>
            </a:r>
            <a:r>
              <a:rPr lang="en-US" dirty="0" err="1"/>
              <a:t>doi.org</a:t>
            </a:r>
            <a:r>
              <a:rPr lang="en-US" dirty="0"/>
              <a:t>/10.1038/s41567-020-01130-x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FDB9-3A76-864A-B608-5C0DCEF3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CB9-98C2-6E49-9F65-8A705534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8D06-A68B-5B49-A494-4D69150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1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15A7-0D42-1A46-B7F8-E5FE73B6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B4DAF-F9FD-8748-AEB8-1D1E74127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0395F-3F9F-1F48-84CE-6BE5EB61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7318-3738-D74B-94BA-1EDB09B5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1E0C-9472-D04C-A37C-AA7DBA8E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EC0EB6-518B-4248-A84C-1A7E4482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R&amp;D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B49DD-C5D8-A14E-B1D0-4B6AA1AE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08455-EC3F-6142-8B00-6E45F9AC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0A6F-8B85-7A40-AB81-CFD7FD88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B9ECB8-1D96-2E4E-8793-824BE50B3B3E}"/>
              </a:ext>
            </a:extLst>
          </p:cNvPr>
          <p:cNvSpPr/>
          <p:nvPr/>
        </p:nvSpPr>
        <p:spPr>
          <a:xfrm>
            <a:off x="11575" y="1076446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Target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BC0EE6-0602-3346-9EC7-411B684C6B23}"/>
              </a:ext>
            </a:extLst>
          </p:cNvPr>
          <p:cNvSpPr/>
          <p:nvPr/>
        </p:nvSpPr>
        <p:spPr>
          <a:xfrm>
            <a:off x="13500" y="1969625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Front End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7A744A-7F53-134A-93F3-786FBEC9246A}"/>
              </a:ext>
            </a:extLst>
          </p:cNvPr>
          <p:cNvSpPr/>
          <p:nvPr/>
        </p:nvSpPr>
        <p:spPr>
          <a:xfrm>
            <a:off x="13501" y="2872456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Cooling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D1E507-AF73-CA45-8E64-0FC9B7AF8118}"/>
              </a:ext>
            </a:extLst>
          </p:cNvPr>
          <p:cNvSpPr/>
          <p:nvPr/>
        </p:nvSpPr>
        <p:spPr>
          <a:xfrm>
            <a:off x="15426" y="3765635"/>
            <a:ext cx="2000495" cy="78707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Acceleration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BB3181-AC73-3545-955D-6B822CC9F070}"/>
              </a:ext>
            </a:extLst>
          </p:cNvPr>
          <p:cNvSpPr/>
          <p:nvPr/>
        </p:nvSpPr>
        <p:spPr>
          <a:xfrm>
            <a:off x="9650" y="4654952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Collider Ring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960048-3C8B-6C42-9E16-15B89CDA46C9}"/>
              </a:ext>
            </a:extLst>
          </p:cNvPr>
          <p:cNvSpPr/>
          <p:nvPr/>
        </p:nvSpPr>
        <p:spPr>
          <a:xfrm>
            <a:off x="0" y="5548131"/>
            <a:ext cx="2000495" cy="78707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MDI/Detector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F13C7A36-726B-FD4C-84CA-4E99C21DBD02}"/>
              </a:ext>
            </a:extLst>
          </p:cNvPr>
          <p:cNvSpPr/>
          <p:nvPr/>
        </p:nvSpPr>
        <p:spPr>
          <a:xfrm>
            <a:off x="2025569" y="1203767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Multi-MW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Field, Large Bore Capture Solenoid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05A23B4-E259-D649-8ED6-60143AA7F49A}"/>
              </a:ext>
            </a:extLst>
          </p:cNvPr>
          <p:cNvSpPr/>
          <p:nvPr/>
        </p:nvSpPr>
        <p:spPr>
          <a:xfrm>
            <a:off x="6923589" y="1205696"/>
            <a:ext cx="5261381" cy="578734"/>
          </a:xfrm>
          <a:prstGeom prst="chevr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Ongoing &gt;1 MW target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Challenging engineering for capture solenoid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D8852E9A-FFE0-CF48-9DE7-1BD9D57D7BA9}"/>
              </a:ext>
            </a:extLst>
          </p:cNvPr>
          <p:cNvSpPr/>
          <p:nvPr/>
        </p:nvSpPr>
        <p:spPr>
          <a:xfrm>
            <a:off x="2027496" y="2085375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Energy Deposition in FE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RF in Magnetic Fields (see Cooling)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0B8875C-D7A4-3747-9EDF-DC1409557D96}"/>
              </a:ext>
            </a:extLst>
          </p:cNvPr>
          <p:cNvSpPr/>
          <p:nvPr/>
        </p:nvSpPr>
        <p:spPr>
          <a:xfrm>
            <a:off x="6925516" y="2087304"/>
            <a:ext cx="5261381" cy="578734"/>
          </a:xfrm>
          <a:prstGeom prst="chevr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Current designs handle energy deposition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A3ACC4EE-163D-3245-AB9E-268BAE9FE925}"/>
              </a:ext>
            </a:extLst>
          </p:cNvPr>
          <p:cNvSpPr/>
          <p:nvPr/>
        </p:nvSpPr>
        <p:spPr>
          <a:xfrm>
            <a:off x="2029424" y="2870522"/>
            <a:ext cx="5127585" cy="798653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RF in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and Very High Field SC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Overall Ionization Cooling Performance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CBCAE8FB-70B8-344B-8B4C-4866891F9FCC}"/>
              </a:ext>
            </a:extLst>
          </p:cNvPr>
          <p:cNvSpPr/>
          <p:nvPr/>
        </p:nvSpPr>
        <p:spPr>
          <a:xfrm>
            <a:off x="6805914" y="2870522"/>
            <a:ext cx="5386082" cy="810228"/>
          </a:xfrm>
          <a:prstGeom prst="chevron">
            <a:avLst/>
          </a:prstGeom>
          <a:solidFill>
            <a:schemeClr val="accent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MAP designs use 20 MV/m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50 MV/m demo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&gt;30 T solenoid demonstrated for Final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Cooling design that achieves most goals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A7766004-1D64-AC4E-85A3-C93D790C3B57}"/>
              </a:ext>
            </a:extLst>
          </p:cNvPr>
          <p:cNvSpPr/>
          <p:nvPr/>
        </p:nvSpPr>
        <p:spPr>
          <a:xfrm>
            <a:off x="2029427" y="3759843"/>
            <a:ext cx="5127585" cy="787079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Ramping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Design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917569BA-6B8B-A247-A2A3-90DA1469C54A}"/>
              </a:ext>
            </a:extLst>
          </p:cNvPr>
          <p:cNvSpPr/>
          <p:nvPr/>
        </p:nvSpPr>
        <p:spPr>
          <a:xfrm>
            <a:off x="6805914" y="3761772"/>
            <a:ext cx="5386085" cy="787079"/>
          </a:xfrm>
          <a:prstGeom prst="chevron">
            <a:avLst/>
          </a:prstGeom>
          <a:solidFill>
            <a:schemeClr val="accent5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Designs in place for accel to 125 GeV </a:t>
            </a:r>
            <a:r>
              <a:rPr lang="en-US" dirty="0" err="1">
                <a:solidFill>
                  <a:schemeClr val="tx1"/>
                </a:solidFill>
              </a:rPr>
              <a:t>CoM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Magnet system development needed for </a:t>
            </a:r>
            <a:r>
              <a:rPr lang="en-US" sz="1600" dirty="0" err="1">
                <a:solidFill>
                  <a:schemeClr val="tx1"/>
                </a:solidFill>
              </a:rPr>
              <a:t>TeV</a:t>
            </a:r>
            <a:r>
              <a:rPr lang="en-US" sz="1600" dirty="0">
                <a:solidFill>
                  <a:schemeClr val="tx1"/>
                </a:solidFill>
              </a:rPr>
              <a:t>-scale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design needed for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-scale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F0374FD5-9545-8844-9431-EA2B512CE757}"/>
              </a:ext>
            </a:extLst>
          </p:cNvPr>
          <p:cNvSpPr/>
          <p:nvPr/>
        </p:nvSpPr>
        <p:spPr>
          <a:xfrm>
            <a:off x="2031354" y="4653023"/>
            <a:ext cx="5127585" cy="787078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Magnet Strengths, Apertures, and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 Energy Neutrino Radiation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969DA60C-BA94-3446-9717-AACA74FB0B82}"/>
              </a:ext>
            </a:extLst>
          </p:cNvPr>
          <p:cNvSpPr/>
          <p:nvPr/>
        </p:nvSpPr>
        <p:spPr>
          <a:xfrm>
            <a:off x="6817490" y="4654952"/>
            <a:ext cx="5373266" cy="787078"/>
          </a:xfrm>
          <a:prstGeom prst="chevron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Self-consistent lattices with magnet conceptual design up to 3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&gt; ~5 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rgbClr val="FFFF00"/>
                </a:solidFill>
              </a:rPr>
              <a:t> radiation solution required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C5E383C0-8B8C-FD44-AF97-4B74F8BF5045}"/>
              </a:ext>
            </a:extLst>
          </p:cNvPr>
          <p:cNvSpPr/>
          <p:nvPr/>
        </p:nvSpPr>
        <p:spPr>
          <a:xfrm>
            <a:off x="2021705" y="5690890"/>
            <a:ext cx="5127585" cy="578734"/>
          </a:xfrm>
          <a:prstGeom prst="chevr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Backgrounds from </a:t>
            </a:r>
            <a:r>
              <a:rPr lang="en-US" dirty="0">
                <a:solidFill>
                  <a:schemeClr val="tx1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 Shielding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12BD40F8-58ED-7442-97DB-1B8F6CBDEE1C}"/>
              </a:ext>
            </a:extLst>
          </p:cNvPr>
          <p:cNvSpPr/>
          <p:nvPr/>
        </p:nvSpPr>
        <p:spPr>
          <a:xfrm>
            <a:off x="6919725" y="5692819"/>
            <a:ext cx="5261381" cy="578734"/>
          </a:xfrm>
          <a:prstGeom prst="chevron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Further design work required for multi-</a:t>
            </a:r>
            <a:r>
              <a:rPr lang="en-US" dirty="0" err="1">
                <a:solidFill>
                  <a:srgbClr val="FFFF00"/>
                </a:solidFill>
              </a:rPr>
              <a:t>TeV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Initial physics studies at 1.5 </a:t>
            </a:r>
            <a:r>
              <a:rPr lang="en-US" dirty="0" err="1">
                <a:solidFill>
                  <a:schemeClr val="tx1"/>
                </a:solidFill>
              </a:rPr>
              <a:t>TeV</a:t>
            </a:r>
            <a:r>
              <a:rPr lang="en-US" dirty="0">
                <a:solidFill>
                  <a:schemeClr val="tx1"/>
                </a:solidFill>
              </a:rPr>
              <a:t> promising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82346-7614-264A-AA6B-72CA8BC22AE9}"/>
              </a:ext>
            </a:extLst>
          </p:cNvPr>
          <p:cNvSpPr txBox="1"/>
          <p:nvPr/>
        </p:nvSpPr>
        <p:spPr>
          <a:xfrm>
            <a:off x="3657600" y="79865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Issues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638D02-274F-1C49-AFA1-B059765AAB6E}"/>
              </a:ext>
            </a:extLst>
          </p:cNvPr>
          <p:cNvSpPr txBox="1"/>
          <p:nvPr/>
        </p:nvSpPr>
        <p:spPr>
          <a:xfrm>
            <a:off x="8902868" y="789002"/>
            <a:ext cx="111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3872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D2FFFE-2939-E540-8A53-258CF6C0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39EB5-A485-7A44-976D-C3C75B2F5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4C5BE-FD14-394A-B470-8450BFFD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E600D-9573-1748-BBFE-48B5504D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225BD-23B1-B34E-BE60-A86D695A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100" y="76201"/>
            <a:ext cx="8064500" cy="841355"/>
          </a:xfrm>
        </p:spPr>
        <p:txBody>
          <a:bodyPr/>
          <a:lstStyle/>
          <a:p>
            <a:r>
              <a:rPr lang="en-US" dirty="0"/>
              <a:t>Proton Driver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0200" y="6350001"/>
            <a:ext cx="5080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817" y="1075765"/>
            <a:ext cx="6433075" cy="16719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Based on 6-8 GeV Linac Source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Accumulator &amp; </a:t>
            </a:r>
            <a:r>
              <a:rPr lang="en-US" sz="2400" dirty="0" err="1">
                <a:solidFill>
                  <a:srgbClr val="002060"/>
                </a:solidFill>
              </a:rPr>
              <a:t>Buncher</a:t>
            </a:r>
            <a:r>
              <a:rPr lang="en-US" sz="2400" dirty="0">
                <a:solidFill>
                  <a:srgbClr val="002060"/>
                </a:solidFill>
              </a:rPr>
              <a:t> Ring Designs in hand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H- stripping requirements same as those originally established for Fermilab’s Project X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43" y="0"/>
            <a:ext cx="5601857" cy="39359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E1B4DB-D3B9-5D48-BEC4-7412CA1C1D1C}"/>
              </a:ext>
            </a:extLst>
          </p:cNvPr>
          <p:cNvGrpSpPr/>
          <p:nvPr/>
        </p:nvGrpSpPr>
        <p:grpSpPr>
          <a:xfrm>
            <a:off x="126400" y="2850777"/>
            <a:ext cx="3939991" cy="3451146"/>
            <a:chOff x="1600201" y="762001"/>
            <a:chExt cx="3592045" cy="3140967"/>
          </a:xfrm>
        </p:grpSpPr>
        <p:sp>
          <p:nvSpPr>
            <p:cNvPr id="18" name="Rectangle 17"/>
            <p:cNvSpPr/>
            <p:nvPr/>
          </p:nvSpPr>
          <p:spPr>
            <a:xfrm>
              <a:off x="1600201" y="762001"/>
              <a:ext cx="3592045" cy="3140967"/>
            </a:xfrm>
            <a:prstGeom prst="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957363-E5D8-204A-977B-CE94928826EF}"/>
                </a:ext>
              </a:extLst>
            </p:cNvPr>
            <p:cNvGrpSpPr/>
            <p:nvPr/>
          </p:nvGrpSpPr>
          <p:grpSpPr>
            <a:xfrm>
              <a:off x="1621958" y="762001"/>
              <a:ext cx="3570287" cy="3001813"/>
              <a:chOff x="1621958" y="762001"/>
              <a:chExt cx="3570287" cy="3001813"/>
            </a:xfrm>
          </p:grpSpPr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1621958" y="762001"/>
                <a:ext cx="3570287" cy="3001813"/>
                <a:chOff x="1692275" y="1076721"/>
                <a:chExt cx="5492750" cy="4618174"/>
              </a:xfrm>
              <a:solidFill>
                <a:schemeClr val="bg1"/>
              </a:solidFill>
            </p:grpSpPr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5400000">
                  <a:off x="2322512" y="685801"/>
                  <a:ext cx="4232275" cy="5492750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679029" y="4710180"/>
                  <a:ext cx="1016445" cy="781278"/>
                </a:xfrm>
                <a:prstGeom prst="rect">
                  <a:avLst/>
                </a:prstGeom>
                <a:grpFill/>
              </p:spPr>
              <p:txBody>
                <a:bodyPr wrap="square" lIns="45720" tIns="0" rIns="45720" rtlCol="0">
                  <a:spAutoFit/>
                </a:bodyPr>
                <a:lstStyle/>
                <a:p>
                  <a:r>
                    <a:rPr lang="en-US" sz="1000" dirty="0"/>
                    <a:t>kicker for vertical extraction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799617" y="1076721"/>
                  <a:ext cx="824642" cy="307777"/>
                </a:xfrm>
                <a:prstGeom prst="rect">
                  <a:avLst/>
                </a:prstGeom>
                <a:grpFill/>
              </p:spPr>
              <p:txBody>
                <a:bodyPr wrap="square" lIns="45720" tIns="0" rIns="45720" rtlCol="0">
                  <a:spAutoFit/>
                </a:bodyPr>
                <a:lstStyle/>
                <a:p>
                  <a:r>
                    <a:rPr lang="en-US" sz="1000" dirty="0"/>
                    <a:t>H</a:t>
                  </a:r>
                  <a:r>
                    <a:rPr lang="en-US" sz="1000" baseline="30000" dirty="0"/>
                    <a:t>-</a:t>
                  </a:r>
                  <a:r>
                    <a:rPr lang="en-US" sz="1000" dirty="0"/>
                    <a:t> beam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614008" y="4710181"/>
                  <a:ext cx="824642" cy="781278"/>
                </a:xfrm>
                <a:prstGeom prst="rect">
                  <a:avLst/>
                </a:prstGeom>
                <a:grpFill/>
              </p:spPr>
              <p:txBody>
                <a:bodyPr wrap="square" lIns="45720" tIns="0" rIns="45720" rtlCol="0">
                  <a:spAutoFit/>
                </a:bodyPr>
                <a:lstStyle/>
                <a:p>
                  <a:r>
                    <a:rPr lang="en-US" sz="1000" dirty="0"/>
                    <a:t>3.87 MHz RF V=11 kV</a:t>
                  </a:r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3898845" y="5452302"/>
                  <a:ext cx="711560" cy="242593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2382915" y="1239915"/>
                  <a:ext cx="1643413" cy="19202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stealth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852440" y="5088713"/>
                  <a:ext cx="46405" cy="168807"/>
                </a:xfrm>
                <a:prstGeom prst="lin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4956049" y="5088713"/>
                  <a:ext cx="52540" cy="168807"/>
                </a:xfrm>
                <a:prstGeom prst="lin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2146467" y="1769367"/>
                <a:ext cx="252126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Accumulator Ring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Layout &amp; Injection Orbits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Alexahin</a:t>
                </a:r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:r>
                  <a:rPr lang="en-US" dirty="0" err="1">
                    <a:solidFill>
                      <a:srgbClr val="FF0000"/>
                    </a:solidFill>
                  </a:rPr>
                  <a:t>Kapin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p:grp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0007" y="3259664"/>
            <a:ext cx="2599764" cy="39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19420" y="4728883"/>
            <a:ext cx="1664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Buncher</a:t>
            </a:r>
            <a:r>
              <a:rPr lang="en-US" dirty="0">
                <a:solidFill>
                  <a:srgbClr val="FF0000"/>
                </a:solidFill>
              </a:rPr>
              <a:t> Ring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Layout &amp; Optics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Alexahin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3" name="Picture 22" descr="CR_cell&amp;straigh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/>
          <a:stretch/>
        </p:blipFill>
        <p:spPr bwMode="auto">
          <a:xfrm>
            <a:off x="8182430" y="3939988"/>
            <a:ext cx="400957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8183606" y="5597562"/>
            <a:ext cx="1244764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Optics:</a:t>
            </a:r>
          </a:p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½ </a:t>
            </a:r>
            <a:r>
              <a:rPr lang="en-US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staight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+ </a:t>
            </a:r>
            <a:b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1 arc cell</a:t>
            </a:r>
          </a:p>
        </p:txBody>
      </p:sp>
    </p:spTree>
    <p:extLst>
      <p:ext uri="{BB962C8B-B14F-4D97-AF65-F5344CB8AC3E}">
        <p14:creationId xmlns:p14="http://schemas.microsoft.com/office/powerpoint/2010/main" val="330418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7A20-6275-9147-B023-30A5474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&amp; Capture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AFD1-377C-E24E-9D88-C12619B3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5769-FDA8-0046-B908-823A3D63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F4A1-D2BB-1947-86F2-3FA8A9F7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9E6486EC-0518-2A46-9653-9BC11B97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6903"/>
            <a:ext cx="5276752" cy="263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7BDDA4-BA21-0E42-B97D-FDB84C6B414E}"/>
              </a:ext>
            </a:extLst>
          </p:cNvPr>
          <p:cNvGrpSpPr/>
          <p:nvPr/>
        </p:nvGrpSpPr>
        <p:grpSpPr>
          <a:xfrm>
            <a:off x="23150" y="3814572"/>
            <a:ext cx="5230259" cy="2507214"/>
            <a:chOff x="3856591" y="3930317"/>
            <a:chExt cx="5230259" cy="2507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7A6D72-8717-444F-9737-FB669518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B292CA-9872-4D43-93E7-EF25749353DA}"/>
                </a:ext>
              </a:extLst>
            </p:cNvPr>
            <p:cNvSpPr txBox="1"/>
            <p:nvPr/>
          </p:nvSpPr>
          <p:spPr>
            <a:xfrm>
              <a:off x="7848600" y="5791200"/>
              <a:ext cx="1052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 Target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Option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1B938-FA43-6C49-92CC-88B48DA994B7}"/>
              </a:ext>
            </a:extLst>
          </p:cNvPr>
          <p:cNvGrpSpPr/>
          <p:nvPr/>
        </p:nvGrpSpPr>
        <p:grpSpPr>
          <a:xfrm>
            <a:off x="5392836" y="1203766"/>
            <a:ext cx="2755739" cy="2487994"/>
            <a:chOff x="5257800" y="844550"/>
            <a:chExt cx="2133600" cy="2051050"/>
          </a:xfrm>
        </p:grpSpPr>
        <p:pic>
          <p:nvPicPr>
            <p:cNvPr id="12" name="Picture 4" descr="C:\data0\MERIT\MOVIES\Animation_16014_fats.gif">
              <a:extLst>
                <a:ext uri="{FF2B5EF4-FFF2-40B4-BE49-F238E27FC236}">
                  <a16:creationId xmlns:a16="http://schemas.microsoft.com/office/drawing/2014/main" id="{ED8294F4-17AC-7F44-BD54-9CEA7103B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EC9408-F98D-4D4C-9B66-4FAE20536C4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48BD335F-E148-DB4C-AB0A-816B67D10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 fontScale="92500" lnSpcReduction="10000"/>
              </a:bodyPr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+mn-lt"/>
                  </a:rPr>
                  <a:t>1 cm</a:t>
                </a:r>
              </a:p>
            </p:txBody>
          </p:sp>
          <p:cxnSp>
            <p:nvCxnSpPr>
              <p:cNvPr id="15" name="Straight Arrow Connector 16">
                <a:extLst>
                  <a:ext uri="{FF2B5EF4-FFF2-40B4-BE49-F238E27FC236}">
                    <a16:creationId xmlns:a16="http://schemas.microsoft.com/office/drawing/2014/main" id="{5F02E1FE-58DE-0740-A081-BA2E364A05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pic>
        <p:nvPicPr>
          <p:cNvPr id="19" name="Content Placeholder 6" descr="MUsperP.jpg">
            <a:extLst>
              <a:ext uri="{FF2B5EF4-FFF2-40B4-BE49-F238E27FC236}">
                <a16:creationId xmlns:a16="http://schemas.microsoft.com/office/drawing/2014/main" id="{B6198E18-2D35-D441-B6C0-9A9F475A8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3" t="2906" r="397" b="2588"/>
          <a:stretch/>
        </p:blipFill>
        <p:spPr>
          <a:xfrm>
            <a:off x="7280473" y="3836266"/>
            <a:ext cx="4818927" cy="25491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492E74-6C0B-3E45-AE62-DD8867E844B9}"/>
              </a:ext>
            </a:extLst>
          </p:cNvPr>
          <p:cNvGrpSpPr/>
          <p:nvPr/>
        </p:nvGrpSpPr>
        <p:grpSpPr>
          <a:xfrm>
            <a:off x="8380071" y="975168"/>
            <a:ext cx="3740437" cy="3006523"/>
            <a:chOff x="5352443" y="856916"/>
            <a:chExt cx="3791557" cy="30292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C2D7F8-659E-F646-BE59-939134E5D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443" y="856916"/>
              <a:ext cx="3791557" cy="3029284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8C0C9-F832-5740-892B-6573C659105C}"/>
                </a:ext>
              </a:extLst>
            </p:cNvPr>
            <p:cNvSpPr txBox="1"/>
            <p:nvPr/>
          </p:nvSpPr>
          <p:spPr>
            <a:xfrm>
              <a:off x="6913449" y="990600"/>
              <a:ext cx="1544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Compact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Taper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90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319C-A3A7-D24D-95DD-A3DDAE9F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and Energy Deposition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46796-188D-D541-AE3F-ECEC5935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CF52-13B1-FB40-A68C-6BA7C1FB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08BA-1CC8-CB4F-A6BA-57FA0D42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22</a:t>
            </a:fld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7445F3D-6C8A-1C4C-8966-89EB6D89A4B9}"/>
              </a:ext>
            </a:extLst>
          </p:cNvPr>
          <p:cNvSpPr txBox="1">
            <a:spLocks/>
          </p:cNvSpPr>
          <p:nvPr/>
        </p:nvSpPr>
        <p:spPr>
          <a:xfrm>
            <a:off x="198699" y="3966001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17235-C917-8F48-A936-FEF3725D9AF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ED7B0-85B8-6141-AB3C-6D19781D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1" y="961183"/>
            <a:ext cx="6194107" cy="14259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61832-8812-6149-A73B-B39416B9C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494" y="969164"/>
            <a:ext cx="2733393" cy="201626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FE604D-71EF-844F-8C11-4252C8A217B6}"/>
              </a:ext>
            </a:extLst>
          </p:cNvPr>
          <p:cNvSpPr txBox="1"/>
          <p:nvPr/>
        </p:nvSpPr>
        <p:spPr>
          <a:xfrm>
            <a:off x="366699" y="967176"/>
            <a:ext cx="384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Control of FE Energy Deposition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1E3C-61BE-A548-939E-3CD44D6BBFA1}"/>
              </a:ext>
            </a:extLst>
          </p:cNvPr>
          <p:cNvSpPr txBox="1"/>
          <p:nvPr/>
        </p:nvSpPr>
        <p:spPr>
          <a:xfrm>
            <a:off x="7244626" y="1325626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 Energy</a:t>
            </a:r>
          </a:p>
          <a:p>
            <a:r>
              <a:rPr lang="en-US" dirty="0">
                <a:solidFill>
                  <a:srgbClr val="FF0000"/>
                </a:solidFill>
              </a:rPr>
              <a:t>Deposition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27009-68D5-1E40-83FC-91D5C4963AB9}"/>
              </a:ext>
            </a:extLst>
          </p:cNvPr>
          <p:cNvGrpSpPr/>
          <p:nvPr/>
        </p:nvGrpSpPr>
        <p:grpSpPr>
          <a:xfrm>
            <a:off x="6544638" y="3061699"/>
            <a:ext cx="5562091" cy="3616503"/>
            <a:chOff x="3851304" y="3581400"/>
            <a:chExt cx="5140296" cy="31416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BE38BB-C6CD-4B49-9220-24852FC4A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1304" y="3581400"/>
              <a:ext cx="5140296" cy="314169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5593C1-3DC2-B440-9B25-1DA434D2FAB5}"/>
                </a:ext>
              </a:extLst>
            </p:cNvPr>
            <p:cNvSpPr txBox="1"/>
            <p:nvPr/>
          </p:nvSpPr>
          <p:spPr>
            <a:xfrm>
              <a:off x="3962400" y="3828872"/>
              <a:ext cx="38427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Validation of FE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performance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with gas-filled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cavities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8280005-3EA9-8348-8125-21DE8F9CCBCA}"/>
              </a:ext>
            </a:extLst>
          </p:cNvPr>
          <p:cNvGrpSpPr/>
          <p:nvPr/>
        </p:nvGrpSpPr>
        <p:grpSpPr>
          <a:xfrm>
            <a:off x="359595" y="2501832"/>
            <a:ext cx="5030477" cy="3960613"/>
            <a:chOff x="5638800" y="3505200"/>
            <a:chExt cx="3505200" cy="2940079"/>
          </a:xfrm>
        </p:grpSpPr>
        <p:pic>
          <p:nvPicPr>
            <p:cNvPr id="22" name="Picture 21" descr="TUPWI059f1.pdf">
              <a:extLst>
                <a:ext uri="{FF2B5EF4-FFF2-40B4-BE49-F238E27FC236}">
                  <a16:creationId xmlns:a16="http://schemas.microsoft.com/office/drawing/2014/main" id="{1677FCC3-1963-2D45-83F9-3E830BC67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8800" y="3505200"/>
              <a:ext cx="3505200" cy="2940079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9DE0DE-0225-764D-A0DF-8170C1E62237}"/>
                </a:ext>
              </a:extLst>
            </p:cNvPr>
            <p:cNvSpPr txBox="1"/>
            <p:nvPr/>
          </p:nvSpPr>
          <p:spPr>
            <a:xfrm>
              <a:off x="7136044" y="3526002"/>
              <a:ext cx="1654507" cy="81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Buncher</a:t>
              </a:r>
              <a:r>
                <a:rPr lang="en-US" dirty="0">
                  <a:solidFill>
                    <a:srgbClr val="FF0000"/>
                  </a:solidFill>
                </a:rPr>
                <a:t> and Phase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Rotator Matched to a 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325 MHz Initial Cooling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Channel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02885F-E33D-9E4C-9CDE-B42540292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695" y="969164"/>
            <a:ext cx="2767897" cy="2012304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1815073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7613-D2BB-584A-8E01-3C433F901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76E86-C450-7341-8F97-85C6825F2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4" y="925975"/>
            <a:ext cx="11199471" cy="541695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unique challenge of muon cooling is its short lifetime</a:t>
            </a:r>
          </a:p>
          <a:p>
            <a:pPr lvl="1"/>
            <a:r>
              <a:rPr lang="en-US" sz="2000" dirty="0"/>
              <a:t>Cooling must take place very quickly</a:t>
            </a:r>
          </a:p>
          <a:p>
            <a:pPr lvl="1"/>
            <a:r>
              <a:rPr lang="en-US" sz="2000" dirty="0"/>
              <a:t>More quickly than any of the cooling methods presently in use</a:t>
            </a:r>
          </a:p>
          <a:p>
            <a:pPr marL="228600" lvl="1" indent="0">
              <a:buNone/>
            </a:pPr>
            <a:r>
              <a:rPr lang="en-US" sz="2000" dirty="0">
                <a:latin typeface="Wingdings 3" charset="2"/>
                <a:cs typeface="Wingdings 3" charset="2"/>
              </a:rPr>
              <a:t>a </a:t>
            </a:r>
            <a:r>
              <a:rPr lang="en-US" sz="2000" dirty="0">
                <a:cs typeface="Wingdings 3" charset="2"/>
              </a:rPr>
              <a:t>Utilize energy loss in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materials with RF re-acceleration</a:t>
            </a:r>
          </a:p>
          <a:p>
            <a:pPr marL="339725" indent="-342900"/>
            <a:r>
              <a:rPr lang="en-US" sz="2400" dirty="0">
                <a:cs typeface="Wingdings 3" charset="2"/>
              </a:rPr>
              <a:t>MAP R&amp;D Efforts: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RF in High Magnetic Fields:</a:t>
            </a:r>
            <a:br>
              <a:rPr lang="en-US" sz="2000" dirty="0">
                <a:cs typeface="Wingdings 3" charset="2"/>
              </a:rPr>
            </a:br>
            <a:r>
              <a:rPr lang="en-US" sz="2000" dirty="0" err="1">
                <a:cs typeface="Wingdings 3" charset="2"/>
              </a:rPr>
              <a:t>MuCool</a:t>
            </a:r>
            <a:r>
              <a:rPr lang="en-US" sz="2000" dirty="0">
                <a:cs typeface="Wingdings 3" charset="2"/>
              </a:rPr>
              <a:t> Test Area (MTA) at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Fermilab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High Field Magnet Design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and Development</a:t>
            </a:r>
          </a:p>
          <a:p>
            <a:pPr marL="571500" lvl="1" indent="-342900"/>
            <a:r>
              <a:rPr lang="en-US" sz="2000" dirty="0">
                <a:cs typeface="Wingdings 3" charset="2"/>
              </a:rPr>
              <a:t>The International Muon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Ionization Cooling </a:t>
            </a:r>
            <a:br>
              <a:rPr lang="en-US" sz="2000" dirty="0">
                <a:cs typeface="Wingdings 3" charset="2"/>
              </a:rPr>
            </a:br>
            <a:r>
              <a:rPr lang="en-US" sz="2000" dirty="0">
                <a:cs typeface="Wingdings 3" charset="2"/>
              </a:rPr>
              <a:t>Experiment (MICE)</a:t>
            </a:r>
          </a:p>
          <a:p>
            <a:pPr marL="339725" indent="-342900"/>
            <a:endParaRPr lang="en-US" sz="2400" dirty="0">
              <a:cs typeface="Wingdings 3" charset="2"/>
            </a:endParaRPr>
          </a:p>
          <a:p>
            <a:pPr marL="339725" indent="-342900"/>
            <a:r>
              <a:rPr lang="en-US" sz="2400" dirty="0" err="1">
                <a:solidFill>
                  <a:srgbClr val="C00000"/>
                </a:solidFill>
                <a:latin typeface="Symbol" pitchFamily="2" charset="2"/>
                <a:cs typeface="Wingdings 3" charset="2"/>
              </a:rPr>
              <a:t>e</a:t>
            </a:r>
            <a:r>
              <a:rPr lang="en-US" sz="2400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en-US" sz="40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∝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  <a:ea typeface="Apple Symbols" panose="02000000000000000000" pitchFamily="2" charset="-79"/>
                <a:cs typeface="Apple Symbols" panose="02000000000000000000" pitchFamily="2" charset="-79"/>
              </a:rPr>
              <a:t>b</a:t>
            </a:r>
            <a:r>
              <a:rPr lang="en-US" sz="2400" baseline="-25000" dirty="0">
                <a:solidFill>
                  <a:srgbClr val="C00000"/>
                </a:solidFill>
                <a:latin typeface="Symbol" pitchFamily="2" charset="2"/>
                <a:ea typeface="Apple Symbols" panose="02000000000000000000" pitchFamily="2" charset="-79"/>
                <a:cs typeface="Apple Symbols" panose="02000000000000000000" pitchFamily="2" charset="-79"/>
              </a:rPr>
              <a:t>⊥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∝</a:t>
            </a:r>
            <a:r>
              <a:rPr lang="en-US" sz="2400" dirty="0">
                <a:solidFill>
                  <a:srgbClr val="C0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sz="2400" dirty="0" err="1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B</a:t>
            </a:r>
            <a:r>
              <a:rPr lang="en-US" sz="2400" baseline="-25000" dirty="0" err="1">
                <a:solidFill>
                  <a:srgbClr val="C00000"/>
                </a:solidFill>
                <a:ea typeface="Apple Symbols" panose="02000000000000000000" pitchFamily="2" charset="-79"/>
                <a:cs typeface="Apple Symbols" panose="02000000000000000000" pitchFamily="2" charset="-79"/>
              </a:rPr>
              <a:t>max</a:t>
            </a:r>
            <a:endParaRPr lang="en-US" sz="2400" baseline="-25000" dirty="0">
              <a:solidFill>
                <a:srgbClr val="C00000"/>
              </a:solidFill>
              <a:latin typeface="Symbol" pitchFamily="2" charset="2"/>
              <a:cs typeface="Wingdings 3" charset="2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A03EA-5C33-BA4E-8600-5914F9AA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E5F4C-0045-624E-BB13-CB97CEB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4D5C9-B581-764B-8BF1-17D91C99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6" descr="Screen Shot 2012-07-10 at 10.27.53 AM.png">
            <a:extLst>
              <a:ext uri="{FF2B5EF4-FFF2-40B4-BE49-F238E27FC236}">
                <a16:creationId xmlns:a16="http://schemas.microsoft.com/office/drawing/2014/main" id="{62744713-DE5D-344B-B77C-5A32B4CC9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2146" b="11598"/>
          <a:stretch/>
        </p:blipFill>
        <p:spPr>
          <a:xfrm>
            <a:off x="3808068" y="1955758"/>
            <a:ext cx="8326057" cy="435244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8D3BCD-348E-A844-BC09-A0B2D86AFC29}"/>
              </a:ext>
            </a:extLst>
          </p:cNvPr>
          <p:cNvSpPr/>
          <p:nvPr/>
        </p:nvSpPr>
        <p:spPr>
          <a:xfrm>
            <a:off x="6303981" y="5776856"/>
            <a:ext cx="365760" cy="2581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A383A7-4D5E-C143-8130-A29F4CA4371E}"/>
              </a:ext>
            </a:extLst>
          </p:cNvPr>
          <p:cNvSpPr/>
          <p:nvPr/>
        </p:nvSpPr>
        <p:spPr>
          <a:xfrm>
            <a:off x="6800629" y="5778644"/>
            <a:ext cx="365760" cy="25818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D6CC7-4349-1E49-AA97-CF6AF075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Cooling Targets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0382F-D7B7-B145-B322-57BCA9CB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CD93A-299A-AC4B-ACD3-355AA4DD8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656F0-7E6B-994E-B63E-35C59EB7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FECA2-E41E-644F-8128-FDB38F622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960964" y="677642"/>
            <a:ext cx="10271058" cy="618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7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Muon Ionization Cooling (Design)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92" y="2616976"/>
            <a:ext cx="8921750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CFFCC"/>
                </a:solidFill>
              </a:rPr>
              <a:t>Initial 6D Cooling</a:t>
            </a:r>
            <a:r>
              <a:rPr lang="en-US" sz="2400" dirty="0"/>
              <a:t>:  </a:t>
            </a:r>
            <a:r>
              <a:rPr lang="en-US" sz="2400" dirty="0">
                <a:latin typeface="Symbol" charset="2"/>
                <a:cs typeface="Symbol" charset="2"/>
              </a:rPr>
              <a:t>e</a:t>
            </a:r>
            <a:r>
              <a:rPr lang="en-US" sz="2400" baseline="-25000" dirty="0">
                <a:cs typeface="Symbol" charset="2"/>
              </a:rPr>
              <a:t>6D</a:t>
            </a:r>
            <a:r>
              <a:rPr lang="en-US" sz="2400" dirty="0">
                <a:cs typeface="Symbol" charset="2"/>
              </a:rPr>
              <a:t>	60 cm</a:t>
            </a:r>
            <a:r>
              <a:rPr lang="en-US" sz="2400" baseline="30000" dirty="0">
                <a:cs typeface="Symbol" charset="2"/>
              </a:rPr>
              <a:t>3</a:t>
            </a:r>
            <a:r>
              <a:rPr lang="en-US" sz="2400" dirty="0">
                <a:cs typeface="Symbol" charset="2"/>
              </a:rPr>
              <a:t> </a:t>
            </a:r>
            <a:r>
              <a:rPr lang="en-US" sz="2400" dirty="0">
                <a:latin typeface="Wingdings 3" charset="2"/>
                <a:cs typeface="Wingdings 3" charset="2"/>
              </a:rPr>
              <a:t>a</a:t>
            </a:r>
            <a:r>
              <a:rPr lang="en-US" sz="2400" dirty="0">
                <a:cs typeface="Wingdings 3" charset="2"/>
              </a:rPr>
              <a:t> ~50 mm</a:t>
            </a:r>
            <a:r>
              <a:rPr lang="en-US" sz="2400" baseline="30000" dirty="0">
                <a:cs typeface="Wingdings 3" charset="2"/>
              </a:rPr>
              <a:t>3</a:t>
            </a:r>
            <a:r>
              <a:rPr lang="en-US" sz="2400" dirty="0">
                <a:cs typeface="Wingdings 3" charset="2"/>
              </a:rPr>
              <a:t>;  Trans = 67%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hfof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6" y="856662"/>
            <a:ext cx="4306824" cy="1760315"/>
          </a:xfrm>
          <a:prstGeom prst="rect">
            <a:avLst/>
          </a:prstGeom>
        </p:spPr>
      </p:pic>
      <p:pic>
        <p:nvPicPr>
          <p:cNvPr id="8" name="Picture 7" descr="hfofo_cool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838" y="856661"/>
            <a:ext cx="4584204" cy="1749298"/>
          </a:xfrm>
          <a:prstGeom prst="rect">
            <a:avLst/>
          </a:prstGeom>
        </p:spPr>
      </p:pic>
      <p:pic>
        <p:nvPicPr>
          <p:cNvPr id="9" name="Picture 8" descr="v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6" y="3084966"/>
            <a:ext cx="6000442" cy="2090930"/>
          </a:xfrm>
          <a:prstGeom prst="rect">
            <a:avLst/>
          </a:prstGeom>
        </p:spPr>
      </p:pic>
      <p:pic>
        <p:nvPicPr>
          <p:cNvPr id="10" name="Content Placeholder 9" descr="CoolingTheory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4" t="9862" r="9150" b="1697"/>
          <a:stretch/>
        </p:blipFill>
        <p:spPr>
          <a:xfrm>
            <a:off x="6336793" y="3084966"/>
            <a:ext cx="2587195" cy="209093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77292" y="5175896"/>
            <a:ext cx="9074150" cy="13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CFFCC"/>
                </a:solidFill>
              </a:rPr>
              <a:t>6D Rectilinear Vacuum Cooling Channel: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0.28mm,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L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1.57mm @488m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Transmission = 55%(40%) without(with) bunch recombination</a:t>
            </a:r>
          </a:p>
          <a:p>
            <a:pPr marL="0" indent="0">
              <a:buNone/>
            </a:pPr>
            <a:r>
              <a:rPr lang="en-US" dirty="0">
                <a:solidFill>
                  <a:srgbClr val="CCFFCC"/>
                </a:solidFill>
              </a:rPr>
              <a:t>Hybrid Design:  Equivalent performance with gas-filled cavity variant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192" y="803787"/>
            <a:ext cx="9144000" cy="230260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UPWI040Figure1.pdf">
            <a:extLst>
              <a:ext uri="{FF2B5EF4-FFF2-40B4-BE49-F238E27FC236}">
                <a16:creationId xmlns:a16="http://schemas.microsoft.com/office/drawing/2014/main" id="{5517DC71-B22E-0845-91F6-93F88106F0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61" r="31782"/>
          <a:stretch/>
        </p:blipFill>
        <p:spPr>
          <a:xfrm>
            <a:off x="11373852" y="926431"/>
            <a:ext cx="818148" cy="41894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37AEF1-D859-5549-8C17-7DCA4876F8D8}"/>
              </a:ext>
            </a:extLst>
          </p:cNvPr>
          <p:cNvSpPr txBox="1"/>
          <p:nvPr/>
        </p:nvSpPr>
        <p:spPr>
          <a:xfrm>
            <a:off x="11395243" y="328382"/>
            <a:ext cx="79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</a:t>
            </a:r>
            <a:br>
              <a:rPr lang="en-US" dirty="0"/>
            </a:br>
            <a:r>
              <a:rPr lang="en-US" dirty="0"/>
              <a:t>Merge</a:t>
            </a:r>
          </a:p>
        </p:txBody>
      </p:sp>
      <p:pic>
        <p:nvPicPr>
          <p:cNvPr id="16" name="Picture 15" descr="TUPWI040Figure2.pdf">
            <a:extLst>
              <a:ext uri="{FF2B5EF4-FFF2-40B4-BE49-F238E27FC236}">
                <a16:creationId xmlns:a16="http://schemas.microsoft.com/office/drawing/2014/main" id="{DAD3C586-75E3-DB48-A6A3-2B93AE787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391" y="1216691"/>
            <a:ext cx="2138363" cy="2745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F6E790-1460-3942-8E7D-727654B0B980}"/>
              </a:ext>
            </a:extLst>
          </p:cNvPr>
          <p:cNvSpPr txBox="1"/>
          <p:nvPr/>
        </p:nvSpPr>
        <p:spPr>
          <a:xfrm>
            <a:off x="9428753" y="978565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Longitudinal Merge</a:t>
            </a:r>
          </a:p>
        </p:txBody>
      </p:sp>
      <p:pic>
        <p:nvPicPr>
          <p:cNvPr id="18" name="Picture 17" descr="TUPWI040Figure3.pdf">
            <a:extLst>
              <a:ext uri="{FF2B5EF4-FFF2-40B4-BE49-F238E27FC236}">
                <a16:creationId xmlns:a16="http://schemas.microsoft.com/office/drawing/2014/main" id="{C780BB14-F483-FA40-956F-7C61494D6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5525" y="3855280"/>
            <a:ext cx="2109194" cy="2749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00B3C-13B2-3A48-833B-3882101DD838}"/>
              </a:ext>
            </a:extLst>
          </p:cNvPr>
          <p:cNvSpPr txBox="1"/>
          <p:nvPr/>
        </p:nvSpPr>
        <p:spPr>
          <a:xfrm>
            <a:off x="9226442" y="4021406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Transverse Merge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00430-AEFF-7A4C-9315-8B027B40D921}"/>
              </a:ext>
            </a:extLst>
          </p:cNvPr>
          <p:cNvSpPr txBox="1"/>
          <p:nvPr/>
        </p:nvSpPr>
        <p:spPr>
          <a:xfrm>
            <a:off x="9488909" y="499711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bg1"/>
                </a:solidFill>
                <a:cs typeface="Symbol" charset="2"/>
              </a:rPr>
              <a:t>T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25B2F-3696-2C4A-84CE-A8A27E2A820F}"/>
              </a:ext>
            </a:extLst>
          </p:cNvPr>
          <p:cNvSpPr txBox="1"/>
          <p:nvPr/>
        </p:nvSpPr>
        <p:spPr>
          <a:xfrm>
            <a:off x="9412709" y="5759111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solidFill>
                  <a:schemeClr val="bg1"/>
                </a:solidFill>
                <a:cs typeface="Symbol" charset="2"/>
              </a:rPr>
              <a:t>t</a:t>
            </a:r>
            <a:endParaRPr lang="en-US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4DF3E-853A-F549-A6E6-91C9656994F9}"/>
              </a:ext>
            </a:extLst>
          </p:cNvPr>
          <p:cNvSpPr txBox="1"/>
          <p:nvPr/>
        </p:nvSpPr>
        <p:spPr>
          <a:xfrm>
            <a:off x="9260310" y="5496757"/>
            <a:ext cx="62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1D2D2C-A2F8-2344-8EB5-F9F36AAB2A79}"/>
              </a:ext>
            </a:extLst>
          </p:cNvPr>
          <p:cNvSpPr txBox="1"/>
          <p:nvPr/>
        </p:nvSpPr>
        <p:spPr>
          <a:xfrm>
            <a:off x="7512424" y="0"/>
            <a:ext cx="4295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Stratakis</a:t>
            </a:r>
            <a:r>
              <a:rPr lang="en-US" dirty="0"/>
              <a:t>, </a:t>
            </a:r>
            <a:r>
              <a:rPr lang="en-US" i="1" dirty="0"/>
              <a:t>et al., PRSTAB</a:t>
            </a:r>
            <a:r>
              <a:rPr lang="en-US" dirty="0"/>
              <a:t> </a:t>
            </a:r>
            <a:r>
              <a:rPr lang="en-US" b="1" dirty="0"/>
              <a:t>18</a:t>
            </a:r>
            <a:r>
              <a:rPr lang="en-US" dirty="0"/>
              <a:t> 031003, 2015</a:t>
            </a:r>
          </a:p>
          <a:p>
            <a:r>
              <a:rPr lang="en-US" dirty="0"/>
              <a:t>D. </a:t>
            </a:r>
            <a:r>
              <a:rPr lang="en-US" dirty="0" err="1"/>
              <a:t>Stratakis</a:t>
            </a:r>
            <a:r>
              <a:rPr lang="en-US" dirty="0"/>
              <a:t> </a:t>
            </a:r>
            <a:r>
              <a:rPr lang="en-US" i="1" dirty="0"/>
              <a:t>JINST</a:t>
            </a:r>
            <a:r>
              <a:rPr lang="en-US" dirty="0"/>
              <a:t> </a:t>
            </a:r>
            <a:r>
              <a:rPr lang="en-US" b="1" dirty="0"/>
              <a:t>12</a:t>
            </a:r>
            <a:r>
              <a:rPr lang="en-US" dirty="0"/>
              <a:t> P09027, 2017</a:t>
            </a:r>
          </a:p>
          <a:p>
            <a:r>
              <a:rPr lang="en-US" dirty="0"/>
              <a:t>Y. Bao, </a:t>
            </a:r>
            <a:r>
              <a:rPr lang="en-US" i="1" dirty="0"/>
              <a:t>et al., PRAB</a:t>
            </a:r>
            <a:r>
              <a:rPr lang="en-US" dirty="0"/>
              <a:t> </a:t>
            </a:r>
            <a:r>
              <a:rPr lang="en-US" b="1" dirty="0"/>
              <a:t>19</a:t>
            </a:r>
            <a:r>
              <a:rPr lang="en-US" dirty="0"/>
              <a:t> 031001, 2016</a:t>
            </a:r>
          </a:p>
        </p:txBody>
      </p:sp>
    </p:spTree>
    <p:extLst>
      <p:ext uri="{BB962C8B-B14F-4D97-AF65-F5344CB8AC3E}">
        <p14:creationId xmlns:p14="http://schemas.microsoft.com/office/powerpoint/2010/main" val="4110334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330588" y="5808258"/>
            <a:ext cx="8921750" cy="946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CFFCC"/>
                </a:solidFill>
              </a:rPr>
              <a:t>Final Cooling </a:t>
            </a:r>
            <a:r>
              <a:rPr lang="en-US" dirty="0">
                <a:solidFill>
                  <a:schemeClr val="tx1"/>
                </a:solidFill>
              </a:rPr>
              <a:t>with 25-30T solenoids (</a:t>
            </a:r>
            <a:r>
              <a:rPr lang="en-US" dirty="0" err="1">
                <a:solidFill>
                  <a:schemeClr val="tx1"/>
                </a:solidFill>
              </a:rPr>
              <a:t>emittance</a:t>
            </a:r>
            <a:r>
              <a:rPr lang="en-US" dirty="0">
                <a:solidFill>
                  <a:schemeClr val="tx1"/>
                </a:solidFill>
              </a:rPr>
              <a:t> exchange):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55m</a:t>
            </a:r>
            <a:r>
              <a:rPr lang="en-US" dirty="0">
                <a:solidFill>
                  <a:schemeClr val="tx1"/>
                </a:solidFill>
              </a:rPr>
              <a:t>m, </a:t>
            </a:r>
            <a:r>
              <a:rPr lang="en-US" dirty="0" err="1">
                <a:solidFill>
                  <a:schemeClr val="tx1"/>
                </a:solidFill>
                <a:latin typeface="Symbol" charset="2"/>
                <a:cs typeface="Symbol" charset="2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cs typeface="Symbol" charset="2"/>
              </a:rPr>
              <a:t>L</a:t>
            </a:r>
            <a:r>
              <a:rPr lang="en-US" baseline="-25000" dirty="0">
                <a:solidFill>
                  <a:schemeClr val="tx1"/>
                </a:solidFill>
                <a:cs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75mm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Muon Ionization Cooling (Design)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95" y="3065058"/>
            <a:ext cx="8921750" cy="8254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Helical Cooling Channel </a:t>
            </a:r>
            <a:r>
              <a:rPr lang="en-US" sz="2400" dirty="0"/>
              <a:t>(Gas-filled RF Cavities):  </a:t>
            </a:r>
            <a:br>
              <a:rPr lang="en-US" sz="2400" dirty="0"/>
            </a:br>
            <a:r>
              <a:rPr lang="en-US" sz="2400" dirty="0" err="1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>
                <a:cs typeface="Symbol" charset="2"/>
              </a:rPr>
              <a:t>T</a:t>
            </a:r>
            <a:r>
              <a:rPr lang="en-US" sz="2400" baseline="-25000" dirty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/>
              <a:t>0.6mm, </a:t>
            </a:r>
            <a:r>
              <a:rPr lang="en-US" sz="2400" dirty="0" err="1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>
                <a:cs typeface="Symbol" charset="2"/>
              </a:rPr>
              <a:t>L</a:t>
            </a:r>
            <a:r>
              <a:rPr lang="en-US" sz="2400" baseline="-25000" dirty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/>
              <a:t>0.3mm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2440" y="6380734"/>
            <a:ext cx="2743200" cy="365125"/>
          </a:xfrm>
        </p:spPr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r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95" y="963168"/>
            <a:ext cx="4434368" cy="21018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42392" y="963169"/>
            <a:ext cx="3448050" cy="2101890"/>
            <a:chOff x="0" y="1417637"/>
            <a:chExt cx="5429574" cy="3570309"/>
          </a:xfrm>
        </p:grpSpPr>
        <p:pic>
          <p:nvPicPr>
            <p:cNvPr id="9" name="Picture 8" descr="emitforDOERevAug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7637"/>
              <a:ext cx="5429574" cy="35703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422534" y="3733232"/>
              <a:ext cx="137980" cy="13803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9403" y="3806848"/>
              <a:ext cx="4518509" cy="0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92112" y="1702422"/>
              <a:ext cx="0" cy="2760684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900000">
              <a:off x="2456968" y="2036248"/>
              <a:ext cx="2211921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Initial 6D cooling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8900000">
              <a:off x="2538275" y="2640675"/>
              <a:ext cx="2206873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325 MHz cooling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1916865" y="3609869"/>
              <a:ext cx="1315621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650 MHz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8682" y="2834309"/>
              <a:ext cx="1375193" cy="522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Matching</a:t>
              </a:r>
            </a:p>
          </p:txBody>
        </p:sp>
      </p:grpSp>
      <p:pic>
        <p:nvPicPr>
          <p:cNvPr id="17" name="Picture 16" descr="final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95" y="3856612"/>
            <a:ext cx="4022206" cy="1972384"/>
          </a:xfrm>
          <a:prstGeom prst="rect">
            <a:avLst/>
          </a:prstGeom>
        </p:spPr>
      </p:pic>
      <p:pic>
        <p:nvPicPr>
          <p:cNvPr id="18" name="Picture 17" descr="final_cooling_la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61" y="3856612"/>
            <a:ext cx="4739535" cy="19583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78676" y="3858643"/>
            <a:ext cx="293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Stage w/ Induction Linac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0" y="3807844"/>
            <a:ext cx="9144000" cy="2669156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24000" y="914400"/>
            <a:ext cx="9144000" cy="289128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F3EC4F-B253-0542-848F-CEDB0FD90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82" y="865209"/>
            <a:ext cx="1882082" cy="38197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1BE697-E8BB-E344-961E-B9E4128B7077}"/>
              </a:ext>
            </a:extLst>
          </p:cNvPr>
          <p:cNvGrpSpPr/>
          <p:nvPr/>
        </p:nvGrpSpPr>
        <p:grpSpPr>
          <a:xfrm>
            <a:off x="9547383" y="4666920"/>
            <a:ext cx="2644617" cy="1498753"/>
            <a:chOff x="6933052" y="2782999"/>
            <a:chExt cx="2644617" cy="149875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B98EE7D-6CB4-5F45-B12D-F2D4867BDF92}"/>
                </a:ext>
              </a:extLst>
            </p:cNvPr>
            <p:cNvSpPr/>
            <p:nvPr/>
          </p:nvSpPr>
          <p:spPr>
            <a:xfrm>
              <a:off x="6933052" y="2782999"/>
              <a:ext cx="2644617" cy="1498753"/>
            </a:xfrm>
            <a:prstGeom prst="round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6DE3818C-CE66-3E44-A1FA-1357892F66EC}"/>
                </a:ext>
              </a:extLst>
            </p:cNvPr>
            <p:cNvSpPr txBox="1"/>
            <p:nvPr/>
          </p:nvSpPr>
          <p:spPr>
            <a:xfrm>
              <a:off x="7006215" y="2856162"/>
              <a:ext cx="2498291" cy="13524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World Record LTS-HTS Hybrid Magnet</a:t>
              </a:r>
              <a:br>
                <a:rPr lang="en-US" sz="1800" kern="1200" dirty="0"/>
              </a:br>
              <a:r>
                <a:rPr lang="en-US" sz="1800" kern="1200" dirty="0"/>
                <a:t>32</a:t>
              </a:r>
              <a:r>
                <a:rPr lang="en-US" sz="1400" kern="1200" dirty="0"/>
                <a:t>T on-axis field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NHFML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239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94C3-5FF2-D444-A2E8-5B2D4302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53" y="0"/>
            <a:ext cx="11347047" cy="914400"/>
          </a:xfrm>
        </p:spPr>
        <p:txBody>
          <a:bodyPr/>
          <a:lstStyle/>
          <a:p>
            <a:r>
              <a:rPr lang="en-US" dirty="0"/>
              <a:t>Ionization Cooling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B618B-6E08-B445-877E-A1E78AC1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0E6A-EE52-9648-8B24-3826AD2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C6F5-0508-5847-B048-882666DE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821EC3-BFCD-3F45-AC4C-CFD883513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xfrm>
            <a:off x="3236099" y="912030"/>
            <a:ext cx="8921750" cy="5362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AEB3F6-842B-B649-A715-CAD062305E43}"/>
              </a:ext>
            </a:extLst>
          </p:cNvPr>
          <p:cNvGrpSpPr/>
          <p:nvPr/>
        </p:nvGrpSpPr>
        <p:grpSpPr>
          <a:xfrm>
            <a:off x="5204599" y="2451904"/>
            <a:ext cx="2386584" cy="2836164"/>
            <a:chOff x="2133600" y="2590800"/>
            <a:chExt cx="2386584" cy="28361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8153E5-2BA0-1F46-82F1-2941617B404A}"/>
                </a:ext>
              </a:extLst>
            </p:cNvPr>
            <p:cNvGrpSpPr/>
            <p:nvPr/>
          </p:nvGrpSpPr>
          <p:grpSpPr>
            <a:xfrm>
              <a:off x="2133600" y="4648200"/>
              <a:ext cx="2386584" cy="778764"/>
              <a:chOff x="2133600" y="4648200"/>
              <a:chExt cx="2386584" cy="7787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1BF25F-6940-D142-B578-3E97C4546CC8}"/>
                  </a:ext>
                </a:extLst>
              </p:cNvPr>
              <p:cNvSpPr/>
              <p:nvPr/>
            </p:nvSpPr>
            <p:spPr>
              <a:xfrm>
                <a:off x="2386584" y="4855464"/>
                <a:ext cx="2133600" cy="571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122189D-FDF9-BD40-85E7-D4442BAE753E}"/>
                  </a:ext>
                </a:extLst>
              </p:cNvPr>
              <p:cNvSpPr/>
              <p:nvPr/>
            </p:nvSpPr>
            <p:spPr>
              <a:xfrm>
                <a:off x="2133600" y="4648200"/>
                <a:ext cx="2133600" cy="571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B83E4F-F2C2-774C-9ACC-3E2DF9038CEE}"/>
                </a:ext>
              </a:extLst>
            </p:cNvPr>
            <p:cNvCxnSpPr/>
            <p:nvPr/>
          </p:nvCxnSpPr>
          <p:spPr>
            <a:xfrm flipH="1">
              <a:off x="3657600" y="4919472"/>
              <a:ext cx="862584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236458-0B7C-3F48-9160-EA9BE65342B4}"/>
                </a:ext>
              </a:extLst>
            </p:cNvPr>
            <p:cNvCxnSpPr/>
            <p:nvPr/>
          </p:nvCxnSpPr>
          <p:spPr>
            <a:xfrm>
              <a:off x="2377440" y="3538728"/>
              <a:ext cx="1295400" cy="137160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  <a:head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FB54F1-D69D-5A44-947E-6CC50FF6D15A}"/>
                </a:ext>
              </a:extLst>
            </p:cNvPr>
            <p:cNvCxnSpPr/>
            <p:nvPr/>
          </p:nvCxnSpPr>
          <p:spPr>
            <a:xfrm>
              <a:off x="2368296" y="2590800"/>
              <a:ext cx="0" cy="215693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956B29-982E-E543-932D-F9B7AE15787F}"/>
              </a:ext>
            </a:extLst>
          </p:cNvPr>
          <p:cNvSpPr txBox="1"/>
          <p:nvPr/>
        </p:nvSpPr>
        <p:spPr>
          <a:xfrm>
            <a:off x="1058079" y="5720912"/>
            <a:ext cx="3389156" cy="73866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/>
            <a:r>
              <a:rPr lang="en-US" sz="1400" dirty="0">
                <a:solidFill>
                  <a:srgbClr val="FF0000"/>
                </a:solidFill>
              </a:rPr>
              <a:t>Advanced techniques </a:t>
            </a:r>
            <a:r>
              <a:rPr lang="en-US" sz="1400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Improved HF Luminosity </a:t>
            </a:r>
            <a:br>
              <a:rPr lang="en-US" sz="14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rgbClr val="FF0000"/>
                </a:solidFill>
              </a:rPr>
              <a:t>Simplified Final Cooling requirements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439984-477A-C749-B656-76BEF7B6F35C}"/>
              </a:ext>
            </a:extLst>
          </p:cNvPr>
          <p:cNvCxnSpPr>
            <a:cxnSpLocks/>
          </p:cNvCxnSpPr>
          <p:nvPr/>
        </p:nvCxnSpPr>
        <p:spPr>
          <a:xfrm flipH="1" flipV="1">
            <a:off x="7731899" y="4780576"/>
            <a:ext cx="1600200" cy="1024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0231B4F-4CD0-8D4E-88F8-8CEFD461DE0D}"/>
              </a:ext>
            </a:extLst>
          </p:cNvPr>
          <p:cNvSpPr txBox="1">
            <a:spLocks/>
          </p:cNvSpPr>
          <p:nvPr/>
        </p:nvSpPr>
        <p:spPr>
          <a:xfrm>
            <a:off x="9276527" y="5576104"/>
            <a:ext cx="165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MAP Higgs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Factory Target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7A6A0A-E79E-0744-8F89-CCBF3D6FD1C0}"/>
              </a:ext>
            </a:extLst>
          </p:cNvPr>
          <p:cNvGrpSpPr>
            <a:grpSpLocks/>
          </p:cNvGrpSpPr>
          <p:nvPr/>
        </p:nvGrpSpPr>
        <p:grpSpPr>
          <a:xfrm>
            <a:off x="867600" y="4790618"/>
            <a:ext cx="5900989" cy="921152"/>
            <a:chOff x="566648" y="5566122"/>
            <a:chExt cx="5900989" cy="921152"/>
          </a:xfrm>
          <a:solidFill>
            <a:schemeClr val="tx1">
              <a:lumMod val="85000"/>
            </a:schemeClr>
          </a:solidFill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721C9A5-4D00-4B48-8BB0-00D7BD423118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878048" y="5566122"/>
              <a:ext cx="3589589" cy="628764"/>
            </a:xfrm>
            <a:prstGeom prst="straightConnector1">
              <a:avLst/>
            </a:prstGeom>
            <a:grpFill/>
            <a:ln w="28575">
              <a:solidFill>
                <a:srgbClr val="000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2139F1-6A47-7240-BADE-8DDDAFCA14B9}"/>
                </a:ext>
              </a:extLst>
            </p:cNvPr>
            <p:cNvSpPr txBox="1"/>
            <p:nvPr/>
          </p:nvSpPr>
          <p:spPr>
            <a:xfrm>
              <a:off x="566648" y="5902498"/>
              <a:ext cx="2311400" cy="584776"/>
            </a:xfrm>
            <a:prstGeom prst="rect">
              <a:avLst/>
            </a:prstGeom>
            <a:grpFill/>
            <a:ln w="28575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</a:rPr>
                <a:t>PIC assumed in Carlo</a:t>
              </a:r>
              <a:br>
                <a:rPr lang="en-US" sz="1600" dirty="0">
                  <a:solidFill>
                    <a:srgbClr val="000090"/>
                  </a:solidFill>
                </a:rPr>
              </a:br>
              <a:r>
                <a:rPr lang="en-US" sz="1600" dirty="0">
                  <a:solidFill>
                    <a:srgbClr val="000090"/>
                  </a:solidFill>
                </a:rPr>
                <a:t>Rubbia’s Proposal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7964A-7AD8-F042-8F30-B722AC197B0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47235" y="4777483"/>
            <a:ext cx="2641934" cy="13127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188595-884E-F141-A807-33CD9AE3ACC8}"/>
              </a:ext>
            </a:extLst>
          </p:cNvPr>
          <p:cNvGrpSpPr/>
          <p:nvPr/>
        </p:nvGrpSpPr>
        <p:grpSpPr>
          <a:xfrm>
            <a:off x="5274877" y="925457"/>
            <a:ext cx="5732904" cy="400110"/>
            <a:chOff x="1825614" y="1133802"/>
            <a:chExt cx="5732904" cy="400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E872EF1-45DC-AF48-9563-BAFAA83A3689}"/>
                </a:ext>
              </a:extLst>
            </p:cNvPr>
            <p:cNvSpPr/>
            <p:nvPr/>
          </p:nvSpPr>
          <p:spPr>
            <a:xfrm>
              <a:off x="1825614" y="1239938"/>
              <a:ext cx="201168" cy="2011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67B20B-3B83-8C43-A9A2-DED8B291224C}"/>
                </a:ext>
              </a:extLst>
            </p:cNvPr>
            <p:cNvSpPr txBox="1"/>
            <p:nvPr/>
          </p:nvSpPr>
          <p:spPr>
            <a:xfrm>
              <a:off x="2013478" y="1133802"/>
              <a:ext cx="5545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Specification </a:t>
              </a:r>
              <a:r>
                <a:rPr lang="en-US" sz="2000" b="1" dirty="0"/>
                <a:t>          </a:t>
              </a:r>
              <a:r>
                <a:rPr lang="en-US" sz="2000" b="1" dirty="0">
                  <a:solidFill>
                    <a:srgbClr val="008000"/>
                  </a:solidFill>
                </a:rPr>
                <a:t>Achieved (simulations)</a:t>
              </a:r>
              <a:r>
                <a:rPr lang="en-US" sz="2000" b="1" dirty="0"/>
                <a:t>                                                                        </a:t>
              </a:r>
              <a:endParaRPr lang="en-GB" sz="2000" b="1" dirty="0"/>
            </a:p>
          </p:txBody>
        </p: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CF706D5F-1164-5348-BEDD-69630F540408}"/>
                </a:ext>
              </a:extLst>
            </p:cNvPr>
            <p:cNvSpPr/>
            <p:nvPr/>
          </p:nvSpPr>
          <p:spPr>
            <a:xfrm>
              <a:off x="3684605" y="1167045"/>
              <a:ext cx="388466" cy="301831"/>
            </a:xfrm>
            <a:prstGeom prst="star5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288ECA-898D-5248-9724-18D8A0602F53}"/>
              </a:ext>
            </a:extLst>
          </p:cNvPr>
          <p:cNvSpPr txBox="1"/>
          <p:nvPr/>
        </p:nvSpPr>
        <p:spPr>
          <a:xfrm>
            <a:off x="9550927" y="3102612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b="1" dirty="0">
                <a:solidFill>
                  <a:srgbClr val="008000"/>
                </a:solidFill>
              </a:rPr>
              <a:t> (Y)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6647CD07-317A-7D4F-B480-A5E2A9D8BC2F}"/>
              </a:ext>
            </a:extLst>
          </p:cNvPr>
          <p:cNvSpPr/>
          <p:nvPr/>
        </p:nvSpPr>
        <p:spPr>
          <a:xfrm>
            <a:off x="9160171" y="3603271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A822C6-DD4B-4648-9A49-A4C4F9041592}"/>
              </a:ext>
            </a:extLst>
          </p:cNvPr>
          <p:cNvSpPr txBox="1"/>
          <p:nvPr/>
        </p:nvSpPr>
        <p:spPr>
          <a:xfrm>
            <a:off x="8994115" y="3058153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Initial</a:t>
            </a:r>
          </a:p>
          <a:p>
            <a:r>
              <a:rPr lang="en-US" b="1" dirty="0">
                <a:solidFill>
                  <a:srgbClr val="008000"/>
                </a:solidFill>
              </a:rPr>
              <a:t> (X)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0B5D2ABB-183D-EC41-BE4E-0D3D8068186F}"/>
              </a:ext>
            </a:extLst>
          </p:cNvPr>
          <p:cNvSpPr/>
          <p:nvPr/>
        </p:nvSpPr>
        <p:spPr>
          <a:xfrm>
            <a:off x="7181049" y="4601967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04B259-09C3-F544-961B-B8254E5E6611}"/>
              </a:ext>
            </a:extLst>
          </p:cNvPr>
          <p:cNvSpPr txBox="1"/>
          <p:nvPr/>
        </p:nvSpPr>
        <p:spPr>
          <a:xfrm>
            <a:off x="7194191" y="4776899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VCC &amp;</a:t>
            </a:r>
          </a:p>
          <a:p>
            <a:pPr algn="ctr"/>
            <a:r>
              <a:rPr lang="en-US" b="1" dirty="0">
                <a:solidFill>
                  <a:srgbClr val="008000"/>
                </a:solidFill>
              </a:rPr>
              <a:t>Hybrid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0FF46E40-511E-9541-9F1D-27E2AC4DCC39}"/>
              </a:ext>
            </a:extLst>
          </p:cNvPr>
          <p:cNvSpPr/>
          <p:nvPr/>
        </p:nvSpPr>
        <p:spPr>
          <a:xfrm>
            <a:off x="8110888" y="4974210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B273A0-32E1-FE4D-B732-C4B01DE420F0}"/>
              </a:ext>
            </a:extLst>
          </p:cNvPr>
          <p:cNvSpPr txBox="1"/>
          <p:nvPr/>
        </p:nvSpPr>
        <p:spPr>
          <a:xfrm>
            <a:off x="7986784" y="471913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HCC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E6AB9939-25BF-0142-B6F1-1D075E9B3F10}"/>
              </a:ext>
            </a:extLst>
          </p:cNvPr>
          <p:cNvSpPr/>
          <p:nvPr/>
        </p:nvSpPr>
        <p:spPr>
          <a:xfrm>
            <a:off x="5816605" y="2271503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23EC7B-F89E-C94F-8DE1-D583038CCA90}"/>
              </a:ext>
            </a:extLst>
          </p:cNvPr>
          <p:cNvSpPr txBox="1"/>
          <p:nvPr/>
        </p:nvSpPr>
        <p:spPr>
          <a:xfrm>
            <a:off x="5649200" y="255991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Final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56740020-487C-5848-A9CD-FC80DA5340ED}"/>
              </a:ext>
            </a:extLst>
          </p:cNvPr>
          <p:cNvSpPr/>
          <p:nvPr/>
        </p:nvSpPr>
        <p:spPr>
          <a:xfrm>
            <a:off x="9782600" y="3620366"/>
            <a:ext cx="388466" cy="301831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1EF352E-7D8D-8F45-80E7-52A114CFA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2206"/>
            <a:ext cx="3172778" cy="2038864"/>
          </a:xfrm>
          <a:prstGeom prst="rect">
            <a:avLst/>
          </a:prstGeom>
        </p:spPr>
      </p:pic>
      <p:pic>
        <p:nvPicPr>
          <p:cNvPr id="46" name="Picture 45" descr="IMG_8674-1.jpg">
            <a:extLst>
              <a:ext uri="{FF2B5EF4-FFF2-40B4-BE49-F238E27FC236}">
                <a16:creationId xmlns:a16="http://schemas.microsoft.com/office/drawing/2014/main" id="{60387756-0CB6-E443-88C2-0C0750A09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271"/>
            <a:ext cx="3177249" cy="211816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60B61-06F0-6D44-BD0B-F18F45F193A7}"/>
              </a:ext>
            </a:extLst>
          </p:cNvPr>
          <p:cNvSpPr txBox="1"/>
          <p:nvPr/>
        </p:nvSpPr>
        <p:spPr>
          <a:xfrm>
            <a:off x="92597" y="3032567"/>
            <a:ext cx="2252540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MICE Cooling Channel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7F0F08-AF50-4F4F-AC2F-AB9EB1E5FCFC}"/>
              </a:ext>
            </a:extLst>
          </p:cNvPr>
          <p:cNvSpPr txBox="1"/>
          <p:nvPr/>
        </p:nvSpPr>
        <p:spPr>
          <a:xfrm>
            <a:off x="802682" y="840816"/>
            <a:ext cx="22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&gt;50MV/m operation </a:t>
            </a:r>
            <a:br>
              <a:rPr lang="en-US" dirty="0">
                <a:solidFill>
                  <a:schemeClr val="bg1"/>
                </a:solidFill>
                <a:latin typeface="Arial"/>
              </a:rPr>
            </a:br>
            <a:r>
              <a:rPr lang="en-US" dirty="0">
                <a:solidFill>
                  <a:schemeClr val="bg1"/>
                </a:solidFill>
                <a:latin typeface="Arial"/>
              </a:rPr>
              <a:t>in up to 5 T B-field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5E6607-0F58-6A47-BCFC-94D61E13A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001" y="2075381"/>
            <a:ext cx="1587057" cy="899560"/>
          </a:xfrm>
          <a:prstGeom prst="rect">
            <a:avLst/>
          </a:prstGeom>
          <a:ln>
            <a:noFill/>
          </a:ln>
        </p:spPr>
      </p:pic>
      <p:sp>
        <p:nvSpPr>
          <p:cNvPr id="44" name="5-Point Star 43">
            <a:extLst>
              <a:ext uri="{FF2B5EF4-FFF2-40B4-BE49-F238E27FC236}">
                <a16:creationId xmlns:a16="http://schemas.microsoft.com/office/drawing/2014/main" id="{D80334DF-356C-7741-AEB3-576EEB32BF2F}"/>
              </a:ext>
            </a:extLst>
          </p:cNvPr>
          <p:cNvSpPr/>
          <p:nvPr/>
        </p:nvSpPr>
        <p:spPr>
          <a:xfrm>
            <a:off x="6526625" y="4894221"/>
            <a:ext cx="388466" cy="301831"/>
          </a:xfrm>
          <a:prstGeom prst="star5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1DFD0E-A5B2-6642-B3AF-8D4BEB671A13}"/>
              </a:ext>
            </a:extLst>
          </p:cNvPr>
          <p:cNvCxnSpPr>
            <a:cxnSpLocks/>
          </p:cNvCxnSpPr>
          <p:nvPr/>
        </p:nvCxnSpPr>
        <p:spPr>
          <a:xfrm flipH="1">
            <a:off x="6927926" y="4797911"/>
            <a:ext cx="408789" cy="20439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FBDD87-DB36-8341-968B-BAB2CC441D97}"/>
              </a:ext>
            </a:extLst>
          </p:cNvPr>
          <p:cNvCxnSpPr>
            <a:cxnSpLocks/>
            <a:endCxn id="39" idx="3"/>
          </p:cNvCxnSpPr>
          <p:nvPr/>
        </p:nvCxnSpPr>
        <p:spPr>
          <a:xfrm flipH="1" flipV="1">
            <a:off x="6130880" y="2573333"/>
            <a:ext cx="1533236" cy="213101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EA04CA1-8733-7F47-B58F-FFDD80D4C7F0}"/>
              </a:ext>
            </a:extLst>
          </p:cNvPr>
          <p:cNvSpPr txBox="1"/>
          <p:nvPr/>
        </p:nvSpPr>
        <p:spPr>
          <a:xfrm>
            <a:off x="7100415" y="5486402"/>
            <a:ext cx="1146147" cy="492443"/>
          </a:xfrm>
          <a:prstGeom prst="rect">
            <a:avLst/>
          </a:prstGeom>
          <a:solidFill>
            <a:schemeClr val="tx1">
              <a:alpha val="63000"/>
            </a:schemeClr>
          </a:solidFill>
          <a:ln w="28575">
            <a:solidFill>
              <a:srgbClr val="FFC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VCC HTS </a:t>
            </a:r>
            <a:br>
              <a:rPr lang="en-US" sz="1600" b="1" dirty="0">
                <a:solidFill>
                  <a:srgbClr val="FFC000"/>
                </a:solidFill>
              </a:rPr>
            </a:br>
            <a:r>
              <a:rPr lang="en-US" sz="1600" b="1" dirty="0">
                <a:solidFill>
                  <a:srgbClr val="FFC000"/>
                </a:solidFill>
              </a:rPr>
              <a:t>Extrapolation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F82C0F-D222-8947-A635-31B949F64E2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725654" y="5113423"/>
            <a:ext cx="374761" cy="61920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5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/>
      <p:bldP spid="32" grpId="1"/>
      <p:bldP spid="33" grpId="0" animBg="1"/>
      <p:bldP spid="33" grpId="1" animBg="1"/>
      <p:bldP spid="34" grpId="0"/>
      <p:bldP spid="34" grpId="1"/>
      <p:bldP spid="35" grpId="0" animBg="1"/>
      <p:bldP spid="36" grpId="0"/>
      <p:bldP spid="37" grpId="0" animBg="1"/>
      <p:bldP spid="38" grpId="0"/>
      <p:bldP spid="39" grpId="0" animBg="1"/>
      <p:bldP spid="40" grpId="0"/>
      <p:bldP spid="31" grpId="0" animBg="1"/>
      <p:bldP spid="31" grpId="1" animBg="1"/>
      <p:bldP spid="42" grpId="0"/>
      <p:bldP spid="44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C06C-992F-D047-932B-1FA072CF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Cooling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E337A-B32F-1545-BD52-1305C421A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MICE confirms our understanding of the ionization cooling process for muons</a:t>
            </a:r>
          </a:p>
          <a:p>
            <a:r>
              <a:rPr lang="en-US" dirty="0"/>
              <a:t>MAP design studies and R&amp;D provide a basis for the technologies in a complete cooling channel</a:t>
            </a:r>
          </a:p>
          <a:p>
            <a:pPr lvl="1"/>
            <a:r>
              <a:rPr lang="en-US" dirty="0"/>
              <a:t>But only piece-wise studies completed</a:t>
            </a:r>
          </a:p>
          <a:p>
            <a:pPr lvl="1"/>
            <a:r>
              <a:rPr lang="en-US" dirty="0"/>
              <a:t>Technology deliverables were achieved 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  <a:latin typeface="Wingdings 3" pitchFamily="2" charset="2"/>
              </a:rPr>
              <a:t>a</a:t>
            </a:r>
            <a:r>
              <a:rPr lang="en-US" b="1" dirty="0">
                <a:solidFill>
                  <a:srgbClr val="C00000"/>
                </a:solidFill>
              </a:rPr>
              <a:t> now need to move to next-generation design effort</a:t>
            </a:r>
          </a:p>
          <a:p>
            <a:r>
              <a:rPr lang="en-US" dirty="0"/>
              <a:t>Cooling has huge leverage on the overall machine design</a:t>
            </a:r>
          </a:p>
          <a:p>
            <a:pPr lvl="1"/>
            <a:r>
              <a:rPr lang="en-US" dirty="0"/>
              <a:t>What proton power is required on target?</a:t>
            </a:r>
          </a:p>
          <a:p>
            <a:pPr lvl="1"/>
            <a:r>
              <a:rPr lang="en-US" dirty="0"/>
              <a:t>What luminosities can be envisioned?</a:t>
            </a:r>
          </a:p>
          <a:p>
            <a:r>
              <a:rPr lang="en-US" dirty="0"/>
              <a:t>A fully integrated design study is now warranted</a:t>
            </a:r>
          </a:p>
          <a:p>
            <a:r>
              <a:rPr lang="en-US" dirty="0"/>
              <a:t>A technology demonstrator would enable performance studies of the cooling concepts at high beam intensities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D3F3-31B8-2340-AF6E-9A771281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EF140-877C-0E4D-A22D-28E6F37C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0474-7822-4044-879D-06F7754F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32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63FF-BD49-A44A-85B0-0BFC8AC6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34FE-FAA3-B54A-A183-906E2F895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82" y="925974"/>
            <a:ext cx="6790592" cy="3020383"/>
          </a:xfrm>
        </p:spPr>
        <p:txBody>
          <a:bodyPr>
            <a:normAutofit/>
          </a:bodyPr>
          <a:lstStyle/>
          <a:p>
            <a:r>
              <a:rPr lang="en-US" sz="3200" dirty="0"/>
              <a:t>Technologies Include:</a:t>
            </a:r>
          </a:p>
          <a:p>
            <a:pPr lvl="1"/>
            <a:r>
              <a:rPr lang="en-US" sz="2800" dirty="0"/>
              <a:t>Superconducting </a:t>
            </a:r>
            <a:r>
              <a:rPr lang="en-US" sz="2800" dirty="0" err="1"/>
              <a:t>Linacs</a:t>
            </a:r>
            <a:endParaRPr lang="en-US" sz="2800" dirty="0"/>
          </a:p>
          <a:p>
            <a:pPr lvl="1"/>
            <a:r>
              <a:rPr lang="en-US" sz="2800" dirty="0"/>
              <a:t>Recirculating Linear Accelerators (RLAs)</a:t>
            </a:r>
          </a:p>
          <a:p>
            <a:pPr lvl="1"/>
            <a:r>
              <a:rPr lang="en-US" sz="2800" dirty="0"/>
              <a:t>Fixed-Field Alternating-Gradient Rings (FFAs)</a:t>
            </a:r>
          </a:p>
          <a:p>
            <a:pPr lvl="1"/>
            <a:r>
              <a:rPr lang="en-US" sz="2800" dirty="0"/>
              <a:t>Hybrid Rapid Cycling Synchrotrons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C5B5-D304-324C-89A0-CE231D52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6627A-73A6-C744-AB8D-B9816111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F0668-BEE5-0D45-A9B4-EB461718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7E165-DADC-F646-A5F6-9FE31D988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8753604" y="0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5F346-C301-3A46-86BA-737E8F793D49}"/>
              </a:ext>
            </a:extLst>
          </p:cNvPr>
          <p:cNvSpPr txBox="1"/>
          <p:nvPr/>
        </p:nvSpPr>
        <p:spPr>
          <a:xfrm>
            <a:off x="9028253" y="263902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EMMA</a:t>
            </a:r>
          </a:p>
        </p:txBody>
      </p:sp>
      <p:pic>
        <p:nvPicPr>
          <p:cNvPr id="9" name="Picture 8" descr="RLA.pdf">
            <a:extLst>
              <a:ext uri="{FF2B5EF4-FFF2-40B4-BE49-F238E27FC236}">
                <a16:creationId xmlns:a16="http://schemas.microsoft.com/office/drawing/2014/main" id="{8EEAF75E-88D3-6946-AEAD-4DE0919E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39" y="3769945"/>
            <a:ext cx="7500395" cy="2157474"/>
          </a:xfrm>
          <a:prstGeom prst="rect">
            <a:avLst/>
          </a:prstGeom>
        </p:spPr>
      </p:pic>
      <p:pic>
        <p:nvPicPr>
          <p:cNvPr id="10" name="Picture 9" descr="Figure 10.jpg">
            <a:extLst>
              <a:ext uri="{FF2B5EF4-FFF2-40B4-BE49-F238E27FC236}">
                <a16:creationId xmlns:a16="http://schemas.microsoft.com/office/drawing/2014/main" id="{E2C28192-4A77-EF46-B84F-17A0CD1BF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5029200"/>
            <a:ext cx="3429000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F6271-E532-EB4C-A6E9-42E4647521C9}"/>
              </a:ext>
            </a:extLst>
          </p:cNvPr>
          <p:cNvSpPr txBox="1"/>
          <p:nvPr/>
        </p:nvSpPr>
        <p:spPr>
          <a:xfrm>
            <a:off x="925975" y="4034742"/>
            <a:ext cx="12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Hybrid RCS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91898EAC-E1E3-FB4E-9E34-CE5223373342}"/>
              </a:ext>
            </a:extLst>
          </p:cNvPr>
          <p:cNvSpPr/>
          <p:nvPr/>
        </p:nvSpPr>
        <p:spPr>
          <a:xfrm>
            <a:off x="6475418" y="1407696"/>
            <a:ext cx="226171" cy="89003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F7DDB-7F2F-1844-B298-5585349C1204}"/>
              </a:ext>
            </a:extLst>
          </p:cNvPr>
          <p:cNvSpPr txBox="1"/>
          <p:nvPr/>
        </p:nvSpPr>
        <p:spPr>
          <a:xfrm>
            <a:off x="6740721" y="1501512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Designs to </a:t>
            </a:r>
            <a:br>
              <a:rPr lang="en-US" sz="2400" dirty="0"/>
            </a:br>
            <a:r>
              <a:rPr lang="en-US" sz="2400" dirty="0"/>
              <a:t>125 GeV </a:t>
            </a:r>
            <a:r>
              <a:rPr lang="en-US" sz="2400" dirty="0" err="1"/>
              <a:t>CoM</a:t>
            </a:r>
            <a:endParaRPr lang="en-US" sz="2400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42EC709-6892-D645-8BAC-A58032AE03CD}"/>
              </a:ext>
            </a:extLst>
          </p:cNvPr>
          <p:cNvSpPr/>
          <p:nvPr/>
        </p:nvSpPr>
        <p:spPr>
          <a:xfrm>
            <a:off x="6482690" y="2418347"/>
            <a:ext cx="291099" cy="1167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FDC12B-D8A1-084B-8EFD-11D0691A8DFC}"/>
              </a:ext>
            </a:extLst>
          </p:cNvPr>
          <p:cNvSpPr txBox="1"/>
          <p:nvPr/>
        </p:nvSpPr>
        <p:spPr>
          <a:xfrm>
            <a:off x="6675804" y="2578369"/>
            <a:ext cx="2108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Needed for</a:t>
            </a:r>
          </a:p>
          <a:p>
            <a:pPr algn="ctr"/>
            <a:r>
              <a:rPr lang="en-US" sz="2400" dirty="0"/>
              <a:t>Multi-</a:t>
            </a:r>
            <a:r>
              <a:rPr lang="en-US" sz="2400" dirty="0" err="1"/>
              <a:t>TeV</a:t>
            </a:r>
            <a:r>
              <a:rPr lang="en-US" sz="2400" dirty="0"/>
              <a:t> Scale</a:t>
            </a:r>
          </a:p>
        </p:txBody>
      </p:sp>
      <p:pic>
        <p:nvPicPr>
          <p:cNvPr id="17" name="pasted-image.pdf">
            <a:extLst>
              <a:ext uri="{FF2B5EF4-FFF2-40B4-BE49-F238E27FC236}">
                <a16:creationId xmlns:a16="http://schemas.microsoft.com/office/drawing/2014/main" id="{E032A32F-AD28-E74E-8E3D-009FD3272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436" y="3063222"/>
            <a:ext cx="3460564" cy="19486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3815F4-979A-0444-A273-E7896996EA05}"/>
              </a:ext>
            </a:extLst>
          </p:cNvPr>
          <p:cNvSpPr txBox="1"/>
          <p:nvPr/>
        </p:nvSpPr>
        <p:spPr>
          <a:xfrm>
            <a:off x="10478902" y="3127091"/>
            <a:ext cx="1713098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CBeta</a:t>
            </a:r>
            <a:r>
              <a:rPr lang="en-US" dirty="0">
                <a:solidFill>
                  <a:schemeClr val="bg1"/>
                </a:solidFill>
              </a:rPr>
              <a:t> @ Cornell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5FAE16-147B-E24C-8D9B-BD1C4D0951AA}"/>
              </a:ext>
            </a:extLst>
          </p:cNvPr>
          <p:cNvSpPr txBox="1"/>
          <p:nvPr/>
        </p:nvSpPr>
        <p:spPr>
          <a:xfrm>
            <a:off x="2670850" y="5408275"/>
            <a:ext cx="2970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Accelerator suitable for </a:t>
            </a:r>
            <a:br>
              <a:rPr lang="en-US" dirty="0"/>
            </a:br>
            <a:r>
              <a:rPr lang="en-US" dirty="0"/>
              <a:t>Neutrino Factory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68443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2669E-EBBA-5349-950F-50BED0C7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 Muon Accelerators Address HEP Community Needs?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BF70D852-5FBE-9447-8D81-7FEA4463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11" t="2860" r="4762" b="32257"/>
          <a:stretch/>
        </p:blipFill>
        <p:spPr>
          <a:xfrm>
            <a:off x="4042612" y="938460"/>
            <a:ext cx="8093573" cy="459932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8E303-A324-6B41-B89A-6ADD733C2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517719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2nd BNL Snowmass Retreat</a:t>
            </a:r>
            <a:endParaRPr lang="en-US" kern="12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D741E-F0C4-8B41-ACF5-ECC2FB27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07931" y="6517719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January 21, 2022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FA3EC-4472-E245-B740-7E80D1AA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3564" y="6517719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C390B5B-5839-424A-8863-D4784EBDD279}" type="slidenum">
              <a:rPr lang="en-US">
                <a:solidFill>
                  <a:schemeClr val="tx1">
                    <a:alpha val="80000"/>
                  </a:schemeClr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69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384C4-8C42-0440-89DF-26386E60100F}"/>
              </a:ext>
            </a:extLst>
          </p:cNvPr>
          <p:cNvGrpSpPr/>
          <p:nvPr/>
        </p:nvGrpSpPr>
        <p:grpSpPr>
          <a:xfrm>
            <a:off x="6304547" y="2983832"/>
            <a:ext cx="5887452" cy="3874167"/>
            <a:chOff x="541338" y="828675"/>
            <a:chExt cx="7735887" cy="4359275"/>
          </a:xfrm>
        </p:grpSpPr>
        <p:pic>
          <p:nvPicPr>
            <p:cNvPr id="29" name="Picture 14" descr="3.ps.gif">
              <a:extLst>
                <a:ext uri="{FF2B5EF4-FFF2-40B4-BE49-F238E27FC236}">
                  <a16:creationId xmlns:a16="http://schemas.microsoft.com/office/drawing/2014/main" id="{4C1A259D-1082-644B-A562-FF9A480F8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8" y="828675"/>
              <a:ext cx="7735887" cy="435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 Box 16">
              <a:extLst>
                <a:ext uri="{FF2B5EF4-FFF2-40B4-BE49-F238E27FC236}">
                  <a16:creationId xmlns:a16="http://schemas.microsoft.com/office/drawing/2014/main" id="{C05F85FA-E8D6-F24E-A7B3-A18DE304F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800" y="1116013"/>
              <a:ext cx="8175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view</a:t>
              </a:r>
            </a:p>
          </p:txBody>
        </p:sp>
        <p:sp>
          <p:nvSpPr>
            <p:cNvPr id="31" name="Text Box 16">
              <a:extLst>
                <a:ext uri="{FF2B5EF4-FFF2-40B4-BE49-F238E27FC236}">
                  <a16:creationId xmlns:a16="http://schemas.microsoft.com/office/drawing/2014/main" id="{4796B128-6FB0-234F-87A4-E530C9D40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186" y="2897188"/>
              <a:ext cx="1070502" cy="29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39.8 GeV</a:t>
              </a: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B948D13C-C2E6-F445-835D-CFA42FB41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134" y="2855913"/>
              <a:ext cx="1042916" cy="296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16.6 GeV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401A6C-B37B-F946-8F5A-16A94ECA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to 125 GeV Center-of-Mass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839FB-71AE-4043-9C5E-A900E4E4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144E4-3402-2B4A-B7B8-10A4BA55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4AFA-5605-FF48-B0BF-4A62F9B1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30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53C5F8-2B09-A645-BA2F-35A9EF9C3402}"/>
              </a:ext>
            </a:extLst>
          </p:cNvPr>
          <p:cNvGrpSpPr/>
          <p:nvPr/>
        </p:nvGrpSpPr>
        <p:grpSpPr>
          <a:xfrm>
            <a:off x="233530" y="1167062"/>
            <a:ext cx="8991600" cy="2021306"/>
            <a:chOff x="65088" y="2442413"/>
            <a:chExt cx="8991600" cy="2021306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B30562B2-9F58-BF49-A2E6-ED4EEF7B3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" y="2442413"/>
              <a:ext cx="8958263" cy="1997243"/>
            </a:xfrm>
            <a:prstGeom prst="rect">
              <a:avLst/>
            </a:prstGeom>
            <a:solidFill>
              <a:srgbClr val="000000"/>
            </a:solidFill>
            <a:ln w="12699">
              <a:solidFill>
                <a:schemeClr val="bg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6C0F7B37-7839-3741-AF81-F364691F1D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786188" y="2490538"/>
              <a:ext cx="1368425" cy="1720517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round/>
              <a:headEnd/>
              <a:tailEnd/>
            </a:ln>
          </p:spPr>
          <p:txBody>
            <a:bodyPr lIns="90488" tIns="44450" rIns="90488" bIns="44450" anchor="ctr"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000">
                <a:solidFill>
                  <a:schemeClr val="tx1"/>
                </a:solidFill>
              </a:endParaRPr>
            </a:p>
          </p:txBody>
        </p:sp>
        <p:pic>
          <p:nvPicPr>
            <p:cNvPr id="10" name="Picture 69" descr="Arc_1_3_top.jpg">
              <a:extLst>
                <a:ext uri="{FF2B5EF4-FFF2-40B4-BE49-F238E27FC236}">
                  <a16:creationId xmlns:a16="http://schemas.microsoft.com/office/drawing/2014/main" id="{08429207-4D39-114F-AD6E-B1AAF9B45D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71" b="13978"/>
            <a:stretch/>
          </p:blipFill>
          <p:spPr bwMode="auto">
            <a:xfrm>
              <a:off x="5060950" y="2550697"/>
              <a:ext cx="3995738" cy="182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0" descr="Arc_2_4_top.jpg">
              <a:extLst>
                <a:ext uri="{FF2B5EF4-FFF2-40B4-BE49-F238E27FC236}">
                  <a16:creationId xmlns:a16="http://schemas.microsoft.com/office/drawing/2014/main" id="{EC2C47BE-18C8-E645-826E-5D290D3438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59" b="10326"/>
            <a:stretch/>
          </p:blipFill>
          <p:spPr bwMode="auto">
            <a:xfrm>
              <a:off x="112713" y="2454444"/>
              <a:ext cx="3973512" cy="200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7">
              <a:extLst>
                <a:ext uri="{FF2B5EF4-FFF2-40B4-BE49-F238E27FC236}">
                  <a16:creationId xmlns:a16="http://schemas.microsoft.com/office/drawing/2014/main" id="{DBB5134A-4A0A-0E4F-9C41-6B60A543DC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89350" y="3436938"/>
              <a:ext cx="2001838" cy="1587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45670994-D0EF-3944-8F95-0A943FA94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9213" y="3317875"/>
              <a:ext cx="904875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16.6 GeV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692929BB-620D-8D4F-8842-774C47E72A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8275" y="3473450"/>
              <a:ext cx="138430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829 m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11.6  GeV/pass</a:t>
              </a:r>
            </a:p>
          </p:txBody>
        </p: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183C1A9E-31FD-4B4D-8BCE-6B17FDFD5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13" y="2944813"/>
              <a:ext cx="903287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GeV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B7541AB4-2986-3F47-A3BD-3D5D079F1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538" y="3308350"/>
              <a:ext cx="90328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28.2 GeV</a:t>
              </a:r>
            </a:p>
          </p:txBody>
        </p:sp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BB47DDDD-956B-5041-A7F1-2CE7E844D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1025" y="3357563"/>
              <a:ext cx="827088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39.8 GeV</a:t>
              </a: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2AAC9A8D-1A5A-A440-A5EC-6E797CE7B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88" y="3341688"/>
              <a:ext cx="903287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51.4 GeV</a:t>
              </a: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27FC39C3-30D9-2C48-BBE4-7EBDE6B85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188" y="3333750"/>
              <a:ext cx="903287" cy="25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990099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GeV</a:t>
              </a: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5C82DC8-A116-7F4D-B2AE-653CFD56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3325813"/>
              <a:ext cx="368300" cy="762000"/>
            </a:xfrm>
            <a:custGeom>
              <a:avLst/>
              <a:gdLst>
                <a:gd name="T0" fmla="*/ 454023 w 299866"/>
                <a:gd name="T1" fmla="*/ 171590 h 519284"/>
                <a:gd name="T2" fmla="*/ 237698 w 299866"/>
                <a:gd name="T3" fmla="*/ 123704 h 519284"/>
                <a:gd name="T4" fmla="*/ 2144 w 299866"/>
                <a:gd name="T5" fmla="*/ 55296 h 519284"/>
                <a:gd name="T6" fmla="*/ 381915 w 299866"/>
                <a:gd name="T7" fmla="*/ 1019857 h 5192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866"/>
                <a:gd name="T13" fmla="*/ 0 h 519284"/>
                <a:gd name="T14" fmla="*/ 299866 w 299866"/>
                <a:gd name="T15" fmla="*/ 519284 h 5192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866" h="519284">
                  <a:moveTo>
                    <a:pt x="299866" y="79639"/>
                  </a:moveTo>
                  <a:cubicBezTo>
                    <a:pt x="253299" y="73024"/>
                    <a:pt x="206733" y="66410"/>
                    <a:pt x="156991" y="57414"/>
                  </a:cubicBezTo>
                  <a:cubicBezTo>
                    <a:pt x="107249" y="48418"/>
                    <a:pt x="-14459" y="-43657"/>
                    <a:pt x="1416" y="25664"/>
                  </a:cubicBezTo>
                  <a:cubicBezTo>
                    <a:pt x="17291" y="94985"/>
                    <a:pt x="387178" y="686064"/>
                    <a:pt x="252241" y="473339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8720BDF-6E70-7F4D-8AE3-1C342C213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2706688"/>
              <a:ext cx="2224088" cy="1463675"/>
            </a:xfrm>
            <a:custGeom>
              <a:avLst/>
              <a:gdLst>
                <a:gd name="T0" fmla="*/ 2741755 w 1803400"/>
                <a:gd name="T1" fmla="*/ 1088251 h 996950"/>
                <a:gd name="T2" fmla="*/ 2336284 w 1803400"/>
                <a:gd name="T3" fmla="*/ 965052 h 996950"/>
                <a:gd name="T4" fmla="*/ 1998393 w 1803400"/>
                <a:gd name="T5" fmla="*/ 787099 h 996950"/>
                <a:gd name="T6" fmla="*/ 1245375 w 1803400"/>
                <a:gd name="T7" fmla="*/ 130043 h 996950"/>
                <a:gd name="T8" fmla="*/ 1076428 w 1803400"/>
                <a:gd name="T9" fmla="*/ 47910 h 996950"/>
                <a:gd name="T10" fmla="*/ 897828 w 1803400"/>
                <a:gd name="T11" fmla="*/ 0 h 996950"/>
                <a:gd name="T12" fmla="*/ 714400 w 1803400"/>
                <a:gd name="T13" fmla="*/ 13689 h 996950"/>
                <a:gd name="T14" fmla="*/ 540628 w 1803400"/>
                <a:gd name="T15" fmla="*/ 75288 h 996950"/>
                <a:gd name="T16" fmla="*/ 386163 w 1803400"/>
                <a:gd name="T17" fmla="*/ 177953 h 996950"/>
                <a:gd name="T18" fmla="*/ 236525 w 1803400"/>
                <a:gd name="T19" fmla="*/ 321684 h 996950"/>
                <a:gd name="T20" fmla="*/ 125503 w 1803400"/>
                <a:gd name="T21" fmla="*/ 533859 h 996950"/>
                <a:gd name="T22" fmla="*/ 43443 w 1803400"/>
                <a:gd name="T23" fmla="*/ 725499 h 996950"/>
                <a:gd name="T24" fmla="*/ 4827 w 1803400"/>
                <a:gd name="T25" fmla="*/ 944519 h 996950"/>
                <a:gd name="T26" fmla="*/ 0 w 1803400"/>
                <a:gd name="T27" fmla="*/ 1149850 h 996950"/>
                <a:gd name="T28" fmla="*/ 33789 w 1803400"/>
                <a:gd name="T29" fmla="*/ 1416779 h 996950"/>
                <a:gd name="T30" fmla="*/ 115849 w 1803400"/>
                <a:gd name="T31" fmla="*/ 1628954 h 996950"/>
                <a:gd name="T32" fmla="*/ 222044 w 1803400"/>
                <a:gd name="T33" fmla="*/ 1813750 h 996950"/>
                <a:gd name="T34" fmla="*/ 371682 w 1803400"/>
                <a:gd name="T35" fmla="*/ 1964325 h 996950"/>
                <a:gd name="T36" fmla="*/ 530974 w 1803400"/>
                <a:gd name="T37" fmla="*/ 2073835 h 996950"/>
                <a:gd name="T38" fmla="*/ 704746 w 1803400"/>
                <a:gd name="T39" fmla="*/ 2142279 h 996950"/>
                <a:gd name="T40" fmla="*/ 878520 w 1803400"/>
                <a:gd name="T41" fmla="*/ 2149123 h 996950"/>
                <a:gd name="T42" fmla="*/ 1061947 w 1803400"/>
                <a:gd name="T43" fmla="*/ 2108058 h 996950"/>
                <a:gd name="T44" fmla="*/ 1245375 w 1803400"/>
                <a:gd name="T45" fmla="*/ 2005393 h 996950"/>
                <a:gd name="T46" fmla="*/ 2003220 w 1803400"/>
                <a:gd name="T47" fmla="*/ 1389401 h 996950"/>
                <a:gd name="T48" fmla="*/ 2326630 w 1803400"/>
                <a:gd name="T49" fmla="*/ 1190916 h 996950"/>
                <a:gd name="T50" fmla="*/ 2741755 w 1803400"/>
                <a:gd name="T51" fmla="*/ 1088251 h 9969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3400"/>
                <a:gd name="T79" fmla="*/ 0 h 996950"/>
                <a:gd name="T80" fmla="*/ 1803400 w 1803400"/>
                <a:gd name="T81" fmla="*/ 996950 h 9969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3400" h="996950">
                  <a:moveTo>
                    <a:pt x="1803400" y="504825"/>
                  </a:moveTo>
                  <a:lnTo>
                    <a:pt x="1536700" y="447675"/>
                  </a:lnTo>
                  <a:lnTo>
                    <a:pt x="1314450" y="365125"/>
                  </a:lnTo>
                  <a:lnTo>
                    <a:pt x="819150" y="60325"/>
                  </a:lnTo>
                  <a:lnTo>
                    <a:pt x="708025" y="22225"/>
                  </a:lnTo>
                  <a:lnTo>
                    <a:pt x="590550" y="0"/>
                  </a:lnTo>
                  <a:lnTo>
                    <a:pt x="469900" y="6350"/>
                  </a:lnTo>
                  <a:lnTo>
                    <a:pt x="355600" y="34925"/>
                  </a:lnTo>
                  <a:lnTo>
                    <a:pt x="254000" y="82550"/>
                  </a:lnTo>
                  <a:lnTo>
                    <a:pt x="155575" y="149225"/>
                  </a:lnTo>
                  <a:lnTo>
                    <a:pt x="82550" y="247650"/>
                  </a:lnTo>
                  <a:lnTo>
                    <a:pt x="28575" y="336550"/>
                  </a:lnTo>
                  <a:lnTo>
                    <a:pt x="3175" y="438150"/>
                  </a:lnTo>
                  <a:lnTo>
                    <a:pt x="0" y="533400"/>
                  </a:lnTo>
                  <a:lnTo>
                    <a:pt x="22225" y="657225"/>
                  </a:lnTo>
                  <a:lnTo>
                    <a:pt x="76200" y="755650"/>
                  </a:lnTo>
                  <a:lnTo>
                    <a:pt x="146050" y="841375"/>
                  </a:lnTo>
                  <a:lnTo>
                    <a:pt x="244475" y="911225"/>
                  </a:lnTo>
                  <a:lnTo>
                    <a:pt x="349250" y="962025"/>
                  </a:lnTo>
                  <a:lnTo>
                    <a:pt x="463550" y="993775"/>
                  </a:lnTo>
                  <a:lnTo>
                    <a:pt x="577850" y="996950"/>
                  </a:lnTo>
                  <a:lnTo>
                    <a:pt x="698500" y="977900"/>
                  </a:lnTo>
                  <a:lnTo>
                    <a:pt x="819150" y="930275"/>
                  </a:lnTo>
                  <a:lnTo>
                    <a:pt x="1317625" y="644525"/>
                  </a:lnTo>
                  <a:lnTo>
                    <a:pt x="1530350" y="552450"/>
                  </a:lnTo>
                  <a:lnTo>
                    <a:pt x="1803400" y="504825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59C4546A-DE6D-0640-B923-957E81FE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2557463"/>
              <a:ext cx="2852738" cy="1766887"/>
            </a:xfrm>
            <a:custGeom>
              <a:avLst/>
              <a:gdLst>
                <a:gd name="T0" fmla="*/ 3516725 w 2314575"/>
                <a:gd name="T1" fmla="*/ 1300587 h 1203325"/>
                <a:gd name="T2" fmla="*/ 2947492 w 2314575"/>
                <a:gd name="T3" fmla="*/ 1218445 h 1203325"/>
                <a:gd name="T4" fmla="*/ 2484385 w 2314575"/>
                <a:gd name="T5" fmla="*/ 999399 h 1203325"/>
                <a:gd name="T6" fmla="*/ 1485804 w 2314575"/>
                <a:gd name="T7" fmla="*/ 136903 h 1203325"/>
                <a:gd name="T8" fmla="*/ 1254251 w 2314575"/>
                <a:gd name="T9" fmla="*/ 41071 h 1203325"/>
                <a:gd name="T10" fmla="*/ 1003400 w 2314575"/>
                <a:gd name="T11" fmla="*/ 0 h 1203325"/>
                <a:gd name="T12" fmla="*/ 762198 w 2314575"/>
                <a:gd name="T13" fmla="*/ 34225 h 1203325"/>
                <a:gd name="T14" fmla="*/ 540292 w 2314575"/>
                <a:gd name="T15" fmla="*/ 143749 h 1203325"/>
                <a:gd name="T16" fmla="*/ 337683 w 2314575"/>
                <a:gd name="T17" fmla="*/ 335415 h 1203325"/>
                <a:gd name="T18" fmla="*/ 173666 w 2314575"/>
                <a:gd name="T19" fmla="*/ 568151 h 1203325"/>
                <a:gd name="T20" fmla="*/ 62713 w 2314575"/>
                <a:gd name="T21" fmla="*/ 841959 h 1203325"/>
                <a:gd name="T22" fmla="*/ 0 w 2314575"/>
                <a:gd name="T23" fmla="*/ 1129458 h 1203325"/>
                <a:gd name="T24" fmla="*/ 0 w 2314575"/>
                <a:gd name="T25" fmla="*/ 1444337 h 1203325"/>
                <a:gd name="T26" fmla="*/ 67537 w 2314575"/>
                <a:gd name="T27" fmla="*/ 1752371 h 1203325"/>
                <a:gd name="T28" fmla="*/ 178490 w 2314575"/>
                <a:gd name="T29" fmla="*/ 2039869 h 1203325"/>
                <a:gd name="T30" fmla="*/ 328035 w 2314575"/>
                <a:gd name="T31" fmla="*/ 2252070 h 1203325"/>
                <a:gd name="T32" fmla="*/ 525820 w 2314575"/>
                <a:gd name="T33" fmla="*/ 2430045 h 1203325"/>
                <a:gd name="T34" fmla="*/ 752550 w 2314575"/>
                <a:gd name="T35" fmla="*/ 2546414 h 1203325"/>
                <a:gd name="T36" fmla="*/ 988928 w 2314575"/>
                <a:gd name="T37" fmla="*/ 2594330 h 1203325"/>
                <a:gd name="T38" fmla="*/ 1239779 w 2314575"/>
                <a:gd name="T39" fmla="*/ 2560105 h 1203325"/>
                <a:gd name="T40" fmla="*/ 1480980 w 2314575"/>
                <a:gd name="T41" fmla="*/ 2457427 h 1203325"/>
                <a:gd name="T42" fmla="*/ 2489209 w 2314575"/>
                <a:gd name="T43" fmla="*/ 1594931 h 1203325"/>
                <a:gd name="T44" fmla="*/ 2942668 w 2314575"/>
                <a:gd name="T45" fmla="*/ 1389576 h 1203325"/>
                <a:gd name="T46" fmla="*/ 3516725 w 2314575"/>
                <a:gd name="T47" fmla="*/ 1300587 h 12033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14575"/>
                <a:gd name="T73" fmla="*/ 0 h 1203325"/>
                <a:gd name="T74" fmla="*/ 2314575 w 2314575"/>
                <a:gd name="T75" fmla="*/ 1203325 h 12033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14575" h="1203325">
                  <a:moveTo>
                    <a:pt x="2314575" y="603250"/>
                  </a:moveTo>
                  <a:lnTo>
                    <a:pt x="1939925" y="565150"/>
                  </a:lnTo>
                  <a:lnTo>
                    <a:pt x="1635125" y="463550"/>
                  </a:lnTo>
                  <a:lnTo>
                    <a:pt x="977900" y="63500"/>
                  </a:lnTo>
                  <a:lnTo>
                    <a:pt x="825500" y="19050"/>
                  </a:lnTo>
                  <a:lnTo>
                    <a:pt x="660400" y="0"/>
                  </a:lnTo>
                  <a:lnTo>
                    <a:pt x="501650" y="15875"/>
                  </a:lnTo>
                  <a:lnTo>
                    <a:pt x="355600" y="66675"/>
                  </a:lnTo>
                  <a:lnTo>
                    <a:pt x="222250" y="155575"/>
                  </a:lnTo>
                  <a:lnTo>
                    <a:pt x="114300" y="263525"/>
                  </a:lnTo>
                  <a:lnTo>
                    <a:pt x="41275" y="390525"/>
                  </a:lnTo>
                  <a:lnTo>
                    <a:pt x="0" y="523875"/>
                  </a:lnTo>
                  <a:lnTo>
                    <a:pt x="0" y="669925"/>
                  </a:lnTo>
                  <a:lnTo>
                    <a:pt x="44450" y="812800"/>
                  </a:lnTo>
                  <a:lnTo>
                    <a:pt x="117475" y="946150"/>
                  </a:lnTo>
                  <a:lnTo>
                    <a:pt x="215900" y="1044575"/>
                  </a:lnTo>
                  <a:lnTo>
                    <a:pt x="346075" y="1127125"/>
                  </a:lnTo>
                  <a:lnTo>
                    <a:pt x="495300" y="1181100"/>
                  </a:lnTo>
                  <a:lnTo>
                    <a:pt x="650875" y="1203325"/>
                  </a:lnTo>
                  <a:lnTo>
                    <a:pt x="815975" y="1187450"/>
                  </a:lnTo>
                  <a:lnTo>
                    <a:pt x="974725" y="1139825"/>
                  </a:lnTo>
                  <a:lnTo>
                    <a:pt x="1638300" y="739775"/>
                  </a:lnTo>
                  <a:lnTo>
                    <a:pt x="1936750" y="644525"/>
                  </a:lnTo>
                  <a:lnTo>
                    <a:pt x="2314575" y="603250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4BE1E48-BB81-E94C-A382-B47BF9CA1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794000"/>
              <a:ext cx="1933575" cy="1282700"/>
            </a:xfrm>
            <a:custGeom>
              <a:avLst/>
              <a:gdLst>
                <a:gd name="T0" fmla="*/ 0 w 1568450"/>
                <a:gd name="T1" fmla="*/ 945122 h 873125"/>
                <a:gd name="T2" fmla="*/ 361887 w 1568450"/>
                <a:gd name="T3" fmla="*/ 842391 h 873125"/>
                <a:gd name="T4" fmla="*/ 641744 w 1568450"/>
                <a:gd name="T5" fmla="*/ 698569 h 873125"/>
                <a:gd name="T6" fmla="*/ 1297965 w 1568450"/>
                <a:gd name="T7" fmla="*/ 116428 h 873125"/>
                <a:gd name="T8" fmla="*/ 1442720 w 1568450"/>
                <a:gd name="T9" fmla="*/ 34243 h 873125"/>
                <a:gd name="T10" fmla="*/ 1601950 w 1568450"/>
                <a:gd name="T11" fmla="*/ 0 h 873125"/>
                <a:gd name="T12" fmla="*/ 1746704 w 1568450"/>
                <a:gd name="T13" fmla="*/ 6849 h 873125"/>
                <a:gd name="T14" fmla="*/ 1905933 w 1568450"/>
                <a:gd name="T15" fmla="*/ 61639 h 873125"/>
                <a:gd name="T16" fmla="*/ 2050688 w 1568450"/>
                <a:gd name="T17" fmla="*/ 157520 h 873125"/>
                <a:gd name="T18" fmla="*/ 2166492 w 1568450"/>
                <a:gd name="T19" fmla="*/ 280798 h 873125"/>
                <a:gd name="T20" fmla="*/ 2277470 w 1568450"/>
                <a:gd name="T21" fmla="*/ 445167 h 873125"/>
                <a:gd name="T22" fmla="*/ 2345022 w 1568450"/>
                <a:gd name="T23" fmla="*/ 636930 h 873125"/>
                <a:gd name="T24" fmla="*/ 2378798 w 1568450"/>
                <a:gd name="T25" fmla="*/ 842391 h 873125"/>
                <a:gd name="T26" fmla="*/ 2383624 w 1568450"/>
                <a:gd name="T27" fmla="*/ 1041005 h 873125"/>
                <a:gd name="T28" fmla="*/ 2345022 w 1568450"/>
                <a:gd name="T29" fmla="*/ 1246466 h 873125"/>
                <a:gd name="T30" fmla="*/ 2277470 w 1568450"/>
                <a:gd name="T31" fmla="*/ 1424533 h 873125"/>
                <a:gd name="T32" fmla="*/ 2180967 w 1568450"/>
                <a:gd name="T33" fmla="*/ 1602599 h 873125"/>
                <a:gd name="T34" fmla="*/ 2055513 w 1568450"/>
                <a:gd name="T35" fmla="*/ 1732725 h 873125"/>
                <a:gd name="T36" fmla="*/ 1925234 w 1568450"/>
                <a:gd name="T37" fmla="*/ 1814909 h 873125"/>
                <a:gd name="T38" fmla="*/ 1751530 w 1568450"/>
                <a:gd name="T39" fmla="*/ 1883397 h 873125"/>
                <a:gd name="T40" fmla="*/ 1611600 w 1568450"/>
                <a:gd name="T41" fmla="*/ 1883397 h 873125"/>
                <a:gd name="T42" fmla="*/ 1437895 w 1568450"/>
                <a:gd name="T43" fmla="*/ 1856002 h 873125"/>
                <a:gd name="T44" fmla="*/ 1297965 w 1568450"/>
                <a:gd name="T45" fmla="*/ 1766968 h 873125"/>
                <a:gd name="T46" fmla="*/ 646569 w 1568450"/>
                <a:gd name="T47" fmla="*/ 1219071 h 873125"/>
                <a:gd name="T48" fmla="*/ 347411 w 1568450"/>
                <a:gd name="T49" fmla="*/ 1047854 h 873125"/>
                <a:gd name="T50" fmla="*/ 0 w 1568450"/>
                <a:gd name="T51" fmla="*/ 945122 h 8731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68450"/>
                <a:gd name="T79" fmla="*/ 0 h 873125"/>
                <a:gd name="T80" fmla="*/ 1568450 w 1568450"/>
                <a:gd name="T81" fmla="*/ 873125 h 8731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68450" h="873125">
                  <a:moveTo>
                    <a:pt x="0" y="438150"/>
                  </a:moveTo>
                  <a:lnTo>
                    <a:pt x="238125" y="390525"/>
                  </a:lnTo>
                  <a:lnTo>
                    <a:pt x="422275" y="323850"/>
                  </a:lnTo>
                  <a:lnTo>
                    <a:pt x="854075" y="53975"/>
                  </a:lnTo>
                  <a:lnTo>
                    <a:pt x="949325" y="15875"/>
                  </a:lnTo>
                  <a:lnTo>
                    <a:pt x="1054100" y="0"/>
                  </a:lnTo>
                  <a:lnTo>
                    <a:pt x="1149350" y="3175"/>
                  </a:lnTo>
                  <a:lnTo>
                    <a:pt x="1254125" y="28575"/>
                  </a:lnTo>
                  <a:lnTo>
                    <a:pt x="1349375" y="73025"/>
                  </a:lnTo>
                  <a:lnTo>
                    <a:pt x="1425575" y="130175"/>
                  </a:lnTo>
                  <a:lnTo>
                    <a:pt x="1498600" y="206375"/>
                  </a:lnTo>
                  <a:lnTo>
                    <a:pt x="1543050" y="295275"/>
                  </a:lnTo>
                  <a:lnTo>
                    <a:pt x="1565275" y="390525"/>
                  </a:lnTo>
                  <a:lnTo>
                    <a:pt x="1568450" y="482600"/>
                  </a:lnTo>
                  <a:lnTo>
                    <a:pt x="1543050" y="577850"/>
                  </a:lnTo>
                  <a:lnTo>
                    <a:pt x="1498600" y="660400"/>
                  </a:lnTo>
                  <a:lnTo>
                    <a:pt x="1435100" y="742950"/>
                  </a:lnTo>
                  <a:lnTo>
                    <a:pt x="1352550" y="803275"/>
                  </a:lnTo>
                  <a:lnTo>
                    <a:pt x="1266825" y="841375"/>
                  </a:lnTo>
                  <a:lnTo>
                    <a:pt x="1152525" y="873125"/>
                  </a:lnTo>
                  <a:lnTo>
                    <a:pt x="1060450" y="873125"/>
                  </a:lnTo>
                  <a:lnTo>
                    <a:pt x="946150" y="860425"/>
                  </a:lnTo>
                  <a:lnTo>
                    <a:pt x="854075" y="819150"/>
                  </a:lnTo>
                  <a:lnTo>
                    <a:pt x="425450" y="565150"/>
                  </a:lnTo>
                  <a:lnTo>
                    <a:pt x="228600" y="485775"/>
                  </a:lnTo>
                  <a:lnTo>
                    <a:pt x="0" y="438150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025B14C3-35C8-8747-83BC-BFB32340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659063"/>
              <a:ext cx="2489200" cy="1557337"/>
            </a:xfrm>
            <a:custGeom>
              <a:avLst/>
              <a:gdLst>
                <a:gd name="T0" fmla="*/ 0 w 2019300"/>
                <a:gd name="T1" fmla="*/ 1143324 h 1060450"/>
                <a:gd name="T2" fmla="*/ 482481 w 2019300"/>
                <a:gd name="T3" fmla="*/ 1081708 h 1060450"/>
                <a:gd name="T4" fmla="*/ 887763 w 2019300"/>
                <a:gd name="T5" fmla="*/ 896858 h 1060450"/>
                <a:gd name="T6" fmla="*/ 1775526 w 2019300"/>
                <a:gd name="T7" fmla="*/ 130079 h 1060450"/>
                <a:gd name="T8" fmla="*/ 1963693 w 2019300"/>
                <a:gd name="T9" fmla="*/ 27384 h 1060450"/>
                <a:gd name="T10" fmla="*/ 2180809 w 2019300"/>
                <a:gd name="T11" fmla="*/ 0 h 1060450"/>
                <a:gd name="T12" fmla="*/ 2397926 w 2019300"/>
                <a:gd name="T13" fmla="*/ 34231 h 1060450"/>
                <a:gd name="T14" fmla="*/ 2595741 w 2019300"/>
                <a:gd name="T15" fmla="*/ 130079 h 1060450"/>
                <a:gd name="T16" fmla="*/ 2774259 w 2019300"/>
                <a:gd name="T17" fmla="*/ 294388 h 1060450"/>
                <a:gd name="T18" fmla="*/ 2914179 w 2019300"/>
                <a:gd name="T19" fmla="*/ 492930 h 1060450"/>
                <a:gd name="T20" fmla="*/ 3005850 w 2019300"/>
                <a:gd name="T21" fmla="*/ 739395 h 1060450"/>
                <a:gd name="T22" fmla="*/ 3063747 w 2019300"/>
                <a:gd name="T23" fmla="*/ 1006398 h 1060450"/>
                <a:gd name="T24" fmla="*/ 3068572 w 2019300"/>
                <a:gd name="T25" fmla="*/ 1266556 h 1060450"/>
                <a:gd name="T26" fmla="*/ 3015499 w 2019300"/>
                <a:gd name="T27" fmla="*/ 1554099 h 1060450"/>
                <a:gd name="T28" fmla="*/ 2914179 w 2019300"/>
                <a:gd name="T29" fmla="*/ 1800563 h 1060450"/>
                <a:gd name="T30" fmla="*/ 2779084 w 2019300"/>
                <a:gd name="T31" fmla="*/ 1992259 h 1060450"/>
                <a:gd name="T32" fmla="*/ 2605391 w 2019300"/>
                <a:gd name="T33" fmla="*/ 2149723 h 1060450"/>
                <a:gd name="T34" fmla="*/ 2397926 w 2019300"/>
                <a:gd name="T35" fmla="*/ 2245570 h 1060450"/>
                <a:gd name="T36" fmla="*/ 2180809 w 2019300"/>
                <a:gd name="T37" fmla="*/ 2286647 h 1060450"/>
                <a:gd name="T38" fmla="*/ 1973343 w 2019300"/>
                <a:gd name="T39" fmla="*/ 2252416 h 1060450"/>
                <a:gd name="T40" fmla="*/ 1770701 w 2019300"/>
                <a:gd name="T41" fmla="*/ 2149723 h 1060450"/>
                <a:gd name="T42" fmla="*/ 878113 w 2019300"/>
                <a:gd name="T43" fmla="*/ 1403482 h 1060450"/>
                <a:gd name="T44" fmla="*/ 477656 w 2019300"/>
                <a:gd name="T45" fmla="*/ 1218632 h 1060450"/>
                <a:gd name="T46" fmla="*/ 0 w 2019300"/>
                <a:gd name="T47" fmla="*/ 1143324 h 10604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19300"/>
                <a:gd name="T73" fmla="*/ 0 h 1060450"/>
                <a:gd name="T74" fmla="*/ 2019300 w 2019300"/>
                <a:gd name="T75" fmla="*/ 1060450 h 10604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19300" h="1060450">
                  <a:moveTo>
                    <a:pt x="0" y="530225"/>
                  </a:moveTo>
                  <a:lnTo>
                    <a:pt x="317500" y="501650"/>
                  </a:lnTo>
                  <a:lnTo>
                    <a:pt x="584200" y="415925"/>
                  </a:lnTo>
                  <a:lnTo>
                    <a:pt x="1168400" y="60325"/>
                  </a:lnTo>
                  <a:lnTo>
                    <a:pt x="1292225" y="12700"/>
                  </a:lnTo>
                  <a:lnTo>
                    <a:pt x="1435100" y="0"/>
                  </a:lnTo>
                  <a:lnTo>
                    <a:pt x="1577975" y="15875"/>
                  </a:lnTo>
                  <a:lnTo>
                    <a:pt x="1708150" y="60325"/>
                  </a:lnTo>
                  <a:lnTo>
                    <a:pt x="1825625" y="136525"/>
                  </a:lnTo>
                  <a:lnTo>
                    <a:pt x="1917700" y="228600"/>
                  </a:lnTo>
                  <a:lnTo>
                    <a:pt x="1978025" y="342900"/>
                  </a:lnTo>
                  <a:lnTo>
                    <a:pt x="2016125" y="466725"/>
                  </a:lnTo>
                  <a:cubicBezTo>
                    <a:pt x="2017183" y="506942"/>
                    <a:pt x="2018242" y="547158"/>
                    <a:pt x="2019300" y="587375"/>
                  </a:cubicBezTo>
                  <a:lnTo>
                    <a:pt x="1984375" y="720725"/>
                  </a:lnTo>
                  <a:lnTo>
                    <a:pt x="1917700" y="835025"/>
                  </a:lnTo>
                  <a:lnTo>
                    <a:pt x="1828800" y="923925"/>
                  </a:lnTo>
                  <a:lnTo>
                    <a:pt x="1714500" y="996950"/>
                  </a:lnTo>
                  <a:lnTo>
                    <a:pt x="1577975" y="1041400"/>
                  </a:lnTo>
                  <a:lnTo>
                    <a:pt x="1435100" y="1060450"/>
                  </a:lnTo>
                  <a:lnTo>
                    <a:pt x="1298575" y="1044575"/>
                  </a:lnTo>
                  <a:lnTo>
                    <a:pt x="1165225" y="996950"/>
                  </a:lnTo>
                  <a:lnTo>
                    <a:pt x="577850" y="650875"/>
                  </a:lnTo>
                  <a:lnTo>
                    <a:pt x="314325" y="565150"/>
                  </a:lnTo>
                  <a:lnTo>
                    <a:pt x="0" y="530225"/>
                  </a:lnTo>
                  <a:close/>
                </a:path>
              </a:pathLst>
            </a:custGeom>
            <a:noFill/>
            <a:ln w="44450" cmpd="sng">
              <a:solidFill>
                <a:srgbClr val="0000FF">
                  <a:alpha val="39999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/>
            <a:p>
              <a:endParaRPr lang="en-US"/>
            </a:p>
          </p:txBody>
        </p:sp>
        <p:sp>
          <p:nvSpPr>
            <p:cNvPr id="26" name="Line 177">
              <a:extLst>
                <a:ext uri="{FF2B5EF4-FFF2-40B4-BE49-F238E27FC236}">
                  <a16:creationId xmlns:a16="http://schemas.microsoft.com/office/drawing/2014/main" id="{D7D94D72-3A90-2E41-A530-F03A8B0321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455988" y="3205163"/>
              <a:ext cx="177800" cy="203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7" name="Line 178">
              <a:extLst>
                <a:ext uri="{FF2B5EF4-FFF2-40B4-BE49-F238E27FC236}">
                  <a16:creationId xmlns:a16="http://schemas.microsoft.com/office/drawing/2014/main" id="{54FC75B2-6792-3741-93E5-C8527325C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4563" y="3446463"/>
              <a:ext cx="3349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</p:grpSp>
      <p:pic>
        <p:nvPicPr>
          <p:cNvPr id="33" name="Picture 2" descr="multipass.pdf">
            <a:extLst>
              <a:ext uri="{FF2B5EF4-FFF2-40B4-BE49-F238E27FC236}">
                <a16:creationId xmlns:a16="http://schemas.microsoft.com/office/drawing/2014/main" id="{0A6F43EF-32E4-924B-86D8-540EC838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4" y="3553297"/>
            <a:ext cx="5844088" cy="223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016">
            <a:extLst>
              <a:ext uri="{FF2B5EF4-FFF2-40B4-BE49-F238E27FC236}">
                <a16:creationId xmlns:a16="http://schemas.microsoft.com/office/drawing/2014/main" id="{005543CF-FCF8-B24B-AC19-41CD6B3FD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89" y="5960143"/>
            <a:ext cx="5638299" cy="307777"/>
          </a:xfrm>
          <a:prstGeom prst="rect">
            <a:avLst/>
          </a:prstGeom>
          <a:noFill/>
          <a:ln w="1905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3"/>
              </a:buBlip>
              <a:defRPr sz="2400">
                <a:solidFill>
                  <a:srgbClr val="000066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4"/>
              </a:buBlip>
              <a:defRPr sz="2000">
                <a:solidFill>
                  <a:srgbClr val="990099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5"/>
              </a:buBlip>
              <a:defRPr>
                <a:solidFill>
                  <a:srgbClr val="009900"/>
                </a:solidFill>
                <a:latin typeface="Arial Unicode MS" panose="020B0604020202020204" pitchFamily="34" charset="-128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RF:  f = 650 MHz    cells/cavity = 5	Gradient = 25 MV/m	phase = 22</a:t>
            </a:r>
            <a:r>
              <a:rPr lang="en-US" altLang="en-US" sz="1400" baseline="30000" dirty="0">
                <a:solidFill>
                  <a:schemeClr val="tx1"/>
                </a:solidFill>
                <a:latin typeface="+mn-lt"/>
              </a:rPr>
              <a:t>∘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24688D-158A-6342-857E-9E85B8251BCF}"/>
              </a:ext>
            </a:extLst>
          </p:cNvPr>
          <p:cNvSpPr txBox="1"/>
          <p:nvPr/>
        </p:nvSpPr>
        <p:spPr>
          <a:xfrm>
            <a:off x="1106905" y="3994484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E=5-63 GeV</a:t>
            </a:r>
          </a:p>
        </p:txBody>
      </p:sp>
    </p:spTree>
    <p:extLst>
      <p:ext uri="{BB962C8B-B14F-4D97-AF65-F5344CB8AC3E}">
        <p14:creationId xmlns:p14="http://schemas.microsoft.com/office/powerpoint/2010/main" val="697382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024836-4D6C-854C-9A12-73729A82C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8" t="44667" r="4050"/>
          <a:stretch/>
        </p:blipFill>
        <p:spPr>
          <a:xfrm>
            <a:off x="2987040" y="826568"/>
            <a:ext cx="3291840" cy="33007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8BE8A3-B053-9C4E-A14A-4DF1A6D2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32" y="0"/>
            <a:ext cx="11105321" cy="732153"/>
          </a:xfrm>
        </p:spPr>
        <p:txBody>
          <a:bodyPr>
            <a:normAutofit fontScale="90000"/>
          </a:bodyPr>
          <a:lstStyle/>
          <a:p>
            <a:r>
              <a:rPr lang="en-US" dirty="0"/>
              <a:t>Higgs Factory (125 GeV) Lattice Design	</a:t>
            </a:r>
            <a:r>
              <a:rPr lang="en-US" sz="1800" b="0" dirty="0" err="1"/>
              <a:t>Alexahin</a:t>
            </a:r>
            <a:r>
              <a:rPr lang="en-US" sz="1800" b="0" dirty="0"/>
              <a:t>, et al., JINST 13 P11002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2B794-AE8F-5848-86C5-DFEA24A1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47A3A-1BCE-C84E-9468-138B33EE4A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04488" y="6093303"/>
            <a:ext cx="4389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BNL Snowmass Retreat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B6260-64EE-B245-B20C-876EAD7E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02" y="1584960"/>
            <a:ext cx="6055998" cy="3856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A0F01-9B9B-8847-BF93-CB263794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914140"/>
            <a:ext cx="6413500" cy="226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83B86-F830-B141-B7D1-46DAD6685E81}"/>
              </a:ext>
            </a:extLst>
          </p:cNvPr>
          <p:cNvSpPr txBox="1"/>
          <p:nvPr/>
        </p:nvSpPr>
        <p:spPr>
          <a:xfrm>
            <a:off x="335280" y="1463040"/>
            <a:ext cx="2494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MC Higgs Factory: </a:t>
            </a:r>
            <a:br>
              <a:rPr lang="en-US" sz="2400" dirty="0"/>
            </a:br>
            <a:r>
              <a:rPr lang="en-US" sz="2400" dirty="0"/>
              <a:t>MAP design</a:t>
            </a:r>
            <a:br>
              <a:rPr lang="en-US" sz="2400" dirty="0"/>
            </a:br>
            <a:r>
              <a:rPr lang="en-US" sz="2400" dirty="0"/>
              <a:t>with a single IP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23D30-9211-0B47-AB8B-9520CD75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</p:spTree>
    <p:extLst>
      <p:ext uri="{BB962C8B-B14F-4D97-AF65-F5344CB8AC3E}">
        <p14:creationId xmlns:p14="http://schemas.microsoft.com/office/powerpoint/2010/main" val="2722245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FEBE42-15C2-7B4E-B63E-FC1A97C3E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1203960"/>
            <a:ext cx="11494341" cy="51366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s-channel production</a:t>
            </a:r>
          </a:p>
          <a:p>
            <a:pPr lvl="1"/>
            <a:r>
              <a:rPr lang="en-US" dirty="0"/>
              <a:t>Exquisite energy spread (</a:t>
            </a:r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E</a:t>
            </a:r>
            <a:r>
              <a:rPr lang="en-US" baseline="-25000" dirty="0" err="1"/>
              <a:t>b</a:t>
            </a:r>
            <a:r>
              <a:rPr lang="en-US" dirty="0"/>
              <a:t>/E</a:t>
            </a:r>
            <a:r>
              <a:rPr lang="en-US" baseline="-25000" dirty="0"/>
              <a:t>b</a:t>
            </a:r>
            <a:r>
              <a:rPr lang="en-US" dirty="0"/>
              <a:t>~4x10</a:t>
            </a:r>
            <a:r>
              <a:rPr lang="en-US" baseline="30000" dirty="0"/>
              <a:t>-5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allows direct probe of Higgs line shape</a:t>
            </a:r>
          </a:p>
          <a:p>
            <a:pPr lvl="1"/>
            <a:r>
              <a:rPr lang="en-US" dirty="0"/>
              <a:t>Spin precession of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allows precise E calibration </a:t>
            </a:r>
            <a:br>
              <a:rPr lang="en-US" dirty="0"/>
            </a:br>
            <a:r>
              <a:rPr lang="en-US" dirty="0"/>
              <a:t>(Raja &amp; </a:t>
            </a:r>
            <a:r>
              <a:rPr lang="en-US" dirty="0" err="1"/>
              <a:t>Tollestrup</a:t>
            </a:r>
            <a:r>
              <a:rPr lang="en-US" dirty="0"/>
              <a:t>, </a:t>
            </a:r>
            <a:r>
              <a:rPr lang="en-US" dirty="0" err="1"/>
              <a:t>arXiv:hep-ex</a:t>
            </a:r>
            <a:r>
              <a:rPr lang="en-US" dirty="0"/>
              <a:t>/9801004)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Higgs production rate with preliminary MAP assumptions (~13,500/Snowmass year) hasn’t been considered competitive </a:t>
            </a:r>
          </a:p>
          <a:p>
            <a:pPr lvl="2"/>
            <a:r>
              <a:rPr lang="en-US" dirty="0"/>
              <a:t>However, VCC simulations already suggest we can do better than this </a:t>
            </a:r>
          </a:p>
          <a:p>
            <a:pPr lvl="2"/>
            <a:r>
              <a:rPr lang="en-US" dirty="0"/>
              <a:t>Introduction of alternative techniques such as Parametric Ionization Cooling (PIC) offer the potential of further rate improvements</a:t>
            </a:r>
          </a:p>
          <a:p>
            <a:pPr lvl="1"/>
            <a:r>
              <a:rPr lang="en-US" dirty="0"/>
              <a:t>Machine-Detector interface</a:t>
            </a:r>
          </a:p>
          <a:p>
            <a:pPr lvl="2"/>
            <a:r>
              <a:rPr lang="en-US" dirty="0"/>
              <a:t>IR magnet aperture requirements</a:t>
            </a:r>
          </a:p>
          <a:p>
            <a:pPr lvl="2"/>
            <a:r>
              <a:rPr lang="en-US" dirty="0"/>
              <a:t>Shielding detector from machine backgrounds</a:t>
            </a:r>
            <a:endParaRPr lang="en-US" i="1" dirty="0">
              <a:solidFill>
                <a:srgbClr val="C00000"/>
              </a:solidFill>
            </a:endParaRPr>
          </a:p>
          <a:p>
            <a:pPr marL="230187" lvl="1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Based on MAP R&amp;D results, an updated design study is required to fully evaluate potential performance</a:t>
            </a:r>
          </a:p>
          <a:p>
            <a:pPr marL="230187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6D6A0-D17A-DB4D-B00E-07FDB9819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A532-3695-F544-B570-A36C0517F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96" y="0"/>
            <a:ext cx="11105321" cy="926432"/>
          </a:xfrm>
        </p:spPr>
        <p:txBody>
          <a:bodyPr>
            <a:normAutofit/>
          </a:bodyPr>
          <a:lstStyle/>
          <a:p>
            <a:r>
              <a:rPr lang="en-US" sz="3600" dirty="0"/>
              <a:t>Key Features/Challenges of MC Higgs Factory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0A92D-CA35-B147-A0E3-810A9EC82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904488" y="6206037"/>
            <a:ext cx="4389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2nd BNL Snowmass Retreat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BB77D-E873-9747-8685-8A0006FE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40" y="925830"/>
            <a:ext cx="4627880" cy="2130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9E103-1956-BB4D-9A5F-D8C20EBDCC80}"/>
              </a:ext>
            </a:extLst>
          </p:cNvPr>
          <p:cNvSpPr txBox="1"/>
          <p:nvPr/>
        </p:nvSpPr>
        <p:spPr>
          <a:xfrm>
            <a:off x="7833360" y="2987040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 &amp; Liu, arXiv:1210.7803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66DC45-23B6-6142-91D9-D19688DD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</p:spTree>
    <p:extLst>
      <p:ext uri="{BB962C8B-B14F-4D97-AF65-F5344CB8AC3E}">
        <p14:creationId xmlns:p14="http://schemas.microsoft.com/office/powerpoint/2010/main" val="3435743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D997-938A-EC43-85BB-DDBFACAC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TeV</a:t>
            </a:r>
            <a:r>
              <a:rPr lang="en-US" dirty="0"/>
              <a:t>-Scale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B2E9-6A59-954A-B2DF-B020BC669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identified concepts</a:t>
            </a:r>
          </a:p>
          <a:p>
            <a:pPr lvl="1"/>
            <a:r>
              <a:rPr lang="en-US" dirty="0"/>
              <a:t>Final designs are not in hand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Large energy bandwidth lattice at high energies</a:t>
            </a:r>
          </a:p>
          <a:p>
            <a:pPr lvl="1"/>
            <a:r>
              <a:rPr lang="en-US" dirty="0"/>
              <a:t>Fast-ramping magnets</a:t>
            </a:r>
          </a:p>
          <a:p>
            <a:pPr lvl="2"/>
            <a:r>
              <a:rPr lang="en-US" dirty="0"/>
              <a:t>Grain-oriented silicon steel?</a:t>
            </a:r>
          </a:p>
          <a:p>
            <a:pPr lvl="2"/>
            <a:r>
              <a:rPr lang="en-US" dirty="0"/>
              <a:t>HTS?</a:t>
            </a:r>
          </a:p>
          <a:p>
            <a:pPr lvl="1"/>
            <a:r>
              <a:rPr lang="en-US" dirty="0"/>
              <a:t>Power supply system and efficiency will determine the viability and energy efficiency of the accelerator </a:t>
            </a:r>
            <a:br>
              <a:rPr lang="en-US" dirty="0"/>
            </a:br>
            <a:r>
              <a:rPr lang="en-US" dirty="0"/>
              <a:t>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95EAC-970F-0F42-B4DA-E2164FF2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1534C-E1EF-BF49-9790-159212FD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972E5-2B4D-6A4A-BC14-43129500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0FED4-D3C0-4F42-BE15-C18DB516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291" y="4199021"/>
            <a:ext cx="7947021" cy="199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4DECC-45A6-B045-A7C9-D3FF5B6DEFC9}"/>
              </a:ext>
            </a:extLst>
          </p:cNvPr>
          <p:cNvSpPr txBox="1"/>
          <p:nvPr/>
        </p:nvSpPr>
        <p:spPr>
          <a:xfrm>
            <a:off x="751894" y="5067380"/>
            <a:ext cx="3338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Hybrid Rapid Cycling </a:t>
            </a:r>
            <a:br>
              <a:rPr lang="en-US" sz="2400" dirty="0"/>
            </a:br>
            <a:r>
              <a:rPr lang="en-US" sz="2400" dirty="0"/>
              <a:t>Synchrotron Cell Concept</a:t>
            </a:r>
          </a:p>
        </p:txBody>
      </p:sp>
      <p:pic>
        <p:nvPicPr>
          <p:cNvPr id="10" name="Picture 9" descr="ncelnngpfnakapbn.png">
            <a:extLst>
              <a:ext uri="{FF2B5EF4-FFF2-40B4-BE49-F238E27FC236}">
                <a16:creationId xmlns:a16="http://schemas.microsoft.com/office/drawing/2014/main" id="{13D07FAB-AB2F-4448-8656-1BBFFD67B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26" y="433136"/>
            <a:ext cx="3335647" cy="33238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ACBA5-4DF3-EF4E-8C8E-D9EA64AA4E8A}"/>
              </a:ext>
            </a:extLst>
          </p:cNvPr>
          <p:cNvSpPr txBox="1"/>
          <p:nvPr/>
        </p:nvSpPr>
        <p:spPr>
          <a:xfrm>
            <a:off x="10860856" y="895634"/>
            <a:ext cx="1246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FNAL</a:t>
            </a:r>
          </a:p>
          <a:p>
            <a:r>
              <a:rPr lang="en-US" dirty="0"/>
              <a:t>12 T/s HTS</a:t>
            </a:r>
          </a:p>
          <a:p>
            <a:r>
              <a:rPr lang="en-US" dirty="0"/>
              <a:t>0.6 T max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67BFC-9F9A-1240-9086-AA2C997ACD6E}"/>
              </a:ext>
            </a:extLst>
          </p:cNvPr>
          <p:cNvSpPr txBox="1"/>
          <p:nvPr/>
        </p:nvSpPr>
        <p:spPr>
          <a:xfrm>
            <a:off x="7261411" y="0"/>
            <a:ext cx="4847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H. </a:t>
            </a:r>
            <a:r>
              <a:rPr lang="en-US" sz="1100" dirty="0" err="1"/>
              <a:t>Piekarz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Record fast-cycling accelerator magnet based on HTS conductor, </a:t>
            </a:r>
            <a:br>
              <a:rPr lang="en-US" sz="1100" dirty="0"/>
            </a:br>
            <a:r>
              <a:rPr lang="en-US" sz="1100" dirty="0"/>
              <a:t>NIM A, Vol 943, 2019, 162490, https://</a:t>
            </a:r>
            <a:r>
              <a:rPr lang="en-US" sz="1100" dirty="0" err="1"/>
              <a:t>doi.org</a:t>
            </a:r>
            <a:r>
              <a:rPr lang="en-US" sz="1100" dirty="0"/>
              <a:t>/10.1016/j.nima.2019.162490</a:t>
            </a:r>
          </a:p>
        </p:txBody>
      </p:sp>
    </p:spTree>
    <p:extLst>
      <p:ext uri="{BB962C8B-B14F-4D97-AF65-F5344CB8AC3E}">
        <p14:creationId xmlns:p14="http://schemas.microsoft.com/office/powerpoint/2010/main" val="911778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0E07-46C4-8042-9DD4-A88156A8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Ring &amp;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5B88-17DC-D34F-A699-B15435F1F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89" y="914400"/>
            <a:ext cx="11199471" cy="5416952"/>
          </a:xfrm>
        </p:spPr>
        <p:txBody>
          <a:bodyPr/>
          <a:lstStyle/>
          <a:p>
            <a:r>
              <a:rPr lang="en-US" dirty="0"/>
              <a:t>MAP Optics Designs for</a:t>
            </a:r>
          </a:p>
          <a:p>
            <a:pPr lvl="1"/>
            <a:r>
              <a:rPr lang="en-US" dirty="0"/>
              <a:t>Higgs Factory (125 GeV)</a:t>
            </a:r>
          </a:p>
          <a:p>
            <a:pPr lvl="1"/>
            <a:r>
              <a:rPr lang="en-US" dirty="0"/>
              <a:t>1.5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endParaRPr lang="en-US" dirty="0"/>
          </a:p>
          <a:p>
            <a:pPr lvl="1"/>
            <a:r>
              <a:rPr lang="en-US" dirty="0"/>
              <a:t>3.0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endParaRPr lang="en-US" dirty="0"/>
          </a:p>
          <a:p>
            <a:pPr lvl="1"/>
            <a:r>
              <a:rPr lang="en-US" dirty="0"/>
              <a:t>6.0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[extrapolation]</a:t>
            </a:r>
          </a:p>
          <a:p>
            <a:r>
              <a:rPr lang="en-US" dirty="0"/>
              <a:t>Ring Magnet Designs</a:t>
            </a:r>
          </a:p>
          <a:p>
            <a:r>
              <a:rPr lang="en-US" dirty="0"/>
              <a:t>IR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BA83-69E4-9445-B94B-1AF4D59D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3235-5B11-724D-865C-1B5E9441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ABD0-E19B-0B46-B92B-42EC7837C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74678-01E9-C648-836D-4995BB1A5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463" y="1987484"/>
            <a:ext cx="5454537" cy="201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7B3B-D86B-694C-9ECD-068904A46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29" y="231487"/>
            <a:ext cx="5472870" cy="1713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308D7-2C8B-CA4A-A2CD-5EB96FAA2CA2}"/>
              </a:ext>
            </a:extLst>
          </p:cNvPr>
          <p:cNvSpPr txBox="1"/>
          <p:nvPr/>
        </p:nvSpPr>
        <p:spPr>
          <a:xfrm>
            <a:off x="11335473" y="1003140"/>
            <a:ext cx="6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E9338-F581-7845-9623-9A62E73F56D2}"/>
              </a:ext>
            </a:extLst>
          </p:cNvPr>
          <p:cNvSpPr txBox="1"/>
          <p:nvPr/>
        </p:nvSpPr>
        <p:spPr>
          <a:xfrm>
            <a:off x="11185001" y="2960224"/>
            <a:ext cx="86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1.5 TeV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8E79F1-E42A-7049-B437-BD8777025262}"/>
              </a:ext>
            </a:extLst>
          </p:cNvPr>
          <p:cNvGrpSpPr/>
          <p:nvPr/>
        </p:nvGrpSpPr>
        <p:grpSpPr>
          <a:xfrm>
            <a:off x="6748041" y="4065189"/>
            <a:ext cx="5443959" cy="2208289"/>
            <a:chOff x="4763066" y="4943616"/>
            <a:chExt cx="4372466" cy="13382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236632-DCF3-E84F-99DA-DA8C758B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3066" y="4943616"/>
              <a:ext cx="4372466" cy="13382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252918-752D-9441-9746-586B1B9793CF}"/>
                </a:ext>
              </a:extLst>
            </p:cNvPr>
            <p:cNvSpPr txBox="1"/>
            <p:nvPr/>
          </p:nvSpPr>
          <p:spPr>
            <a:xfrm>
              <a:off x="8276082" y="5437299"/>
              <a:ext cx="556713" cy="223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 TeV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513ACE-5AA1-D841-BB18-45AA095E2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770" y="914400"/>
            <a:ext cx="1900177" cy="3857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662F4B-755E-0D4C-81C7-4C82A2618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94" y="3982915"/>
            <a:ext cx="4512313" cy="232528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5106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ABDC438-1B4A-4C4A-A8C4-A889D85049C8}"/>
              </a:ext>
            </a:extLst>
          </p:cNvPr>
          <p:cNvGrpSpPr>
            <a:grpSpLocks noChangeAspect="1"/>
          </p:cNvGrpSpPr>
          <p:nvPr/>
        </p:nvGrpSpPr>
        <p:grpSpPr>
          <a:xfrm>
            <a:off x="5631323" y="2420517"/>
            <a:ext cx="2466358" cy="2425439"/>
            <a:chOff x="2376542" y="4263664"/>
            <a:chExt cx="2144658" cy="21090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240BE4-8132-F642-978C-CB8C6C26C392}"/>
                </a:ext>
              </a:extLst>
            </p:cNvPr>
            <p:cNvSpPr/>
            <p:nvPr/>
          </p:nvSpPr>
          <p:spPr>
            <a:xfrm>
              <a:off x="2376542" y="4263667"/>
              <a:ext cx="2144658" cy="2109073"/>
            </a:xfrm>
            <a:prstGeom prst="rect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1CB202-A4F6-6D41-A41C-AE1B6D9D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6542" y="4263664"/>
              <a:ext cx="2144658" cy="208610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E0DD4D-93F0-1B45-815D-8B7089443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Muon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E34-5E9E-3C47-A5D9-E5A29BEAF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153"/>
            <a:ext cx="6810488" cy="5416952"/>
          </a:xfrm>
        </p:spPr>
        <p:txBody>
          <a:bodyPr>
            <a:normAutofit/>
          </a:bodyPr>
          <a:lstStyle/>
          <a:p>
            <a:r>
              <a:rPr lang="en-US" dirty="0"/>
              <a:t>Physics Reach</a:t>
            </a:r>
          </a:p>
          <a:p>
            <a:pPr lvl="1"/>
            <a:r>
              <a:rPr lang="en-US" dirty="0"/>
              <a:t>At √s &gt; 1 </a:t>
            </a:r>
            <a:r>
              <a:rPr lang="en-US" dirty="0" err="1"/>
              <a:t>TeV</a:t>
            </a:r>
            <a:r>
              <a:rPr lang="en-US" dirty="0"/>
              <a:t>:  Fusion processes dominate</a:t>
            </a:r>
          </a:p>
          <a:p>
            <a:pPr lvl="1"/>
            <a:r>
              <a:rPr lang="en-US" dirty="0"/>
              <a:t>An Electroweak Boson Collider</a:t>
            </a:r>
          </a:p>
          <a:p>
            <a:pPr lvl="1"/>
            <a:r>
              <a:rPr lang="en-US" dirty="0"/>
              <a:t>A discovery machine complementary to very high energy pp collider</a:t>
            </a:r>
          </a:p>
          <a:p>
            <a:pPr lvl="1"/>
            <a:r>
              <a:rPr lang="en-US" dirty="0"/>
              <a:t>At &gt;5TeV:  Higgs self-coupling </a:t>
            </a:r>
            <a:br>
              <a:rPr lang="en-US" dirty="0"/>
            </a:br>
            <a:r>
              <a:rPr lang="en-US" dirty="0"/>
              <a:t>resolution &lt;10%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Beam-induced Backgrounds</a:t>
            </a:r>
          </a:p>
          <a:p>
            <a:pPr lvl="1"/>
            <a:r>
              <a:rPr lang="en-US" dirty="0"/>
              <a:t>Neutrino radiation - </a:t>
            </a:r>
          </a:p>
          <a:p>
            <a:pPr marL="460375" lvl="2" indent="0">
              <a:buNone/>
            </a:pPr>
            <a:r>
              <a:rPr lang="en-US" dirty="0"/>
              <a:t>Dose at earth’s surface</a:t>
            </a:r>
            <a:r>
              <a:rPr lang="en-US" sz="4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∝</a:t>
            </a:r>
            <a:r>
              <a:rPr lang="en-US" i="1" dirty="0">
                <a:ea typeface="Apple Symbols" panose="02000000000000000000" pitchFamily="2" charset="-79"/>
                <a:cs typeface="Apple Symbols" panose="02000000000000000000" pitchFamily="2" charset="-79"/>
              </a:rPr>
              <a:t>E</a:t>
            </a:r>
            <a:r>
              <a:rPr lang="en-US" i="1" baseline="-25000" dirty="0">
                <a:latin typeface="Symbol" pitchFamily="2" charset="2"/>
                <a:ea typeface="Apple Symbols" panose="02000000000000000000" pitchFamily="2" charset="-79"/>
                <a:cs typeface="Apple Symbols" panose="02000000000000000000" pitchFamily="2" charset="-79"/>
              </a:rPr>
              <a:t>m</a:t>
            </a:r>
            <a:r>
              <a:rPr lang="en-US" i="1" baseline="30000" dirty="0">
                <a:ea typeface="Apple Symbols" panose="02000000000000000000" pitchFamily="2" charset="-79"/>
                <a:cs typeface="Apple Symbols" panose="02000000000000000000" pitchFamily="2" charset="-79"/>
              </a:rPr>
              <a:t>3</a:t>
            </a:r>
            <a:endParaRPr lang="en-US" i="1" baseline="-25000" dirty="0">
              <a:latin typeface="Symbol" pitchFamily="2" charset="2"/>
            </a:endParaRPr>
          </a:p>
          <a:p>
            <a:pPr marL="460375" lvl="2" indent="0">
              <a:buNone/>
            </a:pPr>
            <a:r>
              <a:rPr lang="en-US" dirty="0"/>
              <a:t>B. King - https://</a:t>
            </a:r>
            <a:r>
              <a:rPr lang="en-US" dirty="0" err="1"/>
              <a:t>arxiv.org</a:t>
            </a:r>
            <a:r>
              <a:rPr lang="en-US" dirty="0"/>
              <a:t>/abs/hep-ex/0005006v1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CFBE2-6DF5-724C-ACA9-3BF433A6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D51A-F6E7-D945-A08F-164FBE2B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1014" y="6588125"/>
            <a:ext cx="4114800" cy="269875"/>
          </a:xfrm>
        </p:spPr>
        <p:txBody>
          <a:bodyPr/>
          <a:lstStyle/>
          <a:p>
            <a:r>
              <a:rPr lang="en-US"/>
              <a:t>2nd BNL Snowmass Retreat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E4A47-30A9-6C43-BA28-E36F768E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85273" y="6588125"/>
            <a:ext cx="1758696" cy="269875"/>
          </a:xfrm>
        </p:spPr>
        <p:txBody>
          <a:bodyPr/>
          <a:lstStyle/>
          <a:p>
            <a:fld id="{9C390B5B-5839-424A-8863-D4784EBDD279}" type="slidenum">
              <a:rPr lang="en-US" smtClean="0"/>
              <a:t>35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BBDF15-493F-0044-B207-1ED2C6E89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" r="3728"/>
          <a:stretch/>
        </p:blipFill>
        <p:spPr>
          <a:xfrm>
            <a:off x="8098786" y="0"/>
            <a:ext cx="4093214" cy="491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81D427-8EC8-3643-A901-95B435DCC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350" y="4820520"/>
            <a:ext cx="5016649" cy="20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81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ABF2-4422-9949-ABF1-DF0D8910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Forward...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7B4E3-C077-7542-90C9-01FF27054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Muon Colliders offer an energy-efficient path to multi-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CoM</a:t>
            </a:r>
            <a:r>
              <a:rPr lang="en-US" dirty="0"/>
              <a:t> energies</a:t>
            </a:r>
          </a:p>
          <a:p>
            <a:r>
              <a:rPr lang="en-US" dirty="0"/>
              <a:t>Recent physics studies indicate that important collider physics is accessible</a:t>
            </a:r>
          </a:p>
          <a:p>
            <a:r>
              <a:rPr lang="en-US" dirty="0"/>
              <a:t>The MAP R&amp;D Program has successfully demonstrated critical technologies for the cooling channel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Now ready for:</a:t>
            </a:r>
          </a:p>
          <a:p>
            <a:pPr lvl="1"/>
            <a:r>
              <a:rPr lang="en-US" dirty="0"/>
              <a:t>Updated Cooling Channel Conceptual Design</a:t>
            </a:r>
          </a:p>
          <a:p>
            <a:pPr lvl="1"/>
            <a:r>
              <a:rPr lang="en-US" dirty="0"/>
              <a:t>Demonstrator of a high intensity cooling cell</a:t>
            </a:r>
          </a:p>
          <a:p>
            <a:r>
              <a:rPr lang="en-US" dirty="0"/>
              <a:t>Other key developments to pursue for a </a:t>
            </a:r>
            <a:r>
              <a:rPr lang="en-US" dirty="0" err="1"/>
              <a:t>TeV</a:t>
            </a:r>
            <a:r>
              <a:rPr lang="en-US" dirty="0"/>
              <a:t>-class collider (move beyond the parameters and scope of MAP)</a:t>
            </a:r>
          </a:p>
          <a:p>
            <a:pPr lvl="1"/>
            <a:r>
              <a:rPr lang="en-US" dirty="0"/>
              <a:t>Ongoing physics studies</a:t>
            </a:r>
          </a:p>
          <a:p>
            <a:pPr lvl="1"/>
            <a:r>
              <a:rPr lang="en-US" dirty="0"/>
              <a:t>Detailed designs for </a:t>
            </a:r>
            <a:r>
              <a:rPr lang="en-US" dirty="0" err="1"/>
              <a:t>TeV</a:t>
            </a:r>
            <a:r>
              <a:rPr lang="en-US" dirty="0"/>
              <a:t>-class acceleration</a:t>
            </a:r>
          </a:p>
          <a:p>
            <a:pPr lvl="1"/>
            <a:r>
              <a:rPr lang="en-US" dirty="0"/>
              <a:t>Full end-to-end conceptual design</a:t>
            </a:r>
          </a:p>
          <a:p>
            <a:pPr lvl="1"/>
            <a:r>
              <a:rPr lang="en-US" dirty="0"/>
              <a:t>Mitigation approaches to minimize “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Radiation” issues at the exit point on the surface</a:t>
            </a:r>
          </a:p>
          <a:p>
            <a:pPr marL="0" indent="0">
              <a:buNone/>
            </a:pPr>
            <a:r>
              <a:rPr lang="en-US" b="1" i="1" dirty="0"/>
              <a:t>A new international design effort is timely and ready to evaluate an important option for the HEP community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231D-C78B-044A-87BA-63315851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AC98C-9FC9-6D4E-AC54-B51EAB2F1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7B547-0C32-2D4C-8721-21F8558D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5E6C-4FE3-7045-8F4E-E265FCE2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AEAD-50F7-114D-B419-F67D5B22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5970E-CE73-BD4E-88FA-5DE31519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3C5A-6699-D342-B62F-4C595FA3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8BBB7975-4B78-DC42-9A1B-5EE9A13DC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549234"/>
              </p:ext>
            </p:extLst>
          </p:nvPr>
        </p:nvGraphicFramePr>
        <p:xfrm>
          <a:off x="852691" y="914399"/>
          <a:ext cx="10001331" cy="541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A4A440A-F7AB-A647-BB9D-C8983A7B8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25517"/>
              </p:ext>
            </p:extLst>
          </p:nvPr>
        </p:nvGraphicFramePr>
        <p:xfrm>
          <a:off x="8828170" y="4887553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8" imgW="800100" imgH="520700" progId="Equation.DSMT4">
                  <p:embed/>
                </p:oleObj>
              </mc:Choice>
              <mc:Fallback>
                <p:oleObj name="Equation" r:id="rId8" imgW="800100" imgH="5207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A4A440A-F7AB-A647-BB9D-C8983A7B8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28170" y="4887553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9F18DC-9292-884E-8584-758B1886AD56}"/>
              </a:ext>
            </a:extLst>
          </p:cNvPr>
          <p:cNvSpPr/>
          <p:nvPr/>
        </p:nvSpPr>
        <p:spPr>
          <a:xfrm>
            <a:off x="8637669" y="4871977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C91CF9-134D-314E-B010-C2D6A8B1C889}"/>
              </a:ext>
            </a:extLst>
          </p:cNvPr>
          <p:cNvSpPr/>
          <p:nvPr/>
        </p:nvSpPr>
        <p:spPr>
          <a:xfrm>
            <a:off x="8485269" y="1252476"/>
            <a:ext cx="20224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00B6B67-848F-1740-B381-D531D4619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843202"/>
              </p:ext>
            </p:extLst>
          </p:nvPr>
        </p:nvGraphicFramePr>
        <p:xfrm>
          <a:off x="8502570" y="1357021"/>
          <a:ext cx="1963899" cy="80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1231900" imgH="508000" progId="Equation.DSMT4">
                  <p:embed/>
                </p:oleObj>
              </mc:Choice>
              <mc:Fallback>
                <p:oleObj name="Equation" r:id="rId10" imgW="1231900" imgH="5080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00B6B67-848F-1740-B381-D531D4619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02570" y="1357021"/>
                        <a:ext cx="1963899" cy="809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28F3D41-AF02-3144-9E86-7865174BC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45391"/>
              </p:ext>
            </p:extLst>
          </p:nvPr>
        </p:nvGraphicFramePr>
        <p:xfrm>
          <a:off x="8502570" y="2815751"/>
          <a:ext cx="1885950" cy="91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1041400" imgH="508000" progId="Equation.DSMT4">
                  <p:embed/>
                </p:oleObj>
              </mc:Choice>
              <mc:Fallback>
                <p:oleObj name="Equation" r:id="rId12" imgW="1041400" imgH="508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28F3D41-AF02-3144-9E86-7865174BC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02570" y="2815751"/>
                        <a:ext cx="1885950" cy="919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E5D4A60-31BD-BC4A-956F-93B583E9D2FE}"/>
              </a:ext>
            </a:extLst>
          </p:cNvPr>
          <p:cNvSpPr/>
          <p:nvPr/>
        </p:nvSpPr>
        <p:spPr>
          <a:xfrm>
            <a:off x="8502570" y="2821327"/>
            <a:ext cx="20224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18B4C7-AE3C-3447-86F3-558B37AA458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965647" y="3297578"/>
            <a:ext cx="2536923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45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5EAA-D7D8-B646-8A05-005A5A53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CC6CF-B323-E04A-B351-2CCB5C03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05" y="925975"/>
            <a:ext cx="11199471" cy="1192192"/>
          </a:xfrm>
        </p:spPr>
        <p:txBody>
          <a:bodyPr/>
          <a:lstStyle/>
          <a:p>
            <a:r>
              <a:rPr lang="en-US" dirty="0"/>
              <a:t>For a muon collider, we can write the luminosity as: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D3A1-7DB2-264E-B0EA-51BA9E44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696E-BBE1-5246-9839-4FB7A958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B7C7-C4C5-4F48-A5A4-EFF7A641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1881" y="6588125"/>
            <a:ext cx="1758696" cy="269875"/>
          </a:xfrm>
        </p:spPr>
        <p:txBody>
          <a:bodyPr/>
          <a:lstStyle/>
          <a:p>
            <a:fld id="{9C390B5B-5839-424A-8863-D4784EBDD279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852235-BCB1-7047-BDE7-416679E53822}"/>
              </a:ext>
            </a:extLst>
          </p:cNvPr>
          <p:cNvSpPr txBox="1">
            <a:spLocks/>
          </p:cNvSpPr>
          <p:nvPr/>
        </p:nvSpPr>
        <p:spPr>
          <a:xfrm>
            <a:off x="654934" y="2860873"/>
            <a:ext cx="11199471" cy="222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9215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2233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54113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the 1.5 </a:t>
            </a:r>
            <a:r>
              <a:rPr lang="en-US" dirty="0" err="1"/>
              <a:t>TeV</a:t>
            </a:r>
            <a:r>
              <a:rPr lang="en-US" dirty="0"/>
              <a:t> muon collider design, we have</a:t>
            </a:r>
          </a:p>
          <a:p>
            <a:pPr lvl="1"/>
            <a:r>
              <a:rPr lang="en-US" dirty="0"/>
              <a:t>N = 2×10</a:t>
            </a:r>
            <a:r>
              <a:rPr lang="en-US" baseline="30000" dirty="0"/>
              <a:t>12</a:t>
            </a:r>
            <a:r>
              <a:rPr lang="en-US" dirty="0"/>
              <a:t> particles/bunch</a:t>
            </a:r>
          </a:p>
          <a:p>
            <a:pPr lvl="1"/>
            <a:r>
              <a:rPr lang="en-US" i="1" dirty="0" err="1">
                <a:latin typeface="Symbol" charset="2"/>
                <a:cs typeface="Symbol" charset="2"/>
              </a:rPr>
              <a:t>s</a:t>
            </a:r>
            <a:r>
              <a:rPr lang="en-US" i="1" baseline="-25000" dirty="0" err="1">
                <a:latin typeface="Times New Roman"/>
                <a:cs typeface="Times New Roman"/>
              </a:rPr>
              <a:t>x,y</a:t>
            </a:r>
            <a:r>
              <a:rPr lang="en-US" i="1" dirty="0">
                <a:latin typeface="Times New Roman"/>
                <a:cs typeface="Times New Roman"/>
              </a:rPr>
              <a:t> </a:t>
            </a:r>
            <a:r>
              <a:rPr lang="en-US" dirty="0"/>
              <a:t>~ 5.9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m, 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* = 10 mm, </a:t>
            </a:r>
            <a:r>
              <a:rPr lang="en-US" i="1" dirty="0" err="1">
                <a:latin typeface="Symbol" charset="2"/>
                <a:cs typeface="Symbol" charset="2"/>
              </a:rPr>
              <a:t>e</a:t>
            </a:r>
            <a:r>
              <a:rPr lang="en-US" i="1" baseline="-25000" dirty="0" err="1">
                <a:latin typeface="Times New Roman"/>
                <a:cs typeface="Times New Roman"/>
              </a:rPr>
              <a:t>x,y</a:t>
            </a:r>
            <a:r>
              <a:rPr lang="en-US" i="1" dirty="0">
                <a:latin typeface="Times New Roman"/>
                <a:cs typeface="Times New Roman"/>
              </a:rPr>
              <a:t>(norm)</a:t>
            </a:r>
            <a:r>
              <a:rPr lang="en-US" dirty="0"/>
              <a:t> = 25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m-rad </a:t>
            </a:r>
          </a:p>
          <a:p>
            <a:pPr lvl="1"/>
            <a:r>
              <a:rPr lang="en-US" dirty="0" err="1"/>
              <a:t>N</a:t>
            </a:r>
            <a:r>
              <a:rPr lang="en-US" baseline="-25000" dirty="0" err="1"/>
              <a:t>turns</a:t>
            </a:r>
            <a:r>
              <a:rPr lang="en-US" dirty="0"/>
              <a:t>&gt;1000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bunch</a:t>
            </a:r>
            <a:r>
              <a:rPr lang="en-US" dirty="0"/>
              <a:t>=15 Hz (rate at which new bunches are injected)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B56BF3-E64B-6741-9626-7EF5553A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96" y="1338965"/>
            <a:ext cx="5433127" cy="1519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B1C00-EF1E-5E40-A8C0-2DAC5FBAF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75" y="5033941"/>
            <a:ext cx="5481440" cy="12163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A5316-9C64-884E-B3B0-038C96A230B0}"/>
              </a:ext>
            </a:extLst>
          </p:cNvPr>
          <p:cNvGrpSpPr/>
          <p:nvPr/>
        </p:nvGrpSpPr>
        <p:grpSpPr>
          <a:xfrm>
            <a:off x="8682556" y="777915"/>
            <a:ext cx="3474720" cy="6045360"/>
            <a:chOff x="8717280" y="277632"/>
            <a:chExt cx="3474720" cy="60453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C6CBEC-BCC6-644A-A56F-7C896C6E5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7280" y="613458"/>
              <a:ext cx="3474720" cy="2807162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5ABB47-E3E9-464A-831D-868800002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7280" y="3427392"/>
              <a:ext cx="3474720" cy="2895600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9BA22D-6D4F-8F40-B71D-91CE9916C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7280" y="277632"/>
              <a:ext cx="3474720" cy="334603"/>
            </a:xfrm>
            <a:prstGeom prst="rect">
              <a:avLst/>
            </a:prstGeom>
            <a:ln w="25400">
              <a:solidFill>
                <a:schemeClr val="accent3">
                  <a:lumMod val="75000"/>
                </a:schemeClr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2E550CB-5778-8C4B-A924-03A65530869D}"/>
              </a:ext>
            </a:extLst>
          </p:cNvPr>
          <p:cNvSpPr txBox="1"/>
          <p:nvPr/>
        </p:nvSpPr>
        <p:spPr>
          <a:xfrm>
            <a:off x="7666674" y="324095"/>
            <a:ext cx="3515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Detector and Physics Performance at a Muon Collider</a:t>
            </a:r>
          </a:p>
          <a:p>
            <a:pPr algn="ctr"/>
            <a:r>
              <a:rPr lang="en-US" sz="1200" dirty="0"/>
              <a:t>N. </a:t>
            </a:r>
            <a:r>
              <a:rPr lang="en-US" sz="1200" dirty="0" err="1"/>
              <a:t>Bartosik</a:t>
            </a:r>
            <a:r>
              <a:rPr lang="en-US" sz="1200" dirty="0"/>
              <a:t> et al 2020 JINST 15 P05001</a:t>
            </a:r>
          </a:p>
        </p:txBody>
      </p:sp>
    </p:spTree>
    <p:extLst>
      <p:ext uri="{BB962C8B-B14F-4D97-AF65-F5344CB8AC3E}">
        <p14:creationId xmlns:p14="http://schemas.microsoft.com/office/powerpoint/2010/main" val="20641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BC43-3D0C-B841-8198-3E769EE9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Parameters as Developed by 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A9CAC9-1CC2-7C4A-8828-EE4EBA733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02" y="1030147"/>
            <a:ext cx="11503179" cy="52086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0C9B6-0B45-834E-9CCB-504F5880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30AA-9CEF-B946-B185-2E1AC4CF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6AF0F-7BE1-A145-AEB7-B4F83702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ED686-0FD5-9040-9639-03B5DA757590}"/>
              </a:ext>
            </a:extLst>
          </p:cNvPr>
          <p:cNvSpPr txBox="1"/>
          <p:nvPr/>
        </p:nvSpPr>
        <p:spPr>
          <a:xfrm>
            <a:off x="7295906" y="636607"/>
            <a:ext cx="39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RAST, Vol 10, No. 01, pp. 189-214 (2019)</a:t>
            </a:r>
          </a:p>
        </p:txBody>
      </p:sp>
    </p:spTree>
    <p:extLst>
      <p:ext uri="{BB962C8B-B14F-4D97-AF65-F5344CB8AC3E}">
        <p14:creationId xmlns:p14="http://schemas.microsoft.com/office/powerpoint/2010/main" val="374581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F875-4C2E-3C48-933F-6014A5B6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Parameter Sets for the International MC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DF784-BCE6-884F-B400-672A8F5FD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5884"/>
            <a:ext cx="5540188" cy="1924801"/>
          </a:xfrm>
        </p:spPr>
        <p:txBody>
          <a:bodyPr/>
          <a:lstStyle/>
          <a:p>
            <a:r>
              <a:rPr lang="en-US" dirty="0"/>
              <a:t>Performance Aims:</a:t>
            </a:r>
          </a:p>
          <a:p>
            <a:pPr lvl="1"/>
            <a:r>
              <a:rPr lang="en-US" dirty="0"/>
              <a:t>Achieve the target </a:t>
            </a:r>
            <a:br>
              <a:rPr lang="en-US" dirty="0"/>
            </a:br>
            <a:r>
              <a:rPr lang="en-US" dirty="0"/>
              <a:t>integrated luminosity </a:t>
            </a:r>
            <a:br>
              <a:rPr lang="en-US" dirty="0"/>
            </a:br>
            <a:r>
              <a:rPr lang="en-US" dirty="0"/>
              <a:t>in ~5 years of running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43F28-7855-EF40-97BF-4899F93C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37662-8272-5441-8227-CBC6D368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69F3D-23C8-3A45-9F94-135B8816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D6105-4A1C-2149-9912-4AEA1F28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809" y="877577"/>
            <a:ext cx="5731042" cy="5443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8E14C-AC3E-034E-8B27-CA648E42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358" y="883914"/>
            <a:ext cx="3072156" cy="1703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50DE4-09B7-B24C-B213-C481A3DD6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57" y="2615434"/>
            <a:ext cx="4664603" cy="3714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65E318-D058-6B49-89A6-1F9D280969F2}"/>
              </a:ext>
            </a:extLst>
          </p:cNvPr>
          <p:cNvSpPr txBox="1"/>
          <p:nvPr/>
        </p:nvSpPr>
        <p:spPr>
          <a:xfrm rot="16200000">
            <a:off x="-1120937" y="4119879"/>
            <a:ext cx="3688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Energy Efficiency</a:t>
            </a:r>
          </a:p>
        </p:txBody>
      </p:sp>
    </p:spTree>
    <p:extLst>
      <p:ext uri="{BB962C8B-B14F-4D97-AF65-F5344CB8AC3E}">
        <p14:creationId xmlns:p14="http://schemas.microsoft.com/office/powerpoint/2010/main" val="189455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85">
            <a:extLst>
              <a:ext uri="{FF2B5EF4-FFF2-40B4-BE49-F238E27FC236}">
                <a16:creationId xmlns:a16="http://schemas.microsoft.com/office/drawing/2014/main" id="{9561A1EE-BFF9-7444-8940-459E94A7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10-TeV Class 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5C295-0FC6-7243-8B5E-F6A29165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FA68C-1340-6743-9956-7EA058DE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76E70-34A6-F249-8381-DA3DD6B2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8</a:t>
            </a:fld>
            <a:endParaRPr lang="en-US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F15B897-B55B-9543-89FE-9F0C549DB038}"/>
              </a:ext>
            </a:extLst>
          </p:cNvPr>
          <p:cNvGrpSpPr>
            <a:grpSpLocks noChangeAspect="1"/>
          </p:cNvGrpSpPr>
          <p:nvPr/>
        </p:nvGrpSpPr>
        <p:grpSpPr>
          <a:xfrm>
            <a:off x="1198126" y="1181826"/>
            <a:ext cx="10058400" cy="4766103"/>
            <a:chOff x="2467535" y="1526071"/>
            <a:chExt cx="7053839" cy="334241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B1A339F-8E29-C34B-A4DA-FC8C95E96674}"/>
                </a:ext>
              </a:extLst>
            </p:cNvPr>
            <p:cNvGrpSpPr/>
            <p:nvPr/>
          </p:nvGrpSpPr>
          <p:grpSpPr>
            <a:xfrm>
              <a:off x="6035152" y="2010777"/>
              <a:ext cx="2304288" cy="2304288"/>
              <a:chOff x="4056039" y="2186144"/>
              <a:chExt cx="2304288" cy="230428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ECD5D4B-3779-3C42-B07A-43A677EAF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56039" y="2186144"/>
                <a:ext cx="2304288" cy="23042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14F1512-2D06-2D46-9ECF-BC610A5EDB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927" y="2215253"/>
                <a:ext cx="2240280" cy="224028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116D62A-B602-2E47-BB94-1B172234DA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5214" y="1583028"/>
              <a:ext cx="3566160" cy="3189018"/>
              <a:chOff x="3976100" y="2085655"/>
              <a:chExt cx="5208998" cy="2560320"/>
            </a:xfrm>
          </p:grpSpPr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198AC909-D324-9B46-B247-FE8409FD1462}"/>
                  </a:ext>
                </a:extLst>
              </p:cNvPr>
              <p:cNvSpPr/>
              <p:nvPr/>
            </p:nvSpPr>
            <p:spPr>
              <a:xfrm>
                <a:off x="3976100" y="2085655"/>
                <a:ext cx="5208998" cy="2560320"/>
              </a:xfrm>
              <a:prstGeom prst="roundRect">
                <a:avLst>
                  <a:gd name="adj" fmla="val 48485"/>
                </a:avLst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1E0BB4A7-FF5E-D64B-AE2B-A10D14797B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1515" y="2114765"/>
                <a:ext cx="5107293" cy="2496312"/>
              </a:xfrm>
              <a:prstGeom prst="roundRect">
                <a:avLst>
                  <a:gd name="adj" fmla="val 48485"/>
                </a:avLst>
              </a:prstGeom>
              <a:noFill/>
              <a:ln w="38100">
                <a:solidFill>
                  <a:srgbClr val="00206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08A1087-32F1-5749-9EEF-16F77BBE5E8E}"/>
                </a:ext>
              </a:extLst>
            </p:cNvPr>
            <p:cNvGrpSpPr/>
            <p:nvPr/>
          </p:nvGrpSpPr>
          <p:grpSpPr>
            <a:xfrm>
              <a:off x="7543800" y="1526071"/>
              <a:ext cx="365760" cy="162838"/>
              <a:chOff x="1943623" y="2080688"/>
              <a:chExt cx="365760" cy="162838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D643FB3-82BA-F04F-9448-3B388140D86D}"/>
                  </a:ext>
                </a:extLst>
              </p:cNvPr>
              <p:cNvSpPr/>
              <p:nvPr/>
            </p:nvSpPr>
            <p:spPr>
              <a:xfrm>
                <a:off x="1943623" y="2080688"/>
                <a:ext cx="365760" cy="1628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ED539B2-C2A2-1447-A963-D9889F8FE845}"/>
                  </a:ext>
                </a:extLst>
              </p:cNvPr>
              <p:cNvSpPr/>
              <p:nvPr/>
            </p:nvSpPr>
            <p:spPr>
              <a:xfrm>
                <a:off x="194362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3668DA9-5F19-284F-A05B-06DD784653A7}"/>
                  </a:ext>
                </a:extLst>
              </p:cNvPr>
              <p:cNvSpPr/>
              <p:nvPr/>
            </p:nvSpPr>
            <p:spPr>
              <a:xfrm>
                <a:off x="198934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91CE614-15C4-4449-96A8-ADC16B940112}"/>
                  </a:ext>
                </a:extLst>
              </p:cNvPr>
              <p:cNvSpPr/>
              <p:nvPr/>
            </p:nvSpPr>
            <p:spPr>
              <a:xfrm>
                <a:off x="203506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CB6E3DE-4E01-EC43-B148-6A8329B1E874}"/>
                  </a:ext>
                </a:extLst>
              </p:cNvPr>
              <p:cNvSpPr/>
              <p:nvPr/>
            </p:nvSpPr>
            <p:spPr>
              <a:xfrm>
                <a:off x="208078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4C259CB-81CA-6F43-8D50-58657921637E}"/>
                  </a:ext>
                </a:extLst>
              </p:cNvPr>
              <p:cNvSpPr/>
              <p:nvPr/>
            </p:nvSpPr>
            <p:spPr>
              <a:xfrm>
                <a:off x="212650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B699A3F-7E02-704A-8C14-83ACA690B6F5}"/>
                  </a:ext>
                </a:extLst>
              </p:cNvPr>
              <p:cNvSpPr/>
              <p:nvPr/>
            </p:nvSpPr>
            <p:spPr>
              <a:xfrm>
                <a:off x="217222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D37F04F-B4D0-8547-A8EB-446B3E6C3BD2}"/>
                  </a:ext>
                </a:extLst>
              </p:cNvPr>
              <p:cNvSpPr/>
              <p:nvPr/>
            </p:nvSpPr>
            <p:spPr>
              <a:xfrm>
                <a:off x="221794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727DA80-00B9-384E-A7A8-BE1EEDD1CBA7}"/>
                  </a:ext>
                </a:extLst>
              </p:cNvPr>
              <p:cNvSpPr/>
              <p:nvPr/>
            </p:nvSpPr>
            <p:spPr>
              <a:xfrm>
                <a:off x="226366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531F870-43A8-DD4D-8BCE-10A183E6F630}"/>
                </a:ext>
              </a:extLst>
            </p:cNvPr>
            <p:cNvGrpSpPr/>
            <p:nvPr/>
          </p:nvGrpSpPr>
          <p:grpSpPr>
            <a:xfrm>
              <a:off x="7543800" y="4669461"/>
              <a:ext cx="365760" cy="162838"/>
              <a:chOff x="1943623" y="2080688"/>
              <a:chExt cx="365760" cy="162838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5B5A1BC5-3641-6B4A-875E-B52D47B0266F}"/>
                  </a:ext>
                </a:extLst>
              </p:cNvPr>
              <p:cNvSpPr/>
              <p:nvPr/>
            </p:nvSpPr>
            <p:spPr>
              <a:xfrm>
                <a:off x="1943623" y="2080688"/>
                <a:ext cx="365760" cy="1628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BC415D9-C760-CE4E-9115-346C7639A4DB}"/>
                  </a:ext>
                </a:extLst>
              </p:cNvPr>
              <p:cNvSpPr/>
              <p:nvPr/>
            </p:nvSpPr>
            <p:spPr>
              <a:xfrm>
                <a:off x="194362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6F95DCF-02C8-C140-B2CF-5699AD61CCA7}"/>
                  </a:ext>
                </a:extLst>
              </p:cNvPr>
              <p:cNvSpPr/>
              <p:nvPr/>
            </p:nvSpPr>
            <p:spPr>
              <a:xfrm>
                <a:off x="198934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33DB867-10E5-A541-B8DE-428170DDA8E9}"/>
                  </a:ext>
                </a:extLst>
              </p:cNvPr>
              <p:cNvSpPr/>
              <p:nvPr/>
            </p:nvSpPr>
            <p:spPr>
              <a:xfrm>
                <a:off x="203506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0D73690-199D-5D42-956D-BEC134F73843}"/>
                  </a:ext>
                </a:extLst>
              </p:cNvPr>
              <p:cNvSpPr/>
              <p:nvPr/>
            </p:nvSpPr>
            <p:spPr>
              <a:xfrm>
                <a:off x="208078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B0F0681-3D7C-B14E-ADA6-AFFC3EA49D94}"/>
                  </a:ext>
                </a:extLst>
              </p:cNvPr>
              <p:cNvSpPr/>
              <p:nvPr/>
            </p:nvSpPr>
            <p:spPr>
              <a:xfrm>
                <a:off x="212650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8DA41946-C768-1C4D-BE2B-65922330B052}"/>
                  </a:ext>
                </a:extLst>
              </p:cNvPr>
              <p:cNvSpPr/>
              <p:nvPr/>
            </p:nvSpPr>
            <p:spPr>
              <a:xfrm>
                <a:off x="217222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8BC5827-4531-FE4C-BDA4-6DDD577B34AF}"/>
                  </a:ext>
                </a:extLst>
              </p:cNvPr>
              <p:cNvSpPr/>
              <p:nvPr/>
            </p:nvSpPr>
            <p:spPr>
              <a:xfrm>
                <a:off x="221794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2C9BBA1-4D03-CE41-9CF0-4654B40DDE3F}"/>
                  </a:ext>
                </a:extLst>
              </p:cNvPr>
              <p:cNvSpPr/>
              <p:nvPr/>
            </p:nvSpPr>
            <p:spPr>
              <a:xfrm>
                <a:off x="2263663" y="2093932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D858F788-C1A6-AD4B-A505-5EE98EA90967}"/>
                </a:ext>
              </a:extLst>
            </p:cNvPr>
            <p:cNvSpPr/>
            <p:nvPr/>
          </p:nvSpPr>
          <p:spPr>
            <a:xfrm rot="10800000">
              <a:off x="6055108" y="1677931"/>
              <a:ext cx="2442119" cy="3033131"/>
            </a:xfrm>
            <a:prstGeom prst="arc">
              <a:avLst>
                <a:gd name="adj1" fmla="val 17111107"/>
                <a:gd name="adj2" fmla="val 20832599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BD7C43CA-7E7D-474C-ACCA-4030BDC37740}"/>
                </a:ext>
              </a:extLst>
            </p:cNvPr>
            <p:cNvSpPr/>
            <p:nvPr/>
          </p:nvSpPr>
          <p:spPr>
            <a:xfrm>
              <a:off x="4672208" y="3340121"/>
              <a:ext cx="1415441" cy="1027134"/>
            </a:xfrm>
            <a:prstGeom prst="arc">
              <a:avLst>
                <a:gd name="adj1" fmla="val 16200000"/>
                <a:gd name="adj2" fmla="val 20702163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A070E84B-43B1-884D-B1EA-8A20C48097FA}"/>
                </a:ext>
              </a:extLst>
            </p:cNvPr>
            <p:cNvSpPr/>
            <p:nvPr/>
          </p:nvSpPr>
          <p:spPr>
            <a:xfrm flipV="1">
              <a:off x="4686822" y="2296587"/>
              <a:ext cx="1292637" cy="1024128"/>
            </a:xfrm>
            <a:prstGeom prst="arc">
              <a:avLst>
                <a:gd name="adj1" fmla="val 16200000"/>
                <a:gd name="adj2" fmla="val 20942034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EEC5EF4-1982-A54C-BBFD-29AE3521D6ED}"/>
                </a:ext>
              </a:extLst>
            </p:cNvPr>
            <p:cNvSpPr txBox="1"/>
            <p:nvPr/>
          </p:nvSpPr>
          <p:spPr>
            <a:xfrm>
              <a:off x="8320893" y="2715041"/>
              <a:ext cx="11673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</a:t>
              </a:r>
              <a:b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Ring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BC7A15B-4493-3B41-A838-34BA35BF724D}"/>
                </a:ext>
              </a:extLst>
            </p:cNvPr>
            <p:cNvSpPr txBox="1"/>
            <p:nvPr/>
          </p:nvSpPr>
          <p:spPr>
            <a:xfrm>
              <a:off x="6308338" y="2746272"/>
              <a:ext cx="1588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Muon Collider</a:t>
              </a:r>
              <a:endPara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&gt;10TeV </a:t>
              </a:r>
              <a:r>
                <a:rPr lang="en-US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~10km circumference</a:t>
              </a:r>
            </a:p>
          </p:txBody>
        </p: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E5F64D8F-302F-2F49-89DC-C56E04C62A0A}"/>
                </a:ext>
              </a:extLst>
            </p:cNvPr>
            <p:cNvSpPr/>
            <p:nvPr/>
          </p:nvSpPr>
          <p:spPr>
            <a:xfrm rot="10800000" flipV="1">
              <a:off x="6107148" y="1655133"/>
              <a:ext cx="2442119" cy="3035808"/>
            </a:xfrm>
            <a:prstGeom prst="arc">
              <a:avLst>
                <a:gd name="adj1" fmla="val 17111107"/>
                <a:gd name="adj2" fmla="val 20544982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70DF030-8623-054F-9BEC-D1F1432E878D}"/>
                </a:ext>
              </a:extLst>
            </p:cNvPr>
            <p:cNvSpPr txBox="1"/>
            <p:nvPr/>
          </p:nvSpPr>
          <p:spPr>
            <a:xfrm>
              <a:off x="5486403" y="274320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b="1" i="1" baseline="30000" dirty="0">
                  <a:solidFill>
                    <a:srgbClr val="FF0000"/>
                  </a:solidFill>
                  <a:latin typeface="Symbol" pitchFamily="2" charset="2"/>
                </a:rPr>
                <a:t>-</a:t>
              </a:r>
              <a:endParaRPr lang="en-US" b="1" i="1" dirty="0">
                <a:solidFill>
                  <a:srgbClr val="FF0000"/>
                </a:solidFill>
                <a:latin typeface="Symbol" pitchFamily="2" charset="2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314C1B8-EEAA-4746-B7C8-3EB8FEAE9B81}"/>
                </a:ext>
              </a:extLst>
            </p:cNvPr>
            <p:cNvSpPr txBox="1"/>
            <p:nvPr/>
          </p:nvSpPr>
          <p:spPr>
            <a:xfrm>
              <a:off x="5486400" y="347472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US" b="1" i="1" baseline="30000" dirty="0">
                  <a:solidFill>
                    <a:srgbClr val="002060"/>
                  </a:solidFill>
                  <a:latin typeface="Symbol" pitchFamily="2" charset="2"/>
                </a:rPr>
                <a:t>+</a:t>
              </a:r>
              <a:endParaRPr lang="en-US" b="1" i="1" dirty="0">
                <a:solidFill>
                  <a:srgbClr val="002060"/>
                </a:solidFill>
                <a:latin typeface="Symbol" pitchFamily="2" charset="2"/>
              </a:endParaRPr>
            </a:p>
          </p:txBody>
        </p:sp>
        <p:sp>
          <p:nvSpPr>
            <p:cNvPr id="121" name="Multiplication Sign 3">
              <a:extLst>
                <a:ext uri="{FF2B5EF4-FFF2-40B4-BE49-F238E27FC236}">
                  <a16:creationId xmlns:a16="http://schemas.microsoft.com/office/drawing/2014/main" id="{005A515E-53DC-0842-9D84-572B3AD93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0369" y="1835824"/>
              <a:ext cx="365760" cy="365760"/>
            </a:xfrm>
            <a:prstGeom prst="mathMultiply">
              <a:avLst/>
            </a:prstGeom>
            <a:solidFill>
              <a:srgbClr val="00206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Multiplication Sign 3">
              <a:extLst>
                <a:ext uri="{FF2B5EF4-FFF2-40B4-BE49-F238E27FC236}">
                  <a16:creationId xmlns:a16="http://schemas.microsoft.com/office/drawing/2014/main" id="{F2594628-0ACE-6F42-A6FB-D2B4E2281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6654" y="4106952"/>
              <a:ext cx="365760" cy="365760"/>
            </a:xfrm>
            <a:prstGeom prst="mathMultiply">
              <a:avLst/>
            </a:prstGeom>
            <a:solidFill>
              <a:srgbClr val="00206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C8E17304-B023-A64A-A586-7C1C955C8F9F}"/>
                </a:ext>
              </a:extLst>
            </p:cNvPr>
            <p:cNvSpPr/>
            <p:nvPr/>
          </p:nvSpPr>
          <p:spPr>
            <a:xfrm>
              <a:off x="4181707" y="3178100"/>
              <a:ext cx="1193181" cy="301082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ular Callout 123">
              <a:extLst>
                <a:ext uri="{FF2B5EF4-FFF2-40B4-BE49-F238E27FC236}">
                  <a16:creationId xmlns:a16="http://schemas.microsoft.com/office/drawing/2014/main" id="{FFFCCC4E-60DB-A544-BE68-2EEE3945D491}"/>
                </a:ext>
              </a:extLst>
            </p:cNvPr>
            <p:cNvSpPr/>
            <p:nvPr/>
          </p:nvSpPr>
          <p:spPr>
            <a:xfrm rot="10800000">
              <a:off x="2467535" y="3931788"/>
              <a:ext cx="3623982" cy="936702"/>
            </a:xfrm>
            <a:prstGeom prst="wedgeRoundRectCallout">
              <a:avLst>
                <a:gd name="adj1" fmla="val -13262"/>
                <a:gd name="adj2" fmla="val 98484"/>
                <a:gd name="adj3" fmla="val 16667"/>
              </a:avLst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5D2A993-9E36-3C4A-B748-CB4F86966D3A}"/>
                </a:ext>
              </a:extLst>
            </p:cNvPr>
            <p:cNvCxnSpPr>
              <a:cxnSpLocks/>
              <a:stCxn id="144" idx="0"/>
              <a:endCxn id="158" idx="7"/>
            </p:cNvCxnSpPr>
            <p:nvPr/>
          </p:nvCxnSpPr>
          <p:spPr>
            <a:xfrm flipV="1">
              <a:off x="2826341" y="4148789"/>
              <a:ext cx="2810399" cy="32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0F445A8-061B-4D46-B384-B4E15CDC23DF}"/>
                </a:ext>
              </a:extLst>
            </p:cNvPr>
            <p:cNvGrpSpPr/>
            <p:nvPr/>
          </p:nvGrpSpPr>
          <p:grpSpPr>
            <a:xfrm>
              <a:off x="2902686" y="4066447"/>
              <a:ext cx="182880" cy="162838"/>
              <a:chOff x="2902686" y="4057021"/>
              <a:chExt cx="182880" cy="162838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157667A-042F-0048-9B73-C85ED807F096}"/>
                  </a:ext>
                </a:extLst>
              </p:cNvPr>
              <p:cNvSpPr/>
              <p:nvPr/>
            </p:nvSpPr>
            <p:spPr>
              <a:xfrm>
                <a:off x="2902686" y="4057021"/>
                <a:ext cx="182880" cy="1628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3A9D7C9-4708-814C-8841-FDB55E3C017E}"/>
                  </a:ext>
                </a:extLst>
              </p:cNvPr>
              <p:cNvSpPr/>
              <p:nvPr/>
            </p:nvSpPr>
            <p:spPr>
              <a:xfrm>
                <a:off x="2902686" y="4070878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C15317B-5C99-F343-A599-E672295A6F16}"/>
                  </a:ext>
                </a:extLst>
              </p:cNvPr>
              <p:cNvSpPr/>
              <p:nvPr/>
            </p:nvSpPr>
            <p:spPr>
              <a:xfrm>
                <a:off x="2948406" y="4070878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B327796-C007-524E-9D99-F093F30580BF}"/>
                  </a:ext>
                </a:extLst>
              </p:cNvPr>
              <p:cNvSpPr/>
              <p:nvPr/>
            </p:nvSpPr>
            <p:spPr>
              <a:xfrm>
                <a:off x="2994126" y="4070878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80334E31-4C7A-8F4B-A76E-8E6F4BBA84B0}"/>
                  </a:ext>
                </a:extLst>
              </p:cNvPr>
              <p:cNvSpPr/>
              <p:nvPr/>
            </p:nvSpPr>
            <p:spPr>
              <a:xfrm>
                <a:off x="3039846" y="4070878"/>
                <a:ext cx="45720" cy="1371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C6B56384-5E07-AE46-BC9D-C2EBCDC0DF01}"/>
                </a:ext>
              </a:extLst>
            </p:cNvPr>
            <p:cNvGrpSpPr/>
            <p:nvPr/>
          </p:nvGrpSpPr>
          <p:grpSpPr>
            <a:xfrm rot="10800000">
              <a:off x="4903230" y="4050251"/>
              <a:ext cx="256508" cy="196510"/>
              <a:chOff x="2546626" y="2974358"/>
              <a:chExt cx="256508" cy="196510"/>
            </a:xfrm>
          </p:grpSpPr>
          <p:sp>
            <p:nvSpPr>
              <p:cNvPr id="133" name="Teardrop 132">
                <a:extLst>
                  <a:ext uri="{FF2B5EF4-FFF2-40B4-BE49-F238E27FC236}">
                    <a16:creationId xmlns:a16="http://schemas.microsoft.com/office/drawing/2014/main" id="{42FAE869-28F2-B940-B288-70BEFB83632E}"/>
                  </a:ext>
                </a:extLst>
              </p:cNvPr>
              <p:cNvSpPr/>
              <p:nvPr/>
            </p:nvSpPr>
            <p:spPr>
              <a:xfrm rot="13507306">
                <a:off x="2543236" y="3009541"/>
                <a:ext cx="138967" cy="132187"/>
              </a:xfrm>
              <a:prstGeom prst="teardrop">
                <a:avLst>
                  <a:gd name="adj" fmla="val 140371"/>
                </a:avLst>
              </a:prstGeom>
              <a:noFill/>
              <a:ln w="254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ardrop 133">
                <a:extLst>
                  <a:ext uri="{FF2B5EF4-FFF2-40B4-BE49-F238E27FC236}">
                    <a16:creationId xmlns:a16="http://schemas.microsoft.com/office/drawing/2014/main" id="{6209E2D2-5A49-9449-9927-0465F3664288}"/>
                  </a:ext>
                </a:extLst>
              </p:cNvPr>
              <p:cNvSpPr/>
              <p:nvPr/>
            </p:nvSpPr>
            <p:spPr>
              <a:xfrm rot="13507306">
                <a:off x="2605607" y="2973340"/>
                <a:ext cx="196510" cy="198545"/>
              </a:xfrm>
              <a:prstGeom prst="teardrop">
                <a:avLst>
                  <a:gd name="adj" fmla="val 140371"/>
                </a:avLst>
              </a:prstGeom>
              <a:noFill/>
              <a:ln w="25400">
                <a:solidFill>
                  <a:srgbClr val="008000">
                    <a:alpha val="75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031C4D3-7D83-2142-8345-C6A358794260}"/>
                </a:ext>
              </a:extLst>
            </p:cNvPr>
            <p:cNvSpPr/>
            <p:nvPr/>
          </p:nvSpPr>
          <p:spPr>
            <a:xfrm>
              <a:off x="5249229" y="4059936"/>
              <a:ext cx="365760" cy="162838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3744704-1E0D-5548-B4B3-1CA38D598B38}"/>
                </a:ext>
              </a:extLst>
            </p:cNvPr>
            <p:cNvSpPr/>
            <p:nvPr/>
          </p:nvSpPr>
          <p:spPr>
            <a:xfrm>
              <a:off x="524922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8DE9BC-16E9-E94C-9474-D15277C5C9D0}"/>
                </a:ext>
              </a:extLst>
            </p:cNvPr>
            <p:cNvSpPr/>
            <p:nvPr/>
          </p:nvSpPr>
          <p:spPr>
            <a:xfrm>
              <a:off x="529494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69C379F-1AB4-1941-A9BB-3A5AD5F094E5}"/>
                </a:ext>
              </a:extLst>
            </p:cNvPr>
            <p:cNvSpPr/>
            <p:nvPr/>
          </p:nvSpPr>
          <p:spPr>
            <a:xfrm>
              <a:off x="534066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069E3FD-298E-4547-BF31-3F5FF09200D6}"/>
                </a:ext>
              </a:extLst>
            </p:cNvPr>
            <p:cNvSpPr/>
            <p:nvPr/>
          </p:nvSpPr>
          <p:spPr>
            <a:xfrm>
              <a:off x="538638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52BCA5D-F736-164D-9251-6AC6F2726DAB}"/>
                </a:ext>
              </a:extLst>
            </p:cNvPr>
            <p:cNvSpPr/>
            <p:nvPr/>
          </p:nvSpPr>
          <p:spPr>
            <a:xfrm>
              <a:off x="543210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043EBCC-6DCA-654C-8F67-3E53019C51F5}"/>
                </a:ext>
              </a:extLst>
            </p:cNvPr>
            <p:cNvSpPr/>
            <p:nvPr/>
          </p:nvSpPr>
          <p:spPr>
            <a:xfrm>
              <a:off x="547782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865A5EE-0EEE-FE4A-BF81-056EA94AE916}"/>
                </a:ext>
              </a:extLst>
            </p:cNvPr>
            <p:cNvSpPr/>
            <p:nvPr/>
          </p:nvSpPr>
          <p:spPr>
            <a:xfrm>
              <a:off x="552354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D27FFEB-AC27-C340-8F73-19E04AA84C1B}"/>
                </a:ext>
              </a:extLst>
            </p:cNvPr>
            <p:cNvSpPr/>
            <p:nvPr/>
          </p:nvSpPr>
          <p:spPr>
            <a:xfrm>
              <a:off x="5569269" y="4076661"/>
              <a:ext cx="45720" cy="1371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Isosceles Triangle 31">
              <a:extLst>
                <a:ext uri="{FF2B5EF4-FFF2-40B4-BE49-F238E27FC236}">
                  <a16:creationId xmlns:a16="http://schemas.microsoft.com/office/drawing/2014/main" id="{976BCF7C-CF42-834E-98D3-0D4407B79123}"/>
                </a:ext>
              </a:extLst>
            </p:cNvPr>
            <p:cNvSpPr/>
            <p:nvPr/>
          </p:nvSpPr>
          <p:spPr>
            <a:xfrm rot="5400000">
              <a:off x="2593345" y="4033299"/>
              <a:ext cx="228600" cy="237392"/>
            </a:xfrm>
            <a:prstGeom prst="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0AEDD4F-8BE2-4646-9242-19AAA1275CFE}"/>
                </a:ext>
              </a:extLst>
            </p:cNvPr>
            <p:cNvCxnSpPr/>
            <p:nvPr/>
          </p:nvCxnSpPr>
          <p:spPr>
            <a:xfrm>
              <a:off x="3281112" y="4155301"/>
              <a:ext cx="97016" cy="89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40E6F11-721D-A745-AEBA-B12FBB243E59}"/>
                </a:ext>
              </a:extLst>
            </p:cNvPr>
            <p:cNvSpPr/>
            <p:nvPr/>
          </p:nvSpPr>
          <p:spPr>
            <a:xfrm>
              <a:off x="3176177" y="4042316"/>
              <a:ext cx="198072" cy="21031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E65DCFD-1167-0441-AE17-C8FDBD2E08A2}"/>
                </a:ext>
              </a:extLst>
            </p:cNvPr>
            <p:cNvSpPr/>
            <p:nvPr/>
          </p:nvSpPr>
          <p:spPr>
            <a:xfrm>
              <a:off x="3184724" y="4105565"/>
              <a:ext cx="100584" cy="10058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A81377A-E085-204D-B8C8-3E215D5154E9}"/>
                </a:ext>
              </a:extLst>
            </p:cNvPr>
            <p:cNvSpPr/>
            <p:nvPr/>
          </p:nvSpPr>
          <p:spPr>
            <a:xfrm>
              <a:off x="4091172" y="4061078"/>
              <a:ext cx="731520" cy="182880"/>
            </a:xfrm>
            <a:prstGeom prst="rect">
              <a:avLst/>
            </a:prstGeom>
            <a:gradFill flip="none" rotWithShape="1">
              <a:gsLst>
                <a:gs pos="100000">
                  <a:srgbClr val="C00000"/>
                </a:gs>
                <a:gs pos="0">
                  <a:srgbClr val="002060"/>
                </a:gs>
              </a:gsLst>
              <a:lin ang="108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7A8D044-0D15-D84E-ADBF-F52E06CC70D4}"/>
                </a:ext>
              </a:extLst>
            </p:cNvPr>
            <p:cNvSpPr/>
            <p:nvPr/>
          </p:nvSpPr>
          <p:spPr>
            <a:xfrm>
              <a:off x="3379278" y="4058981"/>
              <a:ext cx="731520" cy="18288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AFAE278-2669-CC4A-9C4C-0C92CA9109B9}"/>
                </a:ext>
              </a:extLst>
            </p:cNvPr>
            <p:cNvSpPr txBox="1"/>
            <p:nvPr/>
          </p:nvSpPr>
          <p:spPr>
            <a:xfrm>
              <a:off x="2538105" y="4215594"/>
              <a:ext cx="606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GeV</a:t>
              </a:r>
              <a:b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</a:t>
              </a:r>
              <a:b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76B4FDA-5C9B-F547-A971-CFD9C74A4666}"/>
                </a:ext>
              </a:extLst>
            </p:cNvPr>
            <p:cNvSpPr txBox="1"/>
            <p:nvPr/>
          </p:nvSpPr>
          <p:spPr>
            <a:xfrm>
              <a:off x="3046418" y="4217681"/>
              <a:ext cx="1169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Target, </a:t>
              </a:r>
              <a:r>
                <a:rPr lang="en-US" sz="1200" i="1" dirty="0">
                  <a:latin typeface="Symbol" pitchFamily="2" charset="2"/>
                  <a:cs typeface="Times New Roman" panose="02020603050405020304" pitchFamily="18" charset="0"/>
                </a:rPr>
                <a:t>p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Decay</a:t>
              </a:r>
            </a:p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en-US" sz="1200" i="1" dirty="0">
                  <a:latin typeface="Symbol" pitchFamily="2" charset="2"/>
                  <a:cs typeface="Times New Roman" panose="02020603050405020304" pitchFamily="18" charset="0"/>
                </a:rPr>
                <a:t>m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Bunching</a:t>
              </a:r>
            </a:p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8E8D935-158E-D449-B9F3-28A2A6E33932}"/>
                </a:ext>
              </a:extLst>
            </p:cNvPr>
            <p:cNvSpPr txBox="1"/>
            <p:nvPr/>
          </p:nvSpPr>
          <p:spPr>
            <a:xfrm>
              <a:off x="4106657" y="4205411"/>
              <a:ext cx="808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>
                  <a:latin typeface="Symbol" pitchFamily="2" charset="2"/>
                  <a:cs typeface="Times New Roman" panose="02020603050405020304" pitchFamily="18" charset="0"/>
                </a:rPr>
                <a:t>m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</a:t>
              </a:r>
              <a:b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Channel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EDC2BB2-3C35-F04A-8F6D-1CA1EFCF288E}"/>
                </a:ext>
              </a:extLst>
            </p:cNvPr>
            <p:cNvSpPr txBox="1"/>
            <p:nvPr/>
          </p:nvSpPr>
          <p:spPr>
            <a:xfrm>
              <a:off x="4892234" y="4213457"/>
              <a:ext cx="1101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Energy</a:t>
              </a:r>
            </a:p>
            <a:p>
              <a:r>
                <a:rPr lang="en-US" sz="1200" i="1" dirty="0">
                  <a:latin typeface="Symbol" pitchFamily="2" charset="2"/>
                  <a:cs typeface="Times New Roman" panose="02020603050405020304" pitchFamily="18" charset="0"/>
                </a:rPr>
                <a:t>m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Acceleration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6B5BABD-4996-D04F-8CA1-E6F8CA2D3709}"/>
                </a:ext>
              </a:extLst>
            </p:cNvPr>
            <p:cNvSpPr txBox="1"/>
            <p:nvPr/>
          </p:nvSpPr>
          <p:spPr>
            <a:xfrm>
              <a:off x="4267847" y="2859293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latin typeface="Symbol" pitchFamily="2" charset="2"/>
                  <a:cs typeface="Times New Roman" panose="02020603050405020304" pitchFamily="18" charset="0"/>
                </a:rPr>
                <a:t>m </a:t>
              </a:r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Injector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3DA10FA-82FE-5E4E-9184-2E750FE3BB74}"/>
                </a:ext>
              </a:extLst>
            </p:cNvPr>
            <p:cNvSpPr txBox="1"/>
            <p:nvPr/>
          </p:nvSpPr>
          <p:spPr>
            <a:xfrm>
              <a:off x="6880302" y="2096430"/>
              <a:ext cx="536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IP 1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D348B22-8630-C342-904C-6A5429390C3B}"/>
                </a:ext>
              </a:extLst>
            </p:cNvPr>
            <p:cNvSpPr txBox="1"/>
            <p:nvPr/>
          </p:nvSpPr>
          <p:spPr>
            <a:xfrm>
              <a:off x="6887737" y="3843455"/>
              <a:ext cx="536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IP 2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6637D4FE-FCD9-404C-9506-AB7D82B92A37}"/>
                </a:ext>
              </a:extLst>
            </p:cNvPr>
            <p:cNvGrpSpPr/>
            <p:nvPr/>
          </p:nvGrpSpPr>
          <p:grpSpPr>
            <a:xfrm>
              <a:off x="5705209" y="4051165"/>
              <a:ext cx="256508" cy="196510"/>
              <a:chOff x="2546626" y="2968010"/>
              <a:chExt cx="256508" cy="196510"/>
            </a:xfrm>
          </p:grpSpPr>
          <p:sp>
            <p:nvSpPr>
              <p:cNvPr id="158" name="Teardrop 157">
                <a:extLst>
                  <a:ext uri="{FF2B5EF4-FFF2-40B4-BE49-F238E27FC236}">
                    <a16:creationId xmlns:a16="http://schemas.microsoft.com/office/drawing/2014/main" id="{1DCFFE78-F60B-064C-9F96-F7F6BB3E7623}"/>
                  </a:ext>
                </a:extLst>
              </p:cNvPr>
              <p:cNvSpPr/>
              <p:nvPr/>
            </p:nvSpPr>
            <p:spPr>
              <a:xfrm rot="13507306">
                <a:off x="2543236" y="3003191"/>
                <a:ext cx="138967" cy="132187"/>
              </a:xfrm>
              <a:prstGeom prst="teardrop">
                <a:avLst>
                  <a:gd name="adj" fmla="val 140371"/>
                </a:avLst>
              </a:prstGeom>
              <a:noFill/>
              <a:ln w="254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ardrop 158">
                <a:extLst>
                  <a:ext uri="{FF2B5EF4-FFF2-40B4-BE49-F238E27FC236}">
                    <a16:creationId xmlns:a16="http://schemas.microsoft.com/office/drawing/2014/main" id="{947020BD-B6BC-B645-BD1E-AB272EB286D6}"/>
                  </a:ext>
                </a:extLst>
              </p:cNvPr>
              <p:cNvSpPr/>
              <p:nvPr/>
            </p:nvSpPr>
            <p:spPr>
              <a:xfrm rot="13507306">
                <a:off x="2605607" y="2966992"/>
                <a:ext cx="196510" cy="198545"/>
              </a:xfrm>
              <a:prstGeom prst="teardrop">
                <a:avLst>
                  <a:gd name="adj" fmla="val 140371"/>
                </a:avLst>
              </a:prstGeom>
              <a:noFill/>
              <a:ln w="25400">
                <a:solidFill>
                  <a:srgbClr val="008000">
                    <a:alpha val="75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926F831-C18C-934B-9C5F-65629D18E039}"/>
                </a:ext>
              </a:extLst>
            </p:cNvPr>
            <p:cNvGrpSpPr/>
            <p:nvPr/>
          </p:nvGrpSpPr>
          <p:grpSpPr>
            <a:xfrm>
              <a:off x="5636740" y="4101137"/>
              <a:ext cx="432461" cy="47652"/>
              <a:chOff x="5636740" y="4101137"/>
              <a:chExt cx="432461" cy="47652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9D4BC04-35BF-BF41-9CE4-61D3EABE727E}"/>
                  </a:ext>
                </a:extLst>
              </p:cNvPr>
              <p:cNvCxnSpPr>
                <a:stCxn id="158" idx="7"/>
              </p:cNvCxnSpPr>
              <p:nvPr/>
            </p:nvCxnSpPr>
            <p:spPr>
              <a:xfrm flipV="1">
                <a:off x="5636740" y="4108649"/>
                <a:ext cx="370417" cy="401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184BB41-A877-4345-9967-B7FD8D1055A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977761" y="4101137"/>
                <a:ext cx="91440" cy="9909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660DE08-AE14-6A43-BAE2-9F257C0416FC}"/>
                </a:ext>
              </a:extLst>
            </p:cNvPr>
            <p:cNvGrpSpPr/>
            <p:nvPr/>
          </p:nvGrpSpPr>
          <p:grpSpPr>
            <a:xfrm rot="517606">
              <a:off x="5629056" y="4140020"/>
              <a:ext cx="473799" cy="49599"/>
              <a:chOff x="5628816" y="4101300"/>
              <a:chExt cx="473799" cy="49599"/>
            </a:xfrm>
          </p:grpSpPr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5BB871B-1F54-0849-AACC-19FC83171F15}"/>
                  </a:ext>
                </a:extLst>
              </p:cNvPr>
              <p:cNvCxnSpPr/>
              <p:nvPr/>
            </p:nvCxnSpPr>
            <p:spPr>
              <a:xfrm flipV="1">
                <a:off x="5628816" y="4110759"/>
                <a:ext cx="370417" cy="4014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CF4A3C9-7353-E744-ADE3-37C8B0F04AA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011175" y="4101300"/>
                <a:ext cx="91440" cy="9909"/>
              </a:xfrm>
              <a:prstGeom prst="line">
                <a:avLst/>
              </a:prstGeom>
              <a:ln w="19050">
                <a:solidFill>
                  <a:srgbClr val="00206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21CFC243-EA7F-2D44-9DAB-913680E2B5AE}"/>
              </a:ext>
            </a:extLst>
          </p:cNvPr>
          <p:cNvSpPr txBox="1"/>
          <p:nvPr/>
        </p:nvSpPr>
        <p:spPr>
          <a:xfrm>
            <a:off x="107577" y="1183341"/>
            <a:ext cx="6878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muon injector chain provides cooled muons with </a:t>
            </a:r>
            <a:br>
              <a:rPr lang="en-US" sz="2400" dirty="0"/>
            </a:br>
            <a:r>
              <a:rPr lang="en-US" sz="2400" dirty="0"/>
              <a:t>roughly 100 GeV/c for acceleration to the </a:t>
            </a:r>
            <a:r>
              <a:rPr lang="en-US" sz="2400" dirty="0" err="1"/>
              <a:t>TeV</a:t>
            </a:r>
            <a:r>
              <a:rPr lang="en-US" sz="2400" dirty="0"/>
              <a:t>-scale</a:t>
            </a:r>
          </a:p>
        </p:txBody>
      </p:sp>
    </p:spTree>
    <p:extLst>
      <p:ext uri="{BB962C8B-B14F-4D97-AF65-F5344CB8AC3E}">
        <p14:creationId xmlns:p14="http://schemas.microsoft.com/office/powerpoint/2010/main" val="73963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6A80-E633-C64B-8AA7-90809994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4EE13-488E-5F42-ADE3-9FACEE329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25975"/>
            <a:ext cx="11199471" cy="555904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Critical concepts now demonstrated (at the TRL 1-3 level)</a:t>
            </a:r>
          </a:p>
          <a:p>
            <a:pPr lvl="1"/>
            <a:r>
              <a:rPr lang="en-US" dirty="0"/>
              <a:t>Muon 6D Cooling </a:t>
            </a:r>
          </a:p>
          <a:p>
            <a:pPr lvl="2"/>
            <a:r>
              <a:rPr lang="en-US" dirty="0"/>
              <a:t>MICE Demonstration of Emittance Cooling</a:t>
            </a:r>
          </a:p>
          <a:p>
            <a:pPr lvl="2"/>
            <a:r>
              <a:rPr lang="en-US" dirty="0"/>
              <a:t>High gradient demonstration of RF operating in Tesla-class magnetic fields</a:t>
            </a:r>
          </a:p>
          <a:p>
            <a:pPr lvl="2"/>
            <a:r>
              <a:rPr lang="en-US" dirty="0"/>
              <a:t>Cooling channel concepts and detailed simulation consistent with operational targets</a:t>
            </a:r>
          </a:p>
          <a:p>
            <a:pPr lvl="1"/>
            <a:r>
              <a:rPr lang="en-US" dirty="0"/>
              <a:t>Muon Final Cooling</a:t>
            </a:r>
          </a:p>
          <a:p>
            <a:pPr lvl="2"/>
            <a:r>
              <a:rPr lang="en-US" dirty="0"/>
              <a:t>Advances in HTS conductor/cable/magnet technology</a:t>
            </a:r>
          </a:p>
          <a:p>
            <a:pPr lvl="2"/>
            <a:r>
              <a:rPr lang="en-US" dirty="0"/>
              <a:t>High Field User Magnet program operationally demonstrating magnet parameters that are rapidly approaching the MC requirements</a:t>
            </a:r>
          </a:p>
          <a:p>
            <a:pPr lvl="1"/>
            <a:r>
              <a:rPr lang="en-US" dirty="0"/>
              <a:t>Muon Acceleration</a:t>
            </a:r>
          </a:p>
          <a:p>
            <a:pPr lvl="2"/>
            <a:r>
              <a:rPr lang="en-US" dirty="0"/>
              <a:t>Significant recent advancement in HTS-based fast-ramping magnets</a:t>
            </a:r>
          </a:p>
          <a:p>
            <a:pPr lvl="2"/>
            <a:r>
              <a:rPr lang="en-US" dirty="0"/>
              <a:t>Focused effort on studying the integrated magnet/power supply efficiency issues for </a:t>
            </a:r>
            <a:r>
              <a:rPr lang="en-US" dirty="0" err="1"/>
              <a:t>TeV</a:t>
            </a:r>
            <a:r>
              <a:rPr lang="en-US" dirty="0"/>
              <a:t>-scale acceleration</a:t>
            </a:r>
          </a:p>
          <a:p>
            <a:pPr lvl="1"/>
            <a:r>
              <a:rPr lang="en-US" dirty="0"/>
              <a:t>Collider and Detector</a:t>
            </a:r>
          </a:p>
          <a:p>
            <a:pPr lvl="2"/>
            <a:r>
              <a:rPr lang="en-US" dirty="0"/>
              <a:t>Detailed studies of backgrounds that may impact physics</a:t>
            </a:r>
          </a:p>
          <a:p>
            <a:pPr lvl="2"/>
            <a:r>
              <a:rPr lang="en-US" dirty="0"/>
              <a:t>Detector performance studies now demonstrate the ability to successfully measure key processes</a:t>
            </a:r>
          </a:p>
          <a:p>
            <a:pPr lvl="2"/>
            <a:r>
              <a:rPr lang="en-US" dirty="0"/>
              <a:t>Concepts in development to manage off-site neutrino radiation issues</a:t>
            </a:r>
          </a:p>
          <a:p>
            <a:pPr marL="460375" lvl="2" indent="0">
              <a:buNone/>
            </a:pPr>
            <a:endParaRPr lang="en-US" dirty="0"/>
          </a:p>
          <a:p>
            <a:pPr marL="466725" indent="0">
              <a:buNone/>
            </a:pPr>
            <a:r>
              <a:rPr lang="en-US" dirty="0"/>
              <a:t>See dedicated JINST Volume for key references:  </a:t>
            </a:r>
            <a:br>
              <a:rPr lang="en-US" dirty="0"/>
            </a:br>
            <a:r>
              <a:rPr lang="en-US" dirty="0">
                <a:hlinkClick r:id="rId2"/>
              </a:rPr>
              <a:t>Muon Accelerators for Particle Physics (MUON)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57BC2-FB3C-2D48-B2F5-0119C39D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0E373-3B1E-EE48-B94E-D5FF2A1C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BNL Snowmass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CAF61-663C-D94C-ABF7-FF9BBCDE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0B5B-5839-424A-8863-D4784EBDD2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3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2744</Words>
  <Application>Microsoft Macintosh PowerPoint</Application>
  <PresentationFormat>Widescreen</PresentationFormat>
  <Paragraphs>452</Paragraphs>
  <Slides>36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 Unicode MS</vt:lpstr>
      <vt:lpstr>Apple Symbols</vt:lpstr>
      <vt:lpstr>Arial</vt:lpstr>
      <vt:lpstr>Calibri</vt:lpstr>
      <vt:lpstr>Calibri Light</vt:lpstr>
      <vt:lpstr>Symbol</vt:lpstr>
      <vt:lpstr>Times New Roman</vt:lpstr>
      <vt:lpstr>Wingdings</vt:lpstr>
      <vt:lpstr>Wingdings 3</vt:lpstr>
      <vt:lpstr>Office Theme</vt:lpstr>
      <vt:lpstr>Equation</vt:lpstr>
      <vt:lpstr>The Muon Collider Option</vt:lpstr>
      <vt:lpstr>MC Overview</vt:lpstr>
      <vt:lpstr>Can Muon Accelerators Address HEP Community Needs?</vt:lpstr>
      <vt:lpstr>Why Muons?</vt:lpstr>
      <vt:lpstr>Collider Luminosity</vt:lpstr>
      <vt:lpstr>MC Parameters as Developed by MAP</vt:lpstr>
      <vt:lpstr>Parameter Sets for the International MC Collaboration</vt:lpstr>
      <vt:lpstr>A 10-TeV Class Muon Collider</vt:lpstr>
      <vt:lpstr>Feasibility Status</vt:lpstr>
      <vt:lpstr>MC Next Steps</vt:lpstr>
      <vt:lpstr>European  Accelerator R&amp;D Roadmap Released   MC R&amp;D Program Included</vt:lpstr>
      <vt:lpstr>Timeline to a  Multi-TeV Collider</vt:lpstr>
      <vt:lpstr>Implications for the US Planning Process</vt:lpstr>
      <vt:lpstr>Conclusion</vt:lpstr>
      <vt:lpstr>Thank you for your attention!</vt:lpstr>
      <vt:lpstr>Current Activities and Engagement</vt:lpstr>
      <vt:lpstr>Some Useful References</vt:lpstr>
      <vt:lpstr>Backup Slides</vt:lpstr>
      <vt:lpstr>Key R&amp;D Challenges</vt:lpstr>
      <vt:lpstr>Proton Driver</vt:lpstr>
      <vt:lpstr>Target &amp; Capture System</vt:lpstr>
      <vt:lpstr>Front End and Energy Deposition</vt:lpstr>
      <vt:lpstr>Cooling Methods</vt:lpstr>
      <vt:lpstr>MAP Cooling Targets</vt:lpstr>
      <vt:lpstr>Muon Ionization Cooling (Design)</vt:lpstr>
      <vt:lpstr>Muon Ionization Cooling (Design)</vt:lpstr>
      <vt:lpstr>Ionization Cooling </vt:lpstr>
      <vt:lpstr>Some Cooling Comments</vt:lpstr>
      <vt:lpstr>Acceleration</vt:lpstr>
      <vt:lpstr>Acceleration to 125 GeV Center-of-Mass</vt:lpstr>
      <vt:lpstr>Higgs Factory (125 GeV) Lattice Design Alexahin, et al., JINST 13 P11002</vt:lpstr>
      <vt:lpstr>Key Features/Challenges of MC Higgs Factory</vt:lpstr>
      <vt:lpstr>TeV-Scale Acceleration</vt:lpstr>
      <vt:lpstr>Collider Ring &amp; Detector</vt:lpstr>
      <vt:lpstr>High Energy Muon Colliders</vt:lpstr>
      <vt:lpstr>Looking Forward...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Status of Muon Accelerator R&amp;D for Future High Energy Colliders</dc:title>
  <dc:creator>Palmer, Mark</dc:creator>
  <cp:lastModifiedBy>Palmer, Mark</cp:lastModifiedBy>
  <cp:revision>3</cp:revision>
  <cp:lastPrinted>2020-12-01T15:43:43Z</cp:lastPrinted>
  <dcterms:created xsi:type="dcterms:W3CDTF">2020-04-20T14:36:25Z</dcterms:created>
  <dcterms:modified xsi:type="dcterms:W3CDTF">2022-01-21T12:15:32Z</dcterms:modified>
</cp:coreProperties>
</file>