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6" r:id="rId2"/>
    <p:sldId id="258" r:id="rId3"/>
    <p:sldId id="259" r:id="rId4"/>
    <p:sldId id="260" r:id="rId5"/>
    <p:sldId id="262" r:id="rId6"/>
    <p:sldId id="263" r:id="rId7"/>
    <p:sldId id="286" r:id="rId8"/>
    <p:sldId id="265" r:id="rId9"/>
    <p:sldId id="264" r:id="rId10"/>
    <p:sldId id="266" r:id="rId11"/>
    <p:sldId id="267" r:id="rId12"/>
    <p:sldId id="268" r:id="rId13"/>
    <p:sldId id="269" r:id="rId14"/>
    <p:sldId id="270" r:id="rId15"/>
    <p:sldId id="271" r:id="rId16"/>
    <p:sldId id="272" r:id="rId17"/>
    <p:sldId id="273" r:id="rId18"/>
    <p:sldId id="274" r:id="rId19"/>
    <p:sldId id="275" r:id="rId20"/>
    <p:sldId id="287"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7778"/>
  </p:normalViewPr>
  <p:slideViewPr>
    <p:cSldViewPr snapToGrid="0">
      <p:cViewPr varScale="1">
        <p:scale>
          <a:sx n="80" d="100"/>
          <a:sy n="80" d="100"/>
        </p:scale>
        <p:origin x="1704"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99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E43C1D-C7E0-C141-AB3D-6759DF384D9B}" type="doc">
      <dgm:prSet loTypeId="urn:microsoft.com/office/officeart/2005/8/layout/cycle6" loCatId="" qsTypeId="urn:microsoft.com/office/officeart/2005/8/quickstyle/3d9" qsCatId="3D" csTypeId="urn:microsoft.com/office/officeart/2005/8/colors/accent1_2" csCatId="accent1" phldr="1"/>
      <dgm:spPr/>
    </dgm:pt>
    <dgm:pt modelId="{D891B776-09EA-6C48-90A0-A0BF5B2B29E7}">
      <dgm:prSet phldrT="[Text]"/>
      <dgm:spPr/>
      <dgm:t>
        <a:bodyPr/>
        <a:lstStyle/>
        <a:p>
          <a:r>
            <a:rPr lang="en-US" dirty="0"/>
            <a:t>Programmability</a:t>
          </a:r>
        </a:p>
      </dgm:t>
    </dgm:pt>
    <dgm:pt modelId="{AA3C6B75-66C5-E341-8AF7-DEEC7C71F4A3}" type="parTrans" cxnId="{9E9412F5-FE58-D24A-B434-AC81E1E18F6F}">
      <dgm:prSet/>
      <dgm:spPr/>
      <dgm:t>
        <a:bodyPr/>
        <a:lstStyle/>
        <a:p>
          <a:endParaRPr lang="en-US"/>
        </a:p>
      </dgm:t>
    </dgm:pt>
    <dgm:pt modelId="{F017D086-F5C3-EB4B-AB78-FFE8ED71940A}" type="sibTrans" cxnId="{9E9412F5-FE58-D24A-B434-AC81E1E18F6F}">
      <dgm:prSet/>
      <dgm:spPr/>
      <dgm:t>
        <a:bodyPr/>
        <a:lstStyle/>
        <a:p>
          <a:endParaRPr lang="en-US"/>
        </a:p>
      </dgm:t>
    </dgm:pt>
    <dgm:pt modelId="{72F3391A-32F6-404F-8607-8D0B110BF8E9}">
      <dgm:prSet phldrT="[Text]"/>
      <dgm:spPr/>
      <dgm:t>
        <a:bodyPr/>
        <a:lstStyle/>
        <a:p>
          <a:r>
            <a:rPr lang="en-US" dirty="0"/>
            <a:t>Portability</a:t>
          </a:r>
        </a:p>
      </dgm:t>
    </dgm:pt>
    <dgm:pt modelId="{59AFF1AC-0FF5-4B45-BD65-654B570D1CC0}" type="parTrans" cxnId="{EE27623E-BFA0-A249-9DA7-54A6C5EAECAA}">
      <dgm:prSet/>
      <dgm:spPr/>
      <dgm:t>
        <a:bodyPr/>
        <a:lstStyle/>
        <a:p>
          <a:endParaRPr lang="en-US"/>
        </a:p>
      </dgm:t>
    </dgm:pt>
    <dgm:pt modelId="{754F2353-FCCB-5D49-9F0D-9CCE1BBF6EEB}" type="sibTrans" cxnId="{EE27623E-BFA0-A249-9DA7-54A6C5EAECAA}">
      <dgm:prSet/>
      <dgm:spPr/>
      <dgm:t>
        <a:bodyPr/>
        <a:lstStyle/>
        <a:p>
          <a:endParaRPr lang="en-US"/>
        </a:p>
      </dgm:t>
    </dgm:pt>
    <dgm:pt modelId="{538C8782-FA2D-704C-A8C2-241EE4643DF6}">
      <dgm:prSet phldrT="[Text]"/>
      <dgm:spPr/>
      <dgm:t>
        <a:bodyPr/>
        <a:lstStyle/>
        <a:p>
          <a:r>
            <a:rPr lang="en-US" dirty="0"/>
            <a:t>Parallelism</a:t>
          </a:r>
        </a:p>
      </dgm:t>
    </dgm:pt>
    <dgm:pt modelId="{EA08CEB0-5867-E149-BFA2-473D6D31C6A8}" type="parTrans" cxnId="{3C9A86C2-F41E-BA4B-9096-824FE8111B87}">
      <dgm:prSet/>
      <dgm:spPr/>
      <dgm:t>
        <a:bodyPr/>
        <a:lstStyle/>
        <a:p>
          <a:endParaRPr lang="en-US"/>
        </a:p>
      </dgm:t>
    </dgm:pt>
    <dgm:pt modelId="{0D1C1CA5-AB7F-A44D-8CD9-F74BAD88E534}" type="sibTrans" cxnId="{3C9A86C2-F41E-BA4B-9096-824FE8111B87}">
      <dgm:prSet/>
      <dgm:spPr/>
      <dgm:t>
        <a:bodyPr/>
        <a:lstStyle/>
        <a:p>
          <a:endParaRPr lang="en-US"/>
        </a:p>
      </dgm:t>
    </dgm:pt>
    <dgm:pt modelId="{E6E817BC-A536-3D44-998C-96963FE59542}">
      <dgm:prSet/>
      <dgm:spPr/>
      <dgm:t>
        <a:bodyPr/>
        <a:lstStyle/>
        <a:p>
          <a:r>
            <a:rPr lang="en-US" dirty="0"/>
            <a:t>Data</a:t>
          </a:r>
        </a:p>
      </dgm:t>
    </dgm:pt>
    <dgm:pt modelId="{2ED9B2EF-1DCC-9D44-B949-2E8F4CAF1616}" type="parTrans" cxnId="{80D27A5E-0E32-4041-9986-B7E6DEC62758}">
      <dgm:prSet/>
      <dgm:spPr/>
      <dgm:t>
        <a:bodyPr/>
        <a:lstStyle/>
        <a:p>
          <a:endParaRPr lang="en-US"/>
        </a:p>
      </dgm:t>
    </dgm:pt>
    <dgm:pt modelId="{FF488179-8E0A-4548-8E20-1FD16B25BF52}" type="sibTrans" cxnId="{80D27A5E-0E32-4041-9986-B7E6DEC62758}">
      <dgm:prSet/>
      <dgm:spPr/>
      <dgm:t>
        <a:bodyPr/>
        <a:lstStyle/>
        <a:p>
          <a:endParaRPr lang="en-US"/>
        </a:p>
      </dgm:t>
    </dgm:pt>
    <dgm:pt modelId="{232AF056-D1A1-0841-84A9-4D27DDD7A3F8}" type="pres">
      <dgm:prSet presAssocID="{EAE43C1D-C7E0-C141-AB3D-6759DF384D9B}" presName="cycle" presStyleCnt="0">
        <dgm:presLayoutVars>
          <dgm:dir/>
          <dgm:resizeHandles val="exact"/>
        </dgm:presLayoutVars>
      </dgm:prSet>
      <dgm:spPr/>
    </dgm:pt>
    <dgm:pt modelId="{7A58EC9D-816B-1E4B-A049-C371C14CEE95}" type="pres">
      <dgm:prSet presAssocID="{D891B776-09EA-6C48-90A0-A0BF5B2B29E7}" presName="node" presStyleLbl="node1" presStyleIdx="0" presStyleCnt="4" custScaleX="125120" custScaleY="135213">
        <dgm:presLayoutVars>
          <dgm:bulletEnabled val="1"/>
        </dgm:presLayoutVars>
      </dgm:prSet>
      <dgm:spPr/>
    </dgm:pt>
    <dgm:pt modelId="{DA73397E-D646-D64F-AB23-824B1C863509}" type="pres">
      <dgm:prSet presAssocID="{D891B776-09EA-6C48-90A0-A0BF5B2B29E7}" presName="spNode" presStyleCnt="0"/>
      <dgm:spPr/>
    </dgm:pt>
    <dgm:pt modelId="{1E45A043-4388-324E-B70D-CAA7DDAB8651}" type="pres">
      <dgm:prSet presAssocID="{F017D086-F5C3-EB4B-AB78-FFE8ED71940A}" presName="sibTrans" presStyleLbl="sibTrans1D1" presStyleIdx="0" presStyleCnt="4"/>
      <dgm:spPr/>
    </dgm:pt>
    <dgm:pt modelId="{1E794FB2-0C98-FB49-BB40-EAD593435AB7}" type="pres">
      <dgm:prSet presAssocID="{72F3391A-32F6-404F-8607-8D0B110BF8E9}" presName="node" presStyleLbl="node1" presStyleIdx="1" presStyleCnt="4" custScaleX="125120" custScaleY="135213">
        <dgm:presLayoutVars>
          <dgm:bulletEnabled val="1"/>
        </dgm:presLayoutVars>
      </dgm:prSet>
      <dgm:spPr/>
    </dgm:pt>
    <dgm:pt modelId="{EE206CAC-0942-2D45-AFF6-E8DC0F5DF628}" type="pres">
      <dgm:prSet presAssocID="{72F3391A-32F6-404F-8607-8D0B110BF8E9}" presName="spNode" presStyleCnt="0"/>
      <dgm:spPr/>
    </dgm:pt>
    <dgm:pt modelId="{736EB8F5-0233-CC4F-9A19-8896D548A311}" type="pres">
      <dgm:prSet presAssocID="{754F2353-FCCB-5D49-9F0D-9CCE1BBF6EEB}" presName="sibTrans" presStyleLbl="sibTrans1D1" presStyleIdx="1" presStyleCnt="4"/>
      <dgm:spPr/>
    </dgm:pt>
    <dgm:pt modelId="{519CDC2C-92FE-0749-B8A6-49676E18A3C8}" type="pres">
      <dgm:prSet presAssocID="{538C8782-FA2D-704C-A8C2-241EE4643DF6}" presName="node" presStyleLbl="node1" presStyleIdx="2" presStyleCnt="4" custScaleX="125120" custScaleY="135213">
        <dgm:presLayoutVars>
          <dgm:bulletEnabled val="1"/>
        </dgm:presLayoutVars>
      </dgm:prSet>
      <dgm:spPr/>
    </dgm:pt>
    <dgm:pt modelId="{F1469AA5-F2DC-9A48-9424-0621EFD843B5}" type="pres">
      <dgm:prSet presAssocID="{538C8782-FA2D-704C-A8C2-241EE4643DF6}" presName="spNode" presStyleCnt="0"/>
      <dgm:spPr/>
    </dgm:pt>
    <dgm:pt modelId="{3C1D61FC-FEEE-8441-9628-299D8784D302}" type="pres">
      <dgm:prSet presAssocID="{0D1C1CA5-AB7F-A44D-8CD9-F74BAD88E534}" presName="sibTrans" presStyleLbl="sibTrans1D1" presStyleIdx="2" presStyleCnt="4"/>
      <dgm:spPr/>
    </dgm:pt>
    <dgm:pt modelId="{4CD599D1-7B3A-6744-BC88-37C79B8E7B29}" type="pres">
      <dgm:prSet presAssocID="{E6E817BC-A536-3D44-998C-96963FE59542}" presName="node" presStyleLbl="node1" presStyleIdx="3" presStyleCnt="4" custScaleX="125120" custScaleY="135213">
        <dgm:presLayoutVars>
          <dgm:bulletEnabled val="1"/>
        </dgm:presLayoutVars>
      </dgm:prSet>
      <dgm:spPr/>
    </dgm:pt>
    <dgm:pt modelId="{CA2843BE-1C73-9D4A-A39E-7CB3A2AD1962}" type="pres">
      <dgm:prSet presAssocID="{E6E817BC-A536-3D44-998C-96963FE59542}" presName="spNode" presStyleCnt="0"/>
      <dgm:spPr/>
    </dgm:pt>
    <dgm:pt modelId="{BD0FC61B-DCAB-F646-9349-8827983C9ED4}" type="pres">
      <dgm:prSet presAssocID="{FF488179-8E0A-4548-8E20-1FD16B25BF52}" presName="sibTrans" presStyleLbl="sibTrans1D1" presStyleIdx="3" presStyleCnt="4"/>
      <dgm:spPr/>
    </dgm:pt>
  </dgm:ptLst>
  <dgm:cxnLst>
    <dgm:cxn modelId="{7B0A2102-93B7-3341-BD99-02728FED1EE2}" type="presOf" srcId="{F017D086-F5C3-EB4B-AB78-FFE8ED71940A}" destId="{1E45A043-4388-324E-B70D-CAA7DDAB8651}" srcOrd="0" destOrd="0" presId="urn:microsoft.com/office/officeart/2005/8/layout/cycle6"/>
    <dgm:cxn modelId="{FAE29D12-FA5D-CE4C-9E10-2564F39148C9}" type="presOf" srcId="{538C8782-FA2D-704C-A8C2-241EE4643DF6}" destId="{519CDC2C-92FE-0749-B8A6-49676E18A3C8}" srcOrd="0" destOrd="0" presId="urn:microsoft.com/office/officeart/2005/8/layout/cycle6"/>
    <dgm:cxn modelId="{B39AF814-B27A-4948-9055-2045814817CC}" type="presOf" srcId="{EAE43C1D-C7E0-C141-AB3D-6759DF384D9B}" destId="{232AF056-D1A1-0841-84A9-4D27DDD7A3F8}" srcOrd="0" destOrd="0" presId="urn:microsoft.com/office/officeart/2005/8/layout/cycle6"/>
    <dgm:cxn modelId="{53E67A29-DE66-1545-879C-129582F5D22D}" type="presOf" srcId="{E6E817BC-A536-3D44-998C-96963FE59542}" destId="{4CD599D1-7B3A-6744-BC88-37C79B8E7B29}" srcOrd="0" destOrd="0" presId="urn:microsoft.com/office/officeart/2005/8/layout/cycle6"/>
    <dgm:cxn modelId="{EE27623E-BFA0-A249-9DA7-54A6C5EAECAA}" srcId="{EAE43C1D-C7E0-C141-AB3D-6759DF384D9B}" destId="{72F3391A-32F6-404F-8607-8D0B110BF8E9}" srcOrd="1" destOrd="0" parTransId="{59AFF1AC-0FF5-4B45-BD65-654B570D1CC0}" sibTransId="{754F2353-FCCB-5D49-9F0D-9CCE1BBF6EEB}"/>
    <dgm:cxn modelId="{80D27A5E-0E32-4041-9986-B7E6DEC62758}" srcId="{EAE43C1D-C7E0-C141-AB3D-6759DF384D9B}" destId="{E6E817BC-A536-3D44-998C-96963FE59542}" srcOrd="3" destOrd="0" parTransId="{2ED9B2EF-1DCC-9D44-B949-2E8F4CAF1616}" sibTransId="{FF488179-8E0A-4548-8E20-1FD16B25BF52}"/>
    <dgm:cxn modelId="{A28C6467-5C91-CE41-805C-A0AF6F0AB9CB}" type="presOf" srcId="{72F3391A-32F6-404F-8607-8D0B110BF8E9}" destId="{1E794FB2-0C98-FB49-BB40-EAD593435AB7}" srcOrd="0" destOrd="0" presId="urn:microsoft.com/office/officeart/2005/8/layout/cycle6"/>
    <dgm:cxn modelId="{E9B23B6F-2780-9E40-9DF6-E66AB6A110B6}" type="presOf" srcId="{FF488179-8E0A-4548-8E20-1FD16B25BF52}" destId="{BD0FC61B-DCAB-F646-9349-8827983C9ED4}" srcOrd="0" destOrd="0" presId="urn:microsoft.com/office/officeart/2005/8/layout/cycle6"/>
    <dgm:cxn modelId="{61C18B86-1F0B-FA43-BB6F-6F4CCE00363B}" type="presOf" srcId="{D891B776-09EA-6C48-90A0-A0BF5B2B29E7}" destId="{7A58EC9D-816B-1E4B-A049-C371C14CEE95}" srcOrd="0" destOrd="0" presId="urn:microsoft.com/office/officeart/2005/8/layout/cycle6"/>
    <dgm:cxn modelId="{FF7CE8A4-4569-6B4B-B0D5-ED55EBF7A37B}" type="presOf" srcId="{754F2353-FCCB-5D49-9F0D-9CCE1BBF6EEB}" destId="{736EB8F5-0233-CC4F-9A19-8896D548A311}" srcOrd="0" destOrd="0" presId="urn:microsoft.com/office/officeart/2005/8/layout/cycle6"/>
    <dgm:cxn modelId="{A89FF0AE-26BF-2746-BE5C-FDC6B72773CD}" type="presOf" srcId="{0D1C1CA5-AB7F-A44D-8CD9-F74BAD88E534}" destId="{3C1D61FC-FEEE-8441-9628-299D8784D302}" srcOrd="0" destOrd="0" presId="urn:microsoft.com/office/officeart/2005/8/layout/cycle6"/>
    <dgm:cxn modelId="{3C9A86C2-F41E-BA4B-9096-824FE8111B87}" srcId="{EAE43C1D-C7E0-C141-AB3D-6759DF384D9B}" destId="{538C8782-FA2D-704C-A8C2-241EE4643DF6}" srcOrd="2" destOrd="0" parTransId="{EA08CEB0-5867-E149-BFA2-473D6D31C6A8}" sibTransId="{0D1C1CA5-AB7F-A44D-8CD9-F74BAD88E534}"/>
    <dgm:cxn modelId="{9E9412F5-FE58-D24A-B434-AC81E1E18F6F}" srcId="{EAE43C1D-C7E0-C141-AB3D-6759DF384D9B}" destId="{D891B776-09EA-6C48-90A0-A0BF5B2B29E7}" srcOrd="0" destOrd="0" parTransId="{AA3C6B75-66C5-E341-8AF7-DEEC7C71F4A3}" sibTransId="{F017D086-F5C3-EB4B-AB78-FFE8ED71940A}"/>
    <dgm:cxn modelId="{42056161-6AC8-AE4E-B45F-CD0B350970FB}" type="presParOf" srcId="{232AF056-D1A1-0841-84A9-4D27DDD7A3F8}" destId="{7A58EC9D-816B-1E4B-A049-C371C14CEE95}" srcOrd="0" destOrd="0" presId="urn:microsoft.com/office/officeart/2005/8/layout/cycle6"/>
    <dgm:cxn modelId="{6CA468D2-30BB-BD49-B8D3-FBCA11ADD306}" type="presParOf" srcId="{232AF056-D1A1-0841-84A9-4D27DDD7A3F8}" destId="{DA73397E-D646-D64F-AB23-824B1C863509}" srcOrd="1" destOrd="0" presId="urn:microsoft.com/office/officeart/2005/8/layout/cycle6"/>
    <dgm:cxn modelId="{61CD74E7-CD08-A442-8AB5-CEAF8383F3E8}" type="presParOf" srcId="{232AF056-D1A1-0841-84A9-4D27DDD7A3F8}" destId="{1E45A043-4388-324E-B70D-CAA7DDAB8651}" srcOrd="2" destOrd="0" presId="urn:microsoft.com/office/officeart/2005/8/layout/cycle6"/>
    <dgm:cxn modelId="{E62BD156-A073-DC43-81DC-594EF070CE3F}" type="presParOf" srcId="{232AF056-D1A1-0841-84A9-4D27DDD7A3F8}" destId="{1E794FB2-0C98-FB49-BB40-EAD593435AB7}" srcOrd="3" destOrd="0" presId="urn:microsoft.com/office/officeart/2005/8/layout/cycle6"/>
    <dgm:cxn modelId="{1F524866-2492-ED42-9A23-8A0DA214A4B7}" type="presParOf" srcId="{232AF056-D1A1-0841-84A9-4D27DDD7A3F8}" destId="{EE206CAC-0942-2D45-AFF6-E8DC0F5DF628}" srcOrd="4" destOrd="0" presId="urn:microsoft.com/office/officeart/2005/8/layout/cycle6"/>
    <dgm:cxn modelId="{94D17A01-5891-1940-87AA-4A89964659F1}" type="presParOf" srcId="{232AF056-D1A1-0841-84A9-4D27DDD7A3F8}" destId="{736EB8F5-0233-CC4F-9A19-8896D548A311}" srcOrd="5" destOrd="0" presId="urn:microsoft.com/office/officeart/2005/8/layout/cycle6"/>
    <dgm:cxn modelId="{8D1EB74C-A329-6541-ABB4-74ADA81CB416}" type="presParOf" srcId="{232AF056-D1A1-0841-84A9-4D27DDD7A3F8}" destId="{519CDC2C-92FE-0749-B8A6-49676E18A3C8}" srcOrd="6" destOrd="0" presId="urn:microsoft.com/office/officeart/2005/8/layout/cycle6"/>
    <dgm:cxn modelId="{D33ECA5F-8F5C-B64E-BA28-73D84878605F}" type="presParOf" srcId="{232AF056-D1A1-0841-84A9-4D27DDD7A3F8}" destId="{F1469AA5-F2DC-9A48-9424-0621EFD843B5}" srcOrd="7" destOrd="0" presId="urn:microsoft.com/office/officeart/2005/8/layout/cycle6"/>
    <dgm:cxn modelId="{ED92CD21-16C9-F24E-B201-C69D0888BFE4}" type="presParOf" srcId="{232AF056-D1A1-0841-84A9-4D27DDD7A3F8}" destId="{3C1D61FC-FEEE-8441-9628-299D8784D302}" srcOrd="8" destOrd="0" presId="urn:microsoft.com/office/officeart/2005/8/layout/cycle6"/>
    <dgm:cxn modelId="{007911CA-3AE4-EC4D-BE31-6F836967F658}" type="presParOf" srcId="{232AF056-D1A1-0841-84A9-4D27DDD7A3F8}" destId="{4CD599D1-7B3A-6744-BC88-37C79B8E7B29}" srcOrd="9" destOrd="0" presId="urn:microsoft.com/office/officeart/2005/8/layout/cycle6"/>
    <dgm:cxn modelId="{9945DE72-8B7E-3B4D-8E54-D670CA1967D0}" type="presParOf" srcId="{232AF056-D1A1-0841-84A9-4D27DDD7A3F8}" destId="{CA2843BE-1C73-9D4A-A39E-7CB3A2AD1962}" srcOrd="10" destOrd="0" presId="urn:microsoft.com/office/officeart/2005/8/layout/cycle6"/>
    <dgm:cxn modelId="{F0BE587C-9C3B-D945-AD69-20877131B880}" type="presParOf" srcId="{232AF056-D1A1-0841-84A9-4D27DDD7A3F8}" destId="{BD0FC61B-DCAB-F646-9349-8827983C9ED4}" srcOrd="11"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8EC9D-816B-1E4B-A049-C371C14CEE95}">
      <dsp:nvSpPr>
        <dsp:cNvPr id="0" name=""/>
        <dsp:cNvSpPr/>
      </dsp:nvSpPr>
      <dsp:spPr>
        <a:xfrm>
          <a:off x="2879467" y="-248646"/>
          <a:ext cx="2726973" cy="1915516"/>
        </a:xfrm>
        <a:prstGeom prst="roundRect">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sp3d extrusionH="28000" prstMaterial="matte"/>
        </a:bodyPr>
        <a:lstStyle/>
        <a:p>
          <a:pPr marL="0" lvl="0" indent="0" algn="ctr" defTabSz="1200150">
            <a:lnSpc>
              <a:spcPct val="90000"/>
            </a:lnSpc>
            <a:spcBef>
              <a:spcPct val="0"/>
            </a:spcBef>
            <a:spcAft>
              <a:spcPct val="35000"/>
            </a:spcAft>
            <a:buNone/>
          </a:pPr>
          <a:r>
            <a:rPr lang="en-US" sz="2700" kern="1200" dirty="0"/>
            <a:t>Programmability</a:t>
          </a:r>
        </a:p>
      </dsp:txBody>
      <dsp:txXfrm>
        <a:off x="2972975" y="-155138"/>
        <a:ext cx="2539957" cy="1728500"/>
      </dsp:txXfrm>
    </dsp:sp>
    <dsp:sp modelId="{1E45A043-4388-324E-B70D-CAA7DDAB8651}">
      <dsp:nvSpPr>
        <dsp:cNvPr id="0" name=""/>
        <dsp:cNvSpPr/>
      </dsp:nvSpPr>
      <dsp:spPr>
        <a:xfrm>
          <a:off x="1903334" y="709112"/>
          <a:ext cx="4679239" cy="4679239"/>
        </a:xfrm>
        <a:custGeom>
          <a:avLst/>
          <a:gdLst/>
          <a:ahLst/>
          <a:cxnLst/>
          <a:rect l="0" t="0" r="0" b="0"/>
          <a:pathLst>
            <a:path>
              <a:moveTo>
                <a:pt x="3712990" y="445503"/>
              </a:moveTo>
              <a:arcTo wR="2339619" hR="2339619" stAng="18356688" swAng="1775510"/>
            </a:path>
          </a:pathLst>
        </a:custGeom>
        <a:noFill/>
        <a:ln w="6350" cap="flat" cmpd="sng" algn="ctr">
          <a:solidFill>
            <a:schemeClr val="accent1">
              <a:hueOff val="0"/>
              <a:satOff val="0"/>
              <a:lumOff val="0"/>
              <a:alphaOff val="0"/>
            </a:schemeClr>
          </a:solidFill>
          <a:prstDash val="solid"/>
          <a:miter lim="800000"/>
        </a:ln>
        <a:effectLst/>
        <a:sp3d z="-227350" prstMaterial="matte"/>
      </dsp:spPr>
      <dsp:style>
        <a:lnRef idx="1">
          <a:scrgbClr r="0" g="0" b="0"/>
        </a:lnRef>
        <a:fillRef idx="0">
          <a:scrgbClr r="0" g="0" b="0"/>
        </a:fillRef>
        <a:effectRef idx="0">
          <a:scrgbClr r="0" g="0" b="0"/>
        </a:effectRef>
        <a:fontRef idx="minor"/>
      </dsp:style>
    </dsp:sp>
    <dsp:sp modelId="{1E794FB2-0C98-FB49-BB40-EAD593435AB7}">
      <dsp:nvSpPr>
        <dsp:cNvPr id="0" name=""/>
        <dsp:cNvSpPr/>
      </dsp:nvSpPr>
      <dsp:spPr>
        <a:xfrm>
          <a:off x="5219087" y="2090973"/>
          <a:ext cx="2726973" cy="1915516"/>
        </a:xfrm>
        <a:prstGeom prst="roundRect">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sp3d extrusionH="28000" prstMaterial="matte"/>
        </a:bodyPr>
        <a:lstStyle/>
        <a:p>
          <a:pPr marL="0" lvl="0" indent="0" algn="ctr" defTabSz="1200150">
            <a:lnSpc>
              <a:spcPct val="90000"/>
            </a:lnSpc>
            <a:spcBef>
              <a:spcPct val="0"/>
            </a:spcBef>
            <a:spcAft>
              <a:spcPct val="35000"/>
            </a:spcAft>
            <a:buNone/>
          </a:pPr>
          <a:r>
            <a:rPr lang="en-US" sz="2700" kern="1200" dirty="0"/>
            <a:t>Portability</a:t>
          </a:r>
        </a:p>
      </dsp:txBody>
      <dsp:txXfrm>
        <a:off x="5312595" y="2184481"/>
        <a:ext cx="2539957" cy="1728500"/>
      </dsp:txXfrm>
    </dsp:sp>
    <dsp:sp modelId="{736EB8F5-0233-CC4F-9A19-8896D548A311}">
      <dsp:nvSpPr>
        <dsp:cNvPr id="0" name=""/>
        <dsp:cNvSpPr/>
      </dsp:nvSpPr>
      <dsp:spPr>
        <a:xfrm>
          <a:off x="1903334" y="709112"/>
          <a:ext cx="4679239" cy="4679239"/>
        </a:xfrm>
        <a:custGeom>
          <a:avLst/>
          <a:gdLst/>
          <a:ahLst/>
          <a:cxnLst/>
          <a:rect l="0" t="0" r="0" b="0"/>
          <a:pathLst>
            <a:path>
              <a:moveTo>
                <a:pt x="4469203" y="3308482"/>
              </a:moveTo>
              <a:arcTo wR="2339619" hR="2339619" stAng="1467801" swAng="1775510"/>
            </a:path>
          </a:pathLst>
        </a:custGeom>
        <a:noFill/>
        <a:ln w="6350" cap="flat" cmpd="sng" algn="ctr">
          <a:solidFill>
            <a:schemeClr val="accent1">
              <a:hueOff val="0"/>
              <a:satOff val="0"/>
              <a:lumOff val="0"/>
              <a:alphaOff val="0"/>
            </a:schemeClr>
          </a:solidFill>
          <a:prstDash val="solid"/>
          <a:miter lim="800000"/>
        </a:ln>
        <a:effectLst/>
        <a:sp3d z="-227350" prstMaterial="matte"/>
      </dsp:spPr>
      <dsp:style>
        <a:lnRef idx="1">
          <a:scrgbClr r="0" g="0" b="0"/>
        </a:lnRef>
        <a:fillRef idx="0">
          <a:scrgbClr r="0" g="0" b="0"/>
        </a:fillRef>
        <a:effectRef idx="0">
          <a:scrgbClr r="0" g="0" b="0"/>
        </a:effectRef>
        <a:fontRef idx="minor"/>
      </dsp:style>
    </dsp:sp>
    <dsp:sp modelId="{519CDC2C-92FE-0749-B8A6-49676E18A3C8}">
      <dsp:nvSpPr>
        <dsp:cNvPr id="0" name=""/>
        <dsp:cNvSpPr/>
      </dsp:nvSpPr>
      <dsp:spPr>
        <a:xfrm>
          <a:off x="2879467" y="4430593"/>
          <a:ext cx="2726973" cy="1915516"/>
        </a:xfrm>
        <a:prstGeom prst="roundRect">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sp3d extrusionH="28000" prstMaterial="matte"/>
        </a:bodyPr>
        <a:lstStyle/>
        <a:p>
          <a:pPr marL="0" lvl="0" indent="0" algn="ctr" defTabSz="1200150">
            <a:lnSpc>
              <a:spcPct val="90000"/>
            </a:lnSpc>
            <a:spcBef>
              <a:spcPct val="0"/>
            </a:spcBef>
            <a:spcAft>
              <a:spcPct val="35000"/>
            </a:spcAft>
            <a:buNone/>
          </a:pPr>
          <a:r>
            <a:rPr lang="en-US" sz="2700" kern="1200" dirty="0"/>
            <a:t>Parallelism</a:t>
          </a:r>
        </a:p>
      </dsp:txBody>
      <dsp:txXfrm>
        <a:off x="2972975" y="4524101"/>
        <a:ext cx="2539957" cy="1728500"/>
      </dsp:txXfrm>
    </dsp:sp>
    <dsp:sp modelId="{3C1D61FC-FEEE-8441-9628-299D8784D302}">
      <dsp:nvSpPr>
        <dsp:cNvPr id="0" name=""/>
        <dsp:cNvSpPr/>
      </dsp:nvSpPr>
      <dsp:spPr>
        <a:xfrm>
          <a:off x="1903334" y="709112"/>
          <a:ext cx="4679239" cy="4679239"/>
        </a:xfrm>
        <a:custGeom>
          <a:avLst/>
          <a:gdLst/>
          <a:ahLst/>
          <a:cxnLst/>
          <a:rect l="0" t="0" r="0" b="0"/>
          <a:pathLst>
            <a:path>
              <a:moveTo>
                <a:pt x="966249" y="4233736"/>
              </a:moveTo>
              <a:arcTo wR="2339619" hR="2339619" stAng="7556688" swAng="1775510"/>
            </a:path>
          </a:pathLst>
        </a:custGeom>
        <a:noFill/>
        <a:ln w="6350" cap="flat" cmpd="sng" algn="ctr">
          <a:solidFill>
            <a:schemeClr val="accent1">
              <a:hueOff val="0"/>
              <a:satOff val="0"/>
              <a:lumOff val="0"/>
              <a:alphaOff val="0"/>
            </a:schemeClr>
          </a:solidFill>
          <a:prstDash val="solid"/>
          <a:miter lim="800000"/>
        </a:ln>
        <a:effectLst/>
        <a:sp3d z="-227350" prstMaterial="matte"/>
      </dsp:spPr>
      <dsp:style>
        <a:lnRef idx="1">
          <a:scrgbClr r="0" g="0" b="0"/>
        </a:lnRef>
        <a:fillRef idx="0">
          <a:scrgbClr r="0" g="0" b="0"/>
        </a:fillRef>
        <a:effectRef idx="0">
          <a:scrgbClr r="0" g="0" b="0"/>
        </a:effectRef>
        <a:fontRef idx="minor"/>
      </dsp:style>
    </dsp:sp>
    <dsp:sp modelId="{4CD599D1-7B3A-6744-BC88-37C79B8E7B29}">
      <dsp:nvSpPr>
        <dsp:cNvPr id="0" name=""/>
        <dsp:cNvSpPr/>
      </dsp:nvSpPr>
      <dsp:spPr>
        <a:xfrm>
          <a:off x="539847" y="2090973"/>
          <a:ext cx="2726973" cy="1915516"/>
        </a:xfrm>
        <a:prstGeom prst="roundRect">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sp3d extrusionH="28000" prstMaterial="matte"/>
        </a:bodyPr>
        <a:lstStyle/>
        <a:p>
          <a:pPr marL="0" lvl="0" indent="0" algn="ctr" defTabSz="1200150">
            <a:lnSpc>
              <a:spcPct val="90000"/>
            </a:lnSpc>
            <a:spcBef>
              <a:spcPct val="0"/>
            </a:spcBef>
            <a:spcAft>
              <a:spcPct val="35000"/>
            </a:spcAft>
            <a:buNone/>
          </a:pPr>
          <a:r>
            <a:rPr lang="en-US" sz="2700" kern="1200" dirty="0"/>
            <a:t>Data</a:t>
          </a:r>
        </a:p>
      </dsp:txBody>
      <dsp:txXfrm>
        <a:off x="633355" y="2184481"/>
        <a:ext cx="2539957" cy="1728500"/>
      </dsp:txXfrm>
    </dsp:sp>
    <dsp:sp modelId="{BD0FC61B-DCAB-F646-9349-8827983C9ED4}">
      <dsp:nvSpPr>
        <dsp:cNvPr id="0" name=""/>
        <dsp:cNvSpPr/>
      </dsp:nvSpPr>
      <dsp:spPr>
        <a:xfrm>
          <a:off x="1903334" y="709112"/>
          <a:ext cx="4679239" cy="4679239"/>
        </a:xfrm>
        <a:custGeom>
          <a:avLst/>
          <a:gdLst/>
          <a:ahLst/>
          <a:cxnLst/>
          <a:rect l="0" t="0" r="0" b="0"/>
          <a:pathLst>
            <a:path>
              <a:moveTo>
                <a:pt x="210036" y="1370757"/>
              </a:moveTo>
              <a:arcTo wR="2339619" hR="2339619" stAng="12267801" swAng="1775510"/>
            </a:path>
          </a:pathLst>
        </a:custGeom>
        <a:noFill/>
        <a:ln w="6350" cap="flat" cmpd="sng" algn="ctr">
          <a:solidFill>
            <a:schemeClr val="accent1">
              <a:hueOff val="0"/>
              <a:satOff val="0"/>
              <a:lumOff val="0"/>
              <a:alphaOff val="0"/>
            </a:schemeClr>
          </a:solidFill>
          <a:prstDash val="solid"/>
          <a:miter lim="800000"/>
        </a:ln>
        <a:effectLst/>
        <a:sp3d z="-22735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0135B-B166-454A-9508-25FDE3A5487C}" type="datetimeFigureOut">
              <a:rPr lang="en-US" smtClean="0"/>
              <a:t>7/27/22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F3DD8-B1AE-814C-8C4F-AD92CF0F0CC8}" type="slidenum">
              <a:rPr lang="en-US" smtClean="0"/>
              <a:t>‹#›</a:t>
            </a:fld>
            <a:endParaRPr lang="en-US"/>
          </a:p>
        </p:txBody>
      </p:sp>
    </p:spTree>
    <p:extLst>
      <p:ext uri="{BB962C8B-B14F-4D97-AF65-F5344CB8AC3E}">
        <p14:creationId xmlns:p14="http://schemas.microsoft.com/office/powerpoint/2010/main" val="2822340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a:t>
            </a:fld>
            <a:endParaRPr lang="en-US"/>
          </a:p>
        </p:txBody>
      </p:sp>
    </p:spTree>
    <p:extLst>
      <p:ext uri="{BB962C8B-B14F-4D97-AF65-F5344CB8AC3E}">
        <p14:creationId xmlns:p14="http://schemas.microsoft.com/office/powerpoint/2010/main" val="2263057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10</a:t>
            </a:fld>
            <a:endParaRPr lang="en-US"/>
          </a:p>
        </p:txBody>
      </p:sp>
    </p:spTree>
    <p:extLst>
      <p:ext uri="{BB962C8B-B14F-4D97-AF65-F5344CB8AC3E}">
        <p14:creationId xmlns:p14="http://schemas.microsoft.com/office/powerpoint/2010/main" val="312744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11</a:t>
            </a:fld>
            <a:endParaRPr lang="en-US"/>
          </a:p>
        </p:txBody>
      </p:sp>
    </p:spTree>
    <p:extLst>
      <p:ext uri="{BB962C8B-B14F-4D97-AF65-F5344CB8AC3E}">
        <p14:creationId xmlns:p14="http://schemas.microsoft.com/office/powerpoint/2010/main" val="356252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12</a:t>
            </a:fld>
            <a:endParaRPr lang="en-US"/>
          </a:p>
        </p:txBody>
      </p:sp>
    </p:spTree>
    <p:extLst>
      <p:ext uri="{BB962C8B-B14F-4D97-AF65-F5344CB8AC3E}">
        <p14:creationId xmlns:p14="http://schemas.microsoft.com/office/powerpoint/2010/main" val="1714094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13</a:t>
            </a:fld>
            <a:endParaRPr lang="en-US"/>
          </a:p>
        </p:txBody>
      </p:sp>
    </p:spTree>
    <p:extLst>
      <p:ext uri="{BB962C8B-B14F-4D97-AF65-F5344CB8AC3E}">
        <p14:creationId xmlns:p14="http://schemas.microsoft.com/office/powerpoint/2010/main" val="30434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14</a:t>
            </a:fld>
            <a:endParaRPr lang="en-US"/>
          </a:p>
        </p:txBody>
      </p:sp>
    </p:spTree>
    <p:extLst>
      <p:ext uri="{BB962C8B-B14F-4D97-AF65-F5344CB8AC3E}">
        <p14:creationId xmlns:p14="http://schemas.microsoft.com/office/powerpoint/2010/main" val="140553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15</a:t>
            </a:fld>
            <a:endParaRPr lang="en-US"/>
          </a:p>
        </p:txBody>
      </p:sp>
    </p:spTree>
    <p:extLst>
      <p:ext uri="{BB962C8B-B14F-4D97-AF65-F5344CB8AC3E}">
        <p14:creationId xmlns:p14="http://schemas.microsoft.com/office/powerpoint/2010/main" val="907469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16</a:t>
            </a:fld>
            <a:endParaRPr lang="en-US"/>
          </a:p>
        </p:txBody>
      </p:sp>
    </p:spTree>
    <p:extLst>
      <p:ext uri="{BB962C8B-B14F-4D97-AF65-F5344CB8AC3E}">
        <p14:creationId xmlns:p14="http://schemas.microsoft.com/office/powerpoint/2010/main" val="3953042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17</a:t>
            </a:fld>
            <a:endParaRPr lang="en-US"/>
          </a:p>
        </p:txBody>
      </p:sp>
    </p:spTree>
    <p:extLst>
      <p:ext uri="{BB962C8B-B14F-4D97-AF65-F5344CB8AC3E}">
        <p14:creationId xmlns:p14="http://schemas.microsoft.com/office/powerpoint/2010/main" val="1149467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18</a:t>
            </a:fld>
            <a:endParaRPr lang="en-US"/>
          </a:p>
        </p:txBody>
      </p:sp>
    </p:spTree>
    <p:extLst>
      <p:ext uri="{BB962C8B-B14F-4D97-AF65-F5344CB8AC3E}">
        <p14:creationId xmlns:p14="http://schemas.microsoft.com/office/powerpoint/2010/main" val="2076858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19</a:t>
            </a:fld>
            <a:endParaRPr lang="en-US"/>
          </a:p>
        </p:txBody>
      </p:sp>
    </p:spTree>
    <p:extLst>
      <p:ext uri="{BB962C8B-B14F-4D97-AF65-F5344CB8AC3E}">
        <p14:creationId xmlns:p14="http://schemas.microsoft.com/office/powerpoint/2010/main" val="115018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2</a:t>
            </a:fld>
            <a:endParaRPr lang="en-US"/>
          </a:p>
        </p:txBody>
      </p:sp>
    </p:spTree>
    <p:extLst>
      <p:ext uri="{BB962C8B-B14F-4D97-AF65-F5344CB8AC3E}">
        <p14:creationId xmlns:p14="http://schemas.microsoft.com/office/powerpoint/2010/main" val="2153632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20</a:t>
            </a:fld>
            <a:endParaRPr lang="en-US"/>
          </a:p>
        </p:txBody>
      </p:sp>
    </p:spTree>
    <p:extLst>
      <p:ext uri="{BB962C8B-B14F-4D97-AF65-F5344CB8AC3E}">
        <p14:creationId xmlns:p14="http://schemas.microsoft.com/office/powerpoint/2010/main" val="3055901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21</a:t>
            </a:fld>
            <a:endParaRPr lang="en-US"/>
          </a:p>
        </p:txBody>
      </p:sp>
    </p:spTree>
    <p:extLst>
      <p:ext uri="{BB962C8B-B14F-4D97-AF65-F5344CB8AC3E}">
        <p14:creationId xmlns:p14="http://schemas.microsoft.com/office/powerpoint/2010/main" val="1849557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22</a:t>
            </a:fld>
            <a:endParaRPr lang="en-US"/>
          </a:p>
        </p:txBody>
      </p:sp>
    </p:spTree>
    <p:extLst>
      <p:ext uri="{BB962C8B-B14F-4D97-AF65-F5344CB8AC3E}">
        <p14:creationId xmlns:p14="http://schemas.microsoft.com/office/powerpoint/2010/main" val="1180064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23</a:t>
            </a:fld>
            <a:endParaRPr lang="en-US"/>
          </a:p>
        </p:txBody>
      </p:sp>
    </p:spTree>
    <p:extLst>
      <p:ext uri="{BB962C8B-B14F-4D97-AF65-F5344CB8AC3E}">
        <p14:creationId xmlns:p14="http://schemas.microsoft.com/office/powerpoint/2010/main" val="1484892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24</a:t>
            </a:fld>
            <a:endParaRPr lang="en-US"/>
          </a:p>
        </p:txBody>
      </p:sp>
    </p:spTree>
    <p:extLst>
      <p:ext uri="{BB962C8B-B14F-4D97-AF65-F5344CB8AC3E}">
        <p14:creationId xmlns:p14="http://schemas.microsoft.com/office/powerpoint/2010/main" val="1109606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25</a:t>
            </a:fld>
            <a:endParaRPr lang="en-US"/>
          </a:p>
        </p:txBody>
      </p:sp>
    </p:spTree>
    <p:extLst>
      <p:ext uri="{BB962C8B-B14F-4D97-AF65-F5344CB8AC3E}">
        <p14:creationId xmlns:p14="http://schemas.microsoft.com/office/powerpoint/2010/main" val="50868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F3DD8-B1AE-814C-8C4F-AD92CF0F0CC8}" type="slidenum">
              <a:rPr lang="en-US" smtClean="0"/>
              <a:t>26</a:t>
            </a:fld>
            <a:endParaRPr lang="en-US"/>
          </a:p>
        </p:txBody>
      </p:sp>
    </p:spTree>
    <p:extLst>
      <p:ext uri="{BB962C8B-B14F-4D97-AF65-F5344CB8AC3E}">
        <p14:creationId xmlns:p14="http://schemas.microsoft.com/office/powerpoint/2010/main" val="3588878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F3DD8-B1AE-814C-8C4F-AD92CF0F0CC8}" type="slidenum">
              <a:rPr lang="en-US" smtClean="0"/>
              <a:t>27</a:t>
            </a:fld>
            <a:endParaRPr lang="en-US"/>
          </a:p>
        </p:txBody>
      </p:sp>
    </p:spTree>
    <p:extLst>
      <p:ext uri="{BB962C8B-B14F-4D97-AF65-F5344CB8AC3E}">
        <p14:creationId xmlns:p14="http://schemas.microsoft.com/office/powerpoint/2010/main" val="2328129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F3DD8-B1AE-814C-8C4F-AD92CF0F0CC8}" type="slidenum">
              <a:rPr lang="en-US" smtClean="0"/>
              <a:t>28</a:t>
            </a:fld>
            <a:endParaRPr lang="en-US"/>
          </a:p>
        </p:txBody>
      </p:sp>
    </p:spTree>
    <p:extLst>
      <p:ext uri="{BB962C8B-B14F-4D97-AF65-F5344CB8AC3E}">
        <p14:creationId xmlns:p14="http://schemas.microsoft.com/office/powerpoint/2010/main" val="3576178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F3DD8-B1AE-814C-8C4F-AD92CF0F0CC8}" type="slidenum">
              <a:rPr lang="en-US" smtClean="0"/>
              <a:t>29</a:t>
            </a:fld>
            <a:endParaRPr lang="en-US"/>
          </a:p>
        </p:txBody>
      </p:sp>
    </p:spTree>
    <p:extLst>
      <p:ext uri="{BB962C8B-B14F-4D97-AF65-F5344CB8AC3E}">
        <p14:creationId xmlns:p14="http://schemas.microsoft.com/office/powerpoint/2010/main" val="43165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3</a:t>
            </a:fld>
            <a:endParaRPr lang="en-US"/>
          </a:p>
        </p:txBody>
      </p:sp>
    </p:spTree>
    <p:extLst>
      <p:ext uri="{BB962C8B-B14F-4D97-AF65-F5344CB8AC3E}">
        <p14:creationId xmlns:p14="http://schemas.microsoft.com/office/powerpoint/2010/main" val="2965640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6F3DD8-B1AE-814C-8C4F-AD92CF0F0CC8}" type="slidenum">
              <a:rPr lang="en-US" smtClean="0"/>
              <a:t>30</a:t>
            </a:fld>
            <a:endParaRPr lang="en-US"/>
          </a:p>
        </p:txBody>
      </p:sp>
    </p:spTree>
    <p:extLst>
      <p:ext uri="{BB962C8B-B14F-4D97-AF65-F5344CB8AC3E}">
        <p14:creationId xmlns:p14="http://schemas.microsoft.com/office/powerpoint/2010/main" val="253095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4</a:t>
            </a:fld>
            <a:endParaRPr lang="en-US"/>
          </a:p>
        </p:txBody>
      </p:sp>
    </p:spTree>
    <p:extLst>
      <p:ext uri="{BB962C8B-B14F-4D97-AF65-F5344CB8AC3E}">
        <p14:creationId xmlns:p14="http://schemas.microsoft.com/office/powerpoint/2010/main" val="339209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5</a:t>
            </a:fld>
            <a:endParaRPr lang="en-US"/>
          </a:p>
        </p:txBody>
      </p:sp>
    </p:spTree>
    <p:extLst>
      <p:ext uri="{BB962C8B-B14F-4D97-AF65-F5344CB8AC3E}">
        <p14:creationId xmlns:p14="http://schemas.microsoft.com/office/powerpoint/2010/main" val="301890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F3DD8-B1AE-814C-8C4F-AD92CF0F0CC8}" type="slidenum">
              <a:rPr lang="en-US" smtClean="0"/>
              <a:t>6</a:t>
            </a:fld>
            <a:endParaRPr lang="en-US"/>
          </a:p>
        </p:txBody>
      </p:sp>
    </p:spTree>
    <p:extLst>
      <p:ext uri="{BB962C8B-B14F-4D97-AF65-F5344CB8AC3E}">
        <p14:creationId xmlns:p14="http://schemas.microsoft.com/office/powerpoint/2010/main" val="147629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7</a:t>
            </a:fld>
            <a:endParaRPr lang="en-US"/>
          </a:p>
        </p:txBody>
      </p:sp>
    </p:spTree>
    <p:extLst>
      <p:ext uri="{BB962C8B-B14F-4D97-AF65-F5344CB8AC3E}">
        <p14:creationId xmlns:p14="http://schemas.microsoft.com/office/powerpoint/2010/main" val="2891768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8</a:t>
            </a:fld>
            <a:endParaRPr lang="en-US"/>
          </a:p>
        </p:txBody>
      </p:sp>
    </p:spTree>
    <p:extLst>
      <p:ext uri="{BB962C8B-B14F-4D97-AF65-F5344CB8AC3E}">
        <p14:creationId xmlns:p14="http://schemas.microsoft.com/office/powerpoint/2010/main" val="44399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F3DD8-B1AE-814C-8C4F-AD92CF0F0CC8}" type="slidenum">
              <a:rPr lang="en-US" smtClean="0"/>
              <a:t>9</a:t>
            </a:fld>
            <a:endParaRPr lang="en-US"/>
          </a:p>
        </p:txBody>
      </p:sp>
    </p:spTree>
    <p:extLst>
      <p:ext uri="{BB962C8B-B14F-4D97-AF65-F5344CB8AC3E}">
        <p14:creationId xmlns:p14="http://schemas.microsoft.com/office/powerpoint/2010/main" val="86509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BAF9-6E78-7617-64F9-8B7096E08B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A4D24D-A694-96D4-732D-03EE44503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53E63E-DA33-2F7D-0CA0-B92DA6519B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6E72B2-B846-147B-1A29-A5C325DC012F}"/>
              </a:ext>
            </a:extLst>
          </p:cNvPr>
          <p:cNvSpPr>
            <a:spLocks noGrp="1"/>
          </p:cNvSpPr>
          <p:nvPr>
            <p:ph type="ftr" sz="quarter" idx="11"/>
          </p:nvPr>
        </p:nvSpPr>
        <p:spPr/>
        <p:txBody>
          <a:bodyPr/>
          <a:lstStyle/>
          <a:p>
            <a:r>
              <a:rPr lang="en-US"/>
              <a:t>alok.mishra@stonybrook.edu</a:t>
            </a:r>
          </a:p>
        </p:txBody>
      </p:sp>
      <p:sp>
        <p:nvSpPr>
          <p:cNvPr id="6" name="Slide Number Placeholder 5">
            <a:extLst>
              <a:ext uri="{FF2B5EF4-FFF2-40B4-BE49-F238E27FC236}">
                <a16:creationId xmlns:a16="http://schemas.microsoft.com/office/drawing/2014/main" id="{4E49ACBF-8CCF-21A2-6DB9-B813A3E4CA6C}"/>
              </a:ext>
            </a:extLst>
          </p:cNvPr>
          <p:cNvSpPr>
            <a:spLocks noGrp="1"/>
          </p:cNvSpPr>
          <p:nvPr>
            <p:ph type="sldNum" sz="quarter" idx="12"/>
          </p:nvPr>
        </p:nvSpPr>
        <p:spPr/>
        <p:txBody>
          <a:bodyPr/>
          <a:lstStyle/>
          <a:p>
            <a:fld id="{8E60BE97-EFCC-9E49-9380-906EA2EE1E69}" type="slidenum">
              <a:rPr lang="en-US" smtClean="0"/>
              <a:t>‹#›</a:t>
            </a:fld>
            <a:endParaRPr lang="en-US"/>
          </a:p>
        </p:txBody>
      </p:sp>
      <p:pic>
        <p:nvPicPr>
          <p:cNvPr id="7" name="Picture 6">
            <a:extLst>
              <a:ext uri="{FF2B5EF4-FFF2-40B4-BE49-F238E27FC236}">
                <a16:creationId xmlns:a16="http://schemas.microsoft.com/office/drawing/2014/main" id="{C2B66365-7814-70EA-A4AA-690B318A6EFF}"/>
              </a:ext>
            </a:extLst>
          </p:cNvPr>
          <p:cNvPicPr>
            <a:picLocks noChangeAspect="1"/>
          </p:cNvPicPr>
          <p:nvPr userDrawn="1"/>
        </p:nvPicPr>
        <p:blipFill>
          <a:blip r:embed="rId2"/>
          <a:stretch>
            <a:fillRect/>
          </a:stretch>
        </p:blipFill>
        <p:spPr>
          <a:xfrm>
            <a:off x="10400745" y="6289785"/>
            <a:ext cx="1331007" cy="365632"/>
          </a:xfrm>
          <a:prstGeom prst="rect">
            <a:avLst/>
          </a:prstGeom>
        </p:spPr>
      </p:pic>
      <p:pic>
        <p:nvPicPr>
          <p:cNvPr id="8" name="Picture 2">
            <a:extLst>
              <a:ext uri="{FF2B5EF4-FFF2-40B4-BE49-F238E27FC236}">
                <a16:creationId xmlns:a16="http://schemas.microsoft.com/office/drawing/2014/main" id="{1AE2EA57-B7CF-B03B-9528-BFFA5B6874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xascale Computing | Argonne National Laboratory">
            <a:extLst>
              <a:ext uri="{FF2B5EF4-FFF2-40B4-BE49-F238E27FC236}">
                <a16:creationId xmlns:a16="http://schemas.microsoft.com/office/drawing/2014/main" id="{FAD006CA-61F7-7AEF-454F-6A6D83A5ECA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21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86D7-B790-A228-0C1C-7ACA5DF848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08A5C0-FE32-96FF-317B-2408A9AAF2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1366E-959D-A750-B982-7B613A16C7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CC53E2-ADDE-F048-40A0-26F28A8F9987}"/>
              </a:ext>
            </a:extLst>
          </p:cNvPr>
          <p:cNvSpPr>
            <a:spLocks noGrp="1"/>
          </p:cNvSpPr>
          <p:nvPr>
            <p:ph type="ftr" sz="quarter" idx="11"/>
          </p:nvPr>
        </p:nvSpPr>
        <p:spPr/>
        <p:txBody>
          <a:bodyPr/>
          <a:lstStyle/>
          <a:p>
            <a:r>
              <a:rPr lang="en-US"/>
              <a:t>alok.mishra@stonybrook.edu</a:t>
            </a:r>
          </a:p>
        </p:txBody>
      </p:sp>
      <p:sp>
        <p:nvSpPr>
          <p:cNvPr id="6" name="Slide Number Placeholder 5">
            <a:extLst>
              <a:ext uri="{FF2B5EF4-FFF2-40B4-BE49-F238E27FC236}">
                <a16:creationId xmlns:a16="http://schemas.microsoft.com/office/drawing/2014/main" id="{35A84AB5-1BE9-2689-0EAB-D5CA7BE21A70}"/>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11208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70C22-C155-59FD-131A-F52A030FB4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150AFC-E005-B7C4-A8B8-50E5517CB0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9C72D-CCBA-1872-416E-492E3863BC0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F29AB90-CAFB-0FE7-412E-4B443A680BE8}"/>
              </a:ext>
            </a:extLst>
          </p:cNvPr>
          <p:cNvSpPr>
            <a:spLocks noGrp="1"/>
          </p:cNvSpPr>
          <p:nvPr>
            <p:ph type="ftr" sz="quarter" idx="11"/>
          </p:nvPr>
        </p:nvSpPr>
        <p:spPr/>
        <p:txBody>
          <a:bodyPr/>
          <a:lstStyle/>
          <a:p>
            <a:r>
              <a:rPr lang="en-US"/>
              <a:t>alok.mishra@stonybrook.edu</a:t>
            </a:r>
          </a:p>
        </p:txBody>
      </p:sp>
      <p:sp>
        <p:nvSpPr>
          <p:cNvPr id="6" name="Slide Number Placeholder 5">
            <a:extLst>
              <a:ext uri="{FF2B5EF4-FFF2-40B4-BE49-F238E27FC236}">
                <a16:creationId xmlns:a16="http://schemas.microsoft.com/office/drawing/2014/main" id="{863C253B-0697-997F-D009-685670A2E26E}"/>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331652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9C34-3343-777F-99DA-66D9691D5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6B1BA-08A5-18C6-EF0E-3AB354432B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045B845-F22E-2351-3CEC-21BCBD05BC2D}"/>
              </a:ext>
            </a:extLst>
          </p:cNvPr>
          <p:cNvSpPr>
            <a:spLocks noGrp="1"/>
          </p:cNvSpPr>
          <p:nvPr>
            <p:ph type="sldNum" sz="quarter" idx="12"/>
          </p:nvPr>
        </p:nvSpPr>
        <p:spPr>
          <a:xfrm>
            <a:off x="5783284" y="6356350"/>
            <a:ext cx="625430" cy="365125"/>
          </a:xfrm>
        </p:spPr>
        <p:txBody>
          <a:bodyPr/>
          <a:lstStyle>
            <a:lvl1pPr algn="ctr">
              <a:defRPr/>
            </a:lvl1pPr>
          </a:lstStyle>
          <a:p>
            <a:fld id="{8E60BE97-EFCC-9E49-9380-906EA2EE1E69}" type="slidenum">
              <a:rPr lang="en-US" smtClean="0"/>
              <a:pPr/>
              <a:t>‹#›</a:t>
            </a:fld>
            <a:endParaRPr lang="en-US" dirty="0"/>
          </a:p>
        </p:txBody>
      </p:sp>
      <p:pic>
        <p:nvPicPr>
          <p:cNvPr id="7" name="Picture 6">
            <a:extLst>
              <a:ext uri="{FF2B5EF4-FFF2-40B4-BE49-F238E27FC236}">
                <a16:creationId xmlns:a16="http://schemas.microsoft.com/office/drawing/2014/main" id="{0DD9DA71-2EB4-B92D-31A0-CCDA7D9AE8A3}"/>
              </a:ext>
            </a:extLst>
          </p:cNvPr>
          <p:cNvPicPr>
            <a:picLocks noChangeAspect="1"/>
          </p:cNvPicPr>
          <p:nvPr userDrawn="1"/>
        </p:nvPicPr>
        <p:blipFill>
          <a:blip r:embed="rId2"/>
          <a:stretch>
            <a:fillRect/>
          </a:stretch>
        </p:blipFill>
        <p:spPr>
          <a:xfrm>
            <a:off x="10400745" y="6289785"/>
            <a:ext cx="1331007" cy="365632"/>
          </a:xfrm>
          <a:prstGeom prst="rect">
            <a:avLst/>
          </a:prstGeom>
        </p:spPr>
      </p:pic>
      <p:pic>
        <p:nvPicPr>
          <p:cNvPr id="8" name="Picture 2">
            <a:extLst>
              <a:ext uri="{FF2B5EF4-FFF2-40B4-BE49-F238E27FC236}">
                <a16:creationId xmlns:a16="http://schemas.microsoft.com/office/drawing/2014/main" id="{FE1C8045-0185-6721-A76C-2120C1BD06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xascale Computing | Argonne National Laboratory">
            <a:extLst>
              <a:ext uri="{FF2B5EF4-FFF2-40B4-BE49-F238E27FC236}">
                <a16:creationId xmlns:a16="http://schemas.microsoft.com/office/drawing/2014/main" id="{A994E62E-12B7-8E3E-8E9F-929E83CEDF5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81BB809A-44A8-77DD-9DA2-04EF56EFD7C4}"/>
              </a:ext>
            </a:extLst>
          </p:cNvPr>
          <p:cNvSpPr>
            <a:spLocks noGrp="1"/>
          </p:cNvSpPr>
          <p:nvPr>
            <p:ph type="ftr" sz="quarter" idx="14"/>
          </p:nvPr>
        </p:nvSpPr>
        <p:spPr>
          <a:xfrm>
            <a:off x="838200" y="6356350"/>
            <a:ext cx="4114800" cy="365125"/>
          </a:xfrm>
        </p:spPr>
        <p:txBody>
          <a:bodyPr/>
          <a:lstStyle/>
          <a:p>
            <a:pPr algn="l"/>
            <a:r>
              <a:rPr lang="en-US" dirty="0" err="1"/>
              <a:t>alok.mishra@stonybrook.edu</a:t>
            </a:r>
            <a:endParaRPr lang="en-US" dirty="0"/>
          </a:p>
        </p:txBody>
      </p:sp>
    </p:spTree>
    <p:extLst>
      <p:ext uri="{BB962C8B-B14F-4D97-AF65-F5344CB8AC3E}">
        <p14:creationId xmlns:p14="http://schemas.microsoft.com/office/powerpoint/2010/main" val="149777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2EBC-034B-9ABA-9B58-82BEEDEF4C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3DB37F-5FBD-58C2-5F48-4BEE2AA874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05F8E2-EBDD-81FC-3025-1334D48480E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39B1A4E-C9C0-2121-6BDB-5D0EEA57F21E}"/>
              </a:ext>
            </a:extLst>
          </p:cNvPr>
          <p:cNvSpPr>
            <a:spLocks noGrp="1"/>
          </p:cNvSpPr>
          <p:nvPr>
            <p:ph type="ftr" sz="quarter" idx="11"/>
          </p:nvPr>
        </p:nvSpPr>
        <p:spPr/>
        <p:txBody>
          <a:bodyPr/>
          <a:lstStyle/>
          <a:p>
            <a:r>
              <a:rPr lang="en-US"/>
              <a:t>alok.mishra@stonybrook.edu</a:t>
            </a:r>
          </a:p>
        </p:txBody>
      </p:sp>
      <p:sp>
        <p:nvSpPr>
          <p:cNvPr id="6" name="Slide Number Placeholder 5">
            <a:extLst>
              <a:ext uri="{FF2B5EF4-FFF2-40B4-BE49-F238E27FC236}">
                <a16:creationId xmlns:a16="http://schemas.microsoft.com/office/drawing/2014/main" id="{FC92DA94-AB06-9547-2C68-3026AF843389}"/>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28413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19F3-DFE3-B00F-9272-BCCF5B89A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01B61C-8E3F-94DC-8644-AF598304C3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75EDAB-2EB2-57A2-0954-E83D4265FA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CD0F12-05BC-4251-3D82-8E3147CCA3A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C138AA5-F32B-575A-2827-9982A3D5F5C1}"/>
              </a:ext>
            </a:extLst>
          </p:cNvPr>
          <p:cNvSpPr>
            <a:spLocks noGrp="1"/>
          </p:cNvSpPr>
          <p:nvPr>
            <p:ph type="ftr" sz="quarter" idx="11"/>
          </p:nvPr>
        </p:nvSpPr>
        <p:spPr/>
        <p:txBody>
          <a:bodyPr/>
          <a:lstStyle/>
          <a:p>
            <a:r>
              <a:rPr lang="en-US"/>
              <a:t>alok.mishra@stonybrook.edu</a:t>
            </a:r>
          </a:p>
        </p:txBody>
      </p:sp>
      <p:sp>
        <p:nvSpPr>
          <p:cNvPr id="7" name="Slide Number Placeholder 6">
            <a:extLst>
              <a:ext uri="{FF2B5EF4-FFF2-40B4-BE49-F238E27FC236}">
                <a16:creationId xmlns:a16="http://schemas.microsoft.com/office/drawing/2014/main" id="{D5F4DBAC-08E4-C1ED-51DF-2D055C1FEE0F}"/>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29011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C6E4-F65B-9499-A3EF-07D5D0F5B0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16C960-1E9D-EDE5-2B98-B502F4CF2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BB48C3-3929-658B-D94D-93F3337CB6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99F8A3-92C9-2A43-567E-61A0AE811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826C94-4E8D-799B-A3EF-49AE865CB7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5ADB91-8A7D-F9AD-919D-1A10762B659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C24253E-E0A1-7D0A-727F-893C75CAB95D}"/>
              </a:ext>
            </a:extLst>
          </p:cNvPr>
          <p:cNvSpPr>
            <a:spLocks noGrp="1"/>
          </p:cNvSpPr>
          <p:nvPr>
            <p:ph type="ftr" sz="quarter" idx="11"/>
          </p:nvPr>
        </p:nvSpPr>
        <p:spPr/>
        <p:txBody>
          <a:bodyPr/>
          <a:lstStyle/>
          <a:p>
            <a:r>
              <a:rPr lang="en-US"/>
              <a:t>alok.mishra@stonybrook.edu</a:t>
            </a:r>
          </a:p>
        </p:txBody>
      </p:sp>
      <p:sp>
        <p:nvSpPr>
          <p:cNvPr id="9" name="Slide Number Placeholder 8">
            <a:extLst>
              <a:ext uri="{FF2B5EF4-FFF2-40B4-BE49-F238E27FC236}">
                <a16:creationId xmlns:a16="http://schemas.microsoft.com/office/drawing/2014/main" id="{93788E9F-C2F0-9297-1C65-4D2715DA7285}"/>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325355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34A2-6E78-3F3D-0C47-F0DCC6305A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A97433-97EB-CDF3-EEAB-0D4F082DBF9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455DB6E-E95A-93D8-B6CE-D14B681C6E3C}"/>
              </a:ext>
            </a:extLst>
          </p:cNvPr>
          <p:cNvSpPr>
            <a:spLocks noGrp="1"/>
          </p:cNvSpPr>
          <p:nvPr>
            <p:ph type="ftr" sz="quarter" idx="11"/>
          </p:nvPr>
        </p:nvSpPr>
        <p:spPr/>
        <p:txBody>
          <a:bodyPr/>
          <a:lstStyle/>
          <a:p>
            <a:r>
              <a:rPr lang="en-US"/>
              <a:t>alok.mishra@stonybrook.edu</a:t>
            </a:r>
          </a:p>
        </p:txBody>
      </p:sp>
      <p:sp>
        <p:nvSpPr>
          <p:cNvPr id="5" name="Slide Number Placeholder 4">
            <a:extLst>
              <a:ext uri="{FF2B5EF4-FFF2-40B4-BE49-F238E27FC236}">
                <a16:creationId xmlns:a16="http://schemas.microsoft.com/office/drawing/2014/main" id="{D07879EF-FAE0-B81D-7EC3-208299FC94A6}"/>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128401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00B4A-E36D-6B16-F8EE-DA0B154EFBD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3C64C31-A522-E1AB-D40E-3A9238D759FA}"/>
              </a:ext>
            </a:extLst>
          </p:cNvPr>
          <p:cNvSpPr>
            <a:spLocks noGrp="1"/>
          </p:cNvSpPr>
          <p:nvPr>
            <p:ph type="ftr" sz="quarter" idx="11"/>
          </p:nvPr>
        </p:nvSpPr>
        <p:spPr/>
        <p:txBody>
          <a:bodyPr/>
          <a:lstStyle/>
          <a:p>
            <a:r>
              <a:rPr lang="en-US"/>
              <a:t>alok.mishra@stonybrook.edu</a:t>
            </a:r>
          </a:p>
        </p:txBody>
      </p:sp>
      <p:sp>
        <p:nvSpPr>
          <p:cNvPr id="4" name="Slide Number Placeholder 3">
            <a:extLst>
              <a:ext uri="{FF2B5EF4-FFF2-40B4-BE49-F238E27FC236}">
                <a16:creationId xmlns:a16="http://schemas.microsoft.com/office/drawing/2014/main" id="{6C40F3AB-8F42-7D1A-53EC-C1E921FFED94}"/>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167923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839F-0454-68FA-812D-3977381C8C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CC69CC-A647-3F70-4FC5-53C7B7CD02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65B84-C28F-94FE-9F18-467BC4240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5AF6C1-CD0F-A101-E3A2-2FA96C19F5F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0CDAF69-D79B-180B-3D5D-50D747594755}"/>
              </a:ext>
            </a:extLst>
          </p:cNvPr>
          <p:cNvSpPr>
            <a:spLocks noGrp="1"/>
          </p:cNvSpPr>
          <p:nvPr>
            <p:ph type="ftr" sz="quarter" idx="11"/>
          </p:nvPr>
        </p:nvSpPr>
        <p:spPr/>
        <p:txBody>
          <a:bodyPr/>
          <a:lstStyle/>
          <a:p>
            <a:r>
              <a:rPr lang="en-US"/>
              <a:t>alok.mishra@stonybrook.edu</a:t>
            </a:r>
          </a:p>
        </p:txBody>
      </p:sp>
      <p:sp>
        <p:nvSpPr>
          <p:cNvPr id="7" name="Slide Number Placeholder 6">
            <a:extLst>
              <a:ext uri="{FF2B5EF4-FFF2-40B4-BE49-F238E27FC236}">
                <a16:creationId xmlns:a16="http://schemas.microsoft.com/office/drawing/2014/main" id="{C288C804-40F4-1A72-BCBF-04675531AEDA}"/>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2421761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C91-E307-98AD-5480-C9770A22D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196B0C-8EC0-5F69-F352-B15AD2CC3D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F6E539-648A-4FDC-7B07-442DF2BC0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03A3E1-A7E1-F1BC-3DE0-D6F5D11A3B2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24576CE-56E0-561D-A31F-705478135CC7}"/>
              </a:ext>
            </a:extLst>
          </p:cNvPr>
          <p:cNvSpPr>
            <a:spLocks noGrp="1"/>
          </p:cNvSpPr>
          <p:nvPr>
            <p:ph type="ftr" sz="quarter" idx="11"/>
          </p:nvPr>
        </p:nvSpPr>
        <p:spPr/>
        <p:txBody>
          <a:bodyPr/>
          <a:lstStyle/>
          <a:p>
            <a:r>
              <a:rPr lang="en-US"/>
              <a:t>alok.mishra@stonybrook.edu</a:t>
            </a:r>
          </a:p>
        </p:txBody>
      </p:sp>
      <p:sp>
        <p:nvSpPr>
          <p:cNvPr id="7" name="Slide Number Placeholder 6">
            <a:extLst>
              <a:ext uri="{FF2B5EF4-FFF2-40B4-BE49-F238E27FC236}">
                <a16:creationId xmlns:a16="http://schemas.microsoft.com/office/drawing/2014/main" id="{F2CF40D2-23CE-60A6-8365-5EE6D320507E}"/>
              </a:ext>
            </a:extLst>
          </p:cNvPr>
          <p:cNvSpPr>
            <a:spLocks noGrp="1"/>
          </p:cNvSpPr>
          <p:nvPr>
            <p:ph type="sldNum" sz="quarter" idx="12"/>
          </p:nvPr>
        </p:nvSpPr>
        <p:spPr/>
        <p:txBody>
          <a:bodyPr/>
          <a:lstStyle/>
          <a:p>
            <a:fld id="{8E60BE97-EFCC-9E49-9380-906EA2EE1E69}" type="slidenum">
              <a:rPr lang="en-US" smtClean="0"/>
              <a:t>‹#›</a:t>
            </a:fld>
            <a:endParaRPr lang="en-US"/>
          </a:p>
        </p:txBody>
      </p:sp>
    </p:spTree>
    <p:extLst>
      <p:ext uri="{BB962C8B-B14F-4D97-AF65-F5344CB8AC3E}">
        <p14:creationId xmlns:p14="http://schemas.microsoft.com/office/powerpoint/2010/main" val="396924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FFD9-E6FA-4C28-9C11-95565C8AA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D8F005-56E5-0478-D818-131D34AAF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166C2-25FE-FD49-3919-359C8F6356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ACE1E6C-5933-AFB2-9F31-6F2BFE921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alok.mishra@stonybrook.edu</a:t>
            </a:r>
          </a:p>
        </p:txBody>
      </p:sp>
      <p:sp>
        <p:nvSpPr>
          <p:cNvPr id="6" name="Slide Number Placeholder 5">
            <a:extLst>
              <a:ext uri="{FF2B5EF4-FFF2-40B4-BE49-F238E27FC236}">
                <a16:creationId xmlns:a16="http://schemas.microsoft.com/office/drawing/2014/main" id="{551CA989-0E9C-1419-8A64-28A564E058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0BE97-EFCC-9E49-9380-906EA2EE1E69}" type="slidenum">
              <a:rPr lang="en-US" smtClean="0"/>
              <a:t>‹#›</a:t>
            </a:fld>
            <a:endParaRPr lang="en-US"/>
          </a:p>
        </p:txBody>
      </p:sp>
    </p:spTree>
    <p:extLst>
      <p:ext uri="{BB962C8B-B14F-4D97-AF65-F5344CB8AC3E}">
        <p14:creationId xmlns:p14="http://schemas.microsoft.com/office/powerpoint/2010/main" val="3804421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tiff"/><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tif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tiff"/><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tiff"/><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1.tiff"/><Relationship Id="rId7"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4.tiff"/></Relationships>
</file>

<file path=ppt/slides/_rels/slide16.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35.jpeg"/><Relationship Id="rId7"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7.tiff"/><Relationship Id="rId5" Type="http://schemas.openxmlformats.org/officeDocument/2006/relationships/image" Target="../media/image2.png"/><Relationship Id="rId10" Type="http://schemas.openxmlformats.org/officeDocument/2006/relationships/image" Target="../media/image36.png"/><Relationship Id="rId4" Type="http://schemas.openxmlformats.org/officeDocument/2006/relationships/image" Target="../media/image1.tiff"/><Relationship Id="rId9" Type="http://schemas.openxmlformats.org/officeDocument/2006/relationships/image" Target="../media/image34.tiff"/></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tiff"/><Relationship Id="rId7"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f"/><Relationship Id="rId9" Type="http://schemas.openxmlformats.org/officeDocument/2006/relationships/image" Target="../media/image39.gif"/></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0.gif"/><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f"/><Relationship Id="rId9" Type="http://schemas.openxmlformats.org/officeDocument/2006/relationships/image" Target="../media/image9.gif"/></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tiff"/><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1.tiff"/><Relationship Id="rId7" Type="http://schemas.openxmlformats.org/officeDocument/2006/relationships/image" Target="../media/image50.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2.tiff"/></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4.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tif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gif"/><Relationship Id="rId4" Type="http://schemas.openxmlformats.org/officeDocument/2006/relationships/image" Target="../media/image2.png"/><Relationship Id="rId9" Type="http://schemas.openxmlformats.org/officeDocument/2006/relationships/image" Target="../media/image8.tiff"/></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tiff"/><Relationship Id="rId7"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E80BF-12D2-61B3-9543-249BB411001D}"/>
              </a:ext>
            </a:extLst>
          </p:cNvPr>
          <p:cNvSpPr>
            <a:spLocks noGrp="1"/>
          </p:cNvSpPr>
          <p:nvPr>
            <p:ph type="ctrTitle"/>
          </p:nvPr>
        </p:nvSpPr>
        <p:spPr>
          <a:xfrm>
            <a:off x="857533" y="851515"/>
            <a:ext cx="5727629" cy="1075529"/>
          </a:xfrm>
        </p:spPr>
        <p:txBody>
          <a:bodyPr anchor="b">
            <a:noAutofit/>
          </a:bodyPr>
          <a:lstStyle/>
          <a:p>
            <a:pPr algn="l"/>
            <a:r>
              <a:rPr lang="en-US" sz="7200" dirty="0">
                <a:latin typeface="Algerian" pitchFamily="82" charset="77"/>
              </a:rPr>
              <a:t>COMPOFF</a:t>
            </a:r>
          </a:p>
        </p:txBody>
      </p:sp>
      <p:sp>
        <p:nvSpPr>
          <p:cNvPr id="3" name="Subtitle 2">
            <a:extLst>
              <a:ext uri="{FF2B5EF4-FFF2-40B4-BE49-F238E27FC236}">
                <a16:creationId xmlns:a16="http://schemas.microsoft.com/office/drawing/2014/main" id="{C2542CF4-1062-F2CD-3510-0A8370646D64}"/>
              </a:ext>
            </a:extLst>
          </p:cNvPr>
          <p:cNvSpPr>
            <a:spLocks noGrp="1"/>
          </p:cNvSpPr>
          <p:nvPr>
            <p:ph type="subTitle" idx="1"/>
          </p:nvPr>
        </p:nvSpPr>
        <p:spPr>
          <a:xfrm>
            <a:off x="857534" y="1927046"/>
            <a:ext cx="5727628" cy="1624127"/>
          </a:xfrm>
        </p:spPr>
        <p:txBody>
          <a:bodyPr anchor="t">
            <a:normAutofit/>
          </a:bodyPr>
          <a:lstStyle/>
          <a:p>
            <a:pPr algn="l"/>
            <a:r>
              <a:rPr lang="en-US" sz="3200" dirty="0">
                <a:latin typeface="Cambria" panose="02040503050406030204" pitchFamily="18" charset="0"/>
              </a:rPr>
              <a:t>A Compiler Cost model using Machine Learning to predict the </a:t>
            </a:r>
            <a:r>
              <a:rPr lang="en-US" sz="3200" u="sng" dirty="0">
                <a:latin typeface="Cambria" panose="02040503050406030204" pitchFamily="18" charset="0"/>
              </a:rPr>
              <a:t>C</a:t>
            </a:r>
            <a:r>
              <a:rPr lang="en-US" sz="3200" dirty="0">
                <a:latin typeface="Cambria" panose="02040503050406030204" pitchFamily="18" charset="0"/>
              </a:rPr>
              <a:t>ost of </a:t>
            </a:r>
            <a:r>
              <a:rPr lang="en-US" sz="3200" u="sng" dirty="0">
                <a:latin typeface="Cambria" panose="02040503050406030204" pitchFamily="18" charset="0"/>
              </a:rPr>
              <a:t>O</a:t>
            </a:r>
            <a:r>
              <a:rPr lang="en-US" sz="3200" dirty="0">
                <a:latin typeface="Cambria" panose="02040503050406030204" pitchFamily="18" charset="0"/>
              </a:rPr>
              <a:t>pen</a:t>
            </a:r>
            <a:r>
              <a:rPr lang="en-US" sz="3200" u="sng" dirty="0">
                <a:latin typeface="Cambria" panose="02040503050406030204" pitchFamily="18" charset="0"/>
              </a:rPr>
              <a:t>MP</a:t>
            </a:r>
            <a:r>
              <a:rPr lang="en-US" sz="3200" dirty="0">
                <a:latin typeface="Cambria" panose="02040503050406030204" pitchFamily="18" charset="0"/>
              </a:rPr>
              <a:t> </a:t>
            </a:r>
            <a:r>
              <a:rPr lang="en-US" sz="3200" u="sng" dirty="0" err="1">
                <a:latin typeface="Cambria" panose="02040503050406030204" pitchFamily="18" charset="0"/>
              </a:rPr>
              <a:t>OFF</a:t>
            </a:r>
            <a:r>
              <a:rPr lang="en-US" sz="3200" dirty="0" err="1">
                <a:latin typeface="Cambria" panose="02040503050406030204" pitchFamily="18" charset="0"/>
              </a:rPr>
              <a:t>loading</a:t>
            </a:r>
            <a:endParaRPr lang="en-US" sz="3200" dirty="0">
              <a:latin typeface="Cambria" panose="02040503050406030204" pitchFamily="18" charset="0"/>
            </a:endParaRPr>
          </a:p>
        </p:txBody>
      </p:sp>
      <p:sp>
        <p:nvSpPr>
          <p:cNvPr id="61" name="Freeform: Shape 60">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521C4C01-0C9A-8C8E-E15E-11D2FC1FA075}"/>
              </a:ext>
            </a:extLst>
          </p:cNvPr>
          <p:cNvPicPr>
            <a:picLocks noChangeAspect="1"/>
          </p:cNvPicPr>
          <p:nvPr/>
        </p:nvPicPr>
        <p:blipFill>
          <a:blip r:embed="rId3"/>
          <a:stretch>
            <a:fillRect/>
          </a:stretch>
        </p:blipFill>
        <p:spPr>
          <a:xfrm>
            <a:off x="7679158" y="2129307"/>
            <a:ext cx="2922022" cy="3217333"/>
          </a:xfrm>
          <a:prstGeom prst="rect">
            <a:avLst/>
          </a:prstGeom>
        </p:spPr>
      </p:pic>
      <p:sp>
        <p:nvSpPr>
          <p:cNvPr id="6" name="TextBox 5">
            <a:extLst>
              <a:ext uri="{FF2B5EF4-FFF2-40B4-BE49-F238E27FC236}">
                <a16:creationId xmlns:a16="http://schemas.microsoft.com/office/drawing/2014/main" id="{F9AB5F94-1472-EB95-621D-DFF89B999D27}"/>
              </a:ext>
            </a:extLst>
          </p:cNvPr>
          <p:cNvSpPr txBox="1"/>
          <p:nvPr/>
        </p:nvSpPr>
        <p:spPr>
          <a:xfrm>
            <a:off x="857533" y="3737973"/>
            <a:ext cx="4339458" cy="1692771"/>
          </a:xfrm>
          <a:prstGeom prst="rect">
            <a:avLst/>
          </a:prstGeom>
          <a:noFill/>
        </p:spPr>
        <p:txBody>
          <a:bodyPr wrap="none" rtlCol="0">
            <a:spAutoFit/>
          </a:bodyPr>
          <a:lstStyle/>
          <a:p>
            <a:r>
              <a:rPr lang="en-US" sz="3200" b="1" dirty="0">
                <a:latin typeface="Cambria" panose="02040503050406030204" pitchFamily="18" charset="0"/>
              </a:rPr>
              <a:t>Alok Mishra</a:t>
            </a:r>
          </a:p>
          <a:p>
            <a:r>
              <a:rPr lang="en-US" sz="2400" dirty="0" err="1">
                <a:latin typeface="Cambria" panose="02040503050406030204" pitchFamily="18" charset="0"/>
              </a:rPr>
              <a:t>alok.mishra@stonybrook.edu</a:t>
            </a:r>
            <a:endParaRPr lang="en-US" sz="3200" dirty="0">
              <a:latin typeface="Cambria" panose="02040503050406030204" pitchFamily="18" charset="0"/>
            </a:endParaRPr>
          </a:p>
          <a:p>
            <a:r>
              <a:rPr lang="en-US" sz="2400" dirty="0">
                <a:latin typeface="Cambria" panose="02040503050406030204" pitchFamily="18" charset="0"/>
              </a:rPr>
              <a:t>PhD, Computer Science</a:t>
            </a:r>
          </a:p>
          <a:p>
            <a:r>
              <a:rPr lang="en-US" sz="2400" dirty="0">
                <a:latin typeface="Cambria" panose="02040503050406030204" pitchFamily="18" charset="0"/>
              </a:rPr>
              <a:t>Stony Brook University, NY, USA</a:t>
            </a:r>
          </a:p>
        </p:txBody>
      </p:sp>
      <p:pic>
        <p:nvPicPr>
          <p:cNvPr id="44" name="Picture 43">
            <a:extLst>
              <a:ext uri="{FF2B5EF4-FFF2-40B4-BE49-F238E27FC236}">
                <a16:creationId xmlns:a16="http://schemas.microsoft.com/office/drawing/2014/main" id="{8085D6CE-F450-C302-3A73-AE0BAA4C322F}"/>
              </a:ext>
            </a:extLst>
          </p:cNvPr>
          <p:cNvPicPr>
            <a:picLocks noChangeAspect="1"/>
          </p:cNvPicPr>
          <p:nvPr/>
        </p:nvPicPr>
        <p:blipFill>
          <a:blip r:embed="rId4"/>
          <a:stretch>
            <a:fillRect/>
          </a:stretch>
        </p:blipFill>
        <p:spPr>
          <a:xfrm>
            <a:off x="10400745" y="6289785"/>
            <a:ext cx="1331007" cy="365632"/>
          </a:xfrm>
          <a:prstGeom prst="rect">
            <a:avLst/>
          </a:prstGeom>
        </p:spPr>
      </p:pic>
      <p:pic>
        <p:nvPicPr>
          <p:cNvPr id="46" name="Picture 2">
            <a:extLst>
              <a:ext uri="{FF2B5EF4-FFF2-40B4-BE49-F238E27FC236}">
                <a16:creationId xmlns:a16="http://schemas.microsoft.com/office/drawing/2014/main" id="{CE6B5FA4-422B-3065-0C48-B39A3BBBBF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Exascale Computing | Argonne National Laboratory">
            <a:extLst>
              <a:ext uri="{FF2B5EF4-FFF2-40B4-BE49-F238E27FC236}">
                <a16:creationId xmlns:a16="http://schemas.microsoft.com/office/drawing/2014/main" id="{C1E28DB6-590A-6598-BA30-4AAC67D6A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631691-D74C-9A14-4F4A-575EFF6D1C5E}"/>
              </a:ext>
            </a:extLst>
          </p:cNvPr>
          <p:cNvSpPr txBox="1"/>
          <p:nvPr/>
        </p:nvSpPr>
        <p:spPr>
          <a:xfrm>
            <a:off x="857533" y="5824150"/>
            <a:ext cx="5896193" cy="830997"/>
          </a:xfrm>
          <a:prstGeom prst="rect">
            <a:avLst/>
          </a:prstGeom>
          <a:noFill/>
        </p:spPr>
        <p:txBody>
          <a:bodyPr wrap="square" rtlCol="0">
            <a:spAutoFit/>
          </a:bodyPr>
          <a:lstStyle/>
          <a:p>
            <a:r>
              <a:rPr lang="en-US" sz="1200" dirty="0"/>
              <a:t>Alok Mishra, Carlos X. Soto, </a:t>
            </a:r>
            <a:r>
              <a:rPr lang="en-US" sz="1200" dirty="0" err="1"/>
              <a:t>Smeet</a:t>
            </a:r>
            <a:r>
              <a:rPr lang="en-US" sz="1200" dirty="0"/>
              <a:t> </a:t>
            </a:r>
            <a:r>
              <a:rPr lang="en-US" sz="1200" dirty="0" err="1"/>
              <a:t>Chheda</a:t>
            </a:r>
            <a:r>
              <a:rPr lang="en-US" sz="1200" dirty="0"/>
              <a:t>, Abid Malik, </a:t>
            </a:r>
            <a:r>
              <a:rPr lang="en-US" sz="1200" dirty="0" err="1"/>
              <a:t>Meifeng</a:t>
            </a:r>
            <a:r>
              <a:rPr lang="en-US" sz="1200" dirty="0"/>
              <a:t> Lin, and Barbara Chapman, </a:t>
            </a:r>
            <a:r>
              <a:rPr lang="en-US" sz="1200" i="1" dirty="0"/>
              <a:t>“COMPOFF: A Compiler Cost model using Machine Learning to predict the Cost of OpenMP Offloading”,</a:t>
            </a:r>
            <a:r>
              <a:rPr lang="en-US" sz="1200" dirty="0"/>
              <a:t> In 2022 IEEE International Parallel and Distributed Processing Symposium Workshops (IPDPSW), May 30-June 3, 2022, Virtual Event, Lyon, France.</a:t>
            </a:r>
          </a:p>
        </p:txBody>
      </p:sp>
    </p:spTree>
    <p:extLst>
      <p:ext uri="{BB962C8B-B14F-4D97-AF65-F5344CB8AC3E}">
        <p14:creationId xmlns:p14="http://schemas.microsoft.com/office/powerpoint/2010/main" val="33822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5"/>
                                        </p:tgtEl>
                                        <p:attrNameLst>
                                          <p:attrName>r</p:attrName>
                                        </p:attrNameLst>
                                      </p:cBhvr>
                                    </p:animRot>
                                    <p:animRot by="-240000">
                                      <p:cBhvr>
                                        <p:cTn id="13" dur="1000" fill="hold">
                                          <p:stCondLst>
                                            <p:cond delay="1000"/>
                                          </p:stCondLst>
                                        </p:cTn>
                                        <p:tgtEl>
                                          <p:spTgt spid="5"/>
                                        </p:tgtEl>
                                        <p:attrNameLst>
                                          <p:attrName>r</p:attrName>
                                        </p:attrNameLst>
                                      </p:cBhvr>
                                    </p:animRot>
                                    <p:animRot by="240000">
                                      <p:cBhvr>
                                        <p:cTn id="14" dur="1000" fill="hold">
                                          <p:stCondLst>
                                            <p:cond delay="2000"/>
                                          </p:stCondLst>
                                        </p:cTn>
                                        <p:tgtEl>
                                          <p:spTgt spid="5"/>
                                        </p:tgtEl>
                                        <p:attrNameLst>
                                          <p:attrName>r</p:attrName>
                                        </p:attrNameLst>
                                      </p:cBhvr>
                                    </p:animRot>
                                    <p:animRot by="-240000">
                                      <p:cBhvr>
                                        <p:cTn id="15" dur="1000" fill="hold">
                                          <p:stCondLst>
                                            <p:cond delay="3000"/>
                                          </p:stCondLst>
                                        </p:cTn>
                                        <p:tgtEl>
                                          <p:spTgt spid="5"/>
                                        </p:tgtEl>
                                        <p:attrNameLst>
                                          <p:attrName>r</p:attrName>
                                        </p:attrNameLst>
                                      </p:cBhvr>
                                    </p:animRot>
                                    <p:animRot by="120000">
                                      <p:cBhvr>
                                        <p:cTn id="16" dur="1000" fill="hold">
                                          <p:stCondLst>
                                            <p:cond delay="4000"/>
                                          </p:stCondLst>
                                        </p:cTn>
                                        <p:tgtEl>
                                          <p:spTgt spid="5"/>
                                        </p:tgtEl>
                                        <p:attrNameLst>
                                          <p:attrName>r</p:attrName>
                                        </p:attrNameLst>
                                      </p:cBhvr>
                                    </p:animRot>
                                  </p:childTnLst>
                                </p:cTn>
                              </p:par>
                              <p:par>
                                <p:cTn id="17" presetID="10"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Matrix Multiplication – CUDA </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F3DC3DD-3944-4907-A0EF-D17715451430}"/>
              </a:ext>
            </a:extLst>
          </p:cNvPr>
          <p:cNvPicPr>
            <a:picLocks noChangeAspect="1"/>
          </p:cNvPicPr>
          <p:nvPr/>
        </p:nvPicPr>
        <p:blipFill>
          <a:blip r:embed="rId6"/>
          <a:stretch>
            <a:fillRect/>
          </a:stretch>
        </p:blipFill>
        <p:spPr>
          <a:xfrm>
            <a:off x="1602861" y="1376322"/>
            <a:ext cx="4178533" cy="4960669"/>
          </a:xfrm>
          <a:prstGeom prst="rect">
            <a:avLst/>
          </a:prstGeom>
        </p:spPr>
      </p:pic>
      <p:pic>
        <p:nvPicPr>
          <p:cNvPr id="7" name="Picture 6">
            <a:extLst>
              <a:ext uri="{FF2B5EF4-FFF2-40B4-BE49-F238E27FC236}">
                <a16:creationId xmlns:a16="http://schemas.microsoft.com/office/drawing/2014/main" id="{4C8C520D-ED19-1C16-7CCF-31D6A1A348FC}"/>
              </a:ext>
            </a:extLst>
          </p:cNvPr>
          <p:cNvPicPr>
            <a:picLocks noChangeAspect="1"/>
          </p:cNvPicPr>
          <p:nvPr/>
        </p:nvPicPr>
        <p:blipFill>
          <a:blip r:embed="rId7"/>
          <a:stretch>
            <a:fillRect/>
          </a:stretch>
        </p:blipFill>
        <p:spPr>
          <a:xfrm>
            <a:off x="3515767" y="2096943"/>
            <a:ext cx="4953000" cy="2438400"/>
          </a:xfrm>
          <a:prstGeom prst="rect">
            <a:avLst/>
          </a:prstGeom>
        </p:spPr>
      </p:pic>
      <p:pic>
        <p:nvPicPr>
          <p:cNvPr id="6" name="Picture 3">
            <a:extLst>
              <a:ext uri="{FF2B5EF4-FFF2-40B4-BE49-F238E27FC236}">
                <a16:creationId xmlns:a16="http://schemas.microsoft.com/office/drawing/2014/main" id="{AE49F6B3-B549-94FA-8AEF-DFD1CB073B21}"/>
              </a:ext>
            </a:extLst>
          </p:cNvPr>
          <p:cNvPicPr>
            <a:picLocks noChangeAspect="1"/>
          </p:cNvPicPr>
          <p:nvPr/>
        </p:nvPicPr>
        <p:blipFill>
          <a:blip r:embed="rId8"/>
          <a:srcRect/>
          <a:stretch/>
        </p:blipFill>
        <p:spPr>
          <a:xfrm>
            <a:off x="3518032" y="2123494"/>
            <a:ext cx="4953000" cy="2385297"/>
          </a:xfrm>
          <a:prstGeom prst="rect">
            <a:avLst/>
          </a:prstGeom>
        </p:spPr>
      </p:pic>
      <p:sp>
        <p:nvSpPr>
          <p:cNvPr id="4" name="Footer Placeholder 3">
            <a:extLst>
              <a:ext uri="{FF2B5EF4-FFF2-40B4-BE49-F238E27FC236}">
                <a16:creationId xmlns:a16="http://schemas.microsoft.com/office/drawing/2014/main" id="{63035BCA-2B75-0745-E90C-B4E11A5265AD}"/>
              </a:ext>
            </a:extLst>
          </p:cNvPr>
          <p:cNvSpPr>
            <a:spLocks noGrp="1"/>
          </p:cNvSpPr>
          <p:nvPr>
            <p:ph type="ftr" sz="quarter" idx="14"/>
          </p:nvPr>
        </p:nvSpPr>
        <p:spPr/>
        <p:txBody>
          <a:bodyPr/>
          <a:lstStyle/>
          <a:p>
            <a:pPr algn="l"/>
            <a:r>
              <a:rPr lang="en-US"/>
              <a:t>alok.mishra@stonybrook.edu</a:t>
            </a:r>
            <a:endParaRPr lang="en-US" dirty="0"/>
          </a:p>
        </p:txBody>
      </p:sp>
      <p:sp>
        <p:nvSpPr>
          <p:cNvPr id="5" name="Slide Number Placeholder 4">
            <a:extLst>
              <a:ext uri="{FF2B5EF4-FFF2-40B4-BE49-F238E27FC236}">
                <a16:creationId xmlns:a16="http://schemas.microsoft.com/office/drawing/2014/main" id="{E853BEDB-81F6-D87D-F2E1-AA4B0B4199EA}"/>
              </a:ext>
            </a:extLst>
          </p:cNvPr>
          <p:cNvSpPr>
            <a:spLocks noGrp="1"/>
          </p:cNvSpPr>
          <p:nvPr>
            <p:ph type="sldNum" sz="quarter" idx="12"/>
          </p:nvPr>
        </p:nvSpPr>
        <p:spPr/>
        <p:txBody>
          <a:bodyPr/>
          <a:lstStyle/>
          <a:p>
            <a:fld id="{8E60BE97-EFCC-9E49-9380-906EA2EE1E69}" type="slidenum">
              <a:rPr lang="en-US" smtClean="0"/>
              <a:pPr/>
              <a:t>10</a:t>
            </a:fld>
            <a:endParaRPr lang="en-US" dirty="0"/>
          </a:p>
        </p:txBody>
      </p:sp>
    </p:spTree>
    <p:extLst>
      <p:ext uri="{BB962C8B-B14F-4D97-AF65-F5344CB8AC3E}">
        <p14:creationId xmlns:p14="http://schemas.microsoft.com/office/powerpoint/2010/main" val="671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54167E-6 -4.81481E-6 L 0.2431 -4.81481E-6 " pathEditMode="relative" rAng="0" ptsTypes="AA">
                                      <p:cBhvr>
                                        <p:cTn id="6" dur="2000" fill="hold"/>
                                        <p:tgtEl>
                                          <p:spTgt spid="7"/>
                                        </p:tgtEl>
                                        <p:attrNameLst>
                                          <p:attrName>ppt_x</p:attrName>
                                          <p:attrName>ppt_y</p:attrName>
                                        </p:attrNameLst>
                                      </p:cBhvr>
                                      <p:rCtr x="12148" y="0"/>
                                    </p:animMotion>
                                  </p:childTnLst>
                                </p:cTn>
                              </p:par>
                              <p:par>
                                <p:cTn id="7" presetID="10" presetClass="exit" presetSubtype="0" fill="hold" nodeType="withEffect">
                                  <p:stCondLst>
                                    <p:cond delay="0"/>
                                  </p:stCondLst>
                                  <p:childTnLst>
                                    <p:animEffect transition="out" filter="fade">
                                      <p:cBhvr>
                                        <p:cTn id="8" dur="2000"/>
                                        <p:tgtEl>
                                          <p:spTgt spid="7"/>
                                        </p:tgtEl>
                                      </p:cBhvr>
                                    </p:animEffect>
                                    <p:set>
                                      <p:cBhvr>
                                        <p:cTn id="9" dur="1" fill="hold">
                                          <p:stCondLst>
                                            <p:cond delay="1999"/>
                                          </p:stCondLst>
                                        </p:cTn>
                                        <p:tgtEl>
                                          <p:spTgt spid="7"/>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0" presetClass="path" presetSubtype="0" accel="50000" decel="50000" fill="hold" nodeType="withEffect">
                                  <p:stCondLst>
                                    <p:cond delay="0"/>
                                  </p:stCondLst>
                                  <p:childTnLst>
                                    <p:animMotion origin="layout" path="M -0.00013 -4.81481E-6 L 0.24297 -4.81481E-6 " pathEditMode="relative" ptsTypes="AA">
                                      <p:cBhvr>
                                        <p:cTn id="14" dur="2000" fill="hold"/>
                                        <p:tgtEl>
                                          <p:spTgt spid="6"/>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Matrix Multiplication – OpenCL </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12B160-F9D1-9B42-2ADE-85FF5D9952BC}"/>
              </a:ext>
            </a:extLst>
          </p:cNvPr>
          <p:cNvPicPr>
            <a:picLocks noChangeAspect="1"/>
          </p:cNvPicPr>
          <p:nvPr/>
        </p:nvPicPr>
        <p:blipFill>
          <a:blip r:embed="rId6"/>
          <a:stretch>
            <a:fillRect/>
          </a:stretch>
        </p:blipFill>
        <p:spPr>
          <a:xfrm>
            <a:off x="4365945" y="1564625"/>
            <a:ext cx="3534246" cy="4857322"/>
          </a:xfrm>
          <a:prstGeom prst="rect">
            <a:avLst/>
          </a:prstGeom>
        </p:spPr>
      </p:pic>
      <p:pic>
        <p:nvPicPr>
          <p:cNvPr id="6" name="Picture 5">
            <a:extLst>
              <a:ext uri="{FF2B5EF4-FFF2-40B4-BE49-F238E27FC236}">
                <a16:creationId xmlns:a16="http://schemas.microsoft.com/office/drawing/2014/main" id="{D363EC72-9533-E31A-56CA-E69124474B9E}"/>
              </a:ext>
            </a:extLst>
          </p:cNvPr>
          <p:cNvPicPr>
            <a:picLocks noChangeAspect="1"/>
          </p:cNvPicPr>
          <p:nvPr/>
        </p:nvPicPr>
        <p:blipFill>
          <a:blip r:embed="rId7"/>
          <a:stretch>
            <a:fillRect/>
          </a:stretch>
        </p:blipFill>
        <p:spPr>
          <a:xfrm>
            <a:off x="368261" y="1355031"/>
            <a:ext cx="3527745" cy="5137844"/>
          </a:xfrm>
          <a:prstGeom prst="rect">
            <a:avLst/>
          </a:prstGeom>
        </p:spPr>
      </p:pic>
      <p:pic>
        <p:nvPicPr>
          <p:cNvPr id="7" name="Picture 6">
            <a:extLst>
              <a:ext uri="{FF2B5EF4-FFF2-40B4-BE49-F238E27FC236}">
                <a16:creationId xmlns:a16="http://schemas.microsoft.com/office/drawing/2014/main" id="{F832A7D3-6C86-8782-F2C1-C3E9056E5CC4}"/>
              </a:ext>
            </a:extLst>
          </p:cNvPr>
          <p:cNvPicPr>
            <a:picLocks noChangeAspect="1"/>
          </p:cNvPicPr>
          <p:nvPr/>
        </p:nvPicPr>
        <p:blipFill>
          <a:blip r:embed="rId8"/>
          <a:stretch>
            <a:fillRect/>
          </a:stretch>
        </p:blipFill>
        <p:spPr>
          <a:xfrm>
            <a:off x="8269504" y="2237098"/>
            <a:ext cx="3534246" cy="2093361"/>
          </a:xfrm>
          <a:prstGeom prst="rect">
            <a:avLst/>
          </a:prstGeom>
        </p:spPr>
      </p:pic>
      <p:sp>
        <p:nvSpPr>
          <p:cNvPr id="3" name="Footer Placeholder 2">
            <a:extLst>
              <a:ext uri="{FF2B5EF4-FFF2-40B4-BE49-F238E27FC236}">
                <a16:creationId xmlns:a16="http://schemas.microsoft.com/office/drawing/2014/main" id="{6DF2A4A9-32AE-544C-F56C-978EBECB7EEE}"/>
              </a:ext>
            </a:extLst>
          </p:cNvPr>
          <p:cNvSpPr>
            <a:spLocks noGrp="1"/>
          </p:cNvSpPr>
          <p:nvPr>
            <p:ph type="ftr" sz="quarter" idx="14"/>
          </p:nvPr>
        </p:nvSpPr>
        <p:spPr/>
        <p:txBody>
          <a:bodyPr/>
          <a:lstStyle/>
          <a:p>
            <a:pPr algn="l"/>
            <a:r>
              <a:rPr lang="en-US"/>
              <a:t>alok.mishra@stonybrook.edu</a:t>
            </a:r>
            <a:endParaRPr lang="en-US" dirty="0"/>
          </a:p>
        </p:txBody>
      </p:sp>
      <p:sp>
        <p:nvSpPr>
          <p:cNvPr id="5" name="Slide Number Placeholder 4">
            <a:extLst>
              <a:ext uri="{FF2B5EF4-FFF2-40B4-BE49-F238E27FC236}">
                <a16:creationId xmlns:a16="http://schemas.microsoft.com/office/drawing/2014/main" id="{BFC124EC-A274-5CEC-7344-9CEE454910C0}"/>
              </a:ext>
            </a:extLst>
          </p:cNvPr>
          <p:cNvSpPr>
            <a:spLocks noGrp="1"/>
          </p:cNvSpPr>
          <p:nvPr>
            <p:ph type="sldNum" sz="quarter" idx="12"/>
          </p:nvPr>
        </p:nvSpPr>
        <p:spPr/>
        <p:txBody>
          <a:bodyPr/>
          <a:lstStyle/>
          <a:p>
            <a:fld id="{8E60BE97-EFCC-9E49-9380-906EA2EE1E69}" type="slidenum">
              <a:rPr lang="en-US" smtClean="0"/>
              <a:pPr/>
              <a:t>11</a:t>
            </a:fld>
            <a:endParaRPr lang="en-US" dirty="0"/>
          </a:p>
        </p:txBody>
      </p:sp>
    </p:spTree>
    <p:extLst>
      <p:ext uri="{BB962C8B-B14F-4D97-AF65-F5344CB8AC3E}">
        <p14:creationId xmlns:p14="http://schemas.microsoft.com/office/powerpoint/2010/main" val="343253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Matrix Multiplication – OpenMP </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4B3F155-4A3E-1FD5-33B7-AE5FB194488C}"/>
              </a:ext>
            </a:extLst>
          </p:cNvPr>
          <p:cNvPicPr>
            <a:picLocks noChangeAspect="1"/>
          </p:cNvPicPr>
          <p:nvPr/>
        </p:nvPicPr>
        <p:blipFill>
          <a:blip r:embed="rId6">
            <a:alphaModFix amt="70000"/>
          </a:blip>
          <a:stretch>
            <a:fillRect/>
          </a:stretch>
        </p:blipFill>
        <p:spPr>
          <a:xfrm>
            <a:off x="838200" y="2006389"/>
            <a:ext cx="4953000" cy="3340100"/>
          </a:xfrm>
          <a:prstGeom prst="rect">
            <a:avLst/>
          </a:prstGeom>
        </p:spPr>
      </p:pic>
      <p:pic>
        <p:nvPicPr>
          <p:cNvPr id="3" name="Picture 2">
            <a:extLst>
              <a:ext uri="{FF2B5EF4-FFF2-40B4-BE49-F238E27FC236}">
                <a16:creationId xmlns:a16="http://schemas.microsoft.com/office/drawing/2014/main" id="{6C0BA63B-C5FB-654D-C2A4-4C1A4E3C5953}"/>
              </a:ext>
            </a:extLst>
          </p:cNvPr>
          <p:cNvPicPr>
            <a:picLocks noChangeAspect="1"/>
          </p:cNvPicPr>
          <p:nvPr/>
        </p:nvPicPr>
        <p:blipFill>
          <a:blip r:embed="rId7">
            <a:alphaModFix amt="70000"/>
          </a:blip>
          <a:srcRect/>
          <a:stretch/>
        </p:blipFill>
        <p:spPr>
          <a:xfrm>
            <a:off x="6778752" y="2006389"/>
            <a:ext cx="4953000" cy="3340100"/>
          </a:xfrm>
          <a:prstGeom prst="rect">
            <a:avLst/>
          </a:prstGeom>
        </p:spPr>
      </p:pic>
      <p:sp>
        <p:nvSpPr>
          <p:cNvPr id="6" name="TextBox 5">
            <a:extLst>
              <a:ext uri="{FF2B5EF4-FFF2-40B4-BE49-F238E27FC236}">
                <a16:creationId xmlns:a16="http://schemas.microsoft.com/office/drawing/2014/main" id="{FD39F979-E593-501D-5FDF-C419CBE219D2}"/>
              </a:ext>
            </a:extLst>
          </p:cNvPr>
          <p:cNvSpPr txBox="1"/>
          <p:nvPr/>
        </p:nvSpPr>
        <p:spPr>
          <a:xfrm>
            <a:off x="838200" y="5583382"/>
            <a:ext cx="4953000" cy="369332"/>
          </a:xfrm>
          <a:prstGeom prst="rect">
            <a:avLst/>
          </a:prstGeom>
          <a:noFill/>
        </p:spPr>
        <p:txBody>
          <a:bodyPr wrap="square" rtlCol="0">
            <a:spAutoFit/>
          </a:bodyPr>
          <a:lstStyle/>
          <a:p>
            <a:pPr algn="ctr"/>
            <a:r>
              <a:rPr lang="en-US" dirty="0"/>
              <a:t>Serial Code</a:t>
            </a:r>
          </a:p>
        </p:txBody>
      </p:sp>
      <p:sp>
        <p:nvSpPr>
          <p:cNvPr id="7" name="TextBox 6">
            <a:extLst>
              <a:ext uri="{FF2B5EF4-FFF2-40B4-BE49-F238E27FC236}">
                <a16:creationId xmlns:a16="http://schemas.microsoft.com/office/drawing/2014/main" id="{F7982AD4-B98C-B6EF-948A-EEA2BDC250FF}"/>
              </a:ext>
            </a:extLst>
          </p:cNvPr>
          <p:cNvSpPr txBox="1"/>
          <p:nvPr/>
        </p:nvSpPr>
        <p:spPr>
          <a:xfrm>
            <a:off x="6795655" y="5583382"/>
            <a:ext cx="4953000" cy="369332"/>
          </a:xfrm>
          <a:prstGeom prst="rect">
            <a:avLst/>
          </a:prstGeom>
          <a:noFill/>
        </p:spPr>
        <p:txBody>
          <a:bodyPr wrap="square" rtlCol="0">
            <a:spAutoFit/>
          </a:bodyPr>
          <a:lstStyle/>
          <a:p>
            <a:pPr algn="ctr"/>
            <a:r>
              <a:rPr lang="en-US" dirty="0"/>
              <a:t>OpenMP Code</a:t>
            </a:r>
          </a:p>
        </p:txBody>
      </p:sp>
      <p:sp>
        <p:nvSpPr>
          <p:cNvPr id="4" name="Footer Placeholder 3">
            <a:extLst>
              <a:ext uri="{FF2B5EF4-FFF2-40B4-BE49-F238E27FC236}">
                <a16:creationId xmlns:a16="http://schemas.microsoft.com/office/drawing/2014/main" id="{ECB51754-F0E9-215B-C6F2-D0908F5DFEE7}"/>
              </a:ext>
            </a:extLst>
          </p:cNvPr>
          <p:cNvSpPr>
            <a:spLocks noGrp="1"/>
          </p:cNvSpPr>
          <p:nvPr>
            <p:ph type="ftr" sz="quarter" idx="14"/>
          </p:nvPr>
        </p:nvSpPr>
        <p:spPr/>
        <p:txBody>
          <a:bodyPr/>
          <a:lstStyle/>
          <a:p>
            <a:pPr algn="l"/>
            <a:r>
              <a:rPr lang="en-US"/>
              <a:t>alok.mishra@stonybrook.edu</a:t>
            </a:r>
            <a:endParaRPr lang="en-US" dirty="0"/>
          </a:p>
        </p:txBody>
      </p:sp>
      <p:sp>
        <p:nvSpPr>
          <p:cNvPr id="8" name="Slide Number Placeholder 7">
            <a:extLst>
              <a:ext uri="{FF2B5EF4-FFF2-40B4-BE49-F238E27FC236}">
                <a16:creationId xmlns:a16="http://schemas.microsoft.com/office/drawing/2014/main" id="{65E7418D-2C41-0783-C751-59CF7F8BA7F7}"/>
              </a:ext>
            </a:extLst>
          </p:cNvPr>
          <p:cNvSpPr>
            <a:spLocks noGrp="1"/>
          </p:cNvSpPr>
          <p:nvPr>
            <p:ph type="sldNum" sz="quarter" idx="12"/>
          </p:nvPr>
        </p:nvSpPr>
        <p:spPr/>
        <p:txBody>
          <a:bodyPr/>
          <a:lstStyle/>
          <a:p>
            <a:fld id="{8E60BE97-EFCC-9E49-9380-906EA2EE1E69}" type="slidenum">
              <a:rPr lang="en-US" smtClean="0"/>
              <a:pPr/>
              <a:t>12</a:t>
            </a:fld>
            <a:endParaRPr lang="en-US" dirty="0"/>
          </a:p>
        </p:txBody>
      </p:sp>
    </p:spTree>
    <p:extLst>
      <p:ext uri="{BB962C8B-B14F-4D97-AF65-F5344CB8AC3E}">
        <p14:creationId xmlns:p14="http://schemas.microsoft.com/office/powerpoint/2010/main" val="218261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1.11111E-6 L -0.25911 -1.11111E-6 " pathEditMode="relative" rAng="0" ptsTypes="AA">
                                      <p:cBhvr>
                                        <p:cTn id="6" dur="3000" fill="hold"/>
                                        <p:tgtEl>
                                          <p:spTgt spid="3"/>
                                        </p:tgtEl>
                                        <p:attrNameLst>
                                          <p:attrName>ppt_x</p:attrName>
                                          <p:attrName>ppt_y</p:attrName>
                                        </p:attrNameLst>
                                      </p:cBhvr>
                                      <p:rCtr x="-12956" y="0"/>
                                    </p:animMotion>
                                  </p:childTnLst>
                                </p:cTn>
                              </p:par>
                              <p:par>
                                <p:cTn id="7" presetID="0" presetClass="path" presetSubtype="0" accel="50000" decel="50000" fill="hold" nodeType="withEffect">
                                  <p:stCondLst>
                                    <p:cond delay="0"/>
                                  </p:stCondLst>
                                  <p:childTnLst>
                                    <p:animMotion origin="layout" path="M -0.00026 0.00116 L 0.22813 0.00116 " pathEditMode="relative" ptsTypes="AA">
                                      <p:cBhvr>
                                        <p:cTn id="8" dur="3000" fill="hold"/>
                                        <p:tgtEl>
                                          <p:spTgt spid="5"/>
                                        </p:tgtEl>
                                        <p:attrNameLst>
                                          <p:attrName>ppt_x</p:attrName>
                                          <p:attrName>ppt_y</p:attrName>
                                        </p:attrNameLst>
                                      </p:cBhvr>
                                    </p:animMotion>
                                  </p:childTnLst>
                                </p:cTn>
                              </p:par>
                              <p:par>
                                <p:cTn id="9" presetID="10" presetClass="exit" presetSubtype="0" fill="hold" grpId="0" nodeType="withEffect">
                                  <p:stCondLst>
                                    <p:cond delay="0"/>
                                  </p:stCondLst>
                                  <p:childTnLst>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OpenMP GPU Offloading</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A7D28C3-28E5-3BB7-3F08-58A840653A70}"/>
              </a:ext>
            </a:extLst>
          </p:cNvPr>
          <p:cNvPicPr>
            <a:picLocks noChangeAspect="1"/>
          </p:cNvPicPr>
          <p:nvPr/>
        </p:nvPicPr>
        <p:blipFill>
          <a:blip r:embed="rId6"/>
          <a:stretch>
            <a:fillRect/>
          </a:stretch>
        </p:blipFill>
        <p:spPr>
          <a:xfrm>
            <a:off x="5711686" y="2019821"/>
            <a:ext cx="5855276" cy="3203541"/>
          </a:xfrm>
          <a:prstGeom prst="rect">
            <a:avLst/>
          </a:prstGeom>
        </p:spPr>
      </p:pic>
      <p:pic>
        <p:nvPicPr>
          <p:cNvPr id="8" name="Picture 7">
            <a:extLst>
              <a:ext uri="{FF2B5EF4-FFF2-40B4-BE49-F238E27FC236}">
                <a16:creationId xmlns:a16="http://schemas.microsoft.com/office/drawing/2014/main" id="{9372A7DC-877B-FEC4-A22F-13589D6238C9}"/>
              </a:ext>
            </a:extLst>
          </p:cNvPr>
          <p:cNvPicPr>
            <a:picLocks noChangeAspect="1"/>
          </p:cNvPicPr>
          <p:nvPr/>
        </p:nvPicPr>
        <p:blipFill>
          <a:blip r:embed="rId7"/>
          <a:stretch>
            <a:fillRect/>
          </a:stretch>
        </p:blipFill>
        <p:spPr>
          <a:xfrm>
            <a:off x="932648" y="1961985"/>
            <a:ext cx="3846391" cy="1548547"/>
          </a:xfrm>
          <a:prstGeom prst="rect">
            <a:avLst/>
          </a:prstGeom>
        </p:spPr>
      </p:pic>
      <p:pic>
        <p:nvPicPr>
          <p:cNvPr id="9" name="Picture 8">
            <a:extLst>
              <a:ext uri="{FF2B5EF4-FFF2-40B4-BE49-F238E27FC236}">
                <a16:creationId xmlns:a16="http://schemas.microsoft.com/office/drawing/2014/main" id="{531FE971-BAD5-8C07-28A0-DF9D4D475E2C}"/>
              </a:ext>
            </a:extLst>
          </p:cNvPr>
          <p:cNvPicPr>
            <a:picLocks noChangeAspect="1"/>
          </p:cNvPicPr>
          <p:nvPr/>
        </p:nvPicPr>
        <p:blipFill>
          <a:blip r:embed="rId8"/>
          <a:stretch>
            <a:fillRect/>
          </a:stretch>
        </p:blipFill>
        <p:spPr>
          <a:xfrm>
            <a:off x="932648" y="4102033"/>
            <a:ext cx="3846391" cy="1548547"/>
          </a:xfrm>
          <a:prstGeom prst="rect">
            <a:avLst/>
          </a:prstGeom>
        </p:spPr>
      </p:pic>
      <p:sp>
        <p:nvSpPr>
          <p:cNvPr id="10" name="TextBox 9">
            <a:extLst>
              <a:ext uri="{FF2B5EF4-FFF2-40B4-BE49-F238E27FC236}">
                <a16:creationId xmlns:a16="http://schemas.microsoft.com/office/drawing/2014/main" id="{F12C1C29-7AD6-72A8-8604-019350C759D8}"/>
              </a:ext>
            </a:extLst>
          </p:cNvPr>
          <p:cNvSpPr txBox="1"/>
          <p:nvPr/>
        </p:nvSpPr>
        <p:spPr>
          <a:xfrm>
            <a:off x="929600" y="3489912"/>
            <a:ext cx="3846391" cy="2739211"/>
          </a:xfrm>
          <a:prstGeom prst="rect">
            <a:avLst/>
          </a:prstGeom>
          <a:noFill/>
        </p:spPr>
        <p:txBody>
          <a:bodyPr wrap="square">
            <a:spAutoFit/>
          </a:bodyPr>
          <a:lstStyle/>
          <a:p>
            <a:pPr marL="342900" indent="-342900" algn="ctr" rtl="0">
              <a:spcBef>
                <a:spcPts val="0"/>
              </a:spcBef>
              <a:spcAft>
                <a:spcPts val="0"/>
              </a:spcAft>
              <a:buAutoNum type="alphaLcParenBoth"/>
              <a:tabLst>
                <a:tab pos="2730500" algn="ctr"/>
                <a:tab pos="9763125" algn="ctr"/>
              </a:tabLst>
            </a:pPr>
            <a:r>
              <a:rPr lang="en-US" sz="1800" b="0" i="0" u="none" strike="noStrike" dirty="0">
                <a:solidFill>
                  <a:srgbClr val="000000"/>
                </a:solidFill>
                <a:effectLst/>
                <a:latin typeface="EB Garamond" pitchFamily="2" charset="0"/>
              </a:rPr>
              <a:t>Sequential</a:t>
            </a:r>
          </a:p>
          <a:p>
            <a:pPr marL="342900" indent="-342900" algn="ctr" rtl="0">
              <a:spcBef>
                <a:spcPts val="0"/>
              </a:spcBef>
              <a:spcAft>
                <a:spcPts val="0"/>
              </a:spcAft>
              <a:buAutoNum type="alphaLcParenBoth"/>
              <a:tabLst>
                <a:tab pos="2730500" algn="ctr"/>
                <a:tab pos="9763125" algn="ctr"/>
              </a:tabLst>
            </a:pPr>
            <a:endParaRPr lang="en-US" sz="1800" b="0" i="0" u="none" strike="noStrike" dirty="0">
              <a:solidFill>
                <a:srgbClr val="000000"/>
              </a:solidFill>
              <a:effectLst/>
              <a:latin typeface="EB Garamond" pitchFamily="2" charset="0"/>
            </a:endParaRPr>
          </a:p>
          <a:p>
            <a:pPr marL="342900" indent="-342900" algn="ctr" rtl="0">
              <a:spcBef>
                <a:spcPts val="0"/>
              </a:spcBef>
              <a:spcAft>
                <a:spcPts val="0"/>
              </a:spcAft>
              <a:buAutoNum type="alphaLcParenBoth"/>
              <a:tabLst>
                <a:tab pos="2730500" algn="ctr"/>
                <a:tab pos="9763125" algn="ctr"/>
              </a:tabLst>
            </a:pPr>
            <a:endParaRPr lang="en-US" dirty="0">
              <a:solidFill>
                <a:srgbClr val="000000"/>
              </a:solidFill>
              <a:latin typeface="EB Garamond" pitchFamily="2" charset="0"/>
            </a:endParaRPr>
          </a:p>
          <a:p>
            <a:pPr marL="342900" indent="-342900" algn="ctr" rtl="0">
              <a:spcBef>
                <a:spcPts val="0"/>
              </a:spcBef>
              <a:spcAft>
                <a:spcPts val="0"/>
              </a:spcAft>
              <a:buAutoNum type="alphaLcParenBoth"/>
              <a:tabLst>
                <a:tab pos="2730500" algn="ctr"/>
                <a:tab pos="9763125" algn="ctr"/>
              </a:tabLst>
            </a:pPr>
            <a:endParaRPr lang="en-US" sz="1800" b="0" i="0" u="none" strike="noStrike" dirty="0">
              <a:solidFill>
                <a:srgbClr val="000000"/>
              </a:solidFill>
              <a:effectLst/>
              <a:latin typeface="EB Garamond" pitchFamily="2" charset="0"/>
            </a:endParaRPr>
          </a:p>
          <a:p>
            <a:pPr marL="342900" indent="-342900" algn="ctr" rtl="0">
              <a:spcBef>
                <a:spcPts val="0"/>
              </a:spcBef>
              <a:spcAft>
                <a:spcPts val="0"/>
              </a:spcAft>
              <a:buAutoNum type="alphaLcParenBoth"/>
              <a:tabLst>
                <a:tab pos="2730500" algn="ctr"/>
                <a:tab pos="9763125" algn="ctr"/>
              </a:tabLst>
            </a:pPr>
            <a:endParaRPr lang="en-US" dirty="0">
              <a:solidFill>
                <a:srgbClr val="000000"/>
              </a:solidFill>
              <a:latin typeface="EB Garamond" pitchFamily="2" charset="0"/>
            </a:endParaRPr>
          </a:p>
          <a:p>
            <a:pPr marL="342900" indent="-342900" algn="ctr" rtl="0">
              <a:spcBef>
                <a:spcPts val="0"/>
              </a:spcBef>
              <a:spcAft>
                <a:spcPts val="0"/>
              </a:spcAft>
              <a:buAutoNum type="alphaLcParenBoth"/>
              <a:tabLst>
                <a:tab pos="2730500" algn="ctr"/>
                <a:tab pos="9763125" algn="ctr"/>
              </a:tabLst>
            </a:pPr>
            <a:endParaRPr lang="en-US" sz="1800" b="0" i="0" u="none" strike="noStrike" dirty="0">
              <a:solidFill>
                <a:srgbClr val="000000"/>
              </a:solidFill>
              <a:effectLst/>
              <a:latin typeface="EB Garamond" pitchFamily="2" charset="0"/>
            </a:endParaRPr>
          </a:p>
          <a:p>
            <a:pPr marL="342900" indent="-342900" algn="ctr" rtl="0">
              <a:spcBef>
                <a:spcPts val="0"/>
              </a:spcBef>
              <a:spcAft>
                <a:spcPts val="0"/>
              </a:spcAft>
              <a:buAutoNum type="alphaLcParenBoth"/>
              <a:tabLst>
                <a:tab pos="2730500" algn="ctr"/>
                <a:tab pos="9763125" algn="ctr"/>
              </a:tabLst>
            </a:pPr>
            <a:endParaRPr lang="en-US" sz="2400" dirty="0">
              <a:solidFill>
                <a:srgbClr val="000000"/>
              </a:solidFill>
              <a:latin typeface="EB Garamond" pitchFamily="2" charset="0"/>
            </a:endParaRPr>
          </a:p>
          <a:p>
            <a:pPr marL="342900" indent="-342900" algn="ctr" rtl="0">
              <a:spcBef>
                <a:spcPts val="0"/>
              </a:spcBef>
              <a:spcAft>
                <a:spcPts val="0"/>
              </a:spcAft>
              <a:buAutoNum type="alphaLcParenBoth"/>
              <a:tabLst>
                <a:tab pos="2730500" algn="ctr"/>
                <a:tab pos="9763125" algn="ctr"/>
              </a:tabLst>
            </a:pPr>
            <a:endParaRPr lang="en-US" sz="1800" b="0" i="0" u="none" strike="noStrike" dirty="0">
              <a:solidFill>
                <a:srgbClr val="000000"/>
              </a:solidFill>
              <a:effectLst/>
              <a:latin typeface="EB Garamond" pitchFamily="2" charset="0"/>
            </a:endParaRPr>
          </a:p>
          <a:p>
            <a:pPr algn="ctr" rtl="0">
              <a:spcBef>
                <a:spcPts val="0"/>
              </a:spcBef>
              <a:spcAft>
                <a:spcPts val="0"/>
              </a:spcAft>
              <a:tabLst>
                <a:tab pos="2730500" algn="ctr"/>
                <a:tab pos="9763125" algn="ctr"/>
              </a:tabLst>
            </a:pPr>
            <a:r>
              <a:rPr lang="en-US" sz="1800" b="0" i="0" u="none" strike="noStrike" dirty="0">
                <a:solidFill>
                  <a:srgbClr val="000000"/>
                </a:solidFill>
                <a:effectLst/>
                <a:latin typeface="EB Garamond" pitchFamily="2" charset="0"/>
              </a:rPr>
              <a:t>(b) Target Offloading</a:t>
            </a:r>
            <a:endParaRPr lang="en-US" b="0" i="0" u="none" strike="noStrike" dirty="0">
              <a:solidFill>
                <a:srgbClr val="000000"/>
              </a:solidFill>
              <a:effectLst/>
            </a:endParaRPr>
          </a:p>
        </p:txBody>
      </p:sp>
      <p:sp>
        <p:nvSpPr>
          <p:cNvPr id="3" name="Footer Placeholder 2">
            <a:extLst>
              <a:ext uri="{FF2B5EF4-FFF2-40B4-BE49-F238E27FC236}">
                <a16:creationId xmlns:a16="http://schemas.microsoft.com/office/drawing/2014/main" id="{23DE8E3A-67DD-536B-64CE-722CD4F68A0E}"/>
              </a:ext>
            </a:extLst>
          </p:cNvPr>
          <p:cNvSpPr>
            <a:spLocks noGrp="1"/>
          </p:cNvSpPr>
          <p:nvPr>
            <p:ph type="ftr" sz="quarter" idx="14"/>
          </p:nvPr>
        </p:nvSpPr>
        <p:spPr/>
        <p:txBody>
          <a:bodyPr/>
          <a:lstStyle/>
          <a:p>
            <a:pPr algn="l"/>
            <a:r>
              <a:rPr lang="en-US"/>
              <a:t>alok.mishra@stonybrook.edu</a:t>
            </a:r>
            <a:endParaRPr lang="en-US" dirty="0"/>
          </a:p>
        </p:txBody>
      </p:sp>
      <p:sp>
        <p:nvSpPr>
          <p:cNvPr id="5" name="Slide Number Placeholder 4">
            <a:extLst>
              <a:ext uri="{FF2B5EF4-FFF2-40B4-BE49-F238E27FC236}">
                <a16:creationId xmlns:a16="http://schemas.microsoft.com/office/drawing/2014/main" id="{E1C0F867-389A-FD68-EF7F-2FFA4D194039}"/>
              </a:ext>
            </a:extLst>
          </p:cNvPr>
          <p:cNvSpPr>
            <a:spLocks noGrp="1"/>
          </p:cNvSpPr>
          <p:nvPr>
            <p:ph type="sldNum" sz="quarter" idx="12"/>
          </p:nvPr>
        </p:nvSpPr>
        <p:spPr/>
        <p:txBody>
          <a:bodyPr/>
          <a:lstStyle/>
          <a:p>
            <a:fld id="{8E60BE97-EFCC-9E49-9380-906EA2EE1E69}" type="slidenum">
              <a:rPr lang="en-US" smtClean="0"/>
              <a:pPr/>
              <a:t>13</a:t>
            </a:fld>
            <a:endParaRPr lang="en-US" dirty="0"/>
          </a:p>
        </p:txBody>
      </p:sp>
    </p:spTree>
    <p:extLst>
      <p:ext uri="{BB962C8B-B14F-4D97-AF65-F5344CB8AC3E}">
        <p14:creationId xmlns:p14="http://schemas.microsoft.com/office/powerpoint/2010/main" val="108419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GPU Offloading - Variants</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6EE0BA-8523-51FB-29D2-36C9639ADDDB}"/>
              </a:ext>
            </a:extLst>
          </p:cNvPr>
          <p:cNvPicPr>
            <a:picLocks noChangeAspect="1"/>
          </p:cNvPicPr>
          <p:nvPr/>
        </p:nvPicPr>
        <p:blipFill>
          <a:blip r:embed="rId6"/>
          <a:stretch>
            <a:fillRect/>
          </a:stretch>
        </p:blipFill>
        <p:spPr>
          <a:xfrm>
            <a:off x="278285" y="2188942"/>
            <a:ext cx="3814028" cy="1366693"/>
          </a:xfrm>
          <a:prstGeom prst="rect">
            <a:avLst/>
          </a:prstGeom>
        </p:spPr>
      </p:pic>
      <p:pic>
        <p:nvPicPr>
          <p:cNvPr id="5" name="Picture 4">
            <a:extLst>
              <a:ext uri="{FF2B5EF4-FFF2-40B4-BE49-F238E27FC236}">
                <a16:creationId xmlns:a16="http://schemas.microsoft.com/office/drawing/2014/main" id="{467C5242-722B-65DB-46CE-72DFD0B34EE0}"/>
              </a:ext>
            </a:extLst>
          </p:cNvPr>
          <p:cNvPicPr>
            <a:picLocks noChangeAspect="1"/>
          </p:cNvPicPr>
          <p:nvPr/>
        </p:nvPicPr>
        <p:blipFill>
          <a:blip r:embed="rId7"/>
          <a:stretch>
            <a:fillRect/>
          </a:stretch>
        </p:blipFill>
        <p:spPr>
          <a:xfrm>
            <a:off x="4239897" y="2194316"/>
            <a:ext cx="3814025" cy="1366692"/>
          </a:xfrm>
          <a:prstGeom prst="rect">
            <a:avLst/>
          </a:prstGeom>
        </p:spPr>
      </p:pic>
      <p:pic>
        <p:nvPicPr>
          <p:cNvPr id="6" name="Picture 5">
            <a:extLst>
              <a:ext uri="{FF2B5EF4-FFF2-40B4-BE49-F238E27FC236}">
                <a16:creationId xmlns:a16="http://schemas.microsoft.com/office/drawing/2014/main" id="{03AD01BD-9AEE-3A61-3445-2AD7C60D3830}"/>
              </a:ext>
            </a:extLst>
          </p:cNvPr>
          <p:cNvPicPr>
            <a:picLocks noChangeAspect="1"/>
          </p:cNvPicPr>
          <p:nvPr/>
        </p:nvPicPr>
        <p:blipFill>
          <a:blip r:embed="rId8"/>
          <a:stretch>
            <a:fillRect/>
          </a:stretch>
        </p:blipFill>
        <p:spPr>
          <a:xfrm>
            <a:off x="8201507" y="2188942"/>
            <a:ext cx="3814024" cy="1350800"/>
          </a:xfrm>
          <a:prstGeom prst="rect">
            <a:avLst/>
          </a:prstGeom>
        </p:spPr>
      </p:pic>
      <p:pic>
        <p:nvPicPr>
          <p:cNvPr id="11" name="Picture 10">
            <a:extLst>
              <a:ext uri="{FF2B5EF4-FFF2-40B4-BE49-F238E27FC236}">
                <a16:creationId xmlns:a16="http://schemas.microsoft.com/office/drawing/2014/main" id="{3CD23537-DCD3-FACC-76FD-5643A47E80E9}"/>
              </a:ext>
            </a:extLst>
          </p:cNvPr>
          <p:cNvPicPr>
            <a:picLocks noChangeAspect="1"/>
          </p:cNvPicPr>
          <p:nvPr/>
        </p:nvPicPr>
        <p:blipFill>
          <a:blip r:embed="rId9"/>
          <a:stretch>
            <a:fillRect/>
          </a:stretch>
        </p:blipFill>
        <p:spPr>
          <a:xfrm>
            <a:off x="278285" y="4211546"/>
            <a:ext cx="3814028" cy="1366691"/>
          </a:xfrm>
          <a:prstGeom prst="rect">
            <a:avLst/>
          </a:prstGeom>
        </p:spPr>
      </p:pic>
      <p:pic>
        <p:nvPicPr>
          <p:cNvPr id="12" name="Picture 11">
            <a:extLst>
              <a:ext uri="{FF2B5EF4-FFF2-40B4-BE49-F238E27FC236}">
                <a16:creationId xmlns:a16="http://schemas.microsoft.com/office/drawing/2014/main" id="{BBA7D548-34A1-A7BF-5623-4ED4FF25B6E3}"/>
              </a:ext>
            </a:extLst>
          </p:cNvPr>
          <p:cNvPicPr>
            <a:picLocks noChangeAspect="1"/>
          </p:cNvPicPr>
          <p:nvPr/>
        </p:nvPicPr>
        <p:blipFill>
          <a:blip r:embed="rId10"/>
          <a:stretch>
            <a:fillRect/>
          </a:stretch>
        </p:blipFill>
        <p:spPr>
          <a:xfrm>
            <a:off x="4239897" y="4211546"/>
            <a:ext cx="3814024" cy="1357434"/>
          </a:xfrm>
          <a:prstGeom prst="rect">
            <a:avLst/>
          </a:prstGeom>
        </p:spPr>
      </p:pic>
      <p:pic>
        <p:nvPicPr>
          <p:cNvPr id="13" name="Picture 12">
            <a:extLst>
              <a:ext uri="{FF2B5EF4-FFF2-40B4-BE49-F238E27FC236}">
                <a16:creationId xmlns:a16="http://schemas.microsoft.com/office/drawing/2014/main" id="{651AC543-2B1F-7FE3-75D0-A3681BD4FD0A}"/>
              </a:ext>
            </a:extLst>
          </p:cNvPr>
          <p:cNvPicPr>
            <a:picLocks noChangeAspect="1"/>
          </p:cNvPicPr>
          <p:nvPr/>
        </p:nvPicPr>
        <p:blipFill>
          <a:blip r:embed="rId11"/>
          <a:stretch>
            <a:fillRect/>
          </a:stretch>
        </p:blipFill>
        <p:spPr>
          <a:xfrm>
            <a:off x="8201503" y="4211546"/>
            <a:ext cx="3814028" cy="1366692"/>
          </a:xfrm>
          <a:prstGeom prst="rect">
            <a:avLst/>
          </a:prstGeom>
        </p:spPr>
      </p:pic>
      <p:sp>
        <p:nvSpPr>
          <p:cNvPr id="14" name="TextBox 13">
            <a:extLst>
              <a:ext uri="{FF2B5EF4-FFF2-40B4-BE49-F238E27FC236}">
                <a16:creationId xmlns:a16="http://schemas.microsoft.com/office/drawing/2014/main" id="{26E3E844-5EEB-BA5A-CD53-5918CE787CE4}"/>
              </a:ext>
            </a:extLst>
          </p:cNvPr>
          <p:cNvSpPr txBox="1"/>
          <p:nvPr/>
        </p:nvSpPr>
        <p:spPr>
          <a:xfrm>
            <a:off x="236154" y="3566797"/>
            <a:ext cx="11710626" cy="2369880"/>
          </a:xfrm>
          <a:prstGeom prst="rect">
            <a:avLst/>
          </a:prstGeom>
          <a:noFill/>
        </p:spPr>
        <p:txBody>
          <a:bodyPr wrap="square">
            <a:spAutoFit/>
          </a:bodyPr>
          <a:lstStyle/>
          <a:p>
            <a:pPr rtl="0">
              <a:spcBef>
                <a:spcPts val="0"/>
              </a:spcBef>
              <a:spcAft>
                <a:spcPts val="0"/>
              </a:spcAft>
              <a:tabLst>
                <a:tab pos="1714500" algn="ctr"/>
                <a:tab pos="5715000" algn="ctr"/>
                <a:tab pos="9763125" algn="ctr"/>
              </a:tabLst>
            </a:pPr>
            <a:r>
              <a:rPr lang="en-US" sz="1800" b="0" i="0" u="none" strike="noStrike" dirty="0">
                <a:solidFill>
                  <a:srgbClr val="000000"/>
                </a:solidFill>
                <a:effectLst/>
                <a:latin typeface="EB Garamond" pitchFamily="2" charset="0"/>
              </a:rPr>
              <a:t>	(a) Combined</a:t>
            </a:r>
            <a:r>
              <a:rPr lang="en-US" dirty="0">
                <a:solidFill>
                  <a:srgbClr val="000000"/>
                </a:solidFill>
              </a:rPr>
              <a:t>	</a:t>
            </a:r>
            <a:r>
              <a:rPr lang="en-US" sz="1800" b="0" i="0" u="none" strike="noStrike" dirty="0">
                <a:solidFill>
                  <a:srgbClr val="000000"/>
                </a:solidFill>
                <a:effectLst/>
                <a:latin typeface="EB Garamond" pitchFamily="2" charset="0"/>
              </a:rPr>
              <a:t>(b) Split</a:t>
            </a:r>
            <a:r>
              <a:rPr lang="en-US" dirty="0">
                <a:solidFill>
                  <a:srgbClr val="000000"/>
                </a:solidFill>
              </a:rPr>
              <a:t>	</a:t>
            </a:r>
            <a:r>
              <a:rPr lang="en-US" sz="1800" b="0" i="0" u="none" strike="noStrike" dirty="0">
                <a:solidFill>
                  <a:srgbClr val="000000"/>
                </a:solidFill>
                <a:effectLst/>
                <a:latin typeface="EB Garamond" pitchFamily="2" charset="0"/>
              </a:rPr>
              <a:t>(c) Combined Swap</a:t>
            </a:r>
            <a:endParaRPr lang="en-US" dirty="0">
              <a:solidFill>
                <a:srgbClr val="000000"/>
              </a:solidFill>
              <a:latin typeface="EB Garamond" pitchFamily="2" charset="0"/>
            </a:endParaRPr>
          </a:p>
          <a:p>
            <a:pPr rtl="0">
              <a:spcBef>
                <a:spcPts val="0"/>
              </a:spcBef>
              <a:spcAft>
                <a:spcPts val="0"/>
              </a:spcAft>
              <a:tabLst>
                <a:tab pos="1714500" algn="ctr"/>
                <a:tab pos="5715000" algn="ctr"/>
                <a:tab pos="9763125" algn="ctr"/>
              </a:tabLst>
            </a:pPr>
            <a:endParaRPr lang="en-US" sz="2000" b="0" i="0" u="none" strike="noStrike" dirty="0">
              <a:solidFill>
                <a:srgbClr val="000000"/>
              </a:solidFill>
              <a:effectLst/>
              <a:latin typeface="EB Garamond" pitchFamily="2" charset="0"/>
            </a:endParaRPr>
          </a:p>
          <a:p>
            <a:pPr rtl="0">
              <a:spcBef>
                <a:spcPts val="0"/>
              </a:spcBef>
              <a:spcAft>
                <a:spcPts val="0"/>
              </a:spcAft>
              <a:tabLst>
                <a:tab pos="1714500" algn="ctr"/>
                <a:tab pos="5715000" algn="ctr"/>
                <a:tab pos="9763125" algn="ctr"/>
              </a:tabLst>
            </a:pPr>
            <a:endParaRPr lang="en-US" sz="2000" dirty="0">
              <a:solidFill>
                <a:srgbClr val="000000"/>
              </a:solidFill>
              <a:latin typeface="EB Garamond" pitchFamily="2" charset="0"/>
            </a:endParaRPr>
          </a:p>
          <a:p>
            <a:pPr rtl="0">
              <a:spcBef>
                <a:spcPts val="0"/>
              </a:spcBef>
              <a:spcAft>
                <a:spcPts val="0"/>
              </a:spcAft>
              <a:tabLst>
                <a:tab pos="1714500" algn="ctr"/>
                <a:tab pos="5715000" algn="ctr"/>
                <a:tab pos="9763125" algn="ctr"/>
              </a:tabLst>
            </a:pPr>
            <a:endParaRPr lang="en-US" b="0" i="0" u="none" strike="noStrike" dirty="0">
              <a:solidFill>
                <a:srgbClr val="000000"/>
              </a:solidFill>
              <a:effectLst/>
              <a:latin typeface="EB Garamond" pitchFamily="2" charset="0"/>
            </a:endParaRPr>
          </a:p>
          <a:p>
            <a:pPr rtl="0">
              <a:spcBef>
                <a:spcPts val="0"/>
              </a:spcBef>
              <a:spcAft>
                <a:spcPts val="0"/>
              </a:spcAft>
              <a:tabLst>
                <a:tab pos="1714500" algn="ctr"/>
                <a:tab pos="5715000" algn="ctr"/>
                <a:tab pos="9763125" algn="ctr"/>
              </a:tabLst>
            </a:pPr>
            <a:endParaRPr lang="en-US" dirty="0">
              <a:solidFill>
                <a:srgbClr val="000000"/>
              </a:solidFill>
              <a:latin typeface="EB Garamond" pitchFamily="2" charset="0"/>
            </a:endParaRPr>
          </a:p>
          <a:p>
            <a:pPr rtl="0">
              <a:spcBef>
                <a:spcPts val="0"/>
              </a:spcBef>
              <a:spcAft>
                <a:spcPts val="0"/>
              </a:spcAft>
              <a:tabLst>
                <a:tab pos="1714500" algn="ctr"/>
                <a:tab pos="5715000" algn="ctr"/>
                <a:tab pos="9763125" algn="ctr"/>
              </a:tabLst>
            </a:pPr>
            <a:endParaRPr lang="en-US" b="0" i="0" u="none" strike="noStrike" dirty="0">
              <a:solidFill>
                <a:srgbClr val="000000"/>
              </a:solidFill>
              <a:effectLst/>
              <a:latin typeface="EB Garamond" pitchFamily="2" charset="0"/>
            </a:endParaRPr>
          </a:p>
          <a:p>
            <a:pPr rtl="0">
              <a:spcBef>
                <a:spcPts val="0"/>
              </a:spcBef>
              <a:spcAft>
                <a:spcPts val="0"/>
              </a:spcAft>
              <a:buAutoNum type="alphaLcParenBoth"/>
              <a:tabLst>
                <a:tab pos="1714500" algn="ctr"/>
                <a:tab pos="5715000" algn="ctr"/>
                <a:tab pos="9763125" algn="ctr"/>
              </a:tabLst>
            </a:pPr>
            <a:endParaRPr lang="en-US" dirty="0">
              <a:solidFill>
                <a:srgbClr val="000000"/>
              </a:solidFill>
            </a:endParaRPr>
          </a:p>
          <a:p>
            <a:pPr rtl="0">
              <a:spcBef>
                <a:spcPts val="0"/>
              </a:spcBef>
              <a:spcAft>
                <a:spcPts val="0"/>
              </a:spcAft>
              <a:tabLst>
                <a:tab pos="1714500" algn="ctr"/>
                <a:tab pos="5715000" algn="ctr"/>
                <a:tab pos="9763125" algn="ctr"/>
              </a:tabLst>
            </a:pPr>
            <a:r>
              <a:rPr lang="en-US" sz="1800" b="0" i="0" u="none" strike="noStrike" dirty="0">
                <a:solidFill>
                  <a:srgbClr val="000000"/>
                </a:solidFill>
                <a:effectLst/>
                <a:latin typeface="EB Garamond" pitchFamily="2" charset="0"/>
              </a:rPr>
              <a:t>	(d) Split Swap</a:t>
            </a:r>
            <a:r>
              <a:rPr lang="en-US" dirty="0">
                <a:solidFill>
                  <a:srgbClr val="000000"/>
                </a:solidFill>
              </a:rPr>
              <a:t> 	</a:t>
            </a:r>
            <a:r>
              <a:rPr lang="en-US" sz="1800" b="0" i="0" u="none" strike="noStrike" dirty="0">
                <a:solidFill>
                  <a:srgbClr val="000000"/>
                </a:solidFill>
                <a:effectLst/>
                <a:latin typeface="EB Garamond" pitchFamily="2" charset="0"/>
              </a:rPr>
              <a:t>(e) Collapse</a:t>
            </a:r>
            <a:r>
              <a:rPr lang="en-US" dirty="0">
                <a:solidFill>
                  <a:srgbClr val="000000"/>
                </a:solidFill>
                <a:latin typeface="EB Garamond" pitchFamily="2" charset="0"/>
              </a:rPr>
              <a:t>	</a:t>
            </a:r>
            <a:r>
              <a:rPr lang="en-US" sz="1800" b="0" i="0" u="none" strike="noStrike" dirty="0">
                <a:solidFill>
                  <a:srgbClr val="000000"/>
                </a:solidFill>
                <a:effectLst/>
                <a:latin typeface="EB Garamond" pitchFamily="2" charset="0"/>
              </a:rPr>
              <a:t>(f) Collapse Swap</a:t>
            </a:r>
            <a:endParaRPr lang="en-US" b="0" i="0" u="none" strike="noStrike" dirty="0">
              <a:solidFill>
                <a:srgbClr val="000000"/>
              </a:solidFill>
              <a:effectLst/>
            </a:endParaRPr>
          </a:p>
        </p:txBody>
      </p:sp>
      <p:sp>
        <p:nvSpPr>
          <p:cNvPr id="4" name="Footer Placeholder 3">
            <a:extLst>
              <a:ext uri="{FF2B5EF4-FFF2-40B4-BE49-F238E27FC236}">
                <a16:creationId xmlns:a16="http://schemas.microsoft.com/office/drawing/2014/main" id="{F22D1B84-AEC9-287B-B7B1-6F36940B1601}"/>
              </a:ext>
            </a:extLst>
          </p:cNvPr>
          <p:cNvSpPr>
            <a:spLocks noGrp="1"/>
          </p:cNvSpPr>
          <p:nvPr>
            <p:ph type="ftr" sz="quarter" idx="14"/>
          </p:nvPr>
        </p:nvSpPr>
        <p:spPr/>
        <p:txBody>
          <a:bodyPr/>
          <a:lstStyle/>
          <a:p>
            <a:pPr algn="l"/>
            <a:r>
              <a:rPr lang="en-US"/>
              <a:t>alok.mishra@stonybrook.edu</a:t>
            </a:r>
            <a:endParaRPr lang="en-US" dirty="0"/>
          </a:p>
        </p:txBody>
      </p:sp>
      <p:sp>
        <p:nvSpPr>
          <p:cNvPr id="7" name="Slide Number Placeholder 6">
            <a:extLst>
              <a:ext uri="{FF2B5EF4-FFF2-40B4-BE49-F238E27FC236}">
                <a16:creationId xmlns:a16="http://schemas.microsoft.com/office/drawing/2014/main" id="{68172637-749B-9965-15E3-AB4C2467FE0F}"/>
              </a:ext>
            </a:extLst>
          </p:cNvPr>
          <p:cNvSpPr>
            <a:spLocks noGrp="1"/>
          </p:cNvSpPr>
          <p:nvPr>
            <p:ph type="sldNum" sz="quarter" idx="12"/>
          </p:nvPr>
        </p:nvSpPr>
        <p:spPr/>
        <p:txBody>
          <a:bodyPr/>
          <a:lstStyle/>
          <a:p>
            <a:fld id="{8E60BE97-EFCC-9E49-9380-906EA2EE1E69}" type="slidenum">
              <a:rPr lang="en-US" smtClean="0"/>
              <a:pPr/>
              <a:t>14</a:t>
            </a:fld>
            <a:endParaRPr lang="en-US" dirty="0"/>
          </a:p>
        </p:txBody>
      </p:sp>
    </p:spTree>
    <p:extLst>
      <p:ext uri="{BB962C8B-B14F-4D97-AF65-F5344CB8AC3E}">
        <p14:creationId xmlns:p14="http://schemas.microsoft.com/office/powerpoint/2010/main" val="409770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F2D7137-D0DF-01CC-9521-CA15ADE84307}"/>
              </a:ext>
            </a:extLst>
          </p:cNvPr>
          <p:cNvPicPr>
            <a:picLocks noChangeAspect="1"/>
          </p:cNvPicPr>
          <p:nvPr/>
        </p:nvPicPr>
        <p:blipFill>
          <a:blip r:embed="rId6">
            <a:alphaModFix amt="10000"/>
          </a:blip>
          <a:stretch>
            <a:fillRect/>
          </a:stretch>
        </p:blipFill>
        <p:spPr>
          <a:xfrm>
            <a:off x="735980" y="0"/>
            <a:ext cx="10392937" cy="8392297"/>
          </a:xfrm>
          <a:prstGeom prst="rect">
            <a:avLst/>
          </a:prstGeom>
        </p:spPr>
      </p:pic>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Wilson </a:t>
            </a:r>
            <a:r>
              <a:rPr lang="en-US" b="1" dirty="0" err="1">
                <a:latin typeface="Cambria" panose="02040503050406030204" pitchFamily="18" charset="0"/>
              </a:rPr>
              <a:t>Dslash</a:t>
            </a:r>
            <a:r>
              <a:rPr lang="en-US" b="1" dirty="0">
                <a:latin typeface="Cambria" panose="02040503050406030204" pitchFamily="18" charset="0"/>
              </a:rPr>
              <a:t> Operator</a:t>
            </a:r>
          </a:p>
        </p:txBody>
      </p:sp>
      <p:sp>
        <p:nvSpPr>
          <p:cNvPr id="4" name="Content Placeholder 2">
            <a:extLst>
              <a:ext uri="{FF2B5EF4-FFF2-40B4-BE49-F238E27FC236}">
                <a16:creationId xmlns:a16="http://schemas.microsoft.com/office/drawing/2014/main" id="{B38FDD61-3445-E163-11D4-5D1AA60E5888}"/>
              </a:ext>
            </a:extLst>
          </p:cNvPr>
          <p:cNvSpPr>
            <a:spLocks noGrp="1"/>
          </p:cNvSpPr>
          <p:nvPr>
            <p:ph idx="1"/>
          </p:nvPr>
        </p:nvSpPr>
        <p:spPr>
          <a:xfrm>
            <a:off x="505437" y="2160017"/>
            <a:ext cx="11226315" cy="3601212"/>
          </a:xfrm>
        </p:spPr>
        <p:txBody>
          <a:bodyPr/>
          <a:lstStyle/>
          <a:p>
            <a:r>
              <a:rPr lang="en-US" dirty="0"/>
              <a:t>A finite-difference operator used in Lattice QCD to describe the interactions of quarks with gluons. </a:t>
            </a:r>
          </a:p>
        </p:txBody>
      </p:sp>
      <p:pic>
        <p:nvPicPr>
          <p:cNvPr id="7" name="Picture 6">
            <a:extLst>
              <a:ext uri="{FF2B5EF4-FFF2-40B4-BE49-F238E27FC236}">
                <a16:creationId xmlns:a16="http://schemas.microsoft.com/office/drawing/2014/main" id="{5917710B-B171-D5DC-2C51-C3AF013C8272}"/>
              </a:ext>
            </a:extLst>
          </p:cNvPr>
          <p:cNvPicPr>
            <a:picLocks noChangeAspect="1"/>
          </p:cNvPicPr>
          <p:nvPr/>
        </p:nvPicPr>
        <p:blipFill>
          <a:blip r:embed="rId7"/>
          <a:stretch>
            <a:fillRect/>
          </a:stretch>
        </p:blipFill>
        <p:spPr>
          <a:xfrm>
            <a:off x="504776" y="3534987"/>
            <a:ext cx="11227636" cy="1079580"/>
          </a:xfrm>
          <a:prstGeom prst="rect">
            <a:avLst/>
          </a:prstGeom>
        </p:spPr>
      </p:pic>
      <p:pic>
        <p:nvPicPr>
          <p:cNvPr id="8" name="Picture 7">
            <a:extLst>
              <a:ext uri="{FF2B5EF4-FFF2-40B4-BE49-F238E27FC236}">
                <a16:creationId xmlns:a16="http://schemas.microsoft.com/office/drawing/2014/main" id="{05E2B647-5A93-D4A6-B7E1-05E8EFFC90E1}"/>
              </a:ext>
            </a:extLst>
          </p:cNvPr>
          <p:cNvPicPr>
            <a:picLocks noChangeAspect="1"/>
          </p:cNvPicPr>
          <p:nvPr/>
        </p:nvPicPr>
        <p:blipFill>
          <a:blip r:embed="rId8"/>
          <a:stretch>
            <a:fillRect/>
          </a:stretch>
        </p:blipFill>
        <p:spPr>
          <a:xfrm>
            <a:off x="345509" y="4770414"/>
            <a:ext cx="1371780" cy="1327048"/>
          </a:xfrm>
          <a:prstGeom prst="rect">
            <a:avLst/>
          </a:prstGeom>
        </p:spPr>
      </p:pic>
      <p:sp>
        <p:nvSpPr>
          <p:cNvPr id="3" name="Footer Placeholder 2">
            <a:extLst>
              <a:ext uri="{FF2B5EF4-FFF2-40B4-BE49-F238E27FC236}">
                <a16:creationId xmlns:a16="http://schemas.microsoft.com/office/drawing/2014/main" id="{02BDB6A0-A997-3B91-076D-639E706DB5ED}"/>
              </a:ext>
            </a:extLst>
          </p:cNvPr>
          <p:cNvSpPr>
            <a:spLocks noGrp="1"/>
          </p:cNvSpPr>
          <p:nvPr>
            <p:ph type="ftr" sz="quarter" idx="14"/>
          </p:nvPr>
        </p:nvSpPr>
        <p:spPr/>
        <p:txBody>
          <a:bodyPr/>
          <a:lstStyle/>
          <a:p>
            <a:pPr algn="l"/>
            <a:r>
              <a:rPr lang="en-US"/>
              <a:t>alok.mishra@stonybrook.edu</a:t>
            </a:r>
            <a:endParaRPr lang="en-US" dirty="0"/>
          </a:p>
        </p:txBody>
      </p:sp>
      <p:sp>
        <p:nvSpPr>
          <p:cNvPr id="5" name="Slide Number Placeholder 4">
            <a:extLst>
              <a:ext uri="{FF2B5EF4-FFF2-40B4-BE49-F238E27FC236}">
                <a16:creationId xmlns:a16="http://schemas.microsoft.com/office/drawing/2014/main" id="{2E76BF51-0909-CE2A-2306-05640B3582C3}"/>
              </a:ext>
            </a:extLst>
          </p:cNvPr>
          <p:cNvSpPr>
            <a:spLocks noGrp="1"/>
          </p:cNvSpPr>
          <p:nvPr>
            <p:ph type="sldNum" sz="quarter" idx="12"/>
          </p:nvPr>
        </p:nvSpPr>
        <p:spPr/>
        <p:txBody>
          <a:bodyPr/>
          <a:lstStyle/>
          <a:p>
            <a:fld id="{8E60BE97-EFCC-9E49-9380-906EA2EE1E69}" type="slidenum">
              <a:rPr lang="en-US" smtClean="0"/>
              <a:pPr/>
              <a:t>15</a:t>
            </a:fld>
            <a:endParaRPr lang="en-US" dirty="0"/>
          </a:p>
        </p:txBody>
      </p:sp>
      <p:pic>
        <p:nvPicPr>
          <p:cNvPr id="6" name="programmer">
            <a:extLst>
              <a:ext uri="{FF2B5EF4-FFF2-40B4-BE49-F238E27FC236}">
                <a16:creationId xmlns:a16="http://schemas.microsoft.com/office/drawing/2014/main" id="{734D70FA-CBEB-0C57-59E2-9B3071E07DD8}"/>
              </a:ext>
            </a:extLst>
          </p:cNvPr>
          <p:cNvPicPr>
            <a:picLocks noChangeAspect="1"/>
          </p:cNvPicPr>
          <p:nvPr/>
        </p:nvPicPr>
        <p:blipFill>
          <a:blip r:embed="rId9"/>
          <a:stretch>
            <a:fillRect/>
          </a:stretch>
        </p:blipFill>
        <p:spPr>
          <a:xfrm>
            <a:off x="9534774" y="4369188"/>
            <a:ext cx="1731941" cy="1711157"/>
          </a:xfrm>
          <a:prstGeom prst="rect">
            <a:avLst/>
          </a:prstGeom>
        </p:spPr>
      </p:pic>
    </p:spTree>
    <p:extLst>
      <p:ext uri="{BB962C8B-B14F-4D97-AF65-F5344CB8AC3E}">
        <p14:creationId xmlns:p14="http://schemas.microsoft.com/office/powerpoint/2010/main" val="71263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0" fill="hold">
                                          <p:stCondLst>
                                            <p:cond delay="0"/>
                                          </p:stCondLst>
                                        </p:cTn>
                                        <p:tgtEl>
                                          <p:spTgt spid="9"/>
                                        </p:tgtEl>
                                        <p:attrNameLst>
                                          <p:attrName>r</p:attrName>
                                        </p:attrNameLst>
                                      </p:cBhvr>
                                    </p:animRot>
                                    <p:animRot by="-240000">
                                      <p:cBhvr>
                                        <p:cTn id="7" dur="2000" fill="hold">
                                          <p:stCondLst>
                                            <p:cond delay="2000"/>
                                          </p:stCondLst>
                                        </p:cTn>
                                        <p:tgtEl>
                                          <p:spTgt spid="9"/>
                                        </p:tgtEl>
                                        <p:attrNameLst>
                                          <p:attrName>r</p:attrName>
                                        </p:attrNameLst>
                                      </p:cBhvr>
                                    </p:animRot>
                                    <p:animRot by="240000">
                                      <p:cBhvr>
                                        <p:cTn id="8" dur="2000" fill="hold">
                                          <p:stCondLst>
                                            <p:cond delay="4000"/>
                                          </p:stCondLst>
                                        </p:cTn>
                                        <p:tgtEl>
                                          <p:spTgt spid="9"/>
                                        </p:tgtEl>
                                        <p:attrNameLst>
                                          <p:attrName>r</p:attrName>
                                        </p:attrNameLst>
                                      </p:cBhvr>
                                    </p:animRot>
                                    <p:animRot by="-240000">
                                      <p:cBhvr>
                                        <p:cTn id="9" dur="2000" fill="hold">
                                          <p:stCondLst>
                                            <p:cond delay="6000"/>
                                          </p:stCondLst>
                                        </p:cTn>
                                        <p:tgtEl>
                                          <p:spTgt spid="9"/>
                                        </p:tgtEl>
                                        <p:attrNameLst>
                                          <p:attrName>r</p:attrName>
                                        </p:attrNameLst>
                                      </p:cBhvr>
                                    </p:animRot>
                                    <p:animRot by="120000">
                                      <p:cBhvr>
                                        <p:cTn id="10" dur="2000" fill="hold">
                                          <p:stCondLst>
                                            <p:cond delay="80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18" name="BG" descr="Best school coding platform of 2022 | TechRadar">
            <a:extLst>
              <a:ext uri="{FF2B5EF4-FFF2-40B4-BE49-F238E27FC236}">
                <a16:creationId xmlns:a16="http://schemas.microsoft.com/office/drawing/2014/main" id="{B57D3FE2-64F2-5716-C2C2-B52B510BA9AD}"/>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421424" y="-475356"/>
            <a:ext cx="13356839" cy="89086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4"/>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B5E4186-C3A9-C9BA-41EA-45923F61D580}"/>
              </a:ext>
            </a:extLst>
          </p:cNvPr>
          <p:cNvPicPr>
            <a:picLocks noChangeAspect="1"/>
          </p:cNvPicPr>
          <p:nvPr/>
        </p:nvPicPr>
        <p:blipFill>
          <a:blip r:embed="rId7"/>
          <a:stretch>
            <a:fillRect/>
          </a:stretch>
        </p:blipFill>
        <p:spPr>
          <a:xfrm>
            <a:off x="1508563" y="853587"/>
            <a:ext cx="8472315" cy="814646"/>
          </a:xfrm>
          <a:prstGeom prst="rect">
            <a:avLst/>
          </a:prstGeom>
        </p:spPr>
      </p:pic>
      <p:pic>
        <p:nvPicPr>
          <p:cNvPr id="9" name="Picture 8">
            <a:extLst>
              <a:ext uri="{FF2B5EF4-FFF2-40B4-BE49-F238E27FC236}">
                <a16:creationId xmlns:a16="http://schemas.microsoft.com/office/drawing/2014/main" id="{29186FF3-DD2C-C241-5601-C5BF20DB5672}"/>
              </a:ext>
            </a:extLst>
          </p:cNvPr>
          <p:cNvPicPr>
            <a:picLocks noChangeAspect="1"/>
          </p:cNvPicPr>
          <p:nvPr/>
        </p:nvPicPr>
        <p:blipFill>
          <a:blip r:embed="rId8"/>
          <a:stretch>
            <a:fillRect/>
          </a:stretch>
        </p:blipFill>
        <p:spPr>
          <a:xfrm>
            <a:off x="345508" y="1447335"/>
            <a:ext cx="1505375" cy="1456287"/>
          </a:xfrm>
          <a:prstGeom prst="rect">
            <a:avLst/>
          </a:prstGeom>
        </p:spPr>
      </p:pic>
      <p:pic>
        <p:nvPicPr>
          <p:cNvPr id="10" name="programmer">
            <a:extLst>
              <a:ext uri="{FF2B5EF4-FFF2-40B4-BE49-F238E27FC236}">
                <a16:creationId xmlns:a16="http://schemas.microsoft.com/office/drawing/2014/main" id="{62B78DF5-FB07-0959-F475-5B313754C580}"/>
              </a:ext>
            </a:extLst>
          </p:cNvPr>
          <p:cNvPicPr>
            <a:picLocks noChangeAspect="1"/>
          </p:cNvPicPr>
          <p:nvPr/>
        </p:nvPicPr>
        <p:blipFill>
          <a:blip r:embed="rId9"/>
          <a:stretch>
            <a:fillRect/>
          </a:stretch>
        </p:blipFill>
        <p:spPr>
          <a:xfrm>
            <a:off x="1508563" y="3730532"/>
            <a:ext cx="1731941" cy="1711157"/>
          </a:xfrm>
          <a:prstGeom prst="rect">
            <a:avLst/>
          </a:prstGeom>
        </p:spPr>
      </p:pic>
      <p:pic>
        <p:nvPicPr>
          <p:cNvPr id="11" name="Picture 10" descr="Text&#10;&#10;Description automatically generated">
            <a:extLst>
              <a:ext uri="{FF2B5EF4-FFF2-40B4-BE49-F238E27FC236}">
                <a16:creationId xmlns:a16="http://schemas.microsoft.com/office/drawing/2014/main" id="{CB1F3E0B-F677-55B3-5FC3-CE35DD9EF6FE}"/>
              </a:ext>
            </a:extLst>
          </p:cNvPr>
          <p:cNvPicPr>
            <a:picLocks noChangeAspect="1"/>
          </p:cNvPicPr>
          <p:nvPr/>
        </p:nvPicPr>
        <p:blipFill>
          <a:blip r:embed="rId10"/>
          <a:stretch>
            <a:fillRect/>
          </a:stretch>
        </p:blipFill>
        <p:spPr>
          <a:xfrm>
            <a:off x="4372578" y="2121499"/>
            <a:ext cx="5720194" cy="3882913"/>
          </a:xfrm>
          <a:prstGeom prst="rect">
            <a:avLst/>
          </a:prstGeom>
        </p:spPr>
      </p:pic>
      <p:pic>
        <p:nvPicPr>
          <p:cNvPr id="12" name="Picture 11">
            <a:extLst>
              <a:ext uri="{FF2B5EF4-FFF2-40B4-BE49-F238E27FC236}">
                <a16:creationId xmlns:a16="http://schemas.microsoft.com/office/drawing/2014/main" id="{DCB86F42-F75B-E3DC-D4D2-842179C40428}"/>
              </a:ext>
            </a:extLst>
          </p:cNvPr>
          <p:cNvPicPr>
            <a:picLocks noChangeAspect="1"/>
          </p:cNvPicPr>
          <p:nvPr/>
        </p:nvPicPr>
        <p:blipFill>
          <a:blip r:embed="rId11"/>
          <a:stretch>
            <a:fillRect/>
          </a:stretch>
        </p:blipFill>
        <p:spPr>
          <a:xfrm>
            <a:off x="11397264" y="698101"/>
            <a:ext cx="595846" cy="5461797"/>
          </a:xfrm>
          <a:prstGeom prst="rect">
            <a:avLst/>
          </a:prstGeom>
        </p:spPr>
      </p:pic>
      <p:cxnSp>
        <p:nvCxnSpPr>
          <p:cNvPr id="13" name="Straight Arrow Connector 12">
            <a:extLst>
              <a:ext uri="{FF2B5EF4-FFF2-40B4-BE49-F238E27FC236}">
                <a16:creationId xmlns:a16="http://schemas.microsoft.com/office/drawing/2014/main" id="{CA5F92F3-B3C2-D0A5-A0FE-93C24CD692A3}"/>
              </a:ext>
            </a:extLst>
          </p:cNvPr>
          <p:cNvCxnSpPr>
            <a:cxnSpLocks/>
          </p:cNvCxnSpPr>
          <p:nvPr/>
        </p:nvCxnSpPr>
        <p:spPr>
          <a:xfrm>
            <a:off x="10092772" y="1260910"/>
            <a:ext cx="107253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7F76C97-A70B-4FD6-C99A-54B59AA19A36}"/>
              </a:ext>
            </a:extLst>
          </p:cNvPr>
          <p:cNvSpPr/>
          <p:nvPr/>
        </p:nvSpPr>
        <p:spPr>
          <a:xfrm>
            <a:off x="11165305" y="577521"/>
            <a:ext cx="1026695" cy="683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0E998CCD-E174-095F-5BEE-B9424CB0B098}"/>
              </a:ext>
            </a:extLst>
          </p:cNvPr>
          <p:cNvCxnSpPr/>
          <p:nvPr/>
        </p:nvCxnSpPr>
        <p:spPr>
          <a:xfrm flipH="1">
            <a:off x="10092772" y="1260909"/>
            <a:ext cx="1304492" cy="860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4F46470-541C-27C3-8310-342332E059AE}"/>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1B84D363-E877-1195-5D9E-6F5F41CD222E}"/>
              </a:ext>
            </a:extLst>
          </p:cNvPr>
          <p:cNvSpPr>
            <a:spLocks noGrp="1"/>
          </p:cNvSpPr>
          <p:nvPr>
            <p:ph type="sldNum" sz="quarter" idx="12"/>
          </p:nvPr>
        </p:nvSpPr>
        <p:spPr/>
        <p:txBody>
          <a:bodyPr/>
          <a:lstStyle/>
          <a:p>
            <a:fld id="{8E60BE97-EFCC-9E49-9380-906EA2EE1E69}" type="slidenum">
              <a:rPr lang="en-US" smtClean="0"/>
              <a:pPr/>
              <a:t>16</a:t>
            </a:fld>
            <a:endParaRPr lang="en-US" dirty="0"/>
          </a:p>
        </p:txBody>
      </p:sp>
    </p:spTree>
    <p:extLst>
      <p:ext uri="{BB962C8B-B14F-4D97-AF65-F5344CB8AC3E}">
        <p14:creationId xmlns:p14="http://schemas.microsoft.com/office/powerpoint/2010/main" val="377543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17" name="Picture 16">
            <a:extLst>
              <a:ext uri="{FF2B5EF4-FFF2-40B4-BE49-F238E27FC236}">
                <a16:creationId xmlns:a16="http://schemas.microsoft.com/office/drawing/2014/main" id="{797D499A-674A-3289-7B31-CDCCA627596C}"/>
              </a:ext>
            </a:extLst>
          </p:cNvPr>
          <p:cNvPicPr>
            <a:picLocks noChangeAspect="1"/>
          </p:cNvPicPr>
          <p:nvPr/>
        </p:nvPicPr>
        <p:blipFill>
          <a:blip r:embed="rId3">
            <a:alphaModFix amt="10000"/>
          </a:blip>
          <a:stretch>
            <a:fillRect/>
          </a:stretch>
        </p:blipFill>
        <p:spPr>
          <a:xfrm>
            <a:off x="0" y="-52401"/>
            <a:ext cx="12735401" cy="6910401"/>
          </a:xfrm>
          <a:prstGeom prst="rect">
            <a:avLst/>
          </a:prstGeom>
        </p:spPr>
      </p:pic>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4"/>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9">
            <a:extLst>
              <a:ext uri="{FF2B5EF4-FFF2-40B4-BE49-F238E27FC236}">
                <a16:creationId xmlns:a16="http://schemas.microsoft.com/office/drawing/2014/main" id="{23EE17F0-BD67-C5F7-E8C5-62684E07E172}"/>
              </a:ext>
            </a:extLst>
          </p:cNvPr>
          <p:cNvSpPr>
            <a:spLocks noGrp="1"/>
          </p:cNvSpPr>
          <p:nvPr>
            <p:ph idx="1"/>
          </p:nvPr>
        </p:nvSpPr>
        <p:spPr>
          <a:xfrm>
            <a:off x="505438" y="2160017"/>
            <a:ext cx="4756374" cy="3601212"/>
          </a:xfrm>
        </p:spPr>
        <p:txBody>
          <a:bodyPr>
            <a:normAutofit fontScale="92500"/>
          </a:bodyPr>
          <a:lstStyle/>
          <a:p>
            <a:r>
              <a:rPr lang="en-US" dirty="0"/>
              <a:t>5 million variable definitions</a:t>
            </a:r>
          </a:p>
          <a:p>
            <a:r>
              <a:rPr lang="en-US" dirty="0"/>
              <a:t>1.2 BILLION variable references</a:t>
            </a:r>
          </a:p>
          <a:p>
            <a:r>
              <a:rPr lang="en-US" dirty="0"/>
              <a:t>600 million int literals</a:t>
            </a:r>
          </a:p>
          <a:p>
            <a:r>
              <a:rPr lang="en-US" dirty="0"/>
              <a:t>156 million addition/subtraction</a:t>
            </a:r>
          </a:p>
          <a:p>
            <a:r>
              <a:rPr lang="en-US" dirty="0"/>
              <a:t>163 million multiplication</a:t>
            </a:r>
          </a:p>
          <a:p>
            <a:r>
              <a:rPr lang="en-US" dirty="0"/>
              <a:t>120 million division</a:t>
            </a:r>
          </a:p>
          <a:p>
            <a:r>
              <a:rPr lang="en-US" dirty="0"/>
              <a:t>34 million assignment</a:t>
            </a:r>
          </a:p>
        </p:txBody>
      </p:sp>
      <p:pic>
        <p:nvPicPr>
          <p:cNvPr id="3" name="programmer">
            <a:extLst>
              <a:ext uri="{FF2B5EF4-FFF2-40B4-BE49-F238E27FC236}">
                <a16:creationId xmlns:a16="http://schemas.microsoft.com/office/drawing/2014/main" id="{F0B6960F-5E73-7F44-FE2D-5F1A5D4F2106}"/>
              </a:ext>
            </a:extLst>
          </p:cNvPr>
          <p:cNvPicPr>
            <a:picLocks noChangeAspect="1"/>
          </p:cNvPicPr>
          <p:nvPr/>
        </p:nvPicPr>
        <p:blipFill>
          <a:blip r:embed="rId7"/>
          <a:stretch>
            <a:fillRect/>
          </a:stretch>
        </p:blipFill>
        <p:spPr>
          <a:xfrm>
            <a:off x="5618168" y="4170215"/>
            <a:ext cx="1731941" cy="1711157"/>
          </a:xfrm>
          <a:prstGeom prst="rect">
            <a:avLst/>
          </a:prstGeom>
        </p:spPr>
      </p:pic>
      <p:pic>
        <p:nvPicPr>
          <p:cNvPr id="4" name="Picture 3" descr="Text&#10;&#10;Description automatically generated">
            <a:extLst>
              <a:ext uri="{FF2B5EF4-FFF2-40B4-BE49-F238E27FC236}">
                <a16:creationId xmlns:a16="http://schemas.microsoft.com/office/drawing/2014/main" id="{ECBD611A-E646-C12D-5AB6-C238C4C28375}"/>
              </a:ext>
            </a:extLst>
          </p:cNvPr>
          <p:cNvPicPr>
            <a:picLocks noChangeAspect="1"/>
          </p:cNvPicPr>
          <p:nvPr/>
        </p:nvPicPr>
        <p:blipFill>
          <a:blip r:embed="rId8"/>
          <a:stretch>
            <a:fillRect/>
          </a:stretch>
        </p:blipFill>
        <p:spPr>
          <a:xfrm>
            <a:off x="8106429" y="3881209"/>
            <a:ext cx="2946582" cy="2000163"/>
          </a:xfrm>
          <a:prstGeom prst="rect">
            <a:avLst/>
          </a:prstGeom>
        </p:spPr>
      </p:pic>
      <p:sp>
        <p:nvSpPr>
          <p:cNvPr id="5" name="Content Placeholder 9">
            <a:extLst>
              <a:ext uri="{FF2B5EF4-FFF2-40B4-BE49-F238E27FC236}">
                <a16:creationId xmlns:a16="http://schemas.microsoft.com/office/drawing/2014/main" id="{7A606B45-0B51-0B2A-553D-ECEBC46A86A6}"/>
              </a:ext>
            </a:extLst>
          </p:cNvPr>
          <p:cNvSpPr txBox="1">
            <a:spLocks/>
          </p:cNvSpPr>
          <p:nvPr/>
        </p:nvSpPr>
        <p:spPr>
          <a:xfrm>
            <a:off x="7002490" y="2160017"/>
            <a:ext cx="4756374"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EB Garamond" pitchFamily="2" charset="0"/>
                <a:ea typeface="EB Garamond" pitchFamily="2" charset="0"/>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EB Garamond" pitchFamily="2" charset="0"/>
                <a:ea typeface="EB Garamond" pitchFamily="2" charset="0"/>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EB Garamond" pitchFamily="2" charset="0"/>
                <a:ea typeface="EB Garamond" pitchFamily="2" charset="0"/>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EB Garamond" pitchFamily="2" charset="0"/>
                <a:ea typeface="EB Garamond" pitchFamily="2" charset="0"/>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EB Garamond" pitchFamily="2" charset="0"/>
                <a:ea typeface="EB Garamond"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9">
            <a:extLst>
              <a:ext uri="{FF2B5EF4-FFF2-40B4-BE49-F238E27FC236}">
                <a16:creationId xmlns:a16="http://schemas.microsoft.com/office/drawing/2014/main" id="{06E375A4-4E62-25D0-3AC1-84EAE03D6614}"/>
              </a:ext>
            </a:extLst>
          </p:cNvPr>
          <p:cNvSpPr txBox="1">
            <a:spLocks/>
          </p:cNvSpPr>
          <p:nvPr/>
        </p:nvSpPr>
        <p:spPr>
          <a:xfrm>
            <a:off x="6975378" y="2160017"/>
            <a:ext cx="4756374"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EB Garamond" pitchFamily="2" charset="0"/>
                <a:ea typeface="EB Garamond" pitchFamily="2" charset="0"/>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EB Garamond" pitchFamily="2" charset="0"/>
                <a:ea typeface="EB Garamond" pitchFamily="2" charset="0"/>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EB Garamond" pitchFamily="2" charset="0"/>
                <a:ea typeface="EB Garamond" pitchFamily="2" charset="0"/>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EB Garamond" pitchFamily="2" charset="0"/>
                <a:ea typeface="EB Garamond" pitchFamily="2" charset="0"/>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EB Garamond" pitchFamily="2" charset="0"/>
                <a:ea typeface="EB Garamond"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Called multiple times</a:t>
            </a:r>
          </a:p>
          <a:p>
            <a:r>
              <a:rPr lang="en-US" dirty="0"/>
              <a:t>108 seconds for serial execution on Seawulf</a:t>
            </a:r>
          </a:p>
        </p:txBody>
      </p:sp>
      <p:pic>
        <p:nvPicPr>
          <p:cNvPr id="8" name="programmer">
            <a:extLst>
              <a:ext uri="{FF2B5EF4-FFF2-40B4-BE49-F238E27FC236}">
                <a16:creationId xmlns:a16="http://schemas.microsoft.com/office/drawing/2014/main" id="{3D5D6BA2-4F1A-0FFC-DB6E-2D166284CF45}"/>
              </a:ext>
            </a:extLst>
          </p:cNvPr>
          <p:cNvPicPr>
            <a:picLocks noChangeAspect="1"/>
          </p:cNvPicPr>
          <p:nvPr/>
        </p:nvPicPr>
        <p:blipFill>
          <a:blip r:embed="rId9">
            <a:alphaModFix amt="50000"/>
          </a:blip>
          <a:srcRect/>
          <a:stretch/>
        </p:blipFill>
        <p:spPr>
          <a:xfrm>
            <a:off x="5602151" y="4011699"/>
            <a:ext cx="1953681" cy="1953681"/>
          </a:xfrm>
          <a:prstGeom prst="rect">
            <a:avLst/>
          </a:prstGeom>
        </p:spPr>
      </p:pic>
      <p:sp>
        <p:nvSpPr>
          <p:cNvPr id="16" name="Title 1">
            <a:extLst>
              <a:ext uri="{FF2B5EF4-FFF2-40B4-BE49-F238E27FC236}">
                <a16:creationId xmlns:a16="http://schemas.microsoft.com/office/drawing/2014/main" id="{02BD86E2-1655-E155-E066-201B065F8434}"/>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Huge Operations</a:t>
            </a:r>
          </a:p>
        </p:txBody>
      </p:sp>
      <p:sp>
        <p:nvSpPr>
          <p:cNvPr id="6" name="Footer Placeholder 5">
            <a:extLst>
              <a:ext uri="{FF2B5EF4-FFF2-40B4-BE49-F238E27FC236}">
                <a16:creationId xmlns:a16="http://schemas.microsoft.com/office/drawing/2014/main" id="{EC7FC6A3-416B-CF18-F9F2-23C03C40799F}"/>
              </a:ext>
            </a:extLst>
          </p:cNvPr>
          <p:cNvSpPr>
            <a:spLocks noGrp="1"/>
          </p:cNvSpPr>
          <p:nvPr>
            <p:ph type="ftr" sz="quarter" idx="14"/>
          </p:nvPr>
        </p:nvSpPr>
        <p:spPr/>
        <p:txBody>
          <a:bodyPr/>
          <a:lstStyle/>
          <a:p>
            <a:pPr algn="l"/>
            <a:r>
              <a:rPr lang="en-US"/>
              <a:t>alok.mishra@stonybrook.edu</a:t>
            </a:r>
            <a:endParaRPr lang="en-US" dirty="0"/>
          </a:p>
        </p:txBody>
      </p:sp>
      <p:sp>
        <p:nvSpPr>
          <p:cNvPr id="9" name="Slide Number Placeholder 8">
            <a:extLst>
              <a:ext uri="{FF2B5EF4-FFF2-40B4-BE49-F238E27FC236}">
                <a16:creationId xmlns:a16="http://schemas.microsoft.com/office/drawing/2014/main" id="{3B4E6DE4-C694-A86B-A1E9-7AB685B2E6C5}"/>
              </a:ext>
            </a:extLst>
          </p:cNvPr>
          <p:cNvSpPr>
            <a:spLocks noGrp="1"/>
          </p:cNvSpPr>
          <p:nvPr>
            <p:ph type="sldNum" sz="quarter" idx="12"/>
          </p:nvPr>
        </p:nvSpPr>
        <p:spPr/>
        <p:txBody>
          <a:bodyPr/>
          <a:lstStyle/>
          <a:p>
            <a:fld id="{8E60BE97-EFCC-9E49-9380-906EA2EE1E69}" type="slidenum">
              <a:rPr lang="en-US" smtClean="0"/>
              <a:pPr/>
              <a:t>17</a:t>
            </a:fld>
            <a:endParaRPr lang="en-US" dirty="0"/>
          </a:p>
        </p:txBody>
      </p:sp>
    </p:spTree>
    <p:extLst>
      <p:ext uri="{BB962C8B-B14F-4D97-AF65-F5344CB8AC3E}">
        <p14:creationId xmlns:p14="http://schemas.microsoft.com/office/powerpoint/2010/main" val="1570796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0" name="Picture 19">
            <a:extLst>
              <a:ext uri="{FF2B5EF4-FFF2-40B4-BE49-F238E27FC236}">
                <a16:creationId xmlns:a16="http://schemas.microsoft.com/office/drawing/2014/main" id="{7315D5A5-D829-A8AC-8937-AAFBB3FB93B0}"/>
              </a:ext>
            </a:extLst>
          </p:cNvPr>
          <p:cNvPicPr>
            <a:picLocks noChangeAspect="1"/>
          </p:cNvPicPr>
          <p:nvPr/>
        </p:nvPicPr>
        <p:blipFill>
          <a:blip r:embed="rId3">
            <a:alphaModFix amt="5000"/>
          </a:blip>
          <a:stretch>
            <a:fillRect/>
          </a:stretch>
        </p:blipFill>
        <p:spPr>
          <a:xfrm>
            <a:off x="1494538" y="-56240"/>
            <a:ext cx="9564697" cy="7508286"/>
          </a:xfrm>
          <a:prstGeom prst="rect">
            <a:avLst/>
          </a:prstGeom>
        </p:spPr>
      </p:pic>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4"/>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9">
            <a:extLst>
              <a:ext uri="{FF2B5EF4-FFF2-40B4-BE49-F238E27FC236}">
                <a16:creationId xmlns:a16="http://schemas.microsoft.com/office/drawing/2014/main" id="{7A606B45-0B51-0B2A-553D-ECEBC46A86A6}"/>
              </a:ext>
            </a:extLst>
          </p:cNvPr>
          <p:cNvSpPr txBox="1">
            <a:spLocks/>
          </p:cNvSpPr>
          <p:nvPr/>
        </p:nvSpPr>
        <p:spPr>
          <a:xfrm>
            <a:off x="7002490" y="2160017"/>
            <a:ext cx="4756374"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EB Garamond" pitchFamily="2" charset="0"/>
                <a:ea typeface="EB Garamond" pitchFamily="2" charset="0"/>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EB Garamond" pitchFamily="2" charset="0"/>
                <a:ea typeface="EB Garamond" pitchFamily="2" charset="0"/>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EB Garamond" pitchFamily="2" charset="0"/>
                <a:ea typeface="EB Garamond" pitchFamily="2" charset="0"/>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EB Garamond" pitchFamily="2" charset="0"/>
                <a:ea typeface="EB Garamond" pitchFamily="2" charset="0"/>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EB Garamond" pitchFamily="2" charset="0"/>
                <a:ea typeface="EB Garamond"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itle 1">
            <a:extLst>
              <a:ext uri="{FF2B5EF4-FFF2-40B4-BE49-F238E27FC236}">
                <a16:creationId xmlns:a16="http://schemas.microsoft.com/office/drawing/2014/main" id="{02BD86E2-1655-E155-E066-201B065F8434}"/>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Bigger Picture</a:t>
            </a:r>
          </a:p>
        </p:txBody>
      </p:sp>
      <p:pic>
        <p:nvPicPr>
          <p:cNvPr id="10" name="Picture 9" descr="Text&#10;&#10;Description automatically generated">
            <a:extLst>
              <a:ext uri="{FF2B5EF4-FFF2-40B4-BE49-F238E27FC236}">
                <a16:creationId xmlns:a16="http://schemas.microsoft.com/office/drawing/2014/main" id="{3DE2B049-7137-803C-1D5E-588F6EF1A2C2}"/>
              </a:ext>
            </a:extLst>
          </p:cNvPr>
          <p:cNvPicPr>
            <a:picLocks noChangeAspect="1"/>
          </p:cNvPicPr>
          <p:nvPr/>
        </p:nvPicPr>
        <p:blipFill>
          <a:blip r:embed="rId7"/>
          <a:stretch>
            <a:fillRect/>
          </a:stretch>
        </p:blipFill>
        <p:spPr>
          <a:xfrm>
            <a:off x="1792470" y="1764607"/>
            <a:ext cx="2946582" cy="2000163"/>
          </a:xfrm>
          <a:prstGeom prst="rect">
            <a:avLst/>
          </a:prstGeom>
        </p:spPr>
      </p:pic>
      <p:pic>
        <p:nvPicPr>
          <p:cNvPr id="11" name="Picture 2" descr="ORNL launches Summit Supercomputer—America's new top supercomputer for  science">
            <a:extLst>
              <a:ext uri="{FF2B5EF4-FFF2-40B4-BE49-F238E27FC236}">
                <a16:creationId xmlns:a16="http://schemas.microsoft.com/office/drawing/2014/main" id="{C3896158-65A5-CBA7-C8CC-348FF7277C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2469" y="4134712"/>
            <a:ext cx="3312339" cy="18631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CFFB59-B18B-18BD-5007-6271A7CA6CCC}"/>
              </a:ext>
            </a:extLst>
          </p:cNvPr>
          <p:cNvSpPr txBox="1"/>
          <p:nvPr/>
        </p:nvSpPr>
        <p:spPr>
          <a:xfrm>
            <a:off x="8473161" y="4373809"/>
            <a:ext cx="2053136" cy="1384995"/>
          </a:xfrm>
          <a:prstGeom prst="rect">
            <a:avLst/>
          </a:prstGeom>
          <a:solidFill>
            <a:srgbClr val="FFFFFF">
              <a:alpha val="63922"/>
            </a:srgbClr>
          </a:solidFill>
          <a:ln w="38100">
            <a:solidFill>
              <a:schemeClr val="tx1"/>
            </a:solidFill>
          </a:ln>
        </p:spPr>
        <p:txBody>
          <a:bodyPr wrap="square" lIns="0" tIns="0" rIns="0" bIns="0" rtlCol="0">
            <a:spAutoFit/>
          </a:bodyPr>
          <a:lstStyle/>
          <a:p>
            <a:r>
              <a:rPr lang="en-US" sz="200" dirty="0">
                <a:latin typeface="Symbol" pitchFamily="2" charset="2"/>
                <a:cs typeface="Vani" panose="020B0604020202020204" pitchFamily="34" charset="0"/>
              </a:rPr>
              <a:t>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 A quick brown fox jumps over the lazy dog</a:t>
            </a:r>
          </a:p>
        </p:txBody>
      </p:sp>
      <p:sp>
        <p:nvSpPr>
          <p:cNvPr id="13" name="Right Arrow 12">
            <a:extLst>
              <a:ext uri="{FF2B5EF4-FFF2-40B4-BE49-F238E27FC236}">
                <a16:creationId xmlns:a16="http://schemas.microsoft.com/office/drawing/2014/main" id="{16DB54C5-FECC-9C32-C21D-E94B79EBA98D}"/>
              </a:ext>
            </a:extLst>
          </p:cNvPr>
          <p:cNvSpPr/>
          <p:nvPr/>
        </p:nvSpPr>
        <p:spPr>
          <a:xfrm>
            <a:off x="5728153" y="2530512"/>
            <a:ext cx="1874214" cy="36512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F0D7EE2-55A4-34FC-C4C8-1CA23A2946FF}"/>
              </a:ext>
            </a:extLst>
          </p:cNvPr>
          <p:cNvSpPr/>
          <p:nvPr/>
        </p:nvSpPr>
        <p:spPr>
          <a:xfrm rot="10800000">
            <a:off x="5728153" y="4738453"/>
            <a:ext cx="1874214" cy="36512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9FF1898-E388-E9AF-5E0D-5E588A30928B}"/>
              </a:ext>
            </a:extLst>
          </p:cNvPr>
          <p:cNvSpPr/>
          <p:nvPr/>
        </p:nvSpPr>
        <p:spPr>
          <a:xfrm rot="5400000">
            <a:off x="9215697" y="3774970"/>
            <a:ext cx="437351" cy="4169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290150F-4239-A6EA-EB75-54A1EE204012}"/>
              </a:ext>
            </a:extLst>
          </p:cNvPr>
          <p:cNvGrpSpPr/>
          <p:nvPr/>
        </p:nvGrpSpPr>
        <p:grpSpPr>
          <a:xfrm>
            <a:off x="8301996" y="1894497"/>
            <a:ext cx="2395466" cy="1740380"/>
            <a:chOff x="6203104" y="1289827"/>
            <a:chExt cx="2395466" cy="1740380"/>
          </a:xfrm>
        </p:grpSpPr>
        <p:sp>
          <p:nvSpPr>
            <p:cNvPr id="18" name="Rounded Rectangle 17">
              <a:extLst>
                <a:ext uri="{FF2B5EF4-FFF2-40B4-BE49-F238E27FC236}">
                  <a16:creationId xmlns:a16="http://schemas.microsoft.com/office/drawing/2014/main" id="{9E0076F2-C226-14F8-93D2-5CF27EC959AF}"/>
                </a:ext>
              </a:extLst>
            </p:cNvPr>
            <p:cNvSpPr/>
            <p:nvPr/>
          </p:nvSpPr>
          <p:spPr>
            <a:xfrm>
              <a:off x="6203104" y="1289827"/>
              <a:ext cx="2395466" cy="174038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C7259F45-01CB-F50C-FACD-8D9804E4B5A1}"/>
                </a:ext>
              </a:extLst>
            </p:cNvPr>
            <p:cNvPicPr>
              <a:picLocks noChangeAspect="1"/>
            </p:cNvPicPr>
            <p:nvPr/>
          </p:nvPicPr>
          <p:blipFill>
            <a:blip r:embed="rId9"/>
            <a:stretch>
              <a:fillRect/>
            </a:stretch>
          </p:blipFill>
          <p:spPr>
            <a:xfrm>
              <a:off x="6276887" y="1461517"/>
              <a:ext cx="2247900" cy="1397000"/>
            </a:xfrm>
            <a:prstGeom prst="rect">
              <a:avLst/>
            </a:prstGeom>
          </p:spPr>
        </p:pic>
      </p:grpSp>
      <p:sp>
        <p:nvSpPr>
          <p:cNvPr id="2" name="Footer Placeholder 1">
            <a:extLst>
              <a:ext uri="{FF2B5EF4-FFF2-40B4-BE49-F238E27FC236}">
                <a16:creationId xmlns:a16="http://schemas.microsoft.com/office/drawing/2014/main" id="{C70A6294-E46B-63B1-83D1-766D22859F73}"/>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AFDB5B6A-465A-D632-E2BE-BBB9587153B9}"/>
              </a:ext>
            </a:extLst>
          </p:cNvPr>
          <p:cNvSpPr>
            <a:spLocks noGrp="1"/>
          </p:cNvSpPr>
          <p:nvPr>
            <p:ph type="sldNum" sz="quarter" idx="12"/>
          </p:nvPr>
        </p:nvSpPr>
        <p:spPr/>
        <p:txBody>
          <a:bodyPr/>
          <a:lstStyle/>
          <a:p>
            <a:fld id="{8E60BE97-EFCC-9E49-9380-906EA2EE1E69}" type="slidenum">
              <a:rPr lang="en-US" smtClean="0"/>
              <a:pPr/>
              <a:t>18</a:t>
            </a:fld>
            <a:endParaRPr lang="en-US" dirty="0"/>
          </a:p>
        </p:txBody>
      </p:sp>
    </p:spTree>
    <p:extLst>
      <p:ext uri="{BB962C8B-B14F-4D97-AF65-F5344CB8AC3E}">
        <p14:creationId xmlns:p14="http://schemas.microsoft.com/office/powerpoint/2010/main" val="2910859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02BD86E2-1655-E155-E066-201B065F8434}"/>
              </a:ext>
            </a:extLst>
          </p:cNvPr>
          <p:cNvSpPr>
            <a:spLocks noGrp="1"/>
          </p:cNvSpPr>
          <p:nvPr>
            <p:ph type="title"/>
          </p:nvPr>
        </p:nvSpPr>
        <p:spPr>
          <a:xfrm>
            <a:off x="838200" y="175156"/>
            <a:ext cx="10515600" cy="1366693"/>
          </a:xfrm>
        </p:spPr>
        <p:txBody>
          <a:bodyPr>
            <a:normAutofit/>
          </a:bodyPr>
          <a:lstStyle/>
          <a:p>
            <a:r>
              <a:rPr lang="en-US" b="1" dirty="0" err="1">
                <a:latin typeface="Cambria" panose="02040503050406030204" pitchFamily="18" charset="0"/>
              </a:rPr>
              <a:t>OMPOffloadAdvisor</a:t>
            </a:r>
            <a:endParaRPr lang="en-US" b="1" dirty="0">
              <a:latin typeface="Cambria" panose="02040503050406030204" pitchFamily="18" charset="0"/>
            </a:endParaRPr>
          </a:p>
        </p:txBody>
      </p:sp>
      <p:sp>
        <p:nvSpPr>
          <p:cNvPr id="2" name="Content Placeholder 2">
            <a:extLst>
              <a:ext uri="{FF2B5EF4-FFF2-40B4-BE49-F238E27FC236}">
                <a16:creationId xmlns:a16="http://schemas.microsoft.com/office/drawing/2014/main" id="{5A547E68-F98E-ABFD-8E75-9E080FD71E42}"/>
              </a:ext>
            </a:extLst>
          </p:cNvPr>
          <p:cNvSpPr>
            <a:spLocks noGrp="1"/>
          </p:cNvSpPr>
          <p:nvPr>
            <p:ph idx="1"/>
          </p:nvPr>
        </p:nvSpPr>
        <p:spPr>
          <a:xfrm>
            <a:off x="923288" y="2559132"/>
            <a:ext cx="10452204" cy="3352890"/>
          </a:xfrm>
        </p:spPr>
        <p:txBody>
          <a:bodyPr/>
          <a:lstStyle/>
          <a:p>
            <a:endParaRPr lang="en-US"/>
          </a:p>
        </p:txBody>
      </p:sp>
      <p:pic>
        <p:nvPicPr>
          <p:cNvPr id="3" name="Picture 2">
            <a:extLst>
              <a:ext uri="{FF2B5EF4-FFF2-40B4-BE49-F238E27FC236}">
                <a16:creationId xmlns:a16="http://schemas.microsoft.com/office/drawing/2014/main" id="{7935C67E-2E3A-E6F0-241E-CDDAEF73F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850" y="1221441"/>
            <a:ext cx="11351300" cy="48523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0E569-ECCC-94D8-525C-F02085FBAD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350" y="1223941"/>
            <a:ext cx="11351300" cy="48523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389D3AC-0B46-5767-7EFD-6B679544AEF3}"/>
              </a:ext>
            </a:extLst>
          </p:cNvPr>
          <p:cNvSpPr/>
          <p:nvPr/>
        </p:nvSpPr>
        <p:spPr>
          <a:xfrm>
            <a:off x="6402102" y="4025940"/>
            <a:ext cx="5108085" cy="1987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DD255DC7-D611-2D2C-FBDF-D8762CAE8090}"/>
              </a:ext>
            </a:extLst>
          </p:cNvPr>
          <p:cNvSpPr>
            <a:spLocks noGrp="1"/>
          </p:cNvSpPr>
          <p:nvPr>
            <p:ph type="ftr" sz="quarter" idx="14"/>
          </p:nvPr>
        </p:nvSpPr>
        <p:spPr/>
        <p:txBody>
          <a:bodyPr/>
          <a:lstStyle/>
          <a:p>
            <a:pPr algn="l"/>
            <a:r>
              <a:rPr lang="en-US"/>
              <a:t>alok.mishra@stonybrook.edu</a:t>
            </a:r>
            <a:endParaRPr lang="en-US" dirty="0"/>
          </a:p>
        </p:txBody>
      </p:sp>
      <p:sp>
        <p:nvSpPr>
          <p:cNvPr id="7" name="Slide Number Placeholder 6">
            <a:extLst>
              <a:ext uri="{FF2B5EF4-FFF2-40B4-BE49-F238E27FC236}">
                <a16:creationId xmlns:a16="http://schemas.microsoft.com/office/drawing/2014/main" id="{35882277-0091-3548-05C9-0955BB5A176F}"/>
              </a:ext>
            </a:extLst>
          </p:cNvPr>
          <p:cNvSpPr>
            <a:spLocks noGrp="1"/>
          </p:cNvSpPr>
          <p:nvPr>
            <p:ph type="sldNum" sz="quarter" idx="12"/>
          </p:nvPr>
        </p:nvSpPr>
        <p:spPr/>
        <p:txBody>
          <a:bodyPr/>
          <a:lstStyle/>
          <a:p>
            <a:fld id="{8E60BE97-EFCC-9E49-9380-906EA2EE1E69}" type="slidenum">
              <a:rPr lang="en-US" smtClean="0"/>
              <a:pPr/>
              <a:t>19</a:t>
            </a:fld>
            <a:endParaRPr lang="en-US" dirty="0"/>
          </a:p>
        </p:txBody>
      </p:sp>
    </p:spTree>
    <p:extLst>
      <p:ext uri="{BB962C8B-B14F-4D97-AF65-F5344CB8AC3E}">
        <p14:creationId xmlns:p14="http://schemas.microsoft.com/office/powerpoint/2010/main" val="322509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930275"/>
          </a:xfrm>
        </p:spPr>
        <p:txBody>
          <a:bodyPr>
            <a:normAutofit/>
          </a:bodyPr>
          <a:lstStyle/>
          <a:p>
            <a:r>
              <a:rPr lang="en-US" b="1" dirty="0">
                <a:latin typeface="Cambria" panose="02040503050406030204" pitchFamily="18" charset="0"/>
              </a:rPr>
              <a:t>Area of Work</a:t>
            </a:r>
          </a:p>
        </p:txBody>
      </p:sp>
      <p:grpSp>
        <p:nvGrpSpPr>
          <p:cNvPr id="4" name="Group 3">
            <a:extLst>
              <a:ext uri="{FF2B5EF4-FFF2-40B4-BE49-F238E27FC236}">
                <a16:creationId xmlns:a16="http://schemas.microsoft.com/office/drawing/2014/main" id="{1E2BF273-6E7B-B6D9-9FD2-65F0FB858517}"/>
              </a:ext>
            </a:extLst>
          </p:cNvPr>
          <p:cNvGrpSpPr/>
          <p:nvPr/>
        </p:nvGrpSpPr>
        <p:grpSpPr>
          <a:xfrm>
            <a:off x="2650677" y="1993342"/>
            <a:ext cx="4378568" cy="4378568"/>
            <a:chOff x="2069454" y="791361"/>
            <a:chExt cx="3771256" cy="3771256"/>
          </a:xfrm>
        </p:grpSpPr>
        <p:sp>
          <p:nvSpPr>
            <p:cNvPr id="5" name="Oval 4">
              <a:extLst>
                <a:ext uri="{FF2B5EF4-FFF2-40B4-BE49-F238E27FC236}">
                  <a16:creationId xmlns:a16="http://schemas.microsoft.com/office/drawing/2014/main" id="{D487D902-8646-A5C0-33C2-7327A4D2C21A}"/>
                </a:ext>
              </a:extLst>
            </p:cNvPr>
            <p:cNvSpPr/>
            <p:nvPr/>
          </p:nvSpPr>
          <p:spPr>
            <a:xfrm>
              <a:off x="2069454" y="791361"/>
              <a:ext cx="3771256" cy="3771256"/>
            </a:xfrm>
            <a:prstGeom prst="ellipse">
              <a:avLst/>
            </a:prstGeom>
            <a:solidFill>
              <a:schemeClr val="accent2">
                <a:alpha val="70000"/>
              </a:schemeClr>
            </a:solidFill>
            <a:ln w="38100">
              <a:solidFill>
                <a:srgbClr val="B5002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F55CA2D7-3F3B-38BB-A830-AE6A327412E7}"/>
                </a:ext>
              </a:extLst>
            </p:cNvPr>
            <p:cNvSpPr txBox="1"/>
            <p:nvPr/>
          </p:nvSpPr>
          <p:spPr>
            <a:xfrm>
              <a:off x="2965769" y="2171630"/>
              <a:ext cx="625493" cy="369332"/>
            </a:xfrm>
            <a:prstGeom prst="rect">
              <a:avLst/>
            </a:prstGeom>
            <a:noFill/>
          </p:spPr>
          <p:txBody>
            <a:bodyPr wrap="none" rtlCol="0">
              <a:normAutofit/>
            </a:bodyPr>
            <a:lstStyle/>
            <a:p>
              <a:pPr>
                <a:lnSpc>
                  <a:spcPct val="90000"/>
                </a:lnSpc>
                <a:spcAft>
                  <a:spcPts val="600"/>
                </a:spcAft>
              </a:pPr>
              <a:r>
                <a:rPr lang="en-US" sz="2400" b="1" dirty="0">
                  <a:latin typeface="Cambria" panose="02040503050406030204" pitchFamily="18" charset="0"/>
                  <a:cs typeface="Calibri" panose="020F0502020204030204" pitchFamily="34" charset="0"/>
                </a:rPr>
                <a:t>HPC</a:t>
              </a:r>
              <a:endParaRPr lang="en-US" sz="1600" b="1" dirty="0">
                <a:latin typeface="Cambria" panose="02040503050406030204" pitchFamily="18" charset="0"/>
                <a:cs typeface="Calibri" panose="020F0502020204030204" pitchFamily="34" charset="0"/>
              </a:endParaRPr>
            </a:p>
          </p:txBody>
        </p:sp>
      </p:grpSp>
      <p:grpSp>
        <p:nvGrpSpPr>
          <p:cNvPr id="7" name="Group 6">
            <a:extLst>
              <a:ext uri="{FF2B5EF4-FFF2-40B4-BE49-F238E27FC236}">
                <a16:creationId xmlns:a16="http://schemas.microsoft.com/office/drawing/2014/main" id="{88468D9F-3944-9732-94AE-0ED6AB60DCA4}"/>
              </a:ext>
            </a:extLst>
          </p:cNvPr>
          <p:cNvGrpSpPr/>
          <p:nvPr/>
        </p:nvGrpSpPr>
        <p:grpSpPr>
          <a:xfrm>
            <a:off x="4727220" y="1230224"/>
            <a:ext cx="3290718" cy="3135117"/>
            <a:chOff x="4524907" y="134089"/>
            <a:chExt cx="2138667" cy="2037540"/>
          </a:xfrm>
        </p:grpSpPr>
        <p:sp>
          <p:nvSpPr>
            <p:cNvPr id="8" name="Oval 7">
              <a:extLst>
                <a:ext uri="{FF2B5EF4-FFF2-40B4-BE49-F238E27FC236}">
                  <a16:creationId xmlns:a16="http://schemas.microsoft.com/office/drawing/2014/main" id="{82B56C83-5380-A61E-4751-B984FCD1F068}"/>
                </a:ext>
              </a:extLst>
            </p:cNvPr>
            <p:cNvSpPr/>
            <p:nvPr/>
          </p:nvSpPr>
          <p:spPr>
            <a:xfrm>
              <a:off x="4524907" y="134089"/>
              <a:ext cx="2050438" cy="2037540"/>
            </a:xfrm>
            <a:prstGeom prst="ellipse">
              <a:avLst/>
            </a:prstGeom>
            <a:solidFill>
              <a:schemeClr val="accent5">
                <a:alpha val="70000"/>
              </a:schemeClr>
            </a:solidFill>
            <a:ln w="38100">
              <a:solidFill>
                <a:srgbClr val="136319">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409F76C7-2091-9142-4901-21A97F48D2B3}"/>
                </a:ext>
              </a:extLst>
            </p:cNvPr>
            <p:cNvSpPr txBox="1"/>
            <p:nvPr/>
          </p:nvSpPr>
          <p:spPr>
            <a:xfrm>
              <a:off x="4741870" y="255016"/>
              <a:ext cx="1921704" cy="923330"/>
            </a:xfrm>
            <a:prstGeom prst="rect">
              <a:avLst/>
            </a:prstGeom>
            <a:noFill/>
          </p:spPr>
          <p:txBody>
            <a:bodyPr wrap="square" rtlCol="0">
              <a:normAutofit/>
            </a:bodyPr>
            <a:lstStyle/>
            <a:p>
              <a:pPr algn="ctr">
                <a:lnSpc>
                  <a:spcPct val="90000"/>
                </a:lnSpc>
                <a:spcAft>
                  <a:spcPts val="600"/>
                </a:spcAft>
              </a:pPr>
              <a:r>
                <a:rPr lang="en-US" sz="2000" b="1" dirty="0">
                  <a:latin typeface="Cambria" panose="02040503050406030204" pitchFamily="18" charset="0"/>
                  <a:cs typeface="Calibri" panose="020F0502020204030204" pitchFamily="34" charset="0"/>
                </a:rPr>
                <a:t>Compilers</a:t>
              </a:r>
            </a:p>
            <a:p>
              <a:pPr algn="ctr">
                <a:lnSpc>
                  <a:spcPct val="90000"/>
                </a:lnSpc>
                <a:spcAft>
                  <a:spcPts val="600"/>
                </a:spcAft>
              </a:pPr>
              <a:r>
                <a:rPr lang="en-US" sz="2000" b="1" dirty="0">
                  <a:latin typeface="Cambria" panose="02040503050406030204" pitchFamily="18" charset="0"/>
                  <a:cs typeface="Calibri" panose="020F0502020204030204" pitchFamily="34" charset="0"/>
                </a:rPr>
                <a:t>Programming</a:t>
              </a:r>
            </a:p>
            <a:p>
              <a:pPr algn="ctr">
                <a:lnSpc>
                  <a:spcPct val="90000"/>
                </a:lnSpc>
                <a:spcAft>
                  <a:spcPts val="600"/>
                </a:spcAft>
              </a:pPr>
              <a:r>
                <a:rPr lang="en-US" sz="2000" b="1" dirty="0">
                  <a:latin typeface="Cambria" panose="02040503050406030204" pitchFamily="18" charset="0"/>
                  <a:cs typeface="Calibri" panose="020F0502020204030204" pitchFamily="34" charset="0"/>
                </a:rPr>
                <a:t>OpenMP</a:t>
              </a:r>
            </a:p>
          </p:txBody>
        </p:sp>
      </p:grpSp>
      <p:grpSp>
        <p:nvGrpSpPr>
          <p:cNvPr id="21" name="Group 20">
            <a:extLst>
              <a:ext uri="{FF2B5EF4-FFF2-40B4-BE49-F238E27FC236}">
                <a16:creationId xmlns:a16="http://schemas.microsoft.com/office/drawing/2014/main" id="{1653B67A-F9B9-C37A-43BC-4BBA59373AD0}"/>
              </a:ext>
            </a:extLst>
          </p:cNvPr>
          <p:cNvGrpSpPr/>
          <p:nvPr/>
        </p:nvGrpSpPr>
        <p:grpSpPr>
          <a:xfrm>
            <a:off x="5066232" y="4082802"/>
            <a:ext cx="2305079" cy="2286000"/>
            <a:chOff x="5066232" y="4082802"/>
            <a:chExt cx="2305079" cy="2286000"/>
          </a:xfrm>
        </p:grpSpPr>
        <p:sp>
          <p:nvSpPr>
            <p:cNvPr id="11" name="Oval 10">
              <a:extLst>
                <a:ext uri="{FF2B5EF4-FFF2-40B4-BE49-F238E27FC236}">
                  <a16:creationId xmlns:a16="http://schemas.microsoft.com/office/drawing/2014/main" id="{683162C4-208D-13C7-5CE8-6FBDA13F92F9}"/>
                </a:ext>
              </a:extLst>
            </p:cNvPr>
            <p:cNvSpPr/>
            <p:nvPr/>
          </p:nvSpPr>
          <p:spPr>
            <a:xfrm>
              <a:off x="5066232" y="4082802"/>
              <a:ext cx="2305079" cy="2286000"/>
            </a:xfrm>
            <a:prstGeom prst="ellipse">
              <a:avLst/>
            </a:prstGeom>
            <a:solidFill>
              <a:srgbClr val="FF0000">
                <a:alpha val="50000"/>
              </a:srgbClr>
            </a:solidFill>
            <a:ln w="38100">
              <a:solidFill>
                <a:srgbClr val="292378">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3621EFC6-A66E-BC4B-1B8F-29B758E2CAFA}"/>
                </a:ext>
              </a:extLst>
            </p:cNvPr>
            <p:cNvSpPr txBox="1"/>
            <p:nvPr/>
          </p:nvSpPr>
          <p:spPr>
            <a:xfrm>
              <a:off x="6485964" y="5543770"/>
              <a:ext cx="447467" cy="325605"/>
            </a:xfrm>
            <a:prstGeom prst="rect">
              <a:avLst/>
            </a:prstGeom>
            <a:noFill/>
          </p:spPr>
          <p:txBody>
            <a:bodyPr wrap="none" rtlCol="0">
              <a:normAutofit/>
            </a:bodyPr>
            <a:lstStyle/>
            <a:p>
              <a:pPr>
                <a:lnSpc>
                  <a:spcPct val="90000"/>
                </a:lnSpc>
                <a:spcAft>
                  <a:spcPts val="600"/>
                </a:spcAft>
              </a:pPr>
              <a:r>
                <a:rPr lang="en-US" sz="1600" b="1" dirty="0">
                  <a:latin typeface="Cambria" panose="02040503050406030204" pitchFamily="18" charset="0"/>
                  <a:cs typeface="Calibri" panose="020F0502020204030204" pitchFamily="34" charset="0"/>
                </a:rPr>
                <a:t>ML</a:t>
              </a:r>
              <a:endParaRPr lang="en-US" sz="1100" b="1" dirty="0">
                <a:latin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654792C1-FCB7-5D33-C7C6-BB583BF7DC84}"/>
              </a:ext>
            </a:extLst>
          </p:cNvPr>
          <p:cNvGrpSpPr/>
          <p:nvPr/>
        </p:nvGrpSpPr>
        <p:grpSpPr>
          <a:xfrm>
            <a:off x="6121186" y="2312650"/>
            <a:ext cx="2418885" cy="2418885"/>
            <a:chOff x="5058600" y="1066380"/>
            <a:chExt cx="2083383" cy="2083383"/>
          </a:xfrm>
        </p:grpSpPr>
        <p:sp>
          <p:nvSpPr>
            <p:cNvPr id="14" name="Oval 13">
              <a:extLst>
                <a:ext uri="{FF2B5EF4-FFF2-40B4-BE49-F238E27FC236}">
                  <a16:creationId xmlns:a16="http://schemas.microsoft.com/office/drawing/2014/main" id="{998BC6EF-55F8-3C3D-EE13-485047405115}"/>
                </a:ext>
              </a:extLst>
            </p:cNvPr>
            <p:cNvSpPr/>
            <p:nvPr/>
          </p:nvSpPr>
          <p:spPr>
            <a:xfrm>
              <a:off x="5058600" y="1066380"/>
              <a:ext cx="2083383" cy="2083383"/>
            </a:xfrm>
            <a:prstGeom prst="ellipse">
              <a:avLst/>
            </a:prstGeom>
            <a:solidFill>
              <a:schemeClr val="accent6">
                <a:alpha val="50000"/>
              </a:schemeClr>
            </a:solidFill>
            <a:ln w="38100">
              <a:solidFill>
                <a:srgbClr val="FCBF24">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7F56684F-3877-8B88-C293-850C8FDFA872}"/>
                </a:ext>
              </a:extLst>
            </p:cNvPr>
            <p:cNvSpPr txBox="1"/>
            <p:nvPr/>
          </p:nvSpPr>
          <p:spPr>
            <a:xfrm>
              <a:off x="6345043" y="2135750"/>
              <a:ext cx="630301" cy="369332"/>
            </a:xfrm>
            <a:prstGeom prst="rect">
              <a:avLst/>
            </a:prstGeom>
            <a:noFill/>
          </p:spPr>
          <p:txBody>
            <a:bodyPr wrap="none" rtlCol="0">
              <a:normAutofit/>
            </a:bodyPr>
            <a:lstStyle/>
            <a:p>
              <a:pPr>
                <a:lnSpc>
                  <a:spcPct val="90000"/>
                </a:lnSpc>
                <a:spcAft>
                  <a:spcPts val="600"/>
                </a:spcAft>
              </a:pPr>
              <a:r>
                <a:rPr lang="en-US" b="1" dirty="0">
                  <a:latin typeface="Cambria" panose="02040503050406030204" pitchFamily="18" charset="0"/>
                  <a:cs typeface="Calibri" panose="020F0502020204030204" pitchFamily="34" charset="0"/>
                </a:rPr>
                <a:t>GPU</a:t>
              </a:r>
            </a:p>
          </p:txBody>
        </p:sp>
      </p:grpSp>
      <p:grpSp>
        <p:nvGrpSpPr>
          <p:cNvPr id="16" name="Group 15">
            <a:extLst>
              <a:ext uri="{FF2B5EF4-FFF2-40B4-BE49-F238E27FC236}">
                <a16:creationId xmlns:a16="http://schemas.microsoft.com/office/drawing/2014/main" id="{175D9580-78F4-C7B1-D885-A9F51B6E3D3A}"/>
              </a:ext>
            </a:extLst>
          </p:cNvPr>
          <p:cNvGrpSpPr/>
          <p:nvPr/>
        </p:nvGrpSpPr>
        <p:grpSpPr>
          <a:xfrm>
            <a:off x="6263954" y="4087326"/>
            <a:ext cx="3861453" cy="1925547"/>
            <a:chOff x="5181566" y="2594907"/>
            <a:chExt cx="3325865" cy="1658471"/>
          </a:xfrm>
        </p:grpSpPr>
        <p:cxnSp>
          <p:nvCxnSpPr>
            <p:cNvPr id="17" name="Straight Arrow Connector 16">
              <a:extLst>
                <a:ext uri="{FF2B5EF4-FFF2-40B4-BE49-F238E27FC236}">
                  <a16:creationId xmlns:a16="http://schemas.microsoft.com/office/drawing/2014/main" id="{6E95EFC8-1F90-03C2-ED20-F4D3297AFB5E}"/>
                </a:ext>
              </a:extLst>
            </p:cNvPr>
            <p:cNvCxnSpPr>
              <a:cxnSpLocks/>
              <a:endCxn id="19" idx="4"/>
            </p:cNvCxnSpPr>
            <p:nvPr/>
          </p:nvCxnSpPr>
          <p:spPr>
            <a:xfrm flipH="1" flipV="1">
              <a:off x="5604697" y="2778499"/>
              <a:ext cx="1798993" cy="646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91FE625-2F80-AE00-80D9-1263DC5FEA10}"/>
                </a:ext>
              </a:extLst>
            </p:cNvPr>
            <p:cNvSpPr txBox="1"/>
            <p:nvPr/>
          </p:nvSpPr>
          <p:spPr>
            <a:xfrm>
              <a:off x="6708438" y="3424783"/>
              <a:ext cx="1798993" cy="828595"/>
            </a:xfrm>
            <a:prstGeom prst="rect">
              <a:avLst/>
            </a:prstGeom>
            <a:noFill/>
          </p:spPr>
          <p:txBody>
            <a:bodyPr wrap="square" rtlCol="0">
              <a:normAutofit/>
            </a:bodyPr>
            <a:lstStyle/>
            <a:p>
              <a:pPr algn="r">
                <a:lnSpc>
                  <a:spcPct val="90000"/>
                </a:lnSpc>
                <a:spcAft>
                  <a:spcPts val="600"/>
                </a:spcAft>
              </a:pPr>
              <a:r>
                <a:rPr lang="en-US" sz="2400" b="1" dirty="0">
                  <a:latin typeface="Cambria" panose="02040503050406030204" pitchFamily="18" charset="0"/>
                  <a:cs typeface="Calibri" panose="020F0502020204030204" pitchFamily="34" charset="0"/>
                </a:rPr>
                <a:t>That’s where </a:t>
              </a:r>
            </a:p>
            <a:p>
              <a:pPr algn="r">
                <a:lnSpc>
                  <a:spcPct val="90000"/>
                </a:lnSpc>
                <a:spcAft>
                  <a:spcPts val="600"/>
                </a:spcAft>
              </a:pPr>
              <a:r>
                <a:rPr lang="en-US" sz="2400" b="1" dirty="0">
                  <a:latin typeface="Cambria" panose="02040503050406030204" pitchFamily="18" charset="0"/>
                  <a:cs typeface="Calibri" panose="020F0502020204030204" pitchFamily="34" charset="0"/>
                </a:rPr>
                <a:t>I play</a:t>
              </a:r>
            </a:p>
          </p:txBody>
        </p:sp>
        <p:sp>
          <p:nvSpPr>
            <p:cNvPr id="19" name="Freeform 18">
              <a:extLst>
                <a:ext uri="{FF2B5EF4-FFF2-40B4-BE49-F238E27FC236}">
                  <a16:creationId xmlns:a16="http://schemas.microsoft.com/office/drawing/2014/main" id="{787B5409-0B72-F9D7-9F82-9832D75E8AD8}"/>
                </a:ext>
              </a:extLst>
            </p:cNvPr>
            <p:cNvSpPr/>
            <p:nvPr/>
          </p:nvSpPr>
          <p:spPr>
            <a:xfrm>
              <a:off x="5181566" y="2594907"/>
              <a:ext cx="496993" cy="232779"/>
            </a:xfrm>
            <a:custGeom>
              <a:avLst/>
              <a:gdLst>
                <a:gd name="connsiteX0" fmla="*/ 0 w 496993"/>
                <a:gd name="connsiteY0" fmla="*/ 0 h 232779"/>
                <a:gd name="connsiteX1" fmla="*/ 161145 w 496993"/>
                <a:gd name="connsiteY1" fmla="*/ 16132 h 232779"/>
                <a:gd name="connsiteX2" fmla="*/ 347482 w 496993"/>
                <a:gd name="connsiteY2" fmla="*/ 73573 h 232779"/>
                <a:gd name="connsiteX3" fmla="*/ 496993 w 496993"/>
                <a:gd name="connsiteY3" fmla="*/ 154163 h 232779"/>
                <a:gd name="connsiteX4" fmla="*/ 423131 w 496993"/>
                <a:gd name="connsiteY4" fmla="*/ 183592 h 232779"/>
                <a:gd name="connsiteX5" fmla="*/ 174014 w 496993"/>
                <a:gd name="connsiteY5" fmla="*/ 232485 h 232779"/>
                <a:gd name="connsiteX6" fmla="*/ 168135 w 496993"/>
                <a:gd name="connsiteY6" fmla="*/ 232779 h 232779"/>
                <a:gd name="connsiteX7" fmla="*/ 54940 w 496993"/>
                <a:gd name="connsiteY7" fmla="*/ 95585 h 23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993" h="232779">
                  <a:moveTo>
                    <a:pt x="0" y="0"/>
                  </a:moveTo>
                  <a:lnTo>
                    <a:pt x="161145" y="16132"/>
                  </a:lnTo>
                  <a:cubicBezTo>
                    <a:pt x="225766" y="29264"/>
                    <a:pt x="288100" y="48631"/>
                    <a:pt x="347482" y="73573"/>
                  </a:cubicBezTo>
                  <a:lnTo>
                    <a:pt x="496993" y="154163"/>
                  </a:lnTo>
                  <a:lnTo>
                    <a:pt x="423131" y="183592"/>
                  </a:lnTo>
                  <a:cubicBezTo>
                    <a:pt x="342943" y="207296"/>
                    <a:pt x="259654" y="223842"/>
                    <a:pt x="174014" y="232485"/>
                  </a:cubicBezTo>
                  <a:lnTo>
                    <a:pt x="168135" y="232779"/>
                  </a:lnTo>
                  <a:lnTo>
                    <a:pt x="54940" y="95585"/>
                  </a:lnTo>
                  <a:close/>
                </a:path>
              </a:pathLst>
            </a:custGeom>
            <a:solidFill>
              <a:srgbClr val="412405">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mbria" panose="02040503050406030204" pitchFamily="18" charset="0"/>
                <a:cs typeface="Calibri" panose="020F0502020204030204" pitchFamily="34" charset="0"/>
              </a:endParaRPr>
            </a:p>
          </p:txBody>
        </p:sp>
      </p:gr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1B7EE2C-6D7E-E6BD-08D8-C1C19369D728}"/>
              </a:ext>
            </a:extLst>
          </p:cNvPr>
          <p:cNvSpPr>
            <a:spLocks noGrp="1"/>
          </p:cNvSpPr>
          <p:nvPr>
            <p:ph type="ftr" sz="quarter" idx="14"/>
          </p:nvPr>
        </p:nvSpPr>
        <p:spPr/>
        <p:txBody>
          <a:bodyPr/>
          <a:lstStyle/>
          <a:p>
            <a:pPr algn="l"/>
            <a:r>
              <a:rPr lang="en-US"/>
              <a:t>alok.mishra@stonybrook.edu</a:t>
            </a:r>
            <a:endParaRPr lang="en-US" dirty="0"/>
          </a:p>
        </p:txBody>
      </p:sp>
      <p:sp>
        <p:nvSpPr>
          <p:cNvPr id="10" name="Slide Number Placeholder 9">
            <a:extLst>
              <a:ext uri="{FF2B5EF4-FFF2-40B4-BE49-F238E27FC236}">
                <a16:creationId xmlns:a16="http://schemas.microsoft.com/office/drawing/2014/main" id="{7EE4717A-3900-6562-AB43-35DFB1917B74}"/>
              </a:ext>
            </a:extLst>
          </p:cNvPr>
          <p:cNvSpPr>
            <a:spLocks noGrp="1"/>
          </p:cNvSpPr>
          <p:nvPr>
            <p:ph type="sldNum" sz="quarter" idx="12"/>
          </p:nvPr>
        </p:nvSpPr>
        <p:spPr/>
        <p:txBody>
          <a:bodyPr/>
          <a:lstStyle/>
          <a:p>
            <a:fld id="{8E60BE97-EFCC-9E49-9380-906EA2EE1E69}" type="slidenum">
              <a:rPr lang="en-US" smtClean="0"/>
              <a:pPr/>
              <a:t>2</a:t>
            </a:fld>
            <a:endParaRPr lang="en-US" dirty="0"/>
          </a:p>
        </p:txBody>
      </p:sp>
    </p:spTree>
    <p:extLst>
      <p:ext uri="{BB962C8B-B14F-4D97-AF65-F5344CB8AC3E}">
        <p14:creationId xmlns:p14="http://schemas.microsoft.com/office/powerpoint/2010/main" val="215704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Major Questions</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E7AF340-BACB-6C3A-70E1-50CAB6345EEF}"/>
              </a:ext>
            </a:extLst>
          </p:cNvPr>
          <p:cNvSpPr/>
          <p:nvPr/>
        </p:nvSpPr>
        <p:spPr>
          <a:xfrm>
            <a:off x="1833269" y="2834928"/>
            <a:ext cx="2054941" cy="2054941"/>
          </a:xfrm>
          <a:prstGeom prst="ellipse">
            <a:avLst/>
          </a:prstGeom>
          <a:gradFill flip="none" rotWithShape="1">
            <a:gsLst>
              <a:gs pos="0">
                <a:srgbClr val="002060"/>
              </a:gs>
              <a:gs pos="50000">
                <a:schemeClr val="accent1">
                  <a:lumMod val="50000"/>
                </a:schemeClr>
              </a:gs>
              <a:gs pos="100000">
                <a:schemeClr val="accent1">
                  <a:lumMod val="75000"/>
                </a:schemeClr>
              </a:gs>
            </a:gsLst>
            <a:path path="circle">
              <a:fillToRect l="50000" t="50000" r="50000" b="5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WHAT?</a:t>
            </a:r>
          </a:p>
        </p:txBody>
      </p:sp>
      <p:sp>
        <p:nvSpPr>
          <p:cNvPr id="5" name="Oval 4">
            <a:extLst>
              <a:ext uri="{FF2B5EF4-FFF2-40B4-BE49-F238E27FC236}">
                <a16:creationId xmlns:a16="http://schemas.microsoft.com/office/drawing/2014/main" id="{A6335836-3E1E-2390-AEAF-6DBE0A4E1B03}"/>
              </a:ext>
            </a:extLst>
          </p:cNvPr>
          <p:cNvSpPr/>
          <p:nvPr/>
        </p:nvSpPr>
        <p:spPr>
          <a:xfrm>
            <a:off x="5068529" y="2834928"/>
            <a:ext cx="2054941" cy="2054941"/>
          </a:xfrm>
          <a:prstGeom prst="ellipse">
            <a:avLst/>
          </a:prstGeom>
          <a:gradFill flip="none" rotWithShape="1">
            <a:gsLst>
              <a:gs pos="0">
                <a:srgbClr val="002060"/>
              </a:gs>
              <a:gs pos="50000">
                <a:schemeClr val="accent1">
                  <a:lumMod val="50000"/>
                </a:schemeClr>
              </a:gs>
              <a:gs pos="100000">
                <a:schemeClr val="accent1">
                  <a:lumMod val="75000"/>
                </a:schemeClr>
              </a:gs>
            </a:gsLst>
            <a:path path="circle">
              <a:fillToRect l="50000" t="50000" r="50000" b="5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WHY?</a:t>
            </a:r>
          </a:p>
        </p:txBody>
      </p:sp>
      <p:sp>
        <p:nvSpPr>
          <p:cNvPr id="6" name="Oval 5">
            <a:extLst>
              <a:ext uri="{FF2B5EF4-FFF2-40B4-BE49-F238E27FC236}">
                <a16:creationId xmlns:a16="http://schemas.microsoft.com/office/drawing/2014/main" id="{CF72DE85-A828-669D-059A-EF0F0993F940}"/>
              </a:ext>
            </a:extLst>
          </p:cNvPr>
          <p:cNvSpPr/>
          <p:nvPr/>
        </p:nvSpPr>
        <p:spPr>
          <a:xfrm>
            <a:off x="8303790" y="2834928"/>
            <a:ext cx="2054941" cy="2054941"/>
          </a:xfrm>
          <a:prstGeom prst="ellipse">
            <a:avLst/>
          </a:prstGeom>
          <a:gradFill flip="none" rotWithShape="1">
            <a:gsLst>
              <a:gs pos="0">
                <a:srgbClr val="002060"/>
              </a:gs>
              <a:gs pos="50000">
                <a:schemeClr val="accent1">
                  <a:lumMod val="50000"/>
                </a:schemeClr>
              </a:gs>
              <a:gs pos="100000">
                <a:schemeClr val="accent1">
                  <a:lumMod val="75000"/>
                </a:schemeClr>
              </a:gs>
            </a:gsLst>
            <a:path path="circle">
              <a:fillToRect l="50000" t="50000" r="50000" b="5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HOW?</a:t>
            </a:r>
          </a:p>
        </p:txBody>
      </p:sp>
      <p:sp>
        <p:nvSpPr>
          <p:cNvPr id="3" name="Footer Placeholder 2">
            <a:extLst>
              <a:ext uri="{FF2B5EF4-FFF2-40B4-BE49-F238E27FC236}">
                <a16:creationId xmlns:a16="http://schemas.microsoft.com/office/drawing/2014/main" id="{F68D2510-D631-4374-31D8-3843982FDCAE}"/>
              </a:ext>
            </a:extLst>
          </p:cNvPr>
          <p:cNvSpPr>
            <a:spLocks noGrp="1"/>
          </p:cNvSpPr>
          <p:nvPr>
            <p:ph type="ftr" sz="quarter" idx="14"/>
          </p:nvPr>
        </p:nvSpPr>
        <p:spPr/>
        <p:txBody>
          <a:bodyPr/>
          <a:lstStyle/>
          <a:p>
            <a:pPr algn="l"/>
            <a:r>
              <a:rPr lang="en-US"/>
              <a:t>alok.mishra@stonybrook.edu</a:t>
            </a:r>
            <a:endParaRPr lang="en-US" dirty="0"/>
          </a:p>
        </p:txBody>
      </p:sp>
      <p:sp>
        <p:nvSpPr>
          <p:cNvPr id="7" name="Slide Number Placeholder 6">
            <a:extLst>
              <a:ext uri="{FF2B5EF4-FFF2-40B4-BE49-F238E27FC236}">
                <a16:creationId xmlns:a16="http://schemas.microsoft.com/office/drawing/2014/main" id="{199DFC8F-DFFD-8E2F-C019-E03D4F4AAC3C}"/>
              </a:ext>
            </a:extLst>
          </p:cNvPr>
          <p:cNvSpPr>
            <a:spLocks noGrp="1"/>
          </p:cNvSpPr>
          <p:nvPr>
            <p:ph type="sldNum" sz="quarter" idx="12"/>
          </p:nvPr>
        </p:nvSpPr>
        <p:spPr/>
        <p:txBody>
          <a:bodyPr/>
          <a:lstStyle/>
          <a:p>
            <a:fld id="{8E60BE97-EFCC-9E49-9380-906EA2EE1E69}" type="slidenum">
              <a:rPr lang="en-US" smtClean="0"/>
              <a:pPr/>
              <a:t>20</a:t>
            </a:fld>
            <a:endParaRPr lang="en-US" dirty="0"/>
          </a:p>
        </p:txBody>
      </p:sp>
    </p:spTree>
    <p:extLst>
      <p:ext uri="{BB962C8B-B14F-4D97-AF65-F5344CB8AC3E}">
        <p14:creationId xmlns:p14="http://schemas.microsoft.com/office/powerpoint/2010/main" val="285766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Machine Learning in Compiler</a:t>
            </a:r>
          </a:p>
        </p:txBody>
      </p:sp>
      <p:sp>
        <p:nvSpPr>
          <p:cNvPr id="8" name="Content Placeholder 2">
            <a:extLst>
              <a:ext uri="{FF2B5EF4-FFF2-40B4-BE49-F238E27FC236}">
                <a16:creationId xmlns:a16="http://schemas.microsoft.com/office/drawing/2014/main" id="{866A3D14-1F88-1D79-D341-FB1D1A9B7BF6}"/>
              </a:ext>
            </a:extLst>
          </p:cNvPr>
          <p:cNvSpPr>
            <a:spLocks noGrp="1"/>
          </p:cNvSpPr>
          <p:nvPr>
            <p:ph idx="1"/>
          </p:nvPr>
        </p:nvSpPr>
        <p:spPr>
          <a:xfrm>
            <a:off x="505438" y="2160017"/>
            <a:ext cx="5475638" cy="3601212"/>
          </a:xfrm>
        </p:spPr>
        <p:txBody>
          <a:bodyPr>
            <a:normAutofit/>
          </a:bodyPr>
          <a:lstStyle/>
          <a:p>
            <a:r>
              <a:rPr lang="en-US" dirty="0"/>
              <a:t>Hesitancy</a:t>
            </a:r>
          </a:p>
          <a:p>
            <a:pPr fontAlgn="base"/>
            <a:r>
              <a:rPr lang="en-US" dirty="0"/>
              <a:t>Accuracy</a:t>
            </a:r>
          </a:p>
          <a:p>
            <a:pPr lvl="1" fontAlgn="base"/>
            <a:r>
              <a:rPr lang="en-US" dirty="0"/>
              <a:t>ML - 90% accuracy is a success</a:t>
            </a:r>
          </a:p>
          <a:p>
            <a:pPr lvl="1" fontAlgn="base"/>
            <a:r>
              <a:rPr lang="en-US" dirty="0"/>
              <a:t>Compiler – anything less than 100% is a failure</a:t>
            </a:r>
          </a:p>
          <a:p>
            <a:pPr fontAlgn="base"/>
            <a:r>
              <a:rPr lang="en-US" dirty="0"/>
              <a:t>ML as an advisor</a:t>
            </a:r>
          </a:p>
          <a:p>
            <a:pPr lvl="1" fontAlgn="base"/>
            <a:r>
              <a:rPr lang="en-US" dirty="0"/>
              <a:t>Select from accurate transformation</a:t>
            </a:r>
          </a:p>
          <a:p>
            <a:pPr lvl="1" fontAlgn="base"/>
            <a:r>
              <a:rPr lang="en-US" dirty="0"/>
              <a:t>Ensure accuracy is not compromised</a:t>
            </a:r>
          </a:p>
        </p:txBody>
      </p:sp>
      <p:sp>
        <p:nvSpPr>
          <p:cNvPr id="9" name="Content Placeholder 2">
            <a:extLst>
              <a:ext uri="{FF2B5EF4-FFF2-40B4-BE49-F238E27FC236}">
                <a16:creationId xmlns:a16="http://schemas.microsoft.com/office/drawing/2014/main" id="{1F4AB748-140D-7150-3EBD-59ADC9CCF8EA}"/>
              </a:ext>
            </a:extLst>
          </p:cNvPr>
          <p:cNvSpPr txBox="1">
            <a:spLocks/>
          </p:cNvSpPr>
          <p:nvPr/>
        </p:nvSpPr>
        <p:spPr>
          <a:xfrm>
            <a:off x="6525502" y="2160017"/>
            <a:ext cx="5181816" cy="39270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EB Garamond" pitchFamily="2" charset="0"/>
                <a:ea typeface="EB Garamond" pitchFamily="2" charset="0"/>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EB Garamond" pitchFamily="2" charset="0"/>
                <a:ea typeface="EB Garamond" pitchFamily="2" charset="0"/>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EB Garamond" pitchFamily="2" charset="0"/>
                <a:ea typeface="EB Garamond" pitchFamily="2" charset="0"/>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EB Garamond" pitchFamily="2" charset="0"/>
                <a:ea typeface="EB Garamond" pitchFamily="2" charset="0"/>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EB Garamond" pitchFamily="2" charset="0"/>
                <a:ea typeface="EB Garamond"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Current Research:</a:t>
            </a:r>
          </a:p>
          <a:p>
            <a:r>
              <a:rPr lang="en-US" sz="1200" dirty="0" err="1"/>
              <a:t>Mirka</a:t>
            </a:r>
            <a:r>
              <a:rPr lang="en-US" sz="1200" dirty="0"/>
              <a:t>, M., </a:t>
            </a:r>
            <a:r>
              <a:rPr lang="en-US" sz="1200" dirty="0" err="1"/>
              <a:t>Sassatelli</a:t>
            </a:r>
            <a:r>
              <a:rPr lang="en-US" sz="1200" dirty="0"/>
              <a:t>, G., </a:t>
            </a:r>
            <a:r>
              <a:rPr lang="en-US" sz="1200" dirty="0" err="1"/>
              <a:t>Gamati</a:t>
            </a:r>
            <a:r>
              <a:rPr lang="en-US" sz="1200" dirty="0"/>
              <a:t>, A.: Online learning for dynamic control of </a:t>
            </a:r>
            <a:r>
              <a:rPr lang="en-US" sz="1200" dirty="0" err="1"/>
              <a:t>openmp</a:t>
            </a:r>
            <a:r>
              <a:rPr lang="en-US" sz="1200" dirty="0"/>
              <a:t> workloads. In: 9th Int’l Conference on Modern Circuits and Systems Technologies, MOCAST 2020, Bremen, Germany,</a:t>
            </a:r>
          </a:p>
          <a:p>
            <a:r>
              <a:rPr lang="en-US" sz="1200" dirty="0" err="1"/>
              <a:t>Denoyelle</a:t>
            </a:r>
            <a:r>
              <a:rPr lang="en-US" sz="1200" dirty="0"/>
              <a:t>, N., </a:t>
            </a:r>
            <a:r>
              <a:rPr lang="en-US" sz="1200" dirty="0" err="1"/>
              <a:t>Goglin</a:t>
            </a:r>
            <a:r>
              <a:rPr lang="en-US" sz="1200" dirty="0"/>
              <a:t>, B., </a:t>
            </a:r>
            <a:r>
              <a:rPr lang="en-US" sz="1200" dirty="0" err="1"/>
              <a:t>Jeannot</a:t>
            </a:r>
            <a:r>
              <a:rPr lang="en-US" sz="1200" dirty="0"/>
              <a:t>, E., </a:t>
            </a:r>
            <a:r>
              <a:rPr lang="en-US" sz="1200" dirty="0" err="1"/>
              <a:t>Ropars</a:t>
            </a:r>
            <a:r>
              <a:rPr lang="en-US" sz="1200" dirty="0"/>
              <a:t>, T.: Data and thread placement in NUMA architectures: A statistical learning approach. In: Proceedings of the 48th International Conference on Parallel Processing, ICPP 2019, Kyoto, Japan, </a:t>
            </a:r>
          </a:p>
          <a:p>
            <a:r>
              <a:rPr lang="en-US" sz="1200" dirty="0" err="1"/>
              <a:t>Dublish</a:t>
            </a:r>
            <a:r>
              <a:rPr lang="en-US" sz="1200" dirty="0"/>
              <a:t>, S., Nagarajan, V., </a:t>
            </a:r>
            <a:r>
              <a:rPr lang="en-US" sz="1200" dirty="0" err="1"/>
              <a:t>Topham</a:t>
            </a:r>
            <a:r>
              <a:rPr lang="en-US" sz="1200" dirty="0"/>
              <a:t>, N.P.: Poise: Balancing thread-level parallelism and memory system performance in </a:t>
            </a:r>
            <a:r>
              <a:rPr lang="en-US" sz="1200" dirty="0" err="1"/>
              <a:t>gpus</a:t>
            </a:r>
            <a:r>
              <a:rPr lang="en-US" sz="1200" dirty="0"/>
              <a:t> using machine learning. In:25th IEEE International Symposium on High Performance Computer Architecture, HPCA 2019, Washington, DC, USA</a:t>
            </a:r>
          </a:p>
          <a:p>
            <a:r>
              <a:rPr lang="en-US" sz="1200" dirty="0"/>
              <a:t>Xiao, Y., </a:t>
            </a:r>
            <a:r>
              <a:rPr lang="en-US" sz="1200" dirty="0" err="1"/>
              <a:t>Jeyakumaran</a:t>
            </a:r>
            <a:r>
              <a:rPr lang="en-US" sz="1200" dirty="0"/>
              <a:t>, T., </a:t>
            </a:r>
            <a:r>
              <a:rPr lang="en-US" sz="1200" dirty="0" err="1"/>
              <a:t>Atoo</a:t>
            </a:r>
            <a:r>
              <a:rPr lang="en-US" sz="1200" dirty="0"/>
              <a:t> an, E., </a:t>
            </a:r>
            <a:r>
              <a:rPr lang="en-US" sz="1200" dirty="0" err="1"/>
              <a:t>Jannesari</a:t>
            </a:r>
            <a:r>
              <a:rPr lang="en-US" sz="1200" dirty="0"/>
              <a:t>, A.: Improving performance of transactional memory through machine learning. </a:t>
            </a:r>
            <a:r>
              <a:rPr lang="en-US" sz="1200" dirty="0" err="1"/>
              <a:t>Concurr</a:t>
            </a:r>
            <a:r>
              <a:rPr lang="en-US" sz="1200" dirty="0"/>
              <a:t>. </a:t>
            </a:r>
            <a:r>
              <a:rPr lang="en-US" sz="1200" dirty="0" err="1"/>
              <a:t>Comput</a:t>
            </a:r>
            <a:r>
              <a:rPr lang="en-US" sz="1200" dirty="0"/>
              <a:t>. </a:t>
            </a:r>
            <a:r>
              <a:rPr lang="en-US" sz="1200" dirty="0" err="1"/>
              <a:t>Pract</a:t>
            </a:r>
            <a:r>
              <a:rPr lang="en-US" sz="1200" dirty="0"/>
              <a:t>. Exp.</a:t>
            </a:r>
          </a:p>
          <a:p>
            <a:r>
              <a:rPr lang="en-US" sz="1200" dirty="0" err="1"/>
              <a:t>Trofin</a:t>
            </a:r>
            <a:r>
              <a:rPr lang="en-US" sz="1200" dirty="0"/>
              <a:t> M, Qian Y, </a:t>
            </a:r>
            <a:r>
              <a:rPr lang="en-US" sz="1200" dirty="0" err="1"/>
              <a:t>Brevdo</a:t>
            </a:r>
            <a:r>
              <a:rPr lang="en-US" sz="1200" dirty="0"/>
              <a:t> E, Lin Z, </a:t>
            </a:r>
            <a:r>
              <a:rPr lang="en-US" sz="1200" dirty="0" err="1"/>
              <a:t>Choromanski</a:t>
            </a:r>
            <a:r>
              <a:rPr lang="en-US" sz="1200" dirty="0"/>
              <a:t> K, Li D. MLGO: a Machine Learning Guided Compiler Optimizations Framework. </a:t>
            </a:r>
            <a:r>
              <a:rPr lang="en-US" sz="1200" dirty="0" err="1"/>
              <a:t>arXiv</a:t>
            </a:r>
            <a:r>
              <a:rPr lang="en-US" sz="1200" dirty="0"/>
              <a:t> preprint arXiv:2101.04808. 2021 Jan 13.</a:t>
            </a:r>
          </a:p>
        </p:txBody>
      </p:sp>
      <p:sp>
        <p:nvSpPr>
          <p:cNvPr id="2" name="Footer Placeholder 1">
            <a:extLst>
              <a:ext uri="{FF2B5EF4-FFF2-40B4-BE49-F238E27FC236}">
                <a16:creationId xmlns:a16="http://schemas.microsoft.com/office/drawing/2014/main" id="{97EC0562-D9DA-22A5-E974-C14843F6EB39}"/>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7DE68364-E0F4-448C-2329-911F953F6CDD}"/>
              </a:ext>
            </a:extLst>
          </p:cNvPr>
          <p:cNvSpPr>
            <a:spLocks noGrp="1"/>
          </p:cNvSpPr>
          <p:nvPr>
            <p:ph type="sldNum" sz="quarter" idx="12"/>
          </p:nvPr>
        </p:nvSpPr>
        <p:spPr/>
        <p:txBody>
          <a:bodyPr/>
          <a:lstStyle/>
          <a:p>
            <a:fld id="{8E60BE97-EFCC-9E49-9380-906EA2EE1E69}" type="slidenum">
              <a:rPr lang="en-US" smtClean="0"/>
              <a:pPr/>
              <a:t>21</a:t>
            </a:fld>
            <a:endParaRPr lang="en-US" dirty="0"/>
          </a:p>
        </p:txBody>
      </p:sp>
    </p:spTree>
    <p:extLst>
      <p:ext uri="{BB962C8B-B14F-4D97-AF65-F5344CB8AC3E}">
        <p14:creationId xmlns:p14="http://schemas.microsoft.com/office/powerpoint/2010/main" val="3238077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Feature Extraction</a:t>
            </a:r>
          </a:p>
        </p:txBody>
      </p:sp>
      <p:pic>
        <p:nvPicPr>
          <p:cNvPr id="4" name="Content Placeholder 7">
            <a:extLst>
              <a:ext uri="{FF2B5EF4-FFF2-40B4-BE49-F238E27FC236}">
                <a16:creationId xmlns:a16="http://schemas.microsoft.com/office/drawing/2014/main" id="{0291DC44-1C75-3155-015F-00FA34C9FC08}"/>
              </a:ext>
            </a:extLst>
          </p:cNvPr>
          <p:cNvPicPr>
            <a:picLocks noGrp="1" noChangeAspect="1"/>
          </p:cNvPicPr>
          <p:nvPr>
            <p:ph idx="1"/>
          </p:nvPr>
        </p:nvPicPr>
        <p:blipFill>
          <a:blip r:embed="rId6"/>
          <a:stretch>
            <a:fillRect/>
          </a:stretch>
        </p:blipFill>
        <p:spPr>
          <a:xfrm>
            <a:off x="423595" y="1678399"/>
            <a:ext cx="11389260" cy="4252594"/>
          </a:xfrm>
          <a:prstGeom prst="rect">
            <a:avLst/>
          </a:prstGeom>
        </p:spPr>
      </p:pic>
      <p:pic>
        <p:nvPicPr>
          <p:cNvPr id="5" name="Picture 6">
            <a:extLst>
              <a:ext uri="{FF2B5EF4-FFF2-40B4-BE49-F238E27FC236}">
                <a16:creationId xmlns:a16="http://schemas.microsoft.com/office/drawing/2014/main" id="{B1F5CBF1-0A09-B378-DF67-BEE3AA8764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1628" y="624678"/>
            <a:ext cx="3657600" cy="187116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74BEF6E-1661-E369-CFD7-B06B74BD5566}"/>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F58CBC78-BB32-065D-E8E6-AD4129AF6617}"/>
              </a:ext>
            </a:extLst>
          </p:cNvPr>
          <p:cNvSpPr>
            <a:spLocks noGrp="1"/>
          </p:cNvSpPr>
          <p:nvPr>
            <p:ph type="sldNum" sz="quarter" idx="12"/>
          </p:nvPr>
        </p:nvSpPr>
        <p:spPr/>
        <p:txBody>
          <a:bodyPr/>
          <a:lstStyle/>
          <a:p>
            <a:fld id="{8E60BE97-EFCC-9E49-9380-906EA2EE1E69}" type="slidenum">
              <a:rPr lang="en-US" smtClean="0"/>
              <a:pPr/>
              <a:t>22</a:t>
            </a:fld>
            <a:endParaRPr lang="en-US" dirty="0"/>
          </a:p>
        </p:txBody>
      </p:sp>
      <p:grpSp>
        <p:nvGrpSpPr>
          <p:cNvPr id="9" name="Group 8">
            <a:extLst>
              <a:ext uri="{FF2B5EF4-FFF2-40B4-BE49-F238E27FC236}">
                <a16:creationId xmlns:a16="http://schemas.microsoft.com/office/drawing/2014/main" id="{CB39689F-4FFC-5F3B-4213-FC4A9B559D94}"/>
              </a:ext>
            </a:extLst>
          </p:cNvPr>
          <p:cNvGrpSpPr/>
          <p:nvPr/>
        </p:nvGrpSpPr>
        <p:grpSpPr>
          <a:xfrm>
            <a:off x="8039431" y="2679790"/>
            <a:ext cx="3663482" cy="1949402"/>
            <a:chOff x="8039431" y="2679790"/>
            <a:chExt cx="3663482" cy="1949402"/>
          </a:xfrm>
        </p:grpSpPr>
        <p:pic>
          <p:nvPicPr>
            <p:cNvPr id="1026" name="Picture 2" descr="GitHub - Naios/notepad_llvm: LLVM IR syntax highlighting specification for  Notepad++">
              <a:extLst>
                <a:ext uri="{FF2B5EF4-FFF2-40B4-BE49-F238E27FC236}">
                  <a16:creationId xmlns:a16="http://schemas.microsoft.com/office/drawing/2014/main" id="{88825358-84B1-1372-DE77-41C957A4E9C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70000"/>
                      </a14:imgEffect>
                    </a14:imgLayer>
                  </a14:imgProps>
                </a:ext>
                <a:ext uri="{28A0092B-C50C-407E-A947-70E740481C1C}">
                  <a14:useLocalDpi xmlns:a14="http://schemas.microsoft.com/office/drawing/2010/main" val="0"/>
                </a:ext>
              </a:extLst>
            </a:blip>
            <a:srcRect/>
            <a:stretch>
              <a:fillRect/>
            </a:stretch>
          </p:blipFill>
          <p:spPr bwMode="auto">
            <a:xfrm>
              <a:off x="8051628" y="2690664"/>
              <a:ext cx="3651285" cy="193852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7A302C-1DC9-F3AD-6118-28862263EF45}"/>
                </a:ext>
              </a:extLst>
            </p:cNvPr>
            <p:cNvSpPr txBox="1"/>
            <p:nvPr/>
          </p:nvSpPr>
          <p:spPr>
            <a:xfrm>
              <a:off x="8039431" y="2791643"/>
              <a:ext cx="3651285" cy="523220"/>
            </a:xfrm>
            <a:prstGeom prst="rect">
              <a:avLst/>
            </a:prstGeom>
            <a:noFill/>
          </p:spPr>
          <p:txBody>
            <a:bodyPr wrap="square" rtlCol="0">
              <a:spAutoFit/>
            </a:bodyPr>
            <a:lstStyle/>
            <a:p>
              <a:pPr algn="ctr"/>
              <a:r>
                <a:rPr lang="en-US" sz="2800" b="1" dirty="0">
                  <a:latin typeface="Cambria" panose="02040503050406030204" pitchFamily="18" charset="0"/>
                </a:rPr>
                <a:t>LLVM IR</a:t>
              </a:r>
            </a:p>
          </p:txBody>
        </p:sp>
        <p:sp>
          <p:nvSpPr>
            <p:cNvPr id="8" name="Multiply 7">
              <a:extLst>
                <a:ext uri="{FF2B5EF4-FFF2-40B4-BE49-F238E27FC236}">
                  <a16:creationId xmlns:a16="http://schemas.microsoft.com/office/drawing/2014/main" id="{8B604DD4-BB49-C278-A72F-68ADD1701590}"/>
                </a:ext>
              </a:extLst>
            </p:cNvPr>
            <p:cNvSpPr/>
            <p:nvPr/>
          </p:nvSpPr>
          <p:spPr>
            <a:xfrm>
              <a:off x="8045530" y="2679790"/>
              <a:ext cx="3651284" cy="1949402"/>
            </a:xfrm>
            <a:prstGeom prst="mathMultiply">
              <a:avLst>
                <a:gd name="adj1" fmla="val 58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9103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Data Collection</a:t>
            </a:r>
          </a:p>
        </p:txBody>
      </p:sp>
      <p:sp>
        <p:nvSpPr>
          <p:cNvPr id="3" name="Content Placeholder 2">
            <a:extLst>
              <a:ext uri="{FF2B5EF4-FFF2-40B4-BE49-F238E27FC236}">
                <a16:creationId xmlns:a16="http://schemas.microsoft.com/office/drawing/2014/main" id="{AB1DF9CD-36EA-E1A3-458B-F3255227C5B1}"/>
              </a:ext>
            </a:extLst>
          </p:cNvPr>
          <p:cNvSpPr>
            <a:spLocks noGrp="1"/>
          </p:cNvSpPr>
          <p:nvPr>
            <p:ph idx="1"/>
          </p:nvPr>
        </p:nvSpPr>
        <p:spPr/>
        <p:txBody>
          <a:bodyPr>
            <a:normAutofit fontScale="92500" lnSpcReduction="10000"/>
          </a:bodyPr>
          <a:lstStyle/>
          <a:p>
            <a:pPr fontAlgn="base"/>
            <a:r>
              <a:rPr lang="en-US" dirty="0"/>
              <a:t>Absence of publicly available data</a:t>
            </a:r>
          </a:p>
          <a:p>
            <a:pPr fontAlgn="base"/>
            <a:r>
              <a:rPr lang="en-US" dirty="0"/>
              <a:t>Create a dataset which would cover all the features</a:t>
            </a:r>
          </a:p>
          <a:p>
            <a:pPr fontAlgn="base"/>
            <a:r>
              <a:rPr lang="en-US" dirty="0"/>
              <a:t>Mini benchmark application</a:t>
            </a:r>
          </a:p>
          <a:p>
            <a:pPr lvl="1" fontAlgn="base"/>
            <a:r>
              <a:rPr lang="en-US" dirty="0"/>
              <a:t>Matrix Multiplication</a:t>
            </a:r>
          </a:p>
          <a:p>
            <a:pPr lvl="1" fontAlgn="base"/>
            <a:r>
              <a:rPr lang="en-US" dirty="0"/>
              <a:t>Laplace equation</a:t>
            </a:r>
          </a:p>
          <a:p>
            <a:pPr lvl="1" fontAlgn="base"/>
            <a:r>
              <a:rPr lang="en-US" dirty="0"/>
              <a:t>SAXPY</a:t>
            </a:r>
          </a:p>
          <a:p>
            <a:pPr fontAlgn="base"/>
            <a:r>
              <a:rPr lang="en-US" dirty="0" err="1"/>
              <a:t>Rodinia</a:t>
            </a:r>
            <a:r>
              <a:rPr lang="en-US" dirty="0"/>
              <a:t> benchmark Suite</a:t>
            </a:r>
          </a:p>
          <a:p>
            <a:pPr lvl="1" fontAlgn="base"/>
            <a:r>
              <a:rPr lang="en-US" dirty="0"/>
              <a:t>BFS</a:t>
            </a:r>
          </a:p>
          <a:p>
            <a:pPr lvl="1" fontAlgn="base"/>
            <a:r>
              <a:rPr lang="en-US" dirty="0"/>
              <a:t>LU Decomposition</a:t>
            </a:r>
          </a:p>
          <a:p>
            <a:pPr lvl="1" fontAlgn="base"/>
            <a:r>
              <a:rPr lang="en-US" dirty="0"/>
              <a:t>Particle Filter</a:t>
            </a:r>
          </a:p>
          <a:p>
            <a:pPr fontAlgn="base"/>
            <a:r>
              <a:rPr lang="en-US" dirty="0"/>
              <a:t>Wilson </a:t>
            </a:r>
            <a:r>
              <a:rPr lang="en-US" dirty="0" err="1"/>
              <a:t>Dslash</a:t>
            </a:r>
            <a:r>
              <a:rPr lang="en-US" dirty="0"/>
              <a:t> Kernel</a:t>
            </a:r>
          </a:p>
        </p:txBody>
      </p:sp>
      <p:pic>
        <p:nvPicPr>
          <p:cNvPr id="9" name="Picture 8">
            <a:extLst>
              <a:ext uri="{FF2B5EF4-FFF2-40B4-BE49-F238E27FC236}">
                <a16:creationId xmlns:a16="http://schemas.microsoft.com/office/drawing/2014/main" id="{578D0B18-5139-1D3D-D69E-E5C980F1A4A8}"/>
              </a:ext>
            </a:extLst>
          </p:cNvPr>
          <p:cNvPicPr>
            <a:picLocks noChangeAspect="1"/>
          </p:cNvPicPr>
          <p:nvPr/>
        </p:nvPicPr>
        <p:blipFill>
          <a:blip r:embed="rId6">
            <a:alphaModFix amt="10000"/>
          </a:blip>
          <a:stretch>
            <a:fillRect/>
          </a:stretch>
        </p:blipFill>
        <p:spPr>
          <a:xfrm>
            <a:off x="7414273" y="567751"/>
            <a:ext cx="4317479" cy="5376483"/>
          </a:xfrm>
          <a:prstGeom prst="rect">
            <a:avLst/>
          </a:prstGeom>
        </p:spPr>
      </p:pic>
      <p:sp>
        <p:nvSpPr>
          <p:cNvPr id="2" name="Footer Placeholder 1">
            <a:extLst>
              <a:ext uri="{FF2B5EF4-FFF2-40B4-BE49-F238E27FC236}">
                <a16:creationId xmlns:a16="http://schemas.microsoft.com/office/drawing/2014/main" id="{21DDA922-2BAA-0371-5A14-6ADEC76B7995}"/>
              </a:ext>
            </a:extLst>
          </p:cNvPr>
          <p:cNvSpPr>
            <a:spLocks noGrp="1"/>
          </p:cNvSpPr>
          <p:nvPr>
            <p:ph type="ftr" sz="quarter" idx="14"/>
          </p:nvPr>
        </p:nvSpPr>
        <p:spPr/>
        <p:txBody>
          <a:bodyPr/>
          <a:lstStyle/>
          <a:p>
            <a:pPr algn="l"/>
            <a:r>
              <a:rPr lang="en-US"/>
              <a:t>alok.mishra@stonybrook.edu</a:t>
            </a:r>
            <a:endParaRPr lang="en-US" dirty="0"/>
          </a:p>
        </p:txBody>
      </p:sp>
      <p:sp>
        <p:nvSpPr>
          <p:cNvPr id="4" name="Slide Number Placeholder 3">
            <a:extLst>
              <a:ext uri="{FF2B5EF4-FFF2-40B4-BE49-F238E27FC236}">
                <a16:creationId xmlns:a16="http://schemas.microsoft.com/office/drawing/2014/main" id="{A01ED963-71D5-4E48-82E8-A8A80ED71C6F}"/>
              </a:ext>
            </a:extLst>
          </p:cNvPr>
          <p:cNvSpPr>
            <a:spLocks noGrp="1"/>
          </p:cNvSpPr>
          <p:nvPr>
            <p:ph type="sldNum" sz="quarter" idx="12"/>
          </p:nvPr>
        </p:nvSpPr>
        <p:spPr/>
        <p:txBody>
          <a:bodyPr/>
          <a:lstStyle/>
          <a:p>
            <a:fld id="{8E60BE97-EFCC-9E49-9380-906EA2EE1E69}" type="slidenum">
              <a:rPr lang="en-US" smtClean="0"/>
              <a:pPr/>
              <a:t>23</a:t>
            </a:fld>
            <a:endParaRPr lang="en-US" dirty="0"/>
          </a:p>
        </p:txBody>
      </p:sp>
    </p:spTree>
    <p:extLst>
      <p:ext uri="{BB962C8B-B14F-4D97-AF65-F5344CB8AC3E}">
        <p14:creationId xmlns:p14="http://schemas.microsoft.com/office/powerpoint/2010/main" val="1350142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Experiments</a:t>
            </a:r>
          </a:p>
        </p:txBody>
      </p:sp>
      <p:sp>
        <p:nvSpPr>
          <p:cNvPr id="5" name="Content Placeholder 2">
            <a:extLst>
              <a:ext uri="{FF2B5EF4-FFF2-40B4-BE49-F238E27FC236}">
                <a16:creationId xmlns:a16="http://schemas.microsoft.com/office/drawing/2014/main" id="{B0A3AE11-9925-BFC7-A1BC-137CA421F383}"/>
              </a:ext>
            </a:extLst>
          </p:cNvPr>
          <p:cNvSpPr>
            <a:spLocks noGrp="1"/>
          </p:cNvSpPr>
          <p:nvPr>
            <p:ph idx="1"/>
          </p:nvPr>
        </p:nvSpPr>
        <p:spPr>
          <a:xfrm>
            <a:off x="504825" y="1628775"/>
            <a:ext cx="5591175" cy="2146300"/>
          </a:xfrm>
        </p:spPr>
        <p:txBody>
          <a:bodyPr>
            <a:normAutofit/>
          </a:bodyPr>
          <a:lstStyle/>
          <a:p>
            <a:r>
              <a:rPr lang="en-US" dirty="0"/>
              <a:t>Summit with V100</a:t>
            </a:r>
          </a:p>
          <a:p>
            <a:pPr lvl="1"/>
            <a:r>
              <a:rPr lang="en-US" dirty="0"/>
              <a:t>LLVM/Clang 13.0</a:t>
            </a:r>
          </a:p>
          <a:p>
            <a:r>
              <a:rPr lang="en-US" dirty="0"/>
              <a:t>Seawulf with K80</a:t>
            </a:r>
          </a:p>
          <a:p>
            <a:pPr lvl="1"/>
            <a:r>
              <a:rPr lang="en-US" dirty="0"/>
              <a:t>LLVM/Clang 12.0</a:t>
            </a:r>
          </a:p>
        </p:txBody>
      </p:sp>
      <p:sp>
        <p:nvSpPr>
          <p:cNvPr id="6" name="Content Placeholder 2">
            <a:extLst>
              <a:ext uri="{FF2B5EF4-FFF2-40B4-BE49-F238E27FC236}">
                <a16:creationId xmlns:a16="http://schemas.microsoft.com/office/drawing/2014/main" id="{A8B82731-F09A-16E8-32B5-A99BEC8A3200}"/>
              </a:ext>
            </a:extLst>
          </p:cNvPr>
          <p:cNvSpPr txBox="1">
            <a:spLocks/>
          </p:cNvSpPr>
          <p:nvPr/>
        </p:nvSpPr>
        <p:spPr>
          <a:xfrm>
            <a:off x="6400800" y="1628202"/>
            <a:ext cx="5084956" cy="425925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EB Garamond" pitchFamily="2" charset="0"/>
                <a:ea typeface="EB Garamond" pitchFamily="2" charset="0"/>
              </a:rPr>
              <a:t>Artificial Neural Networks (ANN)</a:t>
            </a:r>
          </a:p>
          <a:p>
            <a:pPr fontAlgn="base"/>
            <a:r>
              <a:rPr lang="en-US" sz="2000" dirty="0">
                <a:latin typeface="EB Garamond" pitchFamily="2" charset="0"/>
                <a:ea typeface="EB Garamond" pitchFamily="2" charset="0"/>
              </a:rPr>
              <a:t>MLP - multi-layer </a:t>
            </a:r>
            <a:r>
              <a:rPr lang="en-US" sz="2000" dirty="0" err="1">
                <a:latin typeface="EB Garamond" pitchFamily="2" charset="0"/>
                <a:ea typeface="EB Garamond" pitchFamily="2" charset="0"/>
              </a:rPr>
              <a:t>perceptrons</a:t>
            </a:r>
            <a:endParaRPr lang="en-US" sz="2000" dirty="0">
              <a:latin typeface="EB Garamond" pitchFamily="2" charset="0"/>
              <a:ea typeface="EB Garamond" pitchFamily="2" charset="0"/>
            </a:endParaRPr>
          </a:p>
          <a:p>
            <a:pPr fontAlgn="base"/>
            <a:r>
              <a:rPr lang="en-US" sz="2000" dirty="0">
                <a:latin typeface="EB Garamond" pitchFamily="2" charset="0"/>
                <a:ea typeface="EB Garamond" pitchFamily="2" charset="0"/>
              </a:rPr>
              <a:t>Intermediary activation functions</a:t>
            </a:r>
          </a:p>
          <a:p>
            <a:pPr lvl="1" fontAlgn="base"/>
            <a:r>
              <a:rPr lang="en-US" sz="1800" dirty="0">
                <a:latin typeface="EB Garamond" pitchFamily="2" charset="0"/>
                <a:ea typeface="EB Garamond" pitchFamily="2" charset="0"/>
              </a:rPr>
              <a:t>SGD, Adam, RMSprop</a:t>
            </a:r>
          </a:p>
          <a:p>
            <a:pPr fontAlgn="base"/>
            <a:r>
              <a:rPr lang="en-US" sz="2000" dirty="0">
                <a:latin typeface="EB Garamond" pitchFamily="2" charset="0"/>
                <a:ea typeface="EB Garamond" pitchFamily="2" charset="0"/>
              </a:rPr>
              <a:t>MLP with 6 layers </a:t>
            </a:r>
          </a:p>
          <a:p>
            <a:pPr lvl="1" fontAlgn="base"/>
            <a:r>
              <a:rPr lang="en-US" sz="1800" dirty="0">
                <a:latin typeface="EB Garamond" pitchFamily="2" charset="0"/>
                <a:ea typeface="EB Garamond" pitchFamily="2" charset="0"/>
              </a:rPr>
              <a:t>1 input, 4 hidden and 1 output neurons.</a:t>
            </a:r>
          </a:p>
          <a:p>
            <a:pPr lvl="1" fontAlgn="base"/>
            <a:r>
              <a:rPr lang="en-US" sz="1800" dirty="0">
                <a:latin typeface="EB Garamond" pitchFamily="2" charset="0"/>
                <a:ea typeface="EB Garamond" pitchFamily="2" charset="0"/>
              </a:rPr>
              <a:t>66, 132, 66 and 33 neurons </a:t>
            </a:r>
          </a:p>
          <a:p>
            <a:pPr fontAlgn="base"/>
            <a:r>
              <a:rPr lang="en-US" sz="2000" dirty="0">
                <a:latin typeface="EB Garamond" pitchFamily="2" charset="0"/>
                <a:ea typeface="EB Garamond" pitchFamily="2" charset="0"/>
              </a:rPr>
              <a:t>Initial learning rate – 0.01 stepped down every 30 epochs by a factor of 0.1</a:t>
            </a:r>
          </a:p>
          <a:p>
            <a:pPr fontAlgn="base"/>
            <a:r>
              <a:rPr lang="en-US" sz="2000" dirty="0">
                <a:latin typeface="EB Garamond" pitchFamily="2" charset="0"/>
                <a:ea typeface="EB Garamond" pitchFamily="2" charset="0"/>
              </a:rPr>
              <a:t>Weight decay – 0.0001 for 150 epochs</a:t>
            </a:r>
          </a:p>
        </p:txBody>
      </p:sp>
      <p:pic>
        <p:nvPicPr>
          <p:cNvPr id="8" name="Picture 7">
            <a:extLst>
              <a:ext uri="{FF2B5EF4-FFF2-40B4-BE49-F238E27FC236}">
                <a16:creationId xmlns:a16="http://schemas.microsoft.com/office/drawing/2014/main" id="{0A831E22-E7D6-206D-4250-4E7F40FA69FB}"/>
              </a:ext>
            </a:extLst>
          </p:cNvPr>
          <p:cNvPicPr>
            <a:picLocks noChangeAspect="1"/>
          </p:cNvPicPr>
          <p:nvPr/>
        </p:nvPicPr>
        <p:blipFill>
          <a:blip r:embed="rId6"/>
          <a:stretch>
            <a:fillRect/>
          </a:stretch>
        </p:blipFill>
        <p:spPr>
          <a:xfrm>
            <a:off x="275192" y="3927029"/>
            <a:ext cx="6020677" cy="1754301"/>
          </a:xfrm>
          <a:prstGeom prst="rect">
            <a:avLst/>
          </a:prstGeom>
        </p:spPr>
      </p:pic>
      <p:sp>
        <p:nvSpPr>
          <p:cNvPr id="2" name="Footer Placeholder 1">
            <a:extLst>
              <a:ext uri="{FF2B5EF4-FFF2-40B4-BE49-F238E27FC236}">
                <a16:creationId xmlns:a16="http://schemas.microsoft.com/office/drawing/2014/main" id="{336DD34C-1B4B-1B35-1E90-77353709D90A}"/>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1D4084BD-AF84-2AE9-3C9D-F470AC2564DC}"/>
              </a:ext>
            </a:extLst>
          </p:cNvPr>
          <p:cNvSpPr>
            <a:spLocks noGrp="1"/>
          </p:cNvSpPr>
          <p:nvPr>
            <p:ph type="sldNum" sz="quarter" idx="12"/>
          </p:nvPr>
        </p:nvSpPr>
        <p:spPr/>
        <p:txBody>
          <a:bodyPr/>
          <a:lstStyle/>
          <a:p>
            <a:fld id="{8E60BE97-EFCC-9E49-9380-906EA2EE1E69}" type="slidenum">
              <a:rPr lang="en-US" smtClean="0"/>
              <a:pPr/>
              <a:t>24</a:t>
            </a:fld>
            <a:endParaRPr lang="en-US" dirty="0"/>
          </a:p>
        </p:txBody>
      </p:sp>
    </p:spTree>
    <p:extLst>
      <p:ext uri="{BB962C8B-B14F-4D97-AF65-F5344CB8AC3E}">
        <p14:creationId xmlns:p14="http://schemas.microsoft.com/office/powerpoint/2010/main" val="1599046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Results &amp; Analysis </a:t>
            </a:r>
          </a:p>
        </p:txBody>
      </p:sp>
      <p:graphicFrame>
        <p:nvGraphicFramePr>
          <p:cNvPr id="4" name="Table 6">
            <a:extLst>
              <a:ext uri="{FF2B5EF4-FFF2-40B4-BE49-F238E27FC236}">
                <a16:creationId xmlns:a16="http://schemas.microsoft.com/office/drawing/2014/main" id="{CF157FAA-0824-82A9-1514-3453C0D0F4D4}"/>
              </a:ext>
            </a:extLst>
          </p:cNvPr>
          <p:cNvGraphicFramePr>
            <a:graphicFrameLocks noGrp="1"/>
          </p:cNvGraphicFramePr>
          <p:nvPr>
            <p:ph idx="1"/>
            <p:extLst>
              <p:ext uri="{D42A27DB-BD31-4B8C-83A1-F6EECF244321}">
                <p14:modId xmlns:p14="http://schemas.microsoft.com/office/powerpoint/2010/main" val="2598479957"/>
              </p:ext>
            </p:extLst>
          </p:nvPr>
        </p:nvGraphicFramePr>
        <p:xfrm>
          <a:off x="504825" y="1622752"/>
          <a:ext cx="11226800" cy="4211320"/>
        </p:xfrm>
        <a:graphic>
          <a:graphicData uri="http://schemas.openxmlformats.org/drawingml/2006/table">
            <a:tbl>
              <a:tblPr firstRow="1" bandRow="1">
                <a:tableStyleId>{B301B821-A1FF-4177-AEE7-76D212191A09}</a:tableStyleId>
              </a:tblPr>
              <a:tblGrid>
                <a:gridCol w="2806700">
                  <a:extLst>
                    <a:ext uri="{9D8B030D-6E8A-4147-A177-3AD203B41FA5}">
                      <a16:colId xmlns:a16="http://schemas.microsoft.com/office/drawing/2014/main" val="2042517915"/>
                    </a:ext>
                  </a:extLst>
                </a:gridCol>
                <a:gridCol w="2806700">
                  <a:extLst>
                    <a:ext uri="{9D8B030D-6E8A-4147-A177-3AD203B41FA5}">
                      <a16:colId xmlns:a16="http://schemas.microsoft.com/office/drawing/2014/main" val="729815940"/>
                    </a:ext>
                  </a:extLst>
                </a:gridCol>
                <a:gridCol w="2806700">
                  <a:extLst>
                    <a:ext uri="{9D8B030D-6E8A-4147-A177-3AD203B41FA5}">
                      <a16:colId xmlns:a16="http://schemas.microsoft.com/office/drawing/2014/main" val="994323488"/>
                    </a:ext>
                  </a:extLst>
                </a:gridCol>
                <a:gridCol w="2806700">
                  <a:extLst>
                    <a:ext uri="{9D8B030D-6E8A-4147-A177-3AD203B41FA5}">
                      <a16:colId xmlns:a16="http://schemas.microsoft.com/office/drawing/2014/main" val="367980314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rPr>
                        <a:t>Transformation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FFFF"/>
                          </a:solidFill>
                          <a:effectLst/>
                        </a:rPr>
                        <a:t>Cluster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FFFF"/>
                          </a:solidFill>
                          <a:effectLst/>
                        </a:rPr>
                        <a:t>R.M.S.E. (sec)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FFFF"/>
                          </a:solidFill>
                          <a:effectLst/>
                        </a:rPr>
                        <a:t>M.A.P.E.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3892477"/>
                  </a:ext>
                </a:extLst>
              </a:tr>
              <a:tr h="370840">
                <a:tc>
                  <a:txBody>
                    <a:bodyPr/>
                    <a:lstStyle/>
                    <a:p>
                      <a:r>
                        <a:rPr lang="en-US" dirty="0">
                          <a:effectLst/>
                        </a:rPr>
                        <a:t>Collapse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effectLst/>
                        <a:latin typeface="Helvetic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0.279 </a:t>
                      </a:r>
                    </a:p>
                    <a:p>
                      <a:r>
                        <a:rPr lang="en-US" dirty="0">
                          <a:effectLst/>
                        </a:rPr>
                        <a:t>0.090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0.030</a:t>
                      </a:r>
                      <a:br>
                        <a:rPr lang="en-US" dirty="0">
                          <a:effectLst/>
                        </a:rPr>
                      </a:br>
                      <a:r>
                        <a:rPr lang="en-US" dirty="0">
                          <a:effectLst/>
                        </a:rPr>
                        <a:t>0.211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0057404"/>
                  </a:ext>
                </a:extLst>
              </a:tr>
              <a:tr h="370840">
                <a:tc>
                  <a:txBody>
                    <a:bodyPr/>
                    <a:lstStyle/>
                    <a:p>
                      <a:r>
                        <a:rPr lang="en-US" dirty="0">
                          <a:effectLst/>
                        </a:rPr>
                        <a:t>Combined</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1.368</a:t>
                      </a:r>
                      <a:br>
                        <a:rPr lang="en-US" dirty="0">
                          <a:effectLst/>
                        </a:rPr>
                      </a:br>
                      <a:r>
                        <a:rPr lang="en-US" dirty="0">
                          <a:effectLst/>
                        </a:rPr>
                        <a:t>0.399</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0.053</a:t>
                      </a:r>
                    </a:p>
                    <a:p>
                      <a:r>
                        <a:rPr lang="en-US" dirty="0">
                          <a:effectLst/>
                        </a:rPr>
                        <a:t>0.138</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0443413"/>
                  </a:ext>
                </a:extLst>
              </a:tr>
              <a:tr h="370840">
                <a:tc>
                  <a:txBody>
                    <a:bodyPr/>
                    <a:lstStyle/>
                    <a:p>
                      <a:r>
                        <a:rPr lang="en-US" dirty="0">
                          <a:effectLst/>
                        </a:rPr>
                        <a:t>Split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0.420</a:t>
                      </a:r>
                      <a:br>
                        <a:rPr lang="en-US" dirty="0">
                          <a:effectLst/>
                        </a:rPr>
                      </a:br>
                      <a:r>
                        <a:rPr lang="en-US" dirty="0">
                          <a:effectLst/>
                        </a:rPr>
                        <a:t>0.112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0.044</a:t>
                      </a:r>
                    </a:p>
                    <a:p>
                      <a:r>
                        <a:rPr lang="en-US" dirty="0">
                          <a:effectLst/>
                        </a:rPr>
                        <a:t>0.227</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7738377"/>
                  </a:ext>
                </a:extLst>
              </a:tr>
              <a:tr h="370840">
                <a:tc>
                  <a:txBody>
                    <a:bodyPr/>
                    <a:lstStyle/>
                    <a:p>
                      <a:r>
                        <a:rPr lang="en-US" dirty="0">
                          <a:effectLst/>
                        </a:rPr>
                        <a:t>Swap Collapse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1.242</a:t>
                      </a:r>
                    </a:p>
                    <a:p>
                      <a:r>
                        <a:rPr lang="en-US" dirty="0">
                          <a:effectLst/>
                        </a:rPr>
                        <a:t>0.128</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0.055</a:t>
                      </a:r>
                    </a:p>
                    <a:p>
                      <a:r>
                        <a:rPr lang="en-US" dirty="0">
                          <a:effectLst/>
                        </a:rPr>
                        <a:t>0.120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56037"/>
                  </a:ext>
                </a:extLst>
              </a:tr>
              <a:tr h="370840">
                <a:tc>
                  <a:txBody>
                    <a:bodyPr/>
                    <a:lstStyle/>
                    <a:p>
                      <a:r>
                        <a:rPr lang="en-US" dirty="0">
                          <a:effectLst/>
                        </a:rPr>
                        <a:t>Swap Combined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0.669 </a:t>
                      </a:r>
                    </a:p>
                    <a:p>
                      <a:r>
                        <a:rPr lang="en-US" dirty="0">
                          <a:effectLst/>
                        </a:rPr>
                        <a:t>0.276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0.027</a:t>
                      </a:r>
                    </a:p>
                    <a:p>
                      <a:r>
                        <a:rPr lang="en-US" dirty="0">
                          <a:effectLst/>
                        </a:rPr>
                        <a:t>0.062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962805"/>
                  </a:ext>
                </a:extLst>
              </a:tr>
              <a:tr h="370840">
                <a:tc>
                  <a:txBody>
                    <a:bodyPr/>
                    <a:lstStyle/>
                    <a:p>
                      <a:r>
                        <a:rPr lang="en-US" dirty="0">
                          <a:effectLst/>
                        </a:rPr>
                        <a:t>Swap Split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0.919</a:t>
                      </a:r>
                    </a:p>
                    <a:p>
                      <a:r>
                        <a:rPr lang="en-US" dirty="0">
                          <a:effectLst/>
                        </a:rPr>
                        <a:t>0.454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0.059</a:t>
                      </a:r>
                    </a:p>
                    <a:p>
                      <a:r>
                        <a:rPr lang="en-US" dirty="0">
                          <a:effectLst/>
                        </a:rPr>
                        <a:t>0.284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652380"/>
                  </a:ext>
                </a:extLst>
              </a:tr>
            </a:tbl>
          </a:graphicData>
        </a:graphic>
      </p:graphicFrame>
      <p:sp>
        <p:nvSpPr>
          <p:cNvPr id="2" name="Footer Placeholder 1">
            <a:extLst>
              <a:ext uri="{FF2B5EF4-FFF2-40B4-BE49-F238E27FC236}">
                <a16:creationId xmlns:a16="http://schemas.microsoft.com/office/drawing/2014/main" id="{77157EFD-74D4-FDF6-1DBC-70034A946B20}"/>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3E5B99A7-31EB-F289-6BD9-9D4214ACA88B}"/>
              </a:ext>
            </a:extLst>
          </p:cNvPr>
          <p:cNvSpPr>
            <a:spLocks noGrp="1"/>
          </p:cNvSpPr>
          <p:nvPr>
            <p:ph type="sldNum" sz="quarter" idx="12"/>
          </p:nvPr>
        </p:nvSpPr>
        <p:spPr/>
        <p:txBody>
          <a:bodyPr/>
          <a:lstStyle/>
          <a:p>
            <a:fld id="{8E60BE97-EFCC-9E49-9380-906EA2EE1E69}" type="slidenum">
              <a:rPr lang="en-US" smtClean="0"/>
              <a:pPr/>
              <a:t>25</a:t>
            </a:fld>
            <a:endParaRPr lang="en-US" dirty="0"/>
          </a:p>
        </p:txBody>
      </p:sp>
    </p:spTree>
    <p:extLst>
      <p:ext uri="{BB962C8B-B14F-4D97-AF65-F5344CB8AC3E}">
        <p14:creationId xmlns:p14="http://schemas.microsoft.com/office/powerpoint/2010/main" val="2847850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Results &amp; Analysis – Testing</a:t>
            </a:r>
          </a:p>
        </p:txBody>
      </p:sp>
      <p:pic>
        <p:nvPicPr>
          <p:cNvPr id="5" name="Picture 4">
            <a:extLst>
              <a:ext uri="{FF2B5EF4-FFF2-40B4-BE49-F238E27FC236}">
                <a16:creationId xmlns:a16="http://schemas.microsoft.com/office/drawing/2014/main" id="{AEF0792E-6EB0-C8C2-1B05-66C509E5ACAE}"/>
              </a:ext>
            </a:extLst>
          </p:cNvPr>
          <p:cNvPicPr>
            <a:picLocks noChangeAspect="1"/>
          </p:cNvPicPr>
          <p:nvPr/>
        </p:nvPicPr>
        <p:blipFill>
          <a:blip r:embed="rId6"/>
          <a:stretch>
            <a:fillRect/>
          </a:stretch>
        </p:blipFill>
        <p:spPr>
          <a:xfrm>
            <a:off x="1323881" y="1675463"/>
            <a:ext cx="4124880" cy="1845341"/>
          </a:xfrm>
          <a:prstGeom prst="rect">
            <a:avLst/>
          </a:prstGeom>
        </p:spPr>
      </p:pic>
      <p:pic>
        <p:nvPicPr>
          <p:cNvPr id="6" name="Picture 5">
            <a:extLst>
              <a:ext uri="{FF2B5EF4-FFF2-40B4-BE49-F238E27FC236}">
                <a16:creationId xmlns:a16="http://schemas.microsoft.com/office/drawing/2014/main" id="{685B82AE-9A8B-6AF1-194D-7E40CC962EEE}"/>
              </a:ext>
            </a:extLst>
          </p:cNvPr>
          <p:cNvPicPr>
            <a:picLocks noChangeAspect="1"/>
          </p:cNvPicPr>
          <p:nvPr/>
        </p:nvPicPr>
        <p:blipFill>
          <a:blip r:embed="rId7"/>
          <a:stretch>
            <a:fillRect/>
          </a:stretch>
        </p:blipFill>
        <p:spPr>
          <a:xfrm>
            <a:off x="6345421" y="1675463"/>
            <a:ext cx="4124880" cy="1845341"/>
          </a:xfrm>
          <a:prstGeom prst="rect">
            <a:avLst/>
          </a:prstGeom>
        </p:spPr>
      </p:pic>
      <p:pic>
        <p:nvPicPr>
          <p:cNvPr id="8" name="Picture 7">
            <a:extLst>
              <a:ext uri="{FF2B5EF4-FFF2-40B4-BE49-F238E27FC236}">
                <a16:creationId xmlns:a16="http://schemas.microsoft.com/office/drawing/2014/main" id="{FCBA1BAF-3AA1-B768-8E80-09FA536A18E2}"/>
              </a:ext>
            </a:extLst>
          </p:cNvPr>
          <p:cNvPicPr>
            <a:picLocks noChangeAspect="1"/>
          </p:cNvPicPr>
          <p:nvPr/>
        </p:nvPicPr>
        <p:blipFill>
          <a:blip r:embed="rId8"/>
          <a:stretch>
            <a:fillRect/>
          </a:stretch>
        </p:blipFill>
        <p:spPr>
          <a:xfrm>
            <a:off x="1323881" y="4084789"/>
            <a:ext cx="4124880" cy="1845341"/>
          </a:xfrm>
          <a:prstGeom prst="rect">
            <a:avLst/>
          </a:prstGeom>
        </p:spPr>
      </p:pic>
      <p:pic>
        <p:nvPicPr>
          <p:cNvPr id="9" name="Picture 8">
            <a:extLst>
              <a:ext uri="{FF2B5EF4-FFF2-40B4-BE49-F238E27FC236}">
                <a16:creationId xmlns:a16="http://schemas.microsoft.com/office/drawing/2014/main" id="{D1DC8150-29A8-3C80-A0B8-87A3A5FB338A}"/>
              </a:ext>
            </a:extLst>
          </p:cNvPr>
          <p:cNvPicPr>
            <a:picLocks noChangeAspect="1"/>
          </p:cNvPicPr>
          <p:nvPr/>
        </p:nvPicPr>
        <p:blipFill>
          <a:blip r:embed="rId9"/>
          <a:stretch>
            <a:fillRect/>
          </a:stretch>
        </p:blipFill>
        <p:spPr>
          <a:xfrm>
            <a:off x="6345421" y="4070604"/>
            <a:ext cx="4124880" cy="1845341"/>
          </a:xfrm>
          <a:prstGeom prst="rect">
            <a:avLst/>
          </a:prstGeom>
        </p:spPr>
      </p:pic>
      <p:sp>
        <p:nvSpPr>
          <p:cNvPr id="10" name="TextBox 9">
            <a:extLst>
              <a:ext uri="{FF2B5EF4-FFF2-40B4-BE49-F238E27FC236}">
                <a16:creationId xmlns:a16="http://schemas.microsoft.com/office/drawing/2014/main" id="{386BBBF8-E0DB-B270-8D96-AEC84A4041B2}"/>
              </a:ext>
            </a:extLst>
          </p:cNvPr>
          <p:cNvSpPr txBox="1"/>
          <p:nvPr/>
        </p:nvSpPr>
        <p:spPr>
          <a:xfrm>
            <a:off x="1323881" y="3591877"/>
            <a:ext cx="9146420" cy="369332"/>
          </a:xfrm>
          <a:prstGeom prst="rect">
            <a:avLst/>
          </a:prstGeom>
          <a:noFill/>
        </p:spPr>
        <p:txBody>
          <a:bodyPr wrap="square" rtlCol="0">
            <a:spAutoFit/>
          </a:bodyPr>
          <a:lstStyle/>
          <a:p>
            <a:pPr algn="ctr"/>
            <a:r>
              <a:rPr lang="en-US" dirty="0">
                <a:latin typeface="EB Garamond" pitchFamily="2" charset="0"/>
                <a:ea typeface="EB Garamond" pitchFamily="2" charset="0"/>
              </a:rPr>
              <a:t>Combined Offload</a:t>
            </a:r>
          </a:p>
        </p:txBody>
      </p:sp>
      <p:sp>
        <p:nvSpPr>
          <p:cNvPr id="11" name="TextBox 10">
            <a:extLst>
              <a:ext uri="{FF2B5EF4-FFF2-40B4-BE49-F238E27FC236}">
                <a16:creationId xmlns:a16="http://schemas.microsoft.com/office/drawing/2014/main" id="{93D06B70-4EF0-BC1A-980B-22C404E4B643}"/>
              </a:ext>
            </a:extLst>
          </p:cNvPr>
          <p:cNvSpPr txBox="1"/>
          <p:nvPr/>
        </p:nvSpPr>
        <p:spPr>
          <a:xfrm>
            <a:off x="1323881" y="5957548"/>
            <a:ext cx="9146420" cy="369332"/>
          </a:xfrm>
          <a:prstGeom prst="rect">
            <a:avLst/>
          </a:prstGeom>
          <a:noFill/>
        </p:spPr>
        <p:txBody>
          <a:bodyPr wrap="square" rtlCol="0">
            <a:spAutoFit/>
          </a:bodyPr>
          <a:lstStyle/>
          <a:p>
            <a:pPr algn="ctr"/>
            <a:r>
              <a:rPr lang="en-US" dirty="0">
                <a:latin typeface="EB Garamond" pitchFamily="2" charset="0"/>
                <a:ea typeface="EB Garamond" pitchFamily="2" charset="0"/>
              </a:rPr>
              <a:t>Collapse Offload</a:t>
            </a:r>
          </a:p>
        </p:txBody>
      </p:sp>
      <p:sp>
        <p:nvSpPr>
          <p:cNvPr id="2" name="Footer Placeholder 1">
            <a:extLst>
              <a:ext uri="{FF2B5EF4-FFF2-40B4-BE49-F238E27FC236}">
                <a16:creationId xmlns:a16="http://schemas.microsoft.com/office/drawing/2014/main" id="{3C85B68A-39A2-E323-48F1-44CD43BB7A40}"/>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99EE8802-9B91-6841-5868-189423B60DBA}"/>
              </a:ext>
            </a:extLst>
          </p:cNvPr>
          <p:cNvSpPr>
            <a:spLocks noGrp="1"/>
          </p:cNvSpPr>
          <p:nvPr>
            <p:ph type="sldNum" sz="quarter" idx="12"/>
          </p:nvPr>
        </p:nvSpPr>
        <p:spPr/>
        <p:txBody>
          <a:bodyPr/>
          <a:lstStyle/>
          <a:p>
            <a:fld id="{8E60BE97-EFCC-9E49-9380-906EA2EE1E69}" type="slidenum">
              <a:rPr lang="en-US" smtClean="0"/>
              <a:pPr/>
              <a:t>26</a:t>
            </a:fld>
            <a:endParaRPr lang="en-US" dirty="0"/>
          </a:p>
        </p:txBody>
      </p:sp>
    </p:spTree>
    <p:extLst>
      <p:ext uri="{BB962C8B-B14F-4D97-AF65-F5344CB8AC3E}">
        <p14:creationId xmlns:p14="http://schemas.microsoft.com/office/powerpoint/2010/main" val="4224638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Results &amp; Analysis – Wilson </a:t>
            </a:r>
            <a:r>
              <a:rPr lang="en-US" b="1" dirty="0" err="1">
                <a:latin typeface="Cambria" panose="02040503050406030204" pitchFamily="18" charset="0"/>
              </a:rPr>
              <a:t>Dslash</a:t>
            </a:r>
            <a:endParaRPr lang="en-US" b="1" dirty="0">
              <a:latin typeface="Cambria" panose="02040503050406030204" pitchFamily="18" charset="0"/>
            </a:endParaRPr>
          </a:p>
        </p:txBody>
      </p:sp>
      <p:graphicFrame>
        <p:nvGraphicFramePr>
          <p:cNvPr id="4" name="Table 6">
            <a:extLst>
              <a:ext uri="{FF2B5EF4-FFF2-40B4-BE49-F238E27FC236}">
                <a16:creationId xmlns:a16="http://schemas.microsoft.com/office/drawing/2014/main" id="{CF157FAA-0824-82A9-1514-3453C0D0F4D4}"/>
              </a:ext>
            </a:extLst>
          </p:cNvPr>
          <p:cNvGraphicFramePr>
            <a:graphicFrameLocks noGrp="1"/>
          </p:cNvGraphicFramePr>
          <p:nvPr>
            <p:ph idx="1"/>
            <p:extLst>
              <p:ext uri="{D42A27DB-BD31-4B8C-83A1-F6EECF244321}">
                <p14:modId xmlns:p14="http://schemas.microsoft.com/office/powerpoint/2010/main" val="3014866772"/>
              </p:ext>
            </p:extLst>
          </p:nvPr>
        </p:nvGraphicFramePr>
        <p:xfrm>
          <a:off x="504825" y="1622752"/>
          <a:ext cx="11226800" cy="4211320"/>
        </p:xfrm>
        <a:graphic>
          <a:graphicData uri="http://schemas.openxmlformats.org/drawingml/2006/table">
            <a:tbl>
              <a:tblPr firstRow="1" bandRow="1">
                <a:tableStyleId>{B301B821-A1FF-4177-AEE7-76D212191A09}</a:tableStyleId>
              </a:tblPr>
              <a:tblGrid>
                <a:gridCol w="2806700">
                  <a:extLst>
                    <a:ext uri="{9D8B030D-6E8A-4147-A177-3AD203B41FA5}">
                      <a16:colId xmlns:a16="http://schemas.microsoft.com/office/drawing/2014/main" val="2042517915"/>
                    </a:ext>
                  </a:extLst>
                </a:gridCol>
                <a:gridCol w="2806700">
                  <a:extLst>
                    <a:ext uri="{9D8B030D-6E8A-4147-A177-3AD203B41FA5}">
                      <a16:colId xmlns:a16="http://schemas.microsoft.com/office/drawing/2014/main" val="729815940"/>
                    </a:ext>
                  </a:extLst>
                </a:gridCol>
                <a:gridCol w="2806700">
                  <a:extLst>
                    <a:ext uri="{9D8B030D-6E8A-4147-A177-3AD203B41FA5}">
                      <a16:colId xmlns:a16="http://schemas.microsoft.com/office/drawing/2014/main" val="994323488"/>
                    </a:ext>
                  </a:extLst>
                </a:gridCol>
                <a:gridCol w="2806700">
                  <a:extLst>
                    <a:ext uri="{9D8B030D-6E8A-4147-A177-3AD203B41FA5}">
                      <a16:colId xmlns:a16="http://schemas.microsoft.com/office/drawing/2014/main" val="367980314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rPr>
                        <a:t>Transformation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FFFF"/>
                          </a:solidFill>
                          <a:effectLst/>
                        </a:rPr>
                        <a:t>Cluster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FFFF"/>
                          </a:solidFill>
                          <a:effectLst/>
                        </a:rPr>
                        <a:t>R.M.S.E. (sec)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FFFF"/>
                          </a:solidFill>
                          <a:effectLst/>
                        </a:rPr>
                        <a:t>M.A.P.E.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3892477"/>
                  </a:ext>
                </a:extLst>
              </a:tr>
              <a:tr h="370840">
                <a:tc>
                  <a:txBody>
                    <a:bodyPr/>
                    <a:lstStyle/>
                    <a:p>
                      <a:r>
                        <a:rPr lang="en-US" dirty="0">
                          <a:effectLst/>
                        </a:rPr>
                        <a:t>Collapse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effectLst/>
                        <a:latin typeface="Helvetic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0.143 </a:t>
                      </a:r>
                    </a:p>
                    <a:p>
                      <a:r>
                        <a:rPr lang="en-US" dirty="0">
                          <a:effectLst/>
                        </a:rPr>
                        <a:t>0.067</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0.576</a:t>
                      </a:r>
                      <a:br>
                        <a:rPr lang="en-US" dirty="0">
                          <a:effectLst/>
                        </a:rPr>
                      </a:br>
                      <a:r>
                        <a:rPr lang="en-US" dirty="0">
                          <a:effectLst/>
                        </a:rPr>
                        <a:t>4.201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0057404"/>
                  </a:ext>
                </a:extLst>
              </a:tr>
              <a:tr h="370840">
                <a:tc>
                  <a:txBody>
                    <a:bodyPr/>
                    <a:lstStyle/>
                    <a:p>
                      <a:r>
                        <a:rPr lang="en-US" dirty="0">
                          <a:effectLst/>
                        </a:rPr>
                        <a:t>Combined</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1.500</a:t>
                      </a:r>
                      <a:br>
                        <a:rPr lang="en-US" dirty="0">
                          <a:effectLst/>
                        </a:rPr>
                      </a:br>
                      <a:r>
                        <a:rPr lang="en-US" dirty="0">
                          <a:effectLst/>
                        </a:rPr>
                        <a:t>0.333</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0.323</a:t>
                      </a:r>
                    </a:p>
                    <a:p>
                      <a:r>
                        <a:rPr lang="en-US" dirty="0">
                          <a:effectLst/>
                        </a:rPr>
                        <a:t>0.259</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0443413"/>
                  </a:ext>
                </a:extLst>
              </a:tr>
              <a:tr h="370840">
                <a:tc>
                  <a:txBody>
                    <a:bodyPr/>
                    <a:lstStyle/>
                    <a:p>
                      <a:r>
                        <a:rPr lang="en-US" dirty="0">
                          <a:effectLst/>
                        </a:rPr>
                        <a:t>Split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0.384</a:t>
                      </a:r>
                      <a:br>
                        <a:rPr lang="en-US" dirty="0">
                          <a:effectLst/>
                        </a:rPr>
                      </a:br>
                      <a:r>
                        <a:rPr lang="en-US" dirty="0">
                          <a:effectLst/>
                        </a:rPr>
                        <a:t>0.041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1.044</a:t>
                      </a:r>
                    </a:p>
                    <a:p>
                      <a:r>
                        <a:rPr lang="en-US" dirty="0">
                          <a:effectLst/>
                        </a:rPr>
                        <a:t>0.584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7738377"/>
                  </a:ext>
                </a:extLst>
              </a:tr>
              <a:tr h="370840">
                <a:tc>
                  <a:txBody>
                    <a:bodyPr/>
                    <a:lstStyle/>
                    <a:p>
                      <a:r>
                        <a:rPr lang="en-US" dirty="0">
                          <a:effectLst/>
                        </a:rPr>
                        <a:t>Swap Collapse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8.972</a:t>
                      </a:r>
                    </a:p>
                    <a:p>
                      <a:r>
                        <a:rPr lang="en-US" dirty="0">
                          <a:effectLst/>
                        </a:rPr>
                        <a:t>0.512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3.305</a:t>
                      </a:r>
                    </a:p>
                    <a:p>
                      <a:r>
                        <a:rPr lang="en-US" dirty="0">
                          <a:effectLst/>
                        </a:rPr>
                        <a:t>2.871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56037"/>
                  </a:ext>
                </a:extLst>
              </a:tr>
              <a:tr h="370840">
                <a:tc>
                  <a:txBody>
                    <a:bodyPr/>
                    <a:lstStyle/>
                    <a:p>
                      <a:r>
                        <a:rPr lang="en-US" dirty="0">
                          <a:effectLst/>
                        </a:rPr>
                        <a:t>Swap Combined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1.771 </a:t>
                      </a:r>
                    </a:p>
                    <a:p>
                      <a:r>
                        <a:rPr lang="en-US" dirty="0">
                          <a:effectLst/>
                        </a:rPr>
                        <a:t>0.584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3.321</a:t>
                      </a:r>
                    </a:p>
                    <a:p>
                      <a:r>
                        <a:rPr lang="en-US" dirty="0">
                          <a:effectLst/>
                        </a:rPr>
                        <a:t>2.686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962805"/>
                  </a:ext>
                </a:extLst>
              </a:tr>
              <a:tr h="370840">
                <a:tc>
                  <a:txBody>
                    <a:bodyPr/>
                    <a:lstStyle/>
                    <a:p>
                      <a:r>
                        <a:rPr lang="en-US" dirty="0">
                          <a:effectLst/>
                        </a:rPr>
                        <a:t>Swap Split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Seawulf</a:t>
                      </a:r>
                    </a:p>
                    <a:p>
                      <a:r>
                        <a:rPr lang="en-US" dirty="0">
                          <a:effectLst/>
                        </a:rPr>
                        <a:t>Summit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2.668</a:t>
                      </a:r>
                    </a:p>
                    <a:p>
                      <a:r>
                        <a:rPr lang="en-US" dirty="0">
                          <a:effectLst/>
                        </a:rPr>
                        <a:t>0.032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effectLst/>
                        </a:rPr>
                        <a:t>7.083</a:t>
                      </a:r>
                    </a:p>
                    <a:p>
                      <a:r>
                        <a:rPr lang="en-US" dirty="0">
                          <a:effectLst/>
                        </a:rPr>
                        <a:t>0.515</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652380"/>
                  </a:ext>
                </a:extLst>
              </a:tr>
            </a:tbl>
          </a:graphicData>
        </a:graphic>
      </p:graphicFrame>
      <p:sp>
        <p:nvSpPr>
          <p:cNvPr id="2" name="Footer Placeholder 1">
            <a:extLst>
              <a:ext uri="{FF2B5EF4-FFF2-40B4-BE49-F238E27FC236}">
                <a16:creationId xmlns:a16="http://schemas.microsoft.com/office/drawing/2014/main" id="{83A52D3C-D244-25C3-3EBD-5C4C8475C967}"/>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B315EEE8-0A89-345A-10A3-497F3FB2820C}"/>
              </a:ext>
            </a:extLst>
          </p:cNvPr>
          <p:cNvSpPr>
            <a:spLocks noGrp="1"/>
          </p:cNvSpPr>
          <p:nvPr>
            <p:ph type="sldNum" sz="quarter" idx="12"/>
          </p:nvPr>
        </p:nvSpPr>
        <p:spPr/>
        <p:txBody>
          <a:bodyPr/>
          <a:lstStyle/>
          <a:p>
            <a:fld id="{8E60BE97-EFCC-9E49-9380-906EA2EE1E69}" type="slidenum">
              <a:rPr lang="en-US" smtClean="0"/>
              <a:pPr/>
              <a:t>27</a:t>
            </a:fld>
            <a:endParaRPr lang="en-US" dirty="0"/>
          </a:p>
        </p:txBody>
      </p:sp>
    </p:spTree>
    <p:extLst>
      <p:ext uri="{BB962C8B-B14F-4D97-AF65-F5344CB8AC3E}">
        <p14:creationId xmlns:p14="http://schemas.microsoft.com/office/powerpoint/2010/main" val="3736304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Results &amp; Analysis – Wilson </a:t>
            </a:r>
            <a:r>
              <a:rPr lang="en-US" b="1" dirty="0" err="1">
                <a:latin typeface="Cambria" panose="02040503050406030204" pitchFamily="18" charset="0"/>
              </a:rPr>
              <a:t>Dslash</a:t>
            </a:r>
            <a:endParaRPr lang="en-US" b="1" dirty="0">
              <a:latin typeface="Cambria" panose="02040503050406030204" pitchFamily="18" charset="0"/>
            </a:endParaRPr>
          </a:p>
        </p:txBody>
      </p:sp>
      <p:pic>
        <p:nvPicPr>
          <p:cNvPr id="2" name="Picture 1">
            <a:extLst>
              <a:ext uri="{FF2B5EF4-FFF2-40B4-BE49-F238E27FC236}">
                <a16:creationId xmlns:a16="http://schemas.microsoft.com/office/drawing/2014/main" id="{5308CB6D-9B31-0B67-6D57-21179AB07565}"/>
              </a:ext>
            </a:extLst>
          </p:cNvPr>
          <p:cNvPicPr>
            <a:picLocks noChangeAspect="1"/>
          </p:cNvPicPr>
          <p:nvPr/>
        </p:nvPicPr>
        <p:blipFill>
          <a:blip r:embed="rId6"/>
          <a:stretch>
            <a:fillRect/>
          </a:stretch>
        </p:blipFill>
        <p:spPr>
          <a:xfrm>
            <a:off x="651548" y="2203808"/>
            <a:ext cx="5454409" cy="2450384"/>
          </a:xfrm>
          <a:prstGeom prst="rect">
            <a:avLst/>
          </a:prstGeom>
        </p:spPr>
      </p:pic>
      <p:pic>
        <p:nvPicPr>
          <p:cNvPr id="3" name="Picture 2">
            <a:extLst>
              <a:ext uri="{FF2B5EF4-FFF2-40B4-BE49-F238E27FC236}">
                <a16:creationId xmlns:a16="http://schemas.microsoft.com/office/drawing/2014/main" id="{4540F01E-7AD0-6529-CDCE-265EC945934B}"/>
              </a:ext>
            </a:extLst>
          </p:cNvPr>
          <p:cNvPicPr>
            <a:picLocks noChangeAspect="1"/>
          </p:cNvPicPr>
          <p:nvPr/>
        </p:nvPicPr>
        <p:blipFill>
          <a:blip r:embed="rId7"/>
          <a:stretch>
            <a:fillRect/>
          </a:stretch>
        </p:blipFill>
        <p:spPr>
          <a:xfrm>
            <a:off x="6247412" y="2203808"/>
            <a:ext cx="5454409" cy="2450384"/>
          </a:xfrm>
          <a:prstGeom prst="rect">
            <a:avLst/>
          </a:prstGeom>
        </p:spPr>
      </p:pic>
      <p:sp>
        <p:nvSpPr>
          <p:cNvPr id="4" name="TextBox 3">
            <a:extLst>
              <a:ext uri="{FF2B5EF4-FFF2-40B4-BE49-F238E27FC236}">
                <a16:creationId xmlns:a16="http://schemas.microsoft.com/office/drawing/2014/main" id="{BEEDA9B3-DDE7-99D2-0E4B-523CA5491756}"/>
              </a:ext>
            </a:extLst>
          </p:cNvPr>
          <p:cNvSpPr txBox="1"/>
          <p:nvPr/>
        </p:nvSpPr>
        <p:spPr>
          <a:xfrm>
            <a:off x="641591" y="4863097"/>
            <a:ext cx="5454409" cy="461665"/>
          </a:xfrm>
          <a:prstGeom prst="rect">
            <a:avLst/>
          </a:prstGeom>
          <a:noFill/>
        </p:spPr>
        <p:txBody>
          <a:bodyPr wrap="square" rtlCol="0">
            <a:spAutoFit/>
          </a:bodyPr>
          <a:lstStyle/>
          <a:p>
            <a:pPr algn="ctr"/>
            <a:r>
              <a:rPr lang="en-US" sz="2400" dirty="0">
                <a:latin typeface="EB Garamond" pitchFamily="2" charset="0"/>
                <a:ea typeface="EB Garamond" pitchFamily="2" charset="0"/>
              </a:rPr>
              <a:t>Summit</a:t>
            </a:r>
          </a:p>
        </p:txBody>
      </p:sp>
      <p:sp>
        <p:nvSpPr>
          <p:cNvPr id="12" name="TextBox 11">
            <a:extLst>
              <a:ext uri="{FF2B5EF4-FFF2-40B4-BE49-F238E27FC236}">
                <a16:creationId xmlns:a16="http://schemas.microsoft.com/office/drawing/2014/main" id="{17C07815-53F7-BA2A-5C8F-0B7FC8D0BB27}"/>
              </a:ext>
            </a:extLst>
          </p:cNvPr>
          <p:cNvSpPr txBox="1"/>
          <p:nvPr/>
        </p:nvSpPr>
        <p:spPr>
          <a:xfrm>
            <a:off x="6247411" y="4863097"/>
            <a:ext cx="5454409" cy="461665"/>
          </a:xfrm>
          <a:prstGeom prst="rect">
            <a:avLst/>
          </a:prstGeom>
          <a:noFill/>
        </p:spPr>
        <p:txBody>
          <a:bodyPr wrap="square" rtlCol="0">
            <a:spAutoFit/>
          </a:bodyPr>
          <a:lstStyle/>
          <a:p>
            <a:pPr algn="ctr"/>
            <a:r>
              <a:rPr lang="en-US" sz="2400" dirty="0">
                <a:latin typeface="EB Garamond" pitchFamily="2" charset="0"/>
                <a:ea typeface="EB Garamond" pitchFamily="2" charset="0"/>
              </a:rPr>
              <a:t>Seawulf</a:t>
            </a:r>
          </a:p>
        </p:txBody>
      </p:sp>
      <p:sp>
        <p:nvSpPr>
          <p:cNvPr id="5" name="Footer Placeholder 4">
            <a:extLst>
              <a:ext uri="{FF2B5EF4-FFF2-40B4-BE49-F238E27FC236}">
                <a16:creationId xmlns:a16="http://schemas.microsoft.com/office/drawing/2014/main" id="{0E55B319-49AF-AC9D-DF12-EA53A3BBAAB7}"/>
              </a:ext>
            </a:extLst>
          </p:cNvPr>
          <p:cNvSpPr>
            <a:spLocks noGrp="1"/>
          </p:cNvSpPr>
          <p:nvPr>
            <p:ph type="ftr" sz="quarter" idx="14"/>
          </p:nvPr>
        </p:nvSpPr>
        <p:spPr/>
        <p:txBody>
          <a:bodyPr/>
          <a:lstStyle/>
          <a:p>
            <a:pPr algn="l"/>
            <a:r>
              <a:rPr lang="en-US"/>
              <a:t>alok.mishra@stonybrook.edu</a:t>
            </a:r>
            <a:endParaRPr lang="en-US" dirty="0"/>
          </a:p>
        </p:txBody>
      </p:sp>
      <p:sp>
        <p:nvSpPr>
          <p:cNvPr id="6" name="Slide Number Placeholder 5">
            <a:extLst>
              <a:ext uri="{FF2B5EF4-FFF2-40B4-BE49-F238E27FC236}">
                <a16:creationId xmlns:a16="http://schemas.microsoft.com/office/drawing/2014/main" id="{6EC368C1-0256-C55F-C040-66F3B421BCB3}"/>
              </a:ext>
            </a:extLst>
          </p:cNvPr>
          <p:cNvSpPr>
            <a:spLocks noGrp="1"/>
          </p:cNvSpPr>
          <p:nvPr>
            <p:ph type="sldNum" sz="quarter" idx="12"/>
          </p:nvPr>
        </p:nvSpPr>
        <p:spPr/>
        <p:txBody>
          <a:bodyPr/>
          <a:lstStyle/>
          <a:p>
            <a:fld id="{8E60BE97-EFCC-9E49-9380-906EA2EE1E69}" type="slidenum">
              <a:rPr lang="en-US" smtClean="0"/>
              <a:pPr/>
              <a:t>28</a:t>
            </a:fld>
            <a:endParaRPr lang="en-US" dirty="0"/>
          </a:p>
        </p:txBody>
      </p:sp>
    </p:spTree>
    <p:extLst>
      <p:ext uri="{BB962C8B-B14F-4D97-AF65-F5344CB8AC3E}">
        <p14:creationId xmlns:p14="http://schemas.microsoft.com/office/powerpoint/2010/main" val="1484307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F8532DB-3AB0-0A2D-D264-F7BB21DCCD87}"/>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Conclusion</a:t>
            </a:r>
          </a:p>
        </p:txBody>
      </p:sp>
      <p:sp>
        <p:nvSpPr>
          <p:cNvPr id="5" name="Content Placeholder 2">
            <a:extLst>
              <a:ext uri="{FF2B5EF4-FFF2-40B4-BE49-F238E27FC236}">
                <a16:creationId xmlns:a16="http://schemas.microsoft.com/office/drawing/2014/main" id="{AACAC179-1066-EB8D-18EB-7F8626A6E36C}"/>
              </a:ext>
            </a:extLst>
          </p:cNvPr>
          <p:cNvSpPr>
            <a:spLocks noGrp="1"/>
          </p:cNvSpPr>
          <p:nvPr>
            <p:ph idx="1"/>
          </p:nvPr>
        </p:nvSpPr>
        <p:spPr>
          <a:xfrm>
            <a:off x="505437" y="2160016"/>
            <a:ext cx="11226315" cy="3927093"/>
          </a:xfrm>
        </p:spPr>
        <p:txBody>
          <a:bodyPr>
            <a:normAutofit fontScale="92500" lnSpcReduction="10000"/>
          </a:bodyPr>
          <a:lstStyle/>
          <a:p>
            <a:pPr fontAlgn="base"/>
            <a:r>
              <a:rPr lang="en-US" dirty="0"/>
              <a:t>We present COMPOFF, a cost model that statically estimates the </a:t>
            </a:r>
            <a:br>
              <a:rPr lang="en-US" dirty="0"/>
            </a:br>
            <a:r>
              <a:rPr lang="en-US" b="1" dirty="0"/>
              <a:t>C</a:t>
            </a:r>
            <a:r>
              <a:rPr lang="en-US" dirty="0"/>
              <a:t>ost of </a:t>
            </a:r>
            <a:r>
              <a:rPr lang="en-US" b="1" dirty="0"/>
              <a:t>O</a:t>
            </a:r>
            <a:r>
              <a:rPr lang="en-US" dirty="0"/>
              <a:t>pen</a:t>
            </a:r>
            <a:r>
              <a:rPr lang="en-US" b="1" dirty="0"/>
              <a:t>MP </a:t>
            </a:r>
            <a:r>
              <a:rPr lang="en-US" b="1" dirty="0" err="1"/>
              <a:t>OFF</a:t>
            </a:r>
            <a:r>
              <a:rPr lang="en-US" dirty="0" err="1"/>
              <a:t>loading</a:t>
            </a:r>
            <a:r>
              <a:rPr lang="en-US" dirty="0"/>
              <a:t> </a:t>
            </a:r>
          </a:p>
          <a:p>
            <a:pPr fontAlgn="base"/>
            <a:r>
              <a:rPr lang="en-US" dirty="0"/>
              <a:t>Can aid scientists transfer their programs to heterogeneous environment.</a:t>
            </a:r>
          </a:p>
          <a:p>
            <a:pPr fontAlgn="base"/>
            <a:r>
              <a:rPr lang="en-US" dirty="0"/>
              <a:t>Accuracy ranging from 85% to 99%</a:t>
            </a:r>
          </a:p>
          <a:p>
            <a:pPr fontAlgn="base"/>
            <a:r>
              <a:rPr lang="en-US" dirty="0"/>
              <a:t>Future:</a:t>
            </a:r>
          </a:p>
          <a:p>
            <a:pPr lvl="1"/>
            <a:r>
              <a:rPr lang="en-US" dirty="0"/>
              <a:t>Prediction for larger valued kernel</a:t>
            </a:r>
          </a:p>
          <a:p>
            <a:pPr lvl="1"/>
            <a:r>
              <a:rPr lang="en-US" dirty="0"/>
              <a:t>Single model for all transformations</a:t>
            </a:r>
          </a:p>
          <a:p>
            <a:pPr lvl="1"/>
            <a:r>
              <a:rPr lang="en-US" dirty="0"/>
              <a:t>OOP feature extraction</a:t>
            </a:r>
          </a:p>
          <a:p>
            <a:pPr lvl="1"/>
            <a:r>
              <a:rPr lang="en-US" dirty="0"/>
              <a:t>Data Affinity, Unified memory, Deep copy, Multiple GPUs</a:t>
            </a:r>
          </a:p>
          <a:p>
            <a:pPr lvl="1" fontAlgn="base"/>
            <a:r>
              <a:rPr lang="en-US" dirty="0"/>
              <a:t>Extended to other parallel programming models - </a:t>
            </a:r>
            <a:r>
              <a:rPr lang="en-US" dirty="0" err="1"/>
              <a:t>OpenACC</a:t>
            </a:r>
            <a:r>
              <a:rPr lang="en-US" dirty="0"/>
              <a:t> and OpenCL</a:t>
            </a:r>
          </a:p>
        </p:txBody>
      </p:sp>
      <p:sp>
        <p:nvSpPr>
          <p:cNvPr id="2" name="Footer Placeholder 1">
            <a:extLst>
              <a:ext uri="{FF2B5EF4-FFF2-40B4-BE49-F238E27FC236}">
                <a16:creationId xmlns:a16="http://schemas.microsoft.com/office/drawing/2014/main" id="{933963B9-8BF2-13E5-1C7A-53A074304EF5}"/>
              </a:ext>
            </a:extLst>
          </p:cNvPr>
          <p:cNvSpPr>
            <a:spLocks noGrp="1"/>
          </p:cNvSpPr>
          <p:nvPr>
            <p:ph type="ftr" sz="quarter" idx="14"/>
          </p:nvPr>
        </p:nvSpPr>
        <p:spPr/>
        <p:txBody>
          <a:bodyPr/>
          <a:lstStyle/>
          <a:p>
            <a:pPr algn="l"/>
            <a:r>
              <a:rPr lang="en-US"/>
              <a:t>alok.mishra@stonybrook.edu</a:t>
            </a:r>
            <a:endParaRPr lang="en-US" dirty="0"/>
          </a:p>
        </p:txBody>
      </p:sp>
      <p:sp>
        <p:nvSpPr>
          <p:cNvPr id="3" name="Slide Number Placeholder 2">
            <a:extLst>
              <a:ext uri="{FF2B5EF4-FFF2-40B4-BE49-F238E27FC236}">
                <a16:creationId xmlns:a16="http://schemas.microsoft.com/office/drawing/2014/main" id="{BAAF299E-FD7D-ADA7-D5F4-BB132AB16B92}"/>
              </a:ext>
            </a:extLst>
          </p:cNvPr>
          <p:cNvSpPr>
            <a:spLocks noGrp="1"/>
          </p:cNvSpPr>
          <p:nvPr>
            <p:ph type="sldNum" sz="quarter" idx="12"/>
          </p:nvPr>
        </p:nvSpPr>
        <p:spPr/>
        <p:txBody>
          <a:bodyPr/>
          <a:lstStyle/>
          <a:p>
            <a:fld id="{8E60BE97-EFCC-9E49-9380-906EA2EE1E69}" type="slidenum">
              <a:rPr lang="en-US" smtClean="0"/>
              <a:pPr/>
              <a:t>29</a:t>
            </a:fld>
            <a:endParaRPr lang="en-US" dirty="0"/>
          </a:p>
        </p:txBody>
      </p:sp>
    </p:spTree>
    <p:extLst>
      <p:ext uri="{BB962C8B-B14F-4D97-AF65-F5344CB8AC3E}">
        <p14:creationId xmlns:p14="http://schemas.microsoft.com/office/powerpoint/2010/main" val="423195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Program Transformation for Automatic GPU Offloading using OpenMP</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A82A16A0-ABF7-7F9D-DAF1-6B3C862992AC}"/>
              </a:ext>
            </a:extLst>
          </p:cNvPr>
          <p:cNvSpPr>
            <a:spLocks noChangeArrowheads="1"/>
          </p:cNvSpPr>
          <p:nvPr/>
        </p:nvSpPr>
        <p:spPr bwMode="auto">
          <a:xfrm flipH="1">
            <a:off x="1743421" y="2830255"/>
            <a:ext cx="21859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Cambria" panose="02040503050406030204" pitchFamily="18" charset="0"/>
              </a:rPr>
              <a:t>Input Parallel OpenMP Code</a:t>
            </a:r>
            <a:endParaRPr kumimoji="0" lang="en-US" altLang="en-US" b="0" i="0" u="none" strike="noStrike" cap="none" normalizeH="0" baseline="0" dirty="0">
              <a:ln>
                <a:noFill/>
              </a:ln>
              <a:solidFill>
                <a:srgbClr val="000000"/>
              </a:solidFill>
              <a:effectLst/>
            </a:endParaRPr>
          </a:p>
        </p:txBody>
      </p:sp>
      <p:pic>
        <p:nvPicPr>
          <p:cNvPr id="10" name="Picture 2">
            <a:extLst>
              <a:ext uri="{FF2B5EF4-FFF2-40B4-BE49-F238E27FC236}">
                <a16:creationId xmlns:a16="http://schemas.microsoft.com/office/drawing/2014/main" id="{B04CDE9F-A23F-D14A-1323-CB9C4258C9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195" y="1906869"/>
            <a:ext cx="692426" cy="8482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
            <a:extLst>
              <a:ext uri="{FF2B5EF4-FFF2-40B4-BE49-F238E27FC236}">
                <a16:creationId xmlns:a16="http://schemas.microsoft.com/office/drawing/2014/main" id="{3AF14DDE-25B4-5E9B-AE0D-0A7156076DD2}"/>
              </a:ext>
            </a:extLst>
          </p:cNvPr>
          <p:cNvSpPr>
            <a:spLocks noChangeArrowheads="1"/>
          </p:cNvSpPr>
          <p:nvPr/>
        </p:nvSpPr>
        <p:spPr bwMode="auto">
          <a:xfrm flipH="1">
            <a:off x="1881421" y="5475199"/>
            <a:ext cx="19699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Cambria" panose="02040503050406030204" pitchFamily="18" charset="0"/>
              </a:rPr>
              <a:t>Parallel </a:t>
            </a:r>
            <a:endParaRPr kumimoji="0" lang="en-US" altLang="en-US"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Cambria" panose="02040503050406030204" pitchFamily="18" charset="0"/>
              </a:rPr>
              <a:t>CPU Execution</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23" name="Picture 4">
            <a:extLst>
              <a:ext uri="{FF2B5EF4-FFF2-40B4-BE49-F238E27FC236}">
                <a16:creationId xmlns:a16="http://schemas.microsoft.com/office/drawing/2014/main" id="{EDEA02C7-58EB-CDF4-64B0-3887C849D4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463273" y="4549193"/>
            <a:ext cx="806229" cy="84822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
            <a:extLst>
              <a:ext uri="{FF2B5EF4-FFF2-40B4-BE49-F238E27FC236}">
                <a16:creationId xmlns:a16="http://schemas.microsoft.com/office/drawing/2014/main" id="{1325A782-C252-0575-0822-A40D53452DBA}"/>
              </a:ext>
            </a:extLst>
          </p:cNvPr>
          <p:cNvSpPr>
            <a:spLocks noChangeArrowheads="1"/>
          </p:cNvSpPr>
          <p:nvPr/>
        </p:nvSpPr>
        <p:spPr bwMode="auto">
          <a:xfrm flipH="1">
            <a:off x="8262608" y="2867333"/>
            <a:ext cx="21612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Cambria" panose="02040503050406030204" pitchFamily="18" charset="0"/>
              </a:rPr>
              <a:t>Modified Target OpenMP Code</a:t>
            </a:r>
            <a:endParaRPr kumimoji="0" lang="en-US" altLang="en-US" b="0" i="0" u="none" strike="noStrike" cap="none" normalizeH="0" baseline="0" dirty="0">
              <a:ln>
                <a:noFill/>
              </a:ln>
              <a:solidFill>
                <a:srgbClr val="000000"/>
              </a:solidFill>
              <a:effectLst/>
            </a:endParaRPr>
          </a:p>
        </p:txBody>
      </p:sp>
      <p:pic>
        <p:nvPicPr>
          <p:cNvPr id="29" name="Picture 2">
            <a:extLst>
              <a:ext uri="{FF2B5EF4-FFF2-40B4-BE49-F238E27FC236}">
                <a16:creationId xmlns:a16="http://schemas.microsoft.com/office/drawing/2014/main" id="{66D166EE-3CBA-889D-7982-00929CA65A7F}"/>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7012" y="1906869"/>
            <a:ext cx="692426" cy="8482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293BDBA7-4E3F-B8EE-A46D-5B315A17AF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7012" y="4541282"/>
            <a:ext cx="809445" cy="84822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
            <a:extLst>
              <a:ext uri="{FF2B5EF4-FFF2-40B4-BE49-F238E27FC236}">
                <a16:creationId xmlns:a16="http://schemas.microsoft.com/office/drawing/2014/main" id="{3A000AD5-2EDB-0C8E-DA8E-4CB485237C0B}"/>
              </a:ext>
            </a:extLst>
          </p:cNvPr>
          <p:cNvSpPr>
            <a:spLocks noChangeArrowheads="1"/>
          </p:cNvSpPr>
          <p:nvPr/>
        </p:nvSpPr>
        <p:spPr bwMode="auto">
          <a:xfrm flipH="1">
            <a:off x="8426767" y="5470069"/>
            <a:ext cx="19699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Cambria" panose="02040503050406030204" pitchFamily="18" charset="0"/>
              </a:rPr>
              <a:t>Offloaded</a:t>
            </a:r>
            <a:endParaRPr kumimoji="0" lang="en-US" altLang="en-US"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a:latin typeface="Cambria" panose="02040503050406030204" pitchFamily="18" charset="0"/>
              </a:rPr>
              <a:t>G</a:t>
            </a:r>
            <a:r>
              <a:rPr kumimoji="0" lang="en-US" altLang="en-US" b="1" i="0" u="none" strike="noStrike" cap="none" normalizeH="0" baseline="0" dirty="0">
                <a:ln>
                  <a:noFill/>
                </a:ln>
                <a:solidFill>
                  <a:srgbClr val="000000"/>
                </a:solidFill>
                <a:effectLst/>
                <a:latin typeface="Cambria" panose="02040503050406030204" pitchFamily="18" charset="0"/>
              </a:rPr>
              <a:t>PU Execution</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32" name="Picture 31">
            <a:extLst>
              <a:ext uri="{FF2B5EF4-FFF2-40B4-BE49-F238E27FC236}">
                <a16:creationId xmlns:a16="http://schemas.microsoft.com/office/drawing/2014/main" id="{4AC58486-DB23-4E41-FAF9-0CDA32AEEECC}"/>
              </a:ext>
            </a:extLst>
          </p:cNvPr>
          <p:cNvPicPr>
            <a:picLocks noChangeAspect="1"/>
          </p:cNvPicPr>
          <p:nvPr/>
        </p:nvPicPr>
        <p:blipFill>
          <a:blip r:embed="rId9"/>
          <a:stretch>
            <a:fillRect/>
          </a:stretch>
        </p:blipFill>
        <p:spPr>
          <a:xfrm rot="10800000">
            <a:off x="5165775" y="4350103"/>
            <a:ext cx="1397450" cy="1128708"/>
          </a:xfrm>
          <a:prstGeom prst="rect">
            <a:avLst/>
          </a:prstGeom>
        </p:spPr>
      </p:pic>
      <p:sp>
        <p:nvSpPr>
          <p:cNvPr id="33" name="Rounded Rectangle 32">
            <a:extLst>
              <a:ext uri="{FF2B5EF4-FFF2-40B4-BE49-F238E27FC236}">
                <a16:creationId xmlns:a16="http://schemas.microsoft.com/office/drawing/2014/main" id="{54D31D0B-FEA4-98F4-70F0-43C3E86DE448}"/>
              </a:ext>
            </a:extLst>
          </p:cNvPr>
          <p:cNvSpPr/>
          <p:nvPr/>
        </p:nvSpPr>
        <p:spPr>
          <a:xfrm>
            <a:off x="4298589" y="3356827"/>
            <a:ext cx="3131820" cy="55363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58CF6DF6-0786-A1AE-A307-E79F73E0332B}"/>
              </a:ext>
            </a:extLst>
          </p:cNvPr>
          <p:cNvSpPr/>
          <p:nvPr/>
        </p:nvSpPr>
        <p:spPr>
          <a:xfrm>
            <a:off x="4436940" y="3646734"/>
            <a:ext cx="251460" cy="194310"/>
          </a:xfrm>
          <a:prstGeom prst="roundRect">
            <a:avLst/>
          </a:prstGeom>
          <a:gradFill flip="none" rotWithShape="1">
            <a:gsLst>
              <a:gs pos="0">
                <a:srgbClr val="FF8800">
                  <a:tint val="66000"/>
                  <a:satMod val="160000"/>
                </a:srgbClr>
              </a:gs>
              <a:gs pos="50000">
                <a:srgbClr val="FF8800">
                  <a:tint val="44500"/>
                  <a:satMod val="160000"/>
                </a:srgbClr>
              </a:gs>
              <a:gs pos="100000">
                <a:srgbClr val="FF8800">
                  <a:tint val="23500"/>
                  <a:satMod val="160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CD54950F-B2BF-1655-C4C8-EA53EFEB7D48}"/>
              </a:ext>
            </a:extLst>
          </p:cNvPr>
          <p:cNvSpPr/>
          <p:nvPr/>
        </p:nvSpPr>
        <p:spPr>
          <a:xfrm>
            <a:off x="4791270" y="3646734"/>
            <a:ext cx="251460" cy="194310"/>
          </a:xfrm>
          <a:prstGeom prst="roundRect">
            <a:avLst/>
          </a:prstGeom>
          <a:gradFill flip="none" rotWithShape="1">
            <a:gsLst>
              <a:gs pos="0">
                <a:srgbClr val="FF8800">
                  <a:tint val="66000"/>
                  <a:satMod val="160000"/>
                </a:srgbClr>
              </a:gs>
              <a:gs pos="50000">
                <a:srgbClr val="FF8800">
                  <a:tint val="44500"/>
                  <a:satMod val="160000"/>
                </a:srgbClr>
              </a:gs>
              <a:gs pos="100000">
                <a:srgbClr val="FF8800">
                  <a:tint val="23500"/>
                  <a:satMod val="160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6C38564A-7B80-0597-38B0-9BD6A9EBF7BE}"/>
              </a:ext>
            </a:extLst>
          </p:cNvPr>
          <p:cNvSpPr/>
          <p:nvPr/>
        </p:nvSpPr>
        <p:spPr>
          <a:xfrm>
            <a:off x="5192817" y="3646734"/>
            <a:ext cx="251460" cy="194310"/>
          </a:xfrm>
          <a:prstGeom prst="roundRect">
            <a:avLst/>
          </a:prstGeom>
          <a:gradFill flip="none" rotWithShape="1">
            <a:gsLst>
              <a:gs pos="0">
                <a:srgbClr val="FF8800">
                  <a:tint val="66000"/>
                  <a:satMod val="160000"/>
                </a:srgbClr>
              </a:gs>
              <a:gs pos="50000">
                <a:srgbClr val="FF8800">
                  <a:tint val="44500"/>
                  <a:satMod val="160000"/>
                </a:srgbClr>
              </a:gs>
              <a:gs pos="100000">
                <a:srgbClr val="FF8800">
                  <a:tint val="23500"/>
                  <a:satMod val="160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EE142285-D8D1-13AF-CC52-3D12C93F3F67}"/>
              </a:ext>
            </a:extLst>
          </p:cNvPr>
          <p:cNvSpPr/>
          <p:nvPr/>
        </p:nvSpPr>
        <p:spPr>
          <a:xfrm>
            <a:off x="5585280" y="3646734"/>
            <a:ext cx="251460" cy="194310"/>
          </a:xfrm>
          <a:prstGeom prst="roundRect">
            <a:avLst/>
          </a:prstGeom>
          <a:gradFill flip="none" rotWithShape="1">
            <a:gsLst>
              <a:gs pos="0">
                <a:srgbClr val="FF8800">
                  <a:tint val="66000"/>
                  <a:satMod val="160000"/>
                </a:srgbClr>
              </a:gs>
              <a:gs pos="50000">
                <a:srgbClr val="FF8800">
                  <a:tint val="44500"/>
                  <a:satMod val="160000"/>
                </a:srgbClr>
              </a:gs>
              <a:gs pos="100000">
                <a:srgbClr val="FF8800">
                  <a:tint val="23500"/>
                  <a:satMod val="160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785F993F-70E3-8767-19C5-E4EEAE7B5BAA}"/>
              </a:ext>
            </a:extLst>
          </p:cNvPr>
          <p:cNvSpPr/>
          <p:nvPr/>
        </p:nvSpPr>
        <p:spPr>
          <a:xfrm>
            <a:off x="5922840" y="3646734"/>
            <a:ext cx="251460" cy="194310"/>
          </a:xfrm>
          <a:prstGeom prst="roundRect">
            <a:avLst/>
          </a:prstGeom>
          <a:gradFill flip="none" rotWithShape="1">
            <a:gsLst>
              <a:gs pos="0">
                <a:srgbClr val="FF8800">
                  <a:tint val="66000"/>
                  <a:satMod val="160000"/>
                </a:srgbClr>
              </a:gs>
              <a:gs pos="50000">
                <a:srgbClr val="FF8800">
                  <a:tint val="44500"/>
                  <a:satMod val="160000"/>
                </a:srgbClr>
              </a:gs>
              <a:gs pos="100000">
                <a:srgbClr val="FF8800">
                  <a:tint val="23500"/>
                  <a:satMod val="160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C190B0AC-D0CD-A6E8-1C36-096E2404CAF8}"/>
              </a:ext>
            </a:extLst>
          </p:cNvPr>
          <p:cNvSpPr/>
          <p:nvPr/>
        </p:nvSpPr>
        <p:spPr>
          <a:xfrm>
            <a:off x="6311765" y="3646734"/>
            <a:ext cx="251460" cy="194310"/>
          </a:xfrm>
          <a:prstGeom prst="roundRect">
            <a:avLst/>
          </a:prstGeom>
          <a:gradFill flip="none" rotWithShape="1">
            <a:gsLst>
              <a:gs pos="0">
                <a:srgbClr val="FF8800">
                  <a:tint val="66000"/>
                  <a:satMod val="160000"/>
                </a:srgbClr>
              </a:gs>
              <a:gs pos="50000">
                <a:srgbClr val="FF8800">
                  <a:tint val="44500"/>
                  <a:satMod val="160000"/>
                </a:srgbClr>
              </a:gs>
              <a:gs pos="100000">
                <a:srgbClr val="FF8800">
                  <a:tint val="23500"/>
                  <a:satMod val="160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8F890F57-1AB4-BADC-8D65-069BBF66973F}"/>
              </a:ext>
            </a:extLst>
          </p:cNvPr>
          <p:cNvSpPr/>
          <p:nvPr/>
        </p:nvSpPr>
        <p:spPr>
          <a:xfrm>
            <a:off x="6676624" y="3646734"/>
            <a:ext cx="251460" cy="194310"/>
          </a:xfrm>
          <a:prstGeom prst="roundRect">
            <a:avLst/>
          </a:prstGeom>
          <a:gradFill flip="none" rotWithShape="1">
            <a:gsLst>
              <a:gs pos="0">
                <a:srgbClr val="FF8800">
                  <a:tint val="66000"/>
                  <a:satMod val="160000"/>
                </a:srgbClr>
              </a:gs>
              <a:gs pos="50000">
                <a:srgbClr val="FF8800">
                  <a:tint val="44500"/>
                  <a:satMod val="160000"/>
                </a:srgbClr>
              </a:gs>
              <a:gs pos="100000">
                <a:srgbClr val="FF8800">
                  <a:tint val="23500"/>
                  <a:satMod val="160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62B3AFC8-1717-C502-65F3-2366E78A6F10}"/>
              </a:ext>
            </a:extLst>
          </p:cNvPr>
          <p:cNvSpPr/>
          <p:nvPr/>
        </p:nvSpPr>
        <p:spPr>
          <a:xfrm>
            <a:off x="7038676" y="3646734"/>
            <a:ext cx="251460" cy="194310"/>
          </a:xfrm>
          <a:prstGeom prst="roundRect">
            <a:avLst/>
          </a:prstGeom>
          <a:gradFill flip="none" rotWithShape="1">
            <a:gsLst>
              <a:gs pos="0">
                <a:srgbClr val="FF8800">
                  <a:tint val="66000"/>
                  <a:satMod val="160000"/>
                </a:srgbClr>
              </a:gs>
              <a:gs pos="50000">
                <a:srgbClr val="FF8800">
                  <a:tint val="44500"/>
                  <a:satMod val="160000"/>
                </a:srgbClr>
              </a:gs>
              <a:gs pos="100000">
                <a:srgbClr val="FF8800">
                  <a:tint val="23500"/>
                  <a:satMod val="160000"/>
                </a:srgb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2286912-BAD7-5AC6-D76E-403AC39134C2}"/>
              </a:ext>
            </a:extLst>
          </p:cNvPr>
          <p:cNvSpPr txBox="1"/>
          <p:nvPr/>
        </p:nvSpPr>
        <p:spPr>
          <a:xfrm>
            <a:off x="4298589" y="3322591"/>
            <a:ext cx="3131820" cy="307777"/>
          </a:xfrm>
          <a:prstGeom prst="rect">
            <a:avLst/>
          </a:prstGeom>
          <a:noFill/>
        </p:spPr>
        <p:txBody>
          <a:bodyPr wrap="square" rtlCol="0">
            <a:spAutoFit/>
          </a:bodyPr>
          <a:lstStyle/>
          <a:p>
            <a:pPr algn="ctr"/>
            <a:r>
              <a:rPr lang="en-US" dirty="0"/>
              <a:t>Several Variants</a:t>
            </a:r>
          </a:p>
        </p:txBody>
      </p:sp>
      <p:sp>
        <p:nvSpPr>
          <p:cNvPr id="44" name="TextBox 43">
            <a:extLst>
              <a:ext uri="{FF2B5EF4-FFF2-40B4-BE49-F238E27FC236}">
                <a16:creationId xmlns:a16="http://schemas.microsoft.com/office/drawing/2014/main" id="{491E322F-2569-BF79-6A0C-289FB8EA20C1}"/>
              </a:ext>
            </a:extLst>
          </p:cNvPr>
          <p:cNvSpPr txBox="1"/>
          <p:nvPr/>
        </p:nvSpPr>
        <p:spPr>
          <a:xfrm>
            <a:off x="4438864" y="5475199"/>
            <a:ext cx="2851272" cy="646331"/>
          </a:xfrm>
          <a:prstGeom prst="rect">
            <a:avLst/>
          </a:prstGeom>
          <a:noFill/>
        </p:spPr>
        <p:txBody>
          <a:bodyPr wrap="square" rtlCol="0">
            <a:spAutoFit/>
          </a:bodyPr>
          <a:lstStyle/>
          <a:p>
            <a:pPr algn="ctr"/>
            <a:r>
              <a:rPr lang="en-US" b="1" dirty="0"/>
              <a:t>COMPOFF</a:t>
            </a:r>
          </a:p>
          <a:p>
            <a:pPr algn="ctr"/>
            <a:r>
              <a:rPr lang="en-US" b="1" u="sng" dirty="0"/>
              <a:t>C</a:t>
            </a:r>
            <a:r>
              <a:rPr lang="en-US" b="1" dirty="0"/>
              <a:t>ost of </a:t>
            </a:r>
            <a:r>
              <a:rPr lang="en-US" b="1" u="sng" dirty="0"/>
              <a:t>O</a:t>
            </a:r>
            <a:r>
              <a:rPr lang="en-US" b="1" dirty="0"/>
              <a:t>pen</a:t>
            </a:r>
            <a:r>
              <a:rPr lang="en-US" b="1" u="sng" dirty="0"/>
              <a:t>MP</a:t>
            </a:r>
            <a:r>
              <a:rPr lang="en-US" b="1" dirty="0"/>
              <a:t> </a:t>
            </a:r>
            <a:r>
              <a:rPr lang="en-US" b="1" u="sng" dirty="0" err="1"/>
              <a:t>OFF</a:t>
            </a:r>
            <a:r>
              <a:rPr lang="en-US" b="1" dirty="0" err="1"/>
              <a:t>loading</a:t>
            </a:r>
            <a:endParaRPr lang="en-US" b="1" dirty="0"/>
          </a:p>
        </p:txBody>
      </p:sp>
      <p:sp>
        <p:nvSpPr>
          <p:cNvPr id="45" name="Right Arrow 44">
            <a:extLst>
              <a:ext uri="{FF2B5EF4-FFF2-40B4-BE49-F238E27FC236}">
                <a16:creationId xmlns:a16="http://schemas.microsoft.com/office/drawing/2014/main" id="{6B546E1A-F33B-35C8-6889-D2BFA755C6B2}"/>
              </a:ext>
            </a:extLst>
          </p:cNvPr>
          <p:cNvSpPr/>
          <p:nvPr/>
        </p:nvSpPr>
        <p:spPr>
          <a:xfrm>
            <a:off x="3644042" y="2280998"/>
            <a:ext cx="1044358" cy="302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CEEFF115-3FEC-CD6B-6D49-CCF4E9915E4B}"/>
              </a:ext>
            </a:extLst>
          </p:cNvPr>
          <p:cNvSpPr/>
          <p:nvPr/>
        </p:nvSpPr>
        <p:spPr>
          <a:xfrm>
            <a:off x="7290136" y="2220439"/>
            <a:ext cx="1044358" cy="302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a:extLst>
              <a:ext uri="{FF2B5EF4-FFF2-40B4-BE49-F238E27FC236}">
                <a16:creationId xmlns:a16="http://schemas.microsoft.com/office/drawing/2014/main" id="{6BB35F80-740D-0889-20A7-BB90CE8A783E}"/>
              </a:ext>
            </a:extLst>
          </p:cNvPr>
          <p:cNvSpPr/>
          <p:nvPr/>
        </p:nvSpPr>
        <p:spPr>
          <a:xfrm>
            <a:off x="9200660" y="3603670"/>
            <a:ext cx="266734" cy="8482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2693605E-B8C8-B7EE-49E0-609BE16F767F}"/>
              </a:ext>
            </a:extLst>
          </p:cNvPr>
          <p:cNvSpPr/>
          <p:nvPr/>
        </p:nvSpPr>
        <p:spPr>
          <a:xfrm>
            <a:off x="2675803" y="3622090"/>
            <a:ext cx="266734" cy="8482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a:extLst>
              <a:ext uri="{FF2B5EF4-FFF2-40B4-BE49-F238E27FC236}">
                <a16:creationId xmlns:a16="http://schemas.microsoft.com/office/drawing/2014/main" id="{B96CCB18-3D11-CF00-5C7C-4BB570E87D07}"/>
              </a:ext>
            </a:extLst>
          </p:cNvPr>
          <p:cNvSpPr/>
          <p:nvPr/>
        </p:nvSpPr>
        <p:spPr>
          <a:xfrm>
            <a:off x="5318547" y="2947138"/>
            <a:ext cx="266733" cy="338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wn Arrow 49">
            <a:extLst>
              <a:ext uri="{FF2B5EF4-FFF2-40B4-BE49-F238E27FC236}">
                <a16:creationId xmlns:a16="http://schemas.microsoft.com/office/drawing/2014/main" id="{3D6C86EF-5F00-A813-D58A-9C4E372D1E4F}"/>
              </a:ext>
            </a:extLst>
          </p:cNvPr>
          <p:cNvSpPr/>
          <p:nvPr/>
        </p:nvSpPr>
        <p:spPr>
          <a:xfrm rot="10800000">
            <a:off x="6132569" y="2947134"/>
            <a:ext cx="266733" cy="338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a:extLst>
              <a:ext uri="{FF2B5EF4-FFF2-40B4-BE49-F238E27FC236}">
                <a16:creationId xmlns:a16="http://schemas.microsoft.com/office/drawing/2014/main" id="{FE7151CB-6267-6C85-A6AA-AB7451E4A432}"/>
              </a:ext>
            </a:extLst>
          </p:cNvPr>
          <p:cNvSpPr/>
          <p:nvPr/>
        </p:nvSpPr>
        <p:spPr>
          <a:xfrm>
            <a:off x="5318547" y="3959542"/>
            <a:ext cx="266733" cy="415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a:extLst>
              <a:ext uri="{FF2B5EF4-FFF2-40B4-BE49-F238E27FC236}">
                <a16:creationId xmlns:a16="http://schemas.microsoft.com/office/drawing/2014/main" id="{3E4F3507-791F-F2F1-AF8E-B42ABC58DA95}"/>
              </a:ext>
            </a:extLst>
          </p:cNvPr>
          <p:cNvSpPr/>
          <p:nvPr/>
        </p:nvSpPr>
        <p:spPr>
          <a:xfrm rot="10800000">
            <a:off x="6132572" y="3959542"/>
            <a:ext cx="266733" cy="415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D50D4538-7EFA-C9AB-00E3-86BB85DD0DF2}"/>
              </a:ext>
            </a:extLst>
          </p:cNvPr>
          <p:cNvSpPr/>
          <p:nvPr/>
        </p:nvSpPr>
        <p:spPr>
          <a:xfrm>
            <a:off x="5137038" y="1913118"/>
            <a:ext cx="1618758" cy="967078"/>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Icon&#10;&#10;Description automatically generated">
            <a:extLst>
              <a:ext uri="{FF2B5EF4-FFF2-40B4-BE49-F238E27FC236}">
                <a16:creationId xmlns:a16="http://schemas.microsoft.com/office/drawing/2014/main" id="{2E75794E-6C12-265B-D916-96AEE4A41E79}"/>
              </a:ext>
            </a:extLst>
          </p:cNvPr>
          <p:cNvPicPr>
            <a:picLocks noChangeAspect="1"/>
          </p:cNvPicPr>
          <p:nvPr/>
        </p:nvPicPr>
        <p:blipFill>
          <a:blip r:embed="rId10"/>
          <a:stretch>
            <a:fillRect/>
          </a:stretch>
        </p:blipFill>
        <p:spPr>
          <a:xfrm>
            <a:off x="5272388" y="2009293"/>
            <a:ext cx="1345417" cy="836134"/>
          </a:xfrm>
          <a:prstGeom prst="rect">
            <a:avLst/>
          </a:prstGeom>
        </p:spPr>
      </p:pic>
      <p:sp>
        <p:nvSpPr>
          <p:cNvPr id="4" name="Footer Placeholder 3">
            <a:extLst>
              <a:ext uri="{FF2B5EF4-FFF2-40B4-BE49-F238E27FC236}">
                <a16:creationId xmlns:a16="http://schemas.microsoft.com/office/drawing/2014/main" id="{A6E922E0-ED53-E8CC-4F46-05DA363EC29C}"/>
              </a:ext>
            </a:extLst>
          </p:cNvPr>
          <p:cNvSpPr>
            <a:spLocks noGrp="1"/>
          </p:cNvSpPr>
          <p:nvPr>
            <p:ph type="ftr" sz="quarter" idx="14"/>
          </p:nvPr>
        </p:nvSpPr>
        <p:spPr/>
        <p:txBody>
          <a:bodyPr/>
          <a:lstStyle/>
          <a:p>
            <a:pPr algn="l"/>
            <a:r>
              <a:rPr lang="en-US"/>
              <a:t>alok.mishra@stonybrook.edu</a:t>
            </a:r>
            <a:endParaRPr lang="en-US" dirty="0"/>
          </a:p>
        </p:txBody>
      </p:sp>
      <p:sp>
        <p:nvSpPr>
          <p:cNvPr id="5" name="Slide Number Placeholder 4">
            <a:extLst>
              <a:ext uri="{FF2B5EF4-FFF2-40B4-BE49-F238E27FC236}">
                <a16:creationId xmlns:a16="http://schemas.microsoft.com/office/drawing/2014/main" id="{55C0A2C5-5003-9362-3AFA-84B3520B719F}"/>
              </a:ext>
            </a:extLst>
          </p:cNvPr>
          <p:cNvSpPr>
            <a:spLocks noGrp="1"/>
          </p:cNvSpPr>
          <p:nvPr>
            <p:ph type="sldNum" sz="quarter" idx="12"/>
          </p:nvPr>
        </p:nvSpPr>
        <p:spPr/>
        <p:txBody>
          <a:bodyPr/>
          <a:lstStyle/>
          <a:p>
            <a:fld id="{8E60BE97-EFCC-9E49-9380-906EA2EE1E69}" type="slidenum">
              <a:rPr lang="en-US" smtClean="0"/>
              <a:pPr/>
              <a:t>3</a:t>
            </a:fld>
            <a:endParaRPr lang="en-US" dirty="0"/>
          </a:p>
        </p:txBody>
      </p:sp>
    </p:spTree>
    <p:extLst>
      <p:ext uri="{BB962C8B-B14F-4D97-AF65-F5344CB8AC3E}">
        <p14:creationId xmlns:p14="http://schemas.microsoft.com/office/powerpoint/2010/main" val="280708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 fill="hold">
                                          <p:stCondLst>
                                            <p:cond delay="0"/>
                                          </p:stCondLst>
                                        </p:cTn>
                                        <p:tgtEl>
                                          <p:spTgt spid="32"/>
                                        </p:tgtEl>
                                        <p:attrNameLst>
                                          <p:attrName>r</p:attrName>
                                        </p:attrNameLst>
                                      </p:cBhvr>
                                    </p:animRot>
                                    <p:animRot by="-240000">
                                      <p:cBhvr>
                                        <p:cTn id="7" dur="400" fill="hold">
                                          <p:stCondLst>
                                            <p:cond delay="400"/>
                                          </p:stCondLst>
                                        </p:cTn>
                                        <p:tgtEl>
                                          <p:spTgt spid="32"/>
                                        </p:tgtEl>
                                        <p:attrNameLst>
                                          <p:attrName>r</p:attrName>
                                        </p:attrNameLst>
                                      </p:cBhvr>
                                    </p:animRot>
                                    <p:animRot by="240000">
                                      <p:cBhvr>
                                        <p:cTn id="8" dur="400" fill="hold">
                                          <p:stCondLst>
                                            <p:cond delay="800"/>
                                          </p:stCondLst>
                                        </p:cTn>
                                        <p:tgtEl>
                                          <p:spTgt spid="32"/>
                                        </p:tgtEl>
                                        <p:attrNameLst>
                                          <p:attrName>r</p:attrName>
                                        </p:attrNameLst>
                                      </p:cBhvr>
                                    </p:animRot>
                                    <p:animRot by="-240000">
                                      <p:cBhvr>
                                        <p:cTn id="9" dur="400" fill="hold">
                                          <p:stCondLst>
                                            <p:cond delay="1200"/>
                                          </p:stCondLst>
                                        </p:cTn>
                                        <p:tgtEl>
                                          <p:spTgt spid="32"/>
                                        </p:tgtEl>
                                        <p:attrNameLst>
                                          <p:attrName>r</p:attrName>
                                        </p:attrNameLst>
                                      </p:cBhvr>
                                    </p:animRot>
                                    <p:animRot by="120000">
                                      <p:cBhvr>
                                        <p:cTn id="10" dur="400" fill="hold">
                                          <p:stCondLst>
                                            <p:cond delay="1600"/>
                                          </p:stCondLst>
                                        </p:cTn>
                                        <p:tgtEl>
                                          <p:spTgt spid="32"/>
                                        </p:tgtEl>
                                        <p:attrNameLst>
                                          <p:attrName>r</p:attrName>
                                        </p:attrNameLst>
                                      </p:cBhvr>
                                    </p:animRot>
                                  </p:childTnLst>
                                </p:cTn>
                              </p:par>
                              <p:par>
                                <p:cTn id="11" presetID="19" presetClass="emph" presetSubtype="0" repeatCount="indefinite" fill="hold" grpId="0" nodeType="withEffect">
                                  <p:stCondLst>
                                    <p:cond delay="0"/>
                                  </p:stCondLst>
                                  <p:childTnLst>
                                    <p:animClr clrSpc="rgb" dir="cw">
                                      <p:cBhvr override="childStyle">
                                        <p:cTn id="12" dur="5000" fill="hold"/>
                                        <p:tgtEl>
                                          <p:spTgt spid="38"/>
                                        </p:tgtEl>
                                        <p:attrNameLst>
                                          <p:attrName>style.color</p:attrName>
                                        </p:attrNameLst>
                                      </p:cBhvr>
                                      <p:to>
                                        <a:schemeClr val="accent2"/>
                                      </p:to>
                                    </p:animClr>
                                    <p:animClr clrSpc="rgb" dir="cw">
                                      <p:cBhvr>
                                        <p:cTn id="13" dur="5000" fill="hold"/>
                                        <p:tgtEl>
                                          <p:spTgt spid="38"/>
                                        </p:tgtEl>
                                        <p:attrNameLst>
                                          <p:attrName>fillcolor</p:attrName>
                                        </p:attrNameLst>
                                      </p:cBhvr>
                                      <p:to>
                                        <a:schemeClr val="accent2"/>
                                      </p:to>
                                    </p:animClr>
                                    <p:set>
                                      <p:cBhvr>
                                        <p:cTn id="14" dur="5000" fill="hold"/>
                                        <p:tgtEl>
                                          <p:spTgt spid="38"/>
                                        </p:tgtEl>
                                        <p:attrNameLst>
                                          <p:attrName>fill.type</p:attrName>
                                        </p:attrNameLst>
                                      </p:cBhvr>
                                      <p:to>
                                        <p:strVal val="solid"/>
                                      </p:to>
                                    </p:set>
                                    <p:set>
                                      <p:cBhvr>
                                        <p:cTn id="15" dur="5000" fill="hold"/>
                                        <p:tgtEl>
                                          <p:spTgt spid="38"/>
                                        </p:tgtEl>
                                        <p:attrNameLst>
                                          <p:attrName>fill.on</p:attrName>
                                        </p:attrNameLst>
                                      </p:cBhvr>
                                      <p:to>
                                        <p:strVal val="true"/>
                                      </p:to>
                                    </p:set>
                                  </p:childTnLst>
                                </p:cTn>
                              </p:par>
                              <p:par>
                                <p:cTn id="16" presetID="19" presetClass="emph" presetSubtype="0" repeatCount="indefinite" fill="hold" grpId="0" nodeType="withEffect">
                                  <p:stCondLst>
                                    <p:cond delay="0"/>
                                  </p:stCondLst>
                                  <p:childTnLst>
                                    <p:animClr clrSpc="rgb" dir="cw">
                                      <p:cBhvr override="childStyle">
                                        <p:cTn id="17" dur="5000" fill="hold"/>
                                        <p:tgtEl>
                                          <p:spTgt spid="34"/>
                                        </p:tgtEl>
                                        <p:attrNameLst>
                                          <p:attrName>style.color</p:attrName>
                                        </p:attrNameLst>
                                      </p:cBhvr>
                                      <p:to>
                                        <a:schemeClr val="accent2"/>
                                      </p:to>
                                    </p:animClr>
                                    <p:animClr clrSpc="rgb" dir="cw">
                                      <p:cBhvr>
                                        <p:cTn id="18" dur="5000" fill="hold"/>
                                        <p:tgtEl>
                                          <p:spTgt spid="34"/>
                                        </p:tgtEl>
                                        <p:attrNameLst>
                                          <p:attrName>fillcolor</p:attrName>
                                        </p:attrNameLst>
                                      </p:cBhvr>
                                      <p:to>
                                        <a:schemeClr val="accent2"/>
                                      </p:to>
                                    </p:animClr>
                                    <p:set>
                                      <p:cBhvr>
                                        <p:cTn id="19" dur="5000" fill="hold"/>
                                        <p:tgtEl>
                                          <p:spTgt spid="34"/>
                                        </p:tgtEl>
                                        <p:attrNameLst>
                                          <p:attrName>fill.type</p:attrName>
                                        </p:attrNameLst>
                                      </p:cBhvr>
                                      <p:to>
                                        <p:strVal val="solid"/>
                                      </p:to>
                                    </p:set>
                                    <p:set>
                                      <p:cBhvr>
                                        <p:cTn id="20" dur="5000" fill="hold"/>
                                        <p:tgtEl>
                                          <p:spTgt spid="34"/>
                                        </p:tgtEl>
                                        <p:attrNameLst>
                                          <p:attrName>fill.on</p:attrName>
                                        </p:attrNameLst>
                                      </p:cBhvr>
                                      <p:to>
                                        <p:strVal val="true"/>
                                      </p:to>
                                    </p:set>
                                  </p:childTnLst>
                                </p:cTn>
                              </p:par>
                              <p:par>
                                <p:cTn id="21" presetID="19" presetClass="emph" presetSubtype="0" repeatCount="indefinite" fill="hold" grpId="0" nodeType="withEffect">
                                  <p:stCondLst>
                                    <p:cond delay="0"/>
                                  </p:stCondLst>
                                  <p:childTnLst>
                                    <p:animClr clrSpc="rgb" dir="cw">
                                      <p:cBhvr override="childStyle">
                                        <p:cTn id="22" dur="5000" fill="hold"/>
                                        <p:tgtEl>
                                          <p:spTgt spid="41"/>
                                        </p:tgtEl>
                                        <p:attrNameLst>
                                          <p:attrName>style.color</p:attrName>
                                        </p:attrNameLst>
                                      </p:cBhvr>
                                      <p:to>
                                        <a:schemeClr val="accent2"/>
                                      </p:to>
                                    </p:animClr>
                                    <p:animClr clrSpc="rgb" dir="cw">
                                      <p:cBhvr>
                                        <p:cTn id="23" dur="5000" fill="hold"/>
                                        <p:tgtEl>
                                          <p:spTgt spid="41"/>
                                        </p:tgtEl>
                                        <p:attrNameLst>
                                          <p:attrName>fillcolor</p:attrName>
                                        </p:attrNameLst>
                                      </p:cBhvr>
                                      <p:to>
                                        <a:schemeClr val="accent2"/>
                                      </p:to>
                                    </p:animClr>
                                    <p:set>
                                      <p:cBhvr>
                                        <p:cTn id="24" dur="5000" fill="hold"/>
                                        <p:tgtEl>
                                          <p:spTgt spid="41"/>
                                        </p:tgtEl>
                                        <p:attrNameLst>
                                          <p:attrName>fill.type</p:attrName>
                                        </p:attrNameLst>
                                      </p:cBhvr>
                                      <p:to>
                                        <p:strVal val="solid"/>
                                      </p:to>
                                    </p:set>
                                    <p:set>
                                      <p:cBhvr>
                                        <p:cTn id="25" dur="5000" fill="hold"/>
                                        <p:tgtEl>
                                          <p:spTgt spid="41"/>
                                        </p:tgtEl>
                                        <p:attrNameLst>
                                          <p:attrName>fill.on</p:attrName>
                                        </p:attrNameLst>
                                      </p:cBhvr>
                                      <p:to>
                                        <p:strVal val="true"/>
                                      </p:to>
                                    </p:set>
                                  </p:childTnLst>
                                </p:cTn>
                              </p:par>
                              <p:par>
                                <p:cTn id="26" presetID="19" presetClass="emph" presetSubtype="0" repeatCount="indefinite" fill="hold" grpId="0" nodeType="withEffect">
                                  <p:stCondLst>
                                    <p:cond delay="0"/>
                                  </p:stCondLst>
                                  <p:childTnLst>
                                    <p:animClr clrSpc="rgb" dir="cw">
                                      <p:cBhvr override="childStyle">
                                        <p:cTn id="27" dur="5000" fill="hold"/>
                                        <p:tgtEl>
                                          <p:spTgt spid="35"/>
                                        </p:tgtEl>
                                        <p:attrNameLst>
                                          <p:attrName>style.color</p:attrName>
                                        </p:attrNameLst>
                                      </p:cBhvr>
                                      <p:to>
                                        <a:schemeClr val="accent2"/>
                                      </p:to>
                                    </p:animClr>
                                    <p:animClr clrSpc="rgb" dir="cw">
                                      <p:cBhvr>
                                        <p:cTn id="28" dur="5000" fill="hold"/>
                                        <p:tgtEl>
                                          <p:spTgt spid="35"/>
                                        </p:tgtEl>
                                        <p:attrNameLst>
                                          <p:attrName>fillcolor</p:attrName>
                                        </p:attrNameLst>
                                      </p:cBhvr>
                                      <p:to>
                                        <a:schemeClr val="accent2"/>
                                      </p:to>
                                    </p:animClr>
                                    <p:set>
                                      <p:cBhvr>
                                        <p:cTn id="29" dur="5000" fill="hold"/>
                                        <p:tgtEl>
                                          <p:spTgt spid="35"/>
                                        </p:tgtEl>
                                        <p:attrNameLst>
                                          <p:attrName>fill.type</p:attrName>
                                        </p:attrNameLst>
                                      </p:cBhvr>
                                      <p:to>
                                        <p:strVal val="solid"/>
                                      </p:to>
                                    </p:set>
                                    <p:set>
                                      <p:cBhvr>
                                        <p:cTn id="30" dur="5000" fill="hold"/>
                                        <p:tgtEl>
                                          <p:spTgt spid="35"/>
                                        </p:tgtEl>
                                        <p:attrNameLst>
                                          <p:attrName>fill.on</p:attrName>
                                        </p:attrNameLst>
                                      </p:cBhvr>
                                      <p:to>
                                        <p:strVal val="true"/>
                                      </p:to>
                                    </p:set>
                                  </p:childTnLst>
                                </p:cTn>
                              </p:par>
                              <p:par>
                                <p:cTn id="31" presetID="19" presetClass="emph" presetSubtype="0" repeatCount="indefinite" fill="hold" grpId="0" nodeType="withEffect">
                                  <p:stCondLst>
                                    <p:cond delay="0"/>
                                  </p:stCondLst>
                                  <p:childTnLst>
                                    <p:animClr clrSpc="rgb" dir="cw">
                                      <p:cBhvr override="childStyle">
                                        <p:cTn id="32" dur="5000" fill="hold"/>
                                        <p:tgtEl>
                                          <p:spTgt spid="36"/>
                                        </p:tgtEl>
                                        <p:attrNameLst>
                                          <p:attrName>style.color</p:attrName>
                                        </p:attrNameLst>
                                      </p:cBhvr>
                                      <p:to>
                                        <a:schemeClr val="accent2"/>
                                      </p:to>
                                    </p:animClr>
                                    <p:animClr clrSpc="rgb" dir="cw">
                                      <p:cBhvr>
                                        <p:cTn id="33" dur="5000" fill="hold"/>
                                        <p:tgtEl>
                                          <p:spTgt spid="36"/>
                                        </p:tgtEl>
                                        <p:attrNameLst>
                                          <p:attrName>fillcolor</p:attrName>
                                        </p:attrNameLst>
                                      </p:cBhvr>
                                      <p:to>
                                        <a:schemeClr val="accent2"/>
                                      </p:to>
                                    </p:animClr>
                                    <p:set>
                                      <p:cBhvr>
                                        <p:cTn id="34" dur="5000" fill="hold"/>
                                        <p:tgtEl>
                                          <p:spTgt spid="36"/>
                                        </p:tgtEl>
                                        <p:attrNameLst>
                                          <p:attrName>fill.type</p:attrName>
                                        </p:attrNameLst>
                                      </p:cBhvr>
                                      <p:to>
                                        <p:strVal val="solid"/>
                                      </p:to>
                                    </p:set>
                                    <p:set>
                                      <p:cBhvr>
                                        <p:cTn id="35" dur="5000" fill="hold"/>
                                        <p:tgtEl>
                                          <p:spTgt spid="36"/>
                                        </p:tgtEl>
                                        <p:attrNameLst>
                                          <p:attrName>fill.on</p:attrName>
                                        </p:attrNameLst>
                                      </p:cBhvr>
                                      <p:to>
                                        <p:strVal val="true"/>
                                      </p:to>
                                    </p:set>
                                  </p:childTnLst>
                                </p:cTn>
                              </p:par>
                              <p:par>
                                <p:cTn id="36" presetID="19" presetClass="emph" presetSubtype="0" repeatCount="indefinite" fill="hold" grpId="0" nodeType="withEffect">
                                  <p:stCondLst>
                                    <p:cond delay="0"/>
                                  </p:stCondLst>
                                  <p:childTnLst>
                                    <p:animClr clrSpc="rgb" dir="cw">
                                      <p:cBhvr override="childStyle">
                                        <p:cTn id="37" dur="5000" fill="hold"/>
                                        <p:tgtEl>
                                          <p:spTgt spid="42"/>
                                        </p:tgtEl>
                                        <p:attrNameLst>
                                          <p:attrName>style.color</p:attrName>
                                        </p:attrNameLst>
                                      </p:cBhvr>
                                      <p:to>
                                        <a:schemeClr val="accent2"/>
                                      </p:to>
                                    </p:animClr>
                                    <p:animClr clrSpc="rgb" dir="cw">
                                      <p:cBhvr>
                                        <p:cTn id="38" dur="5000" fill="hold"/>
                                        <p:tgtEl>
                                          <p:spTgt spid="42"/>
                                        </p:tgtEl>
                                        <p:attrNameLst>
                                          <p:attrName>fillcolor</p:attrName>
                                        </p:attrNameLst>
                                      </p:cBhvr>
                                      <p:to>
                                        <a:schemeClr val="accent2"/>
                                      </p:to>
                                    </p:animClr>
                                    <p:set>
                                      <p:cBhvr>
                                        <p:cTn id="39" dur="5000" fill="hold"/>
                                        <p:tgtEl>
                                          <p:spTgt spid="42"/>
                                        </p:tgtEl>
                                        <p:attrNameLst>
                                          <p:attrName>fill.type</p:attrName>
                                        </p:attrNameLst>
                                      </p:cBhvr>
                                      <p:to>
                                        <p:strVal val="solid"/>
                                      </p:to>
                                    </p:set>
                                    <p:set>
                                      <p:cBhvr>
                                        <p:cTn id="40" dur="5000" fill="hold"/>
                                        <p:tgtEl>
                                          <p:spTgt spid="42"/>
                                        </p:tgtEl>
                                        <p:attrNameLst>
                                          <p:attrName>fill.on</p:attrName>
                                        </p:attrNameLst>
                                      </p:cBhvr>
                                      <p:to>
                                        <p:strVal val="true"/>
                                      </p:to>
                                    </p:set>
                                  </p:childTnLst>
                                </p:cTn>
                              </p:par>
                              <p:par>
                                <p:cTn id="41" presetID="19" presetClass="emph" presetSubtype="0" repeatCount="indefinite" fill="hold" grpId="0" nodeType="withEffect">
                                  <p:stCondLst>
                                    <p:cond delay="0"/>
                                  </p:stCondLst>
                                  <p:childTnLst>
                                    <p:animClr clrSpc="rgb" dir="cw">
                                      <p:cBhvr override="childStyle">
                                        <p:cTn id="42" dur="5000" fill="hold"/>
                                        <p:tgtEl>
                                          <p:spTgt spid="40"/>
                                        </p:tgtEl>
                                        <p:attrNameLst>
                                          <p:attrName>style.color</p:attrName>
                                        </p:attrNameLst>
                                      </p:cBhvr>
                                      <p:to>
                                        <a:schemeClr val="accent2"/>
                                      </p:to>
                                    </p:animClr>
                                    <p:animClr clrSpc="rgb" dir="cw">
                                      <p:cBhvr>
                                        <p:cTn id="43" dur="5000" fill="hold"/>
                                        <p:tgtEl>
                                          <p:spTgt spid="40"/>
                                        </p:tgtEl>
                                        <p:attrNameLst>
                                          <p:attrName>fillcolor</p:attrName>
                                        </p:attrNameLst>
                                      </p:cBhvr>
                                      <p:to>
                                        <a:schemeClr val="accent2"/>
                                      </p:to>
                                    </p:animClr>
                                    <p:set>
                                      <p:cBhvr>
                                        <p:cTn id="44" dur="5000" fill="hold"/>
                                        <p:tgtEl>
                                          <p:spTgt spid="40"/>
                                        </p:tgtEl>
                                        <p:attrNameLst>
                                          <p:attrName>fill.type</p:attrName>
                                        </p:attrNameLst>
                                      </p:cBhvr>
                                      <p:to>
                                        <p:strVal val="solid"/>
                                      </p:to>
                                    </p:set>
                                    <p:set>
                                      <p:cBhvr>
                                        <p:cTn id="45" dur="5000" fill="hold"/>
                                        <p:tgtEl>
                                          <p:spTgt spid="40"/>
                                        </p:tgtEl>
                                        <p:attrNameLst>
                                          <p:attrName>fill.on</p:attrName>
                                        </p:attrNameLst>
                                      </p:cBhvr>
                                      <p:to>
                                        <p:strVal val="true"/>
                                      </p:to>
                                    </p:set>
                                  </p:childTnLst>
                                </p:cTn>
                              </p:par>
                              <p:par>
                                <p:cTn id="46" presetID="19" presetClass="emph" presetSubtype="0" repeatCount="indefinite" fill="hold" grpId="0" nodeType="withEffect">
                                  <p:stCondLst>
                                    <p:cond delay="0"/>
                                  </p:stCondLst>
                                  <p:childTnLst>
                                    <p:animClr clrSpc="rgb" dir="cw">
                                      <p:cBhvr override="childStyle">
                                        <p:cTn id="47" dur="5000" fill="hold"/>
                                        <p:tgtEl>
                                          <p:spTgt spid="39"/>
                                        </p:tgtEl>
                                        <p:attrNameLst>
                                          <p:attrName>style.color</p:attrName>
                                        </p:attrNameLst>
                                      </p:cBhvr>
                                      <p:to>
                                        <a:schemeClr val="accent2"/>
                                      </p:to>
                                    </p:animClr>
                                    <p:animClr clrSpc="rgb" dir="cw">
                                      <p:cBhvr>
                                        <p:cTn id="48" dur="5000" fill="hold"/>
                                        <p:tgtEl>
                                          <p:spTgt spid="39"/>
                                        </p:tgtEl>
                                        <p:attrNameLst>
                                          <p:attrName>fillcolor</p:attrName>
                                        </p:attrNameLst>
                                      </p:cBhvr>
                                      <p:to>
                                        <a:schemeClr val="accent2"/>
                                      </p:to>
                                    </p:animClr>
                                    <p:set>
                                      <p:cBhvr>
                                        <p:cTn id="49" dur="5000" fill="hold"/>
                                        <p:tgtEl>
                                          <p:spTgt spid="39"/>
                                        </p:tgtEl>
                                        <p:attrNameLst>
                                          <p:attrName>fill.type</p:attrName>
                                        </p:attrNameLst>
                                      </p:cBhvr>
                                      <p:to>
                                        <p:strVal val="solid"/>
                                      </p:to>
                                    </p:set>
                                    <p:set>
                                      <p:cBhvr>
                                        <p:cTn id="50" dur="5000"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8" grpId="0" animBg="1"/>
      <p:bldP spid="39" grpId="0" animBg="1"/>
      <p:bldP spid="40" grpId="0" animBg="1"/>
      <p:bldP spid="41" grpId="0" animBg="1"/>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BF038B-0E70-6606-5CD9-FF68006138B2}"/>
              </a:ext>
            </a:extLst>
          </p:cNvPr>
          <p:cNvSpPr>
            <a:spLocks noGrp="1"/>
          </p:cNvSpPr>
          <p:nvPr>
            <p:ph type="ctrTitle"/>
          </p:nvPr>
        </p:nvSpPr>
        <p:spPr>
          <a:xfrm>
            <a:off x="5983704" y="1122363"/>
            <a:ext cx="4684295" cy="1620836"/>
          </a:xfrm>
        </p:spPr>
        <p:txBody>
          <a:bodyPr/>
          <a:lstStyle/>
          <a:p>
            <a:r>
              <a:rPr lang="en-US" b="1" dirty="0"/>
              <a:t>Questions?</a:t>
            </a:r>
          </a:p>
        </p:txBody>
      </p:sp>
      <p:sp>
        <p:nvSpPr>
          <p:cNvPr id="9" name="Subtitle 8">
            <a:extLst>
              <a:ext uri="{FF2B5EF4-FFF2-40B4-BE49-F238E27FC236}">
                <a16:creationId xmlns:a16="http://schemas.microsoft.com/office/drawing/2014/main" id="{FD84AACD-CBDE-C92F-0DEF-C225B3EBF199}"/>
              </a:ext>
            </a:extLst>
          </p:cNvPr>
          <p:cNvSpPr>
            <a:spLocks noGrp="1"/>
          </p:cNvSpPr>
          <p:nvPr>
            <p:ph type="subTitle" idx="1"/>
          </p:nvPr>
        </p:nvSpPr>
        <p:spPr>
          <a:xfrm>
            <a:off x="457201" y="4114801"/>
            <a:ext cx="11265107" cy="2026284"/>
          </a:xfrm>
        </p:spPr>
        <p:txBody>
          <a:bodyPr anchor="t">
            <a:normAutofit/>
          </a:bodyPr>
          <a:lstStyle/>
          <a:p>
            <a:pPr algn="just">
              <a:lnSpc>
                <a:spcPct val="110000"/>
              </a:lnSpc>
            </a:pPr>
            <a:r>
              <a:rPr lang="en-US" sz="1600" dirty="0">
                <a:latin typeface="EB Garamond" pitchFamily="2" charset="0"/>
                <a:ea typeface="EB Garamond" pitchFamily="2" charset="0"/>
              </a:rPr>
              <a:t>This research was supported by the </a:t>
            </a:r>
            <a:r>
              <a:rPr lang="en-US" sz="1600" dirty="0" err="1">
                <a:latin typeface="EB Garamond" pitchFamily="2" charset="0"/>
                <a:ea typeface="EB Garamond" pitchFamily="2" charset="0"/>
              </a:rPr>
              <a:t>Exascale</a:t>
            </a:r>
            <a:r>
              <a:rPr lang="en-US" sz="1600" dirty="0">
                <a:latin typeface="EB Garamond" pitchFamily="2" charset="0"/>
                <a:ea typeface="EB Garamond" pitchFamily="2" charset="0"/>
              </a:rPr>
              <a:t> Computing Project (17-SC-20-SC), a collaborative effort of the U.S. Department of Energy Office of Science and the National Nuclear Security Administration. This material is also based upon work supported by the National Science Foundation under grant no. CCF-2113996. This research used resources of the Oak Ridge Leadership Computing Facility at the Oak Ridge National Laboratory, which is supported by the Office of Science of the U.S. Department of Energy under Contract No. DE-AC05-00OR22725. The authors would like to thank Stony Brook Research Computing and Cyberinfrastructure, and the Institute for Advanced Computational Science at Stony Brook University for access to the </a:t>
            </a:r>
            <a:r>
              <a:rPr lang="en-US" sz="1600" dirty="0" err="1">
                <a:latin typeface="EB Garamond" pitchFamily="2" charset="0"/>
                <a:ea typeface="EB Garamond" pitchFamily="2" charset="0"/>
              </a:rPr>
              <a:t>SeaWulf</a:t>
            </a:r>
            <a:r>
              <a:rPr lang="en-US" sz="1600" dirty="0">
                <a:latin typeface="EB Garamond" pitchFamily="2" charset="0"/>
                <a:ea typeface="EB Garamond" pitchFamily="2" charset="0"/>
              </a:rPr>
              <a:t> computing system, which was made possible by  a $1.4M National Science Foundation grant (#1531492).</a:t>
            </a:r>
          </a:p>
        </p:txBody>
      </p:sp>
      <p:pic>
        <p:nvPicPr>
          <p:cNvPr id="11" name="Graphic 10" descr="Questions">
            <a:extLst>
              <a:ext uri="{FF2B5EF4-FFF2-40B4-BE49-F238E27FC236}">
                <a16:creationId xmlns:a16="http://schemas.microsoft.com/office/drawing/2014/main" id="{BB4D1A73-7B83-CC18-9F93-D08BEC69E6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888" y="441956"/>
            <a:ext cx="3672845" cy="3672845"/>
          </a:xfrm>
          <a:prstGeom prst="rect">
            <a:avLst/>
          </a:prstGeom>
        </p:spPr>
      </p:pic>
    </p:spTree>
    <p:extLst>
      <p:ext uri="{BB962C8B-B14F-4D97-AF65-F5344CB8AC3E}">
        <p14:creationId xmlns:p14="http://schemas.microsoft.com/office/powerpoint/2010/main" val="3809960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Major Questions</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E7AF340-BACB-6C3A-70E1-50CAB6345EEF}"/>
              </a:ext>
            </a:extLst>
          </p:cNvPr>
          <p:cNvSpPr/>
          <p:nvPr/>
        </p:nvSpPr>
        <p:spPr>
          <a:xfrm>
            <a:off x="1833269" y="2834928"/>
            <a:ext cx="2054941" cy="2054941"/>
          </a:xfrm>
          <a:prstGeom prst="ellipse">
            <a:avLst/>
          </a:prstGeom>
          <a:gradFill flip="none" rotWithShape="1">
            <a:gsLst>
              <a:gs pos="0">
                <a:srgbClr val="002060"/>
              </a:gs>
              <a:gs pos="50000">
                <a:schemeClr val="accent1">
                  <a:lumMod val="50000"/>
                </a:schemeClr>
              </a:gs>
              <a:gs pos="100000">
                <a:schemeClr val="accent1">
                  <a:lumMod val="75000"/>
                </a:schemeClr>
              </a:gs>
            </a:gsLst>
            <a:path path="circle">
              <a:fillToRect l="50000" t="50000" r="50000" b="5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WHAT?</a:t>
            </a:r>
          </a:p>
        </p:txBody>
      </p:sp>
      <p:sp>
        <p:nvSpPr>
          <p:cNvPr id="5" name="Oval 4">
            <a:extLst>
              <a:ext uri="{FF2B5EF4-FFF2-40B4-BE49-F238E27FC236}">
                <a16:creationId xmlns:a16="http://schemas.microsoft.com/office/drawing/2014/main" id="{A6335836-3E1E-2390-AEAF-6DBE0A4E1B03}"/>
              </a:ext>
            </a:extLst>
          </p:cNvPr>
          <p:cNvSpPr/>
          <p:nvPr/>
        </p:nvSpPr>
        <p:spPr>
          <a:xfrm>
            <a:off x="5068529" y="2834928"/>
            <a:ext cx="2054941" cy="2054941"/>
          </a:xfrm>
          <a:prstGeom prst="ellipse">
            <a:avLst/>
          </a:prstGeom>
          <a:gradFill flip="none" rotWithShape="1">
            <a:gsLst>
              <a:gs pos="0">
                <a:srgbClr val="002060"/>
              </a:gs>
              <a:gs pos="50000">
                <a:schemeClr val="accent1">
                  <a:lumMod val="50000"/>
                </a:schemeClr>
              </a:gs>
              <a:gs pos="100000">
                <a:schemeClr val="accent1">
                  <a:lumMod val="75000"/>
                </a:schemeClr>
              </a:gs>
            </a:gsLst>
            <a:path path="circle">
              <a:fillToRect l="50000" t="50000" r="50000" b="5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WHY?</a:t>
            </a:r>
          </a:p>
        </p:txBody>
      </p:sp>
      <p:sp>
        <p:nvSpPr>
          <p:cNvPr id="6" name="Oval 5">
            <a:extLst>
              <a:ext uri="{FF2B5EF4-FFF2-40B4-BE49-F238E27FC236}">
                <a16:creationId xmlns:a16="http://schemas.microsoft.com/office/drawing/2014/main" id="{CF72DE85-A828-669D-059A-EF0F0993F940}"/>
              </a:ext>
            </a:extLst>
          </p:cNvPr>
          <p:cNvSpPr/>
          <p:nvPr/>
        </p:nvSpPr>
        <p:spPr>
          <a:xfrm>
            <a:off x="8303790" y="2834928"/>
            <a:ext cx="2054941" cy="2054941"/>
          </a:xfrm>
          <a:prstGeom prst="ellipse">
            <a:avLst/>
          </a:prstGeom>
          <a:gradFill flip="none" rotWithShape="1">
            <a:gsLst>
              <a:gs pos="0">
                <a:srgbClr val="002060"/>
              </a:gs>
              <a:gs pos="50000">
                <a:schemeClr val="accent1">
                  <a:lumMod val="50000"/>
                </a:schemeClr>
              </a:gs>
              <a:gs pos="100000">
                <a:schemeClr val="accent1">
                  <a:lumMod val="75000"/>
                </a:schemeClr>
              </a:gs>
            </a:gsLst>
            <a:path path="circle">
              <a:fillToRect l="50000" t="50000" r="50000" b="5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HOW?</a:t>
            </a:r>
          </a:p>
        </p:txBody>
      </p:sp>
      <p:sp>
        <p:nvSpPr>
          <p:cNvPr id="3" name="Footer Placeholder 2">
            <a:extLst>
              <a:ext uri="{FF2B5EF4-FFF2-40B4-BE49-F238E27FC236}">
                <a16:creationId xmlns:a16="http://schemas.microsoft.com/office/drawing/2014/main" id="{F68D2510-D631-4374-31D8-3843982FDCAE}"/>
              </a:ext>
            </a:extLst>
          </p:cNvPr>
          <p:cNvSpPr>
            <a:spLocks noGrp="1"/>
          </p:cNvSpPr>
          <p:nvPr>
            <p:ph type="ftr" sz="quarter" idx="14"/>
          </p:nvPr>
        </p:nvSpPr>
        <p:spPr/>
        <p:txBody>
          <a:bodyPr/>
          <a:lstStyle/>
          <a:p>
            <a:pPr algn="l"/>
            <a:r>
              <a:rPr lang="en-US"/>
              <a:t>alok.mishra@stonybrook.edu</a:t>
            </a:r>
            <a:endParaRPr lang="en-US" dirty="0"/>
          </a:p>
        </p:txBody>
      </p:sp>
      <p:sp>
        <p:nvSpPr>
          <p:cNvPr id="7" name="Slide Number Placeholder 6">
            <a:extLst>
              <a:ext uri="{FF2B5EF4-FFF2-40B4-BE49-F238E27FC236}">
                <a16:creationId xmlns:a16="http://schemas.microsoft.com/office/drawing/2014/main" id="{199DFC8F-DFFD-8E2F-C019-E03D4F4AAC3C}"/>
              </a:ext>
            </a:extLst>
          </p:cNvPr>
          <p:cNvSpPr>
            <a:spLocks noGrp="1"/>
          </p:cNvSpPr>
          <p:nvPr>
            <p:ph type="sldNum" sz="quarter" idx="12"/>
          </p:nvPr>
        </p:nvSpPr>
        <p:spPr/>
        <p:txBody>
          <a:bodyPr/>
          <a:lstStyle/>
          <a:p>
            <a:fld id="{8E60BE97-EFCC-9E49-9380-906EA2EE1E69}" type="slidenum">
              <a:rPr lang="en-US" smtClean="0"/>
              <a:pPr/>
              <a:t>4</a:t>
            </a:fld>
            <a:endParaRPr lang="en-US" dirty="0"/>
          </a:p>
        </p:txBody>
      </p:sp>
    </p:spTree>
    <p:extLst>
      <p:ext uri="{BB962C8B-B14F-4D97-AF65-F5344CB8AC3E}">
        <p14:creationId xmlns:p14="http://schemas.microsoft.com/office/powerpoint/2010/main" val="36133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DoE - </a:t>
            </a:r>
            <a:r>
              <a:rPr lang="en-US" b="1" dirty="0" err="1">
                <a:latin typeface="Cambria" panose="02040503050406030204" pitchFamily="18" charset="0"/>
              </a:rPr>
              <a:t>Petascale</a:t>
            </a:r>
            <a:r>
              <a:rPr lang="en-US" b="1" dirty="0">
                <a:latin typeface="Cambria" panose="02040503050406030204" pitchFamily="18" charset="0"/>
              </a:rPr>
              <a:t> to </a:t>
            </a:r>
            <a:r>
              <a:rPr lang="en-US" b="1" dirty="0" err="1">
                <a:latin typeface="Cambria" panose="02040503050406030204" pitchFamily="18" charset="0"/>
              </a:rPr>
              <a:t>Exascale</a:t>
            </a:r>
            <a:endParaRPr lang="en-US" b="1" dirty="0">
              <a:latin typeface="Cambria" panose="02040503050406030204" pitchFamily="18" charset="0"/>
            </a:endParaRP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28662B9-9FA6-B0E8-8038-532F9F55A85C}"/>
              </a:ext>
            </a:extLst>
          </p:cNvPr>
          <p:cNvPicPr>
            <a:picLocks noChangeAspect="1"/>
          </p:cNvPicPr>
          <p:nvPr/>
        </p:nvPicPr>
        <p:blipFill>
          <a:blip r:embed="rId6"/>
          <a:stretch>
            <a:fillRect/>
          </a:stretch>
        </p:blipFill>
        <p:spPr>
          <a:xfrm>
            <a:off x="838200" y="1629723"/>
            <a:ext cx="10834255" cy="4407343"/>
          </a:xfrm>
          <a:prstGeom prst="rect">
            <a:avLst/>
          </a:prstGeom>
        </p:spPr>
      </p:pic>
      <p:sp>
        <p:nvSpPr>
          <p:cNvPr id="3" name="Footer Placeholder 2">
            <a:extLst>
              <a:ext uri="{FF2B5EF4-FFF2-40B4-BE49-F238E27FC236}">
                <a16:creationId xmlns:a16="http://schemas.microsoft.com/office/drawing/2014/main" id="{5584701C-BF82-482A-3FB3-3239FF41A55F}"/>
              </a:ext>
            </a:extLst>
          </p:cNvPr>
          <p:cNvSpPr>
            <a:spLocks noGrp="1"/>
          </p:cNvSpPr>
          <p:nvPr>
            <p:ph type="ftr" sz="quarter" idx="14"/>
          </p:nvPr>
        </p:nvSpPr>
        <p:spPr/>
        <p:txBody>
          <a:bodyPr/>
          <a:lstStyle/>
          <a:p>
            <a:pPr algn="l"/>
            <a:r>
              <a:rPr lang="en-US"/>
              <a:t>alok.mishra@stonybrook.edu</a:t>
            </a:r>
            <a:endParaRPr lang="en-US" dirty="0"/>
          </a:p>
        </p:txBody>
      </p:sp>
      <p:sp>
        <p:nvSpPr>
          <p:cNvPr id="4" name="Slide Number Placeholder 3">
            <a:extLst>
              <a:ext uri="{FF2B5EF4-FFF2-40B4-BE49-F238E27FC236}">
                <a16:creationId xmlns:a16="http://schemas.microsoft.com/office/drawing/2014/main" id="{C4019BC6-5A65-BE41-14C0-134D011623E7}"/>
              </a:ext>
            </a:extLst>
          </p:cNvPr>
          <p:cNvSpPr>
            <a:spLocks noGrp="1"/>
          </p:cNvSpPr>
          <p:nvPr>
            <p:ph type="sldNum" sz="quarter" idx="12"/>
          </p:nvPr>
        </p:nvSpPr>
        <p:spPr/>
        <p:txBody>
          <a:bodyPr/>
          <a:lstStyle/>
          <a:p>
            <a:fld id="{8E60BE97-EFCC-9E49-9380-906EA2EE1E69}" type="slidenum">
              <a:rPr lang="en-US" smtClean="0"/>
              <a:pPr/>
              <a:t>5</a:t>
            </a:fld>
            <a:endParaRPr lang="en-US" dirty="0"/>
          </a:p>
        </p:txBody>
      </p:sp>
    </p:spTree>
    <p:extLst>
      <p:ext uri="{BB962C8B-B14F-4D97-AF65-F5344CB8AC3E}">
        <p14:creationId xmlns:p14="http://schemas.microsoft.com/office/powerpoint/2010/main" val="199198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Energy Efficiency</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BBF407E-A1E4-018F-67A0-65BBD64015CA}"/>
              </a:ext>
            </a:extLst>
          </p:cNvPr>
          <p:cNvPicPr>
            <a:picLocks noChangeAspect="1"/>
          </p:cNvPicPr>
          <p:nvPr/>
        </p:nvPicPr>
        <p:blipFill>
          <a:blip r:embed="rId6"/>
          <a:stretch>
            <a:fillRect/>
          </a:stretch>
        </p:blipFill>
        <p:spPr>
          <a:xfrm>
            <a:off x="3314619" y="1384300"/>
            <a:ext cx="5559714" cy="4904734"/>
          </a:xfrm>
          <a:prstGeom prst="rect">
            <a:avLst/>
          </a:prstGeom>
        </p:spPr>
      </p:pic>
      <p:sp>
        <p:nvSpPr>
          <p:cNvPr id="3" name="Footer Placeholder 2">
            <a:extLst>
              <a:ext uri="{FF2B5EF4-FFF2-40B4-BE49-F238E27FC236}">
                <a16:creationId xmlns:a16="http://schemas.microsoft.com/office/drawing/2014/main" id="{07CBE9BF-D784-BF22-F07B-DC314CA94E9D}"/>
              </a:ext>
            </a:extLst>
          </p:cNvPr>
          <p:cNvSpPr>
            <a:spLocks noGrp="1"/>
          </p:cNvSpPr>
          <p:nvPr>
            <p:ph type="ftr" sz="quarter" idx="14"/>
          </p:nvPr>
        </p:nvSpPr>
        <p:spPr/>
        <p:txBody>
          <a:bodyPr/>
          <a:lstStyle/>
          <a:p>
            <a:pPr algn="l"/>
            <a:r>
              <a:rPr lang="en-US"/>
              <a:t>alok.mishra@stonybrook.edu</a:t>
            </a:r>
            <a:endParaRPr lang="en-US" dirty="0"/>
          </a:p>
        </p:txBody>
      </p:sp>
      <p:sp>
        <p:nvSpPr>
          <p:cNvPr id="4" name="Slide Number Placeholder 3">
            <a:extLst>
              <a:ext uri="{FF2B5EF4-FFF2-40B4-BE49-F238E27FC236}">
                <a16:creationId xmlns:a16="http://schemas.microsoft.com/office/drawing/2014/main" id="{193EB29E-A138-1313-7B25-1692FDB548A5}"/>
              </a:ext>
            </a:extLst>
          </p:cNvPr>
          <p:cNvSpPr>
            <a:spLocks noGrp="1"/>
          </p:cNvSpPr>
          <p:nvPr>
            <p:ph type="sldNum" sz="quarter" idx="12"/>
          </p:nvPr>
        </p:nvSpPr>
        <p:spPr/>
        <p:txBody>
          <a:bodyPr/>
          <a:lstStyle/>
          <a:p>
            <a:fld id="{8E60BE97-EFCC-9E49-9380-906EA2EE1E69}" type="slidenum">
              <a:rPr lang="en-US" smtClean="0"/>
              <a:pPr/>
              <a:t>6</a:t>
            </a:fld>
            <a:endParaRPr lang="en-US" dirty="0"/>
          </a:p>
        </p:txBody>
      </p:sp>
    </p:spTree>
    <p:extLst>
      <p:ext uri="{BB962C8B-B14F-4D97-AF65-F5344CB8AC3E}">
        <p14:creationId xmlns:p14="http://schemas.microsoft.com/office/powerpoint/2010/main" val="408905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1181620" y="365125"/>
            <a:ext cx="3467288" cy="840043"/>
          </a:xfrm>
        </p:spPr>
        <p:txBody>
          <a:bodyPr>
            <a:normAutofit/>
          </a:bodyPr>
          <a:lstStyle/>
          <a:p>
            <a:pPr algn="ctr"/>
            <a:r>
              <a:rPr lang="en-US" b="1" dirty="0">
                <a:latin typeface="Cambria" panose="02040503050406030204" pitchFamily="18" charset="0"/>
              </a:rPr>
              <a:t>Top 500</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12EAE8-D758-4862-07D8-3DF96E54F7A1}"/>
              </a:ext>
            </a:extLst>
          </p:cNvPr>
          <p:cNvPicPr>
            <a:picLocks noChangeAspect="1"/>
          </p:cNvPicPr>
          <p:nvPr/>
        </p:nvPicPr>
        <p:blipFill>
          <a:blip r:embed="rId6"/>
          <a:stretch>
            <a:fillRect/>
          </a:stretch>
        </p:blipFill>
        <p:spPr>
          <a:xfrm>
            <a:off x="7543093" y="1205168"/>
            <a:ext cx="3464241" cy="5516307"/>
          </a:xfrm>
          <a:prstGeom prst="rect">
            <a:avLst/>
          </a:prstGeom>
        </p:spPr>
      </p:pic>
      <p:pic>
        <p:nvPicPr>
          <p:cNvPr id="6" name="Picture 5">
            <a:extLst>
              <a:ext uri="{FF2B5EF4-FFF2-40B4-BE49-F238E27FC236}">
                <a16:creationId xmlns:a16="http://schemas.microsoft.com/office/drawing/2014/main" id="{24EC2315-B796-C0FF-4C62-D10B9A3E678E}"/>
              </a:ext>
            </a:extLst>
          </p:cNvPr>
          <p:cNvPicPr>
            <a:picLocks noChangeAspect="1"/>
          </p:cNvPicPr>
          <p:nvPr/>
        </p:nvPicPr>
        <p:blipFill>
          <a:blip r:embed="rId7"/>
          <a:stretch>
            <a:fillRect/>
          </a:stretch>
        </p:blipFill>
        <p:spPr>
          <a:xfrm>
            <a:off x="1184668" y="1205168"/>
            <a:ext cx="3464241" cy="5516307"/>
          </a:xfrm>
          <a:prstGeom prst="rect">
            <a:avLst/>
          </a:prstGeom>
        </p:spPr>
      </p:pic>
      <p:sp>
        <p:nvSpPr>
          <p:cNvPr id="7" name="Title 1">
            <a:extLst>
              <a:ext uri="{FF2B5EF4-FFF2-40B4-BE49-F238E27FC236}">
                <a16:creationId xmlns:a16="http://schemas.microsoft.com/office/drawing/2014/main" id="{BA6FCA19-7324-070C-5213-C9A4E3001520}"/>
              </a:ext>
            </a:extLst>
          </p:cNvPr>
          <p:cNvSpPr txBox="1">
            <a:spLocks/>
          </p:cNvSpPr>
          <p:nvPr/>
        </p:nvSpPr>
        <p:spPr>
          <a:xfrm>
            <a:off x="7518252" y="365125"/>
            <a:ext cx="3467288" cy="840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mbria" panose="02040503050406030204" pitchFamily="18" charset="0"/>
              </a:rPr>
              <a:t>Green 500</a:t>
            </a:r>
          </a:p>
        </p:txBody>
      </p:sp>
      <p:sp>
        <p:nvSpPr>
          <p:cNvPr id="3" name="Footer Placeholder 2">
            <a:extLst>
              <a:ext uri="{FF2B5EF4-FFF2-40B4-BE49-F238E27FC236}">
                <a16:creationId xmlns:a16="http://schemas.microsoft.com/office/drawing/2014/main" id="{444980F3-CAEC-61B2-DE48-8656F7F05774}"/>
              </a:ext>
            </a:extLst>
          </p:cNvPr>
          <p:cNvSpPr>
            <a:spLocks noGrp="1"/>
          </p:cNvSpPr>
          <p:nvPr>
            <p:ph type="ftr" sz="quarter" idx="14"/>
          </p:nvPr>
        </p:nvSpPr>
        <p:spPr/>
        <p:txBody>
          <a:bodyPr/>
          <a:lstStyle/>
          <a:p>
            <a:pPr algn="l"/>
            <a:r>
              <a:rPr lang="en-US"/>
              <a:t>alok.mishra@stonybrook.edu</a:t>
            </a:r>
            <a:endParaRPr lang="en-US" dirty="0"/>
          </a:p>
        </p:txBody>
      </p:sp>
      <p:sp>
        <p:nvSpPr>
          <p:cNvPr id="4" name="Slide Number Placeholder 3">
            <a:extLst>
              <a:ext uri="{FF2B5EF4-FFF2-40B4-BE49-F238E27FC236}">
                <a16:creationId xmlns:a16="http://schemas.microsoft.com/office/drawing/2014/main" id="{74B75DB9-C899-3B83-E0AB-F1EA9A97870E}"/>
              </a:ext>
            </a:extLst>
          </p:cNvPr>
          <p:cNvSpPr>
            <a:spLocks noGrp="1"/>
          </p:cNvSpPr>
          <p:nvPr>
            <p:ph type="sldNum" sz="quarter" idx="12"/>
          </p:nvPr>
        </p:nvSpPr>
        <p:spPr/>
        <p:txBody>
          <a:bodyPr/>
          <a:lstStyle/>
          <a:p>
            <a:fld id="{8E60BE97-EFCC-9E49-9380-906EA2EE1E69}" type="slidenum">
              <a:rPr lang="en-US" smtClean="0"/>
              <a:pPr/>
              <a:t>7</a:t>
            </a:fld>
            <a:endParaRPr lang="en-US" dirty="0"/>
          </a:p>
        </p:txBody>
      </p:sp>
    </p:spTree>
    <p:extLst>
      <p:ext uri="{BB962C8B-B14F-4D97-AF65-F5344CB8AC3E}">
        <p14:creationId xmlns:p14="http://schemas.microsoft.com/office/powerpoint/2010/main" val="423480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Challenges</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85299BC0-90F8-6FEF-9128-AE2A0EA8409A}"/>
              </a:ext>
            </a:extLst>
          </p:cNvPr>
          <p:cNvGraphicFramePr/>
          <p:nvPr>
            <p:extLst>
              <p:ext uri="{D42A27DB-BD31-4B8C-83A1-F6EECF244321}">
                <p14:modId xmlns:p14="http://schemas.microsoft.com/office/powerpoint/2010/main" val="1562018451"/>
              </p:ext>
            </p:extLst>
          </p:nvPr>
        </p:nvGraphicFramePr>
        <p:xfrm>
          <a:off x="2209800" y="163322"/>
          <a:ext cx="8485909" cy="60974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Footer Placeholder 2">
            <a:extLst>
              <a:ext uri="{FF2B5EF4-FFF2-40B4-BE49-F238E27FC236}">
                <a16:creationId xmlns:a16="http://schemas.microsoft.com/office/drawing/2014/main" id="{A61F92E7-339C-E97B-7F9D-898A3C8F469C}"/>
              </a:ext>
            </a:extLst>
          </p:cNvPr>
          <p:cNvSpPr>
            <a:spLocks noGrp="1"/>
          </p:cNvSpPr>
          <p:nvPr>
            <p:ph type="ftr" sz="quarter" idx="14"/>
          </p:nvPr>
        </p:nvSpPr>
        <p:spPr/>
        <p:txBody>
          <a:bodyPr/>
          <a:lstStyle/>
          <a:p>
            <a:pPr algn="l"/>
            <a:r>
              <a:rPr lang="en-US"/>
              <a:t>alok.mishra@stonybrook.edu</a:t>
            </a:r>
            <a:endParaRPr lang="en-US" dirty="0"/>
          </a:p>
        </p:txBody>
      </p:sp>
      <p:sp>
        <p:nvSpPr>
          <p:cNvPr id="4" name="Slide Number Placeholder 3">
            <a:extLst>
              <a:ext uri="{FF2B5EF4-FFF2-40B4-BE49-F238E27FC236}">
                <a16:creationId xmlns:a16="http://schemas.microsoft.com/office/drawing/2014/main" id="{39A00700-D519-A192-A4D8-2EE5B97D4D47}"/>
              </a:ext>
            </a:extLst>
          </p:cNvPr>
          <p:cNvSpPr>
            <a:spLocks noGrp="1"/>
          </p:cNvSpPr>
          <p:nvPr>
            <p:ph type="sldNum" sz="quarter" idx="12"/>
          </p:nvPr>
        </p:nvSpPr>
        <p:spPr/>
        <p:txBody>
          <a:bodyPr/>
          <a:lstStyle/>
          <a:p>
            <a:fld id="{8E60BE97-EFCC-9E49-9380-906EA2EE1E69}" type="slidenum">
              <a:rPr lang="en-US" smtClean="0"/>
              <a:pPr/>
              <a:t>8</a:t>
            </a:fld>
            <a:endParaRPr lang="en-US" dirty="0"/>
          </a:p>
        </p:txBody>
      </p:sp>
    </p:spTree>
    <p:extLst>
      <p:ext uri="{BB962C8B-B14F-4D97-AF65-F5344CB8AC3E}">
        <p14:creationId xmlns:p14="http://schemas.microsoft.com/office/powerpoint/2010/main" val="123917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A176E43-C190-A25D-2106-B4007DE69ACD}"/>
              </a:ext>
            </a:extLst>
          </p:cNvPr>
          <p:cNvSpPr>
            <a:spLocks noGrp="1"/>
          </p:cNvSpPr>
          <p:nvPr>
            <p:ph type="title"/>
          </p:nvPr>
        </p:nvSpPr>
        <p:spPr>
          <a:xfrm>
            <a:off x="838200" y="365125"/>
            <a:ext cx="10515600" cy="1366693"/>
          </a:xfrm>
        </p:spPr>
        <p:txBody>
          <a:bodyPr>
            <a:normAutofit/>
          </a:bodyPr>
          <a:lstStyle/>
          <a:p>
            <a:r>
              <a:rPr lang="en-US" b="1" dirty="0">
                <a:latin typeface="Cambria" panose="02040503050406030204" pitchFamily="18" charset="0"/>
              </a:rPr>
              <a:t>Matrix Multiplication – Serial </a:t>
            </a:r>
          </a:p>
        </p:txBody>
      </p:sp>
      <p:pic>
        <p:nvPicPr>
          <p:cNvPr id="24" name="Picture 23">
            <a:extLst>
              <a:ext uri="{FF2B5EF4-FFF2-40B4-BE49-F238E27FC236}">
                <a16:creationId xmlns:a16="http://schemas.microsoft.com/office/drawing/2014/main" id="{2A055FB2-C835-61FA-C2A5-86CDF1A9BE40}"/>
              </a:ext>
            </a:extLst>
          </p:cNvPr>
          <p:cNvPicPr>
            <a:picLocks noChangeAspect="1"/>
          </p:cNvPicPr>
          <p:nvPr/>
        </p:nvPicPr>
        <p:blipFill>
          <a:blip r:embed="rId3"/>
          <a:stretch>
            <a:fillRect/>
          </a:stretch>
        </p:blipFill>
        <p:spPr>
          <a:xfrm>
            <a:off x="10400745" y="6289785"/>
            <a:ext cx="1331007" cy="365632"/>
          </a:xfrm>
          <a:prstGeom prst="rect">
            <a:avLst/>
          </a:prstGeom>
        </p:spPr>
      </p:pic>
      <p:pic>
        <p:nvPicPr>
          <p:cNvPr id="26" name="Picture 2">
            <a:extLst>
              <a:ext uri="{FF2B5EF4-FFF2-40B4-BE49-F238E27FC236}">
                <a16:creationId xmlns:a16="http://schemas.microsoft.com/office/drawing/2014/main" id="{ABBD5C2D-2232-126F-996D-ACE399A9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012" y="6239649"/>
            <a:ext cx="1362866" cy="5227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xascale Computing | Argonne National Laboratory">
            <a:extLst>
              <a:ext uri="{FF2B5EF4-FFF2-40B4-BE49-F238E27FC236}">
                <a16:creationId xmlns:a16="http://schemas.microsoft.com/office/drawing/2014/main" id="{C40BF69C-33C2-DA17-82C4-A4DA9EEB6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389" y="6250523"/>
            <a:ext cx="974756" cy="4441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A93CD4-FB83-4BE9-4371-EBFC62136EE2}"/>
              </a:ext>
            </a:extLst>
          </p:cNvPr>
          <p:cNvPicPr>
            <a:picLocks noChangeAspect="1"/>
          </p:cNvPicPr>
          <p:nvPr/>
        </p:nvPicPr>
        <p:blipFill>
          <a:blip r:embed="rId6"/>
          <a:stretch>
            <a:fillRect/>
          </a:stretch>
        </p:blipFill>
        <p:spPr>
          <a:xfrm>
            <a:off x="3515767" y="2096943"/>
            <a:ext cx="4953000" cy="2438400"/>
          </a:xfrm>
          <a:prstGeom prst="rect">
            <a:avLst/>
          </a:prstGeom>
        </p:spPr>
      </p:pic>
      <p:sp>
        <p:nvSpPr>
          <p:cNvPr id="3" name="Footer Placeholder 2">
            <a:extLst>
              <a:ext uri="{FF2B5EF4-FFF2-40B4-BE49-F238E27FC236}">
                <a16:creationId xmlns:a16="http://schemas.microsoft.com/office/drawing/2014/main" id="{21249A93-539B-C0BE-8B0A-738911360F20}"/>
              </a:ext>
            </a:extLst>
          </p:cNvPr>
          <p:cNvSpPr>
            <a:spLocks noGrp="1"/>
          </p:cNvSpPr>
          <p:nvPr>
            <p:ph type="ftr" sz="quarter" idx="14"/>
          </p:nvPr>
        </p:nvSpPr>
        <p:spPr/>
        <p:txBody>
          <a:bodyPr/>
          <a:lstStyle/>
          <a:p>
            <a:pPr algn="l"/>
            <a:r>
              <a:rPr lang="en-US"/>
              <a:t>alok.mishra@stonybrook.edu</a:t>
            </a:r>
            <a:endParaRPr lang="en-US" dirty="0"/>
          </a:p>
        </p:txBody>
      </p:sp>
      <p:sp>
        <p:nvSpPr>
          <p:cNvPr id="5" name="Slide Number Placeholder 4">
            <a:extLst>
              <a:ext uri="{FF2B5EF4-FFF2-40B4-BE49-F238E27FC236}">
                <a16:creationId xmlns:a16="http://schemas.microsoft.com/office/drawing/2014/main" id="{0C16D22D-280D-53BF-4202-64942C039180}"/>
              </a:ext>
            </a:extLst>
          </p:cNvPr>
          <p:cNvSpPr>
            <a:spLocks noGrp="1"/>
          </p:cNvSpPr>
          <p:nvPr>
            <p:ph type="sldNum" sz="quarter" idx="12"/>
          </p:nvPr>
        </p:nvSpPr>
        <p:spPr/>
        <p:txBody>
          <a:bodyPr/>
          <a:lstStyle/>
          <a:p>
            <a:fld id="{8E60BE97-EFCC-9E49-9380-906EA2EE1E69}" type="slidenum">
              <a:rPr lang="en-US" smtClean="0"/>
              <a:pPr/>
              <a:t>9</a:t>
            </a:fld>
            <a:endParaRPr lang="en-US" dirty="0"/>
          </a:p>
        </p:txBody>
      </p:sp>
    </p:spTree>
    <p:extLst>
      <p:ext uri="{BB962C8B-B14F-4D97-AF65-F5344CB8AC3E}">
        <p14:creationId xmlns:p14="http://schemas.microsoft.com/office/powerpoint/2010/main" val="124522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3014</Words>
  <Application>Microsoft Macintosh PowerPoint</Application>
  <PresentationFormat>Widescreen</PresentationFormat>
  <Paragraphs>317</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Algerian</vt:lpstr>
      <vt:lpstr>Arial</vt:lpstr>
      <vt:lpstr>Calibri</vt:lpstr>
      <vt:lpstr>Calibri Light</vt:lpstr>
      <vt:lpstr>Cambria</vt:lpstr>
      <vt:lpstr>EB Garamond</vt:lpstr>
      <vt:lpstr>Helvetica</vt:lpstr>
      <vt:lpstr>Symbol</vt:lpstr>
      <vt:lpstr>Office Theme</vt:lpstr>
      <vt:lpstr>COMPOFF</vt:lpstr>
      <vt:lpstr>Area of Work</vt:lpstr>
      <vt:lpstr>Program Transformation for Automatic GPU Offloading using OpenMP</vt:lpstr>
      <vt:lpstr>Major Questions</vt:lpstr>
      <vt:lpstr>DoE - Petascale to Exascale</vt:lpstr>
      <vt:lpstr>Energy Efficiency</vt:lpstr>
      <vt:lpstr>Top 500</vt:lpstr>
      <vt:lpstr>Challenges</vt:lpstr>
      <vt:lpstr>Matrix Multiplication – Serial </vt:lpstr>
      <vt:lpstr>Matrix Multiplication – CUDA </vt:lpstr>
      <vt:lpstr>Matrix Multiplication – OpenCL </vt:lpstr>
      <vt:lpstr>Matrix Multiplication – OpenMP </vt:lpstr>
      <vt:lpstr>OpenMP GPU Offloading</vt:lpstr>
      <vt:lpstr>GPU Offloading - Variants</vt:lpstr>
      <vt:lpstr>Wilson Dslash Operator</vt:lpstr>
      <vt:lpstr>PowerPoint Presentation</vt:lpstr>
      <vt:lpstr>Huge Operations</vt:lpstr>
      <vt:lpstr>Bigger Picture</vt:lpstr>
      <vt:lpstr>OMPOffloadAdvisor</vt:lpstr>
      <vt:lpstr>Major Questions</vt:lpstr>
      <vt:lpstr>Machine Learning in Compiler</vt:lpstr>
      <vt:lpstr>Feature Extraction</vt:lpstr>
      <vt:lpstr>Data Collection</vt:lpstr>
      <vt:lpstr>Experiments</vt:lpstr>
      <vt:lpstr>Results &amp; Analysis </vt:lpstr>
      <vt:lpstr>Results &amp; Analysis – Testing</vt:lpstr>
      <vt:lpstr>Results &amp; Analysis – Wilson Dslash</vt:lpstr>
      <vt:lpstr>Results &amp; Analysis – Wilson Dslash</vt:lpstr>
      <vt:lpstr>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Alok Mishra</dc:creator>
  <cp:lastModifiedBy>Alok Mishra</cp:lastModifiedBy>
  <cp:revision>29</cp:revision>
  <dcterms:created xsi:type="dcterms:W3CDTF">2022-07-26T15:14:11Z</dcterms:created>
  <dcterms:modified xsi:type="dcterms:W3CDTF">2022-07-27T19:49:43Z</dcterms:modified>
</cp:coreProperties>
</file>