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61882fa0ea_2_4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61882fa0ea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6474ee1cc5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6474ee1cc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6474ee1cc5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6474ee1cc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6474ee1cc5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6474ee1cc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6474ee1cc5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6474ee1cc5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6474ee1cc5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6474ee1cc5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6474ee1cc5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6474ee1cc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6474ee1cc5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6474ee1cc5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681c866d95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681c866d95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6474ee1cc5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6474ee1cc5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6474ee1cc5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6474ee1cc5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61882fa0ea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61882fa0ea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6474ee1cc5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6474ee1cc5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6474ee1cc5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6474ee1cc5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6474ee1cc5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6474ee1cc5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6474ee1cc5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6474ee1cc5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6474ee1cc5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6474ee1cc5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6474ee1cc5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6474ee1cc5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6474ee1cc5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6474ee1cc5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6474ee1cc5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6474ee1cc5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6474ee1cc5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6474ee1cc5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6474ee1cc5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6474ee1cc5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61882fa0ea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61882fa0e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6474ee1cc5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6474ee1cc5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6474ee1cc5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6474ee1cc5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6474ee1cc5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6474ee1cc5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6474ee1cc5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6474ee1cc5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6474ee1cc5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6474ee1cc5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6474ee1cc5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6474ee1cc5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6474ee1cc5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6474ee1cc5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6474ee1cc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6474ee1cc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6474ee1cc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6474ee1cc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6474ee1cc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6474ee1cc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6474ee1cc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6474ee1cc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6474ee1cc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6474ee1cc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6474ee1cc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6474ee1cc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" name="Google Shape;20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4" name="Google Shape;84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5" name="Google Shape;8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8" name="Google Shape;8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2" name="Google Shape;92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3" name="Google Shape;93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7" name="Google Shape;9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0" name="Google Shape;100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1" name="Google Shape;10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2" name="Google Shape;5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19.png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4.jp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/>
          <p:nvPr/>
        </p:nvSpPr>
        <p:spPr>
          <a:xfrm>
            <a:off x="-27300" y="-86250"/>
            <a:ext cx="9095700" cy="509700"/>
          </a:xfrm>
          <a:prstGeom prst="rect">
            <a:avLst/>
          </a:prstGeom>
          <a:solidFill>
            <a:srgbClr val="0034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100028" y="48101"/>
            <a:ext cx="1499616" cy="3102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2917875" y="-109525"/>
            <a:ext cx="6226200" cy="537900"/>
          </a:xfrm>
          <a:prstGeom prst="rect">
            <a:avLst/>
          </a:prstGeom>
          <a:solidFill>
            <a:srgbClr val="F5F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" name="Google Shape;12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48721" y="51493"/>
            <a:ext cx="1545336" cy="29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7618" y="62612"/>
            <a:ext cx="758952" cy="2529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"/>
          <p:cNvSpPr/>
          <p:nvPr/>
        </p:nvSpPr>
        <p:spPr>
          <a:xfrm>
            <a:off x="2896316" y="-86259"/>
            <a:ext cx="2105700" cy="509700"/>
          </a:xfrm>
          <a:prstGeom prst="rtTriangle">
            <a:avLst/>
          </a:prstGeom>
          <a:solidFill>
            <a:srgbClr val="0034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-27300" y="4837175"/>
            <a:ext cx="9171300" cy="509700"/>
          </a:xfrm>
          <a:prstGeom prst="rect">
            <a:avLst/>
          </a:prstGeom>
          <a:solidFill>
            <a:srgbClr val="F5F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" name="Google Shape;16;p1"/>
          <p:cNvPicPr preferRelativeResize="0"/>
          <p:nvPr/>
        </p:nvPicPr>
        <p:blipFill rotWithShape="1">
          <a:blip r:embed="rId4">
            <a:alphaModFix amt="38000"/>
          </a:blip>
          <a:srcRect b="73757" l="0" r="0" t="0"/>
          <a:stretch/>
        </p:blipFill>
        <p:spPr>
          <a:xfrm>
            <a:off x="3838750" y="4837175"/>
            <a:ext cx="5305248" cy="5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/>
          <p:nvPr/>
        </p:nvSpPr>
        <p:spPr>
          <a:xfrm>
            <a:off x="3827967" y="4837165"/>
            <a:ext cx="2665500" cy="509700"/>
          </a:xfrm>
          <a:prstGeom prst="rtTriangle">
            <a:avLst/>
          </a:prstGeom>
          <a:solidFill>
            <a:srgbClr val="F5F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" name="Google Shape;61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2" name="Google Shape;6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>
    <mc:Choice Requires="p14">
      <p:transition spd="slow" p14:dur="4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image" Target="../media/image36.png"/><Relationship Id="rId6" Type="http://schemas.openxmlformats.org/officeDocument/2006/relationships/image" Target="../media/image33.png"/><Relationship Id="rId7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Relationship Id="rId4" Type="http://schemas.openxmlformats.org/officeDocument/2006/relationships/image" Target="../media/image35.png"/><Relationship Id="rId5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4.png"/><Relationship Id="rId10" Type="http://schemas.openxmlformats.org/officeDocument/2006/relationships/image" Target="../media/image57.png"/><Relationship Id="rId13" Type="http://schemas.openxmlformats.org/officeDocument/2006/relationships/image" Target="../media/image42.png"/><Relationship Id="rId12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43.png"/><Relationship Id="rId5" Type="http://schemas.openxmlformats.org/officeDocument/2006/relationships/image" Target="../media/image49.png"/><Relationship Id="rId6" Type="http://schemas.openxmlformats.org/officeDocument/2006/relationships/image" Target="../media/image45.png"/><Relationship Id="rId7" Type="http://schemas.openxmlformats.org/officeDocument/2006/relationships/image" Target="../media/image56.png"/><Relationship Id="rId8" Type="http://schemas.openxmlformats.org/officeDocument/2006/relationships/image" Target="../media/image4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png"/><Relationship Id="rId4" Type="http://schemas.openxmlformats.org/officeDocument/2006/relationships/image" Target="../media/image48.png"/><Relationship Id="rId5" Type="http://schemas.openxmlformats.org/officeDocument/2006/relationships/image" Target="../media/image50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apps.sciserver.org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4513" y="1757600"/>
            <a:ext cx="5514975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5"/>
          <p:cNvSpPr txBox="1"/>
          <p:nvPr/>
        </p:nvSpPr>
        <p:spPr>
          <a:xfrm>
            <a:off x="2365213" y="3203775"/>
            <a:ext cx="441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 </a:t>
            </a:r>
            <a:r>
              <a:rPr lang="en">
                <a:solidFill>
                  <a:schemeClr val="lt1"/>
                </a:solidFill>
              </a:rPr>
              <a:t>Collaborative</a:t>
            </a:r>
            <a:r>
              <a:rPr lang="en">
                <a:solidFill>
                  <a:schemeClr val="lt1"/>
                </a:solidFill>
              </a:rPr>
              <a:t> Science Platform developed by IDIES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Usage</a:t>
            </a:r>
            <a:endParaRPr/>
          </a:p>
        </p:txBody>
      </p:sp>
      <p:sp>
        <p:nvSpPr>
          <p:cNvPr id="179" name="Google Shape;179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Arrive at dashboard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number of links to services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Files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Groups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Compute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Casjobs</a:t>
            </a:r>
            <a:endParaRPr/>
          </a:p>
        </p:txBody>
      </p:sp>
      <p:pic>
        <p:nvPicPr>
          <p:cNvPr id="180" name="Google Shape;1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5300" y="1364125"/>
            <a:ext cx="4836250" cy="267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Usage - Groups</a:t>
            </a:r>
            <a:endParaRPr/>
          </a:p>
        </p:txBody>
      </p:sp>
      <p:sp>
        <p:nvSpPr>
          <p:cNvPr id="186" name="Google Shape;186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groups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Groups are a unit</a:t>
            </a:r>
            <a:br>
              <a:rPr lang="en"/>
            </a:br>
            <a:r>
              <a:rPr lang="en"/>
              <a:t>of sharing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Invite other users</a:t>
            </a:r>
            <a:endParaRPr/>
          </a:p>
        </p:txBody>
      </p:sp>
      <p:pic>
        <p:nvPicPr>
          <p:cNvPr id="187" name="Google Shape;18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5675" y="1245838"/>
            <a:ext cx="5851301" cy="322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Usage - User Volumes</a:t>
            </a:r>
            <a:endParaRPr/>
          </a:p>
        </p:txBody>
      </p:sp>
      <p:sp>
        <p:nvSpPr>
          <p:cNvPr id="193" name="Google Shape;193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“User Volumes”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Volumes can be shared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Store your own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Default limited space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Temporary space: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 intermediate results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“Unlimited”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time-to-live</a:t>
            </a:r>
            <a:endParaRPr/>
          </a:p>
        </p:txBody>
      </p:sp>
      <p:pic>
        <p:nvPicPr>
          <p:cNvPr id="194" name="Google Shape;1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700" y="1017725"/>
            <a:ext cx="5229600" cy="336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Usage - Data Volumes</a:t>
            </a:r>
            <a:endParaRPr/>
          </a:p>
        </p:txBody>
      </p:sp>
      <p:sp>
        <p:nvSpPr>
          <p:cNvPr id="200" name="Google Shape;200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“Data Volumes”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Read-only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Curated data (typically)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Shared by “admins”</a:t>
            </a:r>
            <a:endParaRPr/>
          </a:p>
        </p:txBody>
      </p:sp>
      <p:pic>
        <p:nvPicPr>
          <p:cNvPr id="201" name="Google Shape;2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3650" y="1152473"/>
            <a:ext cx="5008645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Usage - Compute</a:t>
            </a:r>
            <a:endParaRPr/>
          </a:p>
        </p:txBody>
      </p:sp>
      <p:sp>
        <p:nvSpPr>
          <p:cNvPr id="207" name="Google Shape;207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a “container”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Backed by docker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service listening at</a:t>
            </a:r>
            <a:br>
              <a:rPr lang="en"/>
            </a:br>
            <a:r>
              <a:rPr lang="en"/>
              <a:t>s</a:t>
            </a:r>
            <a:r>
              <a:rPr lang="en"/>
              <a:t>pecific port (Jupyter)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Mount volumes needed</a:t>
            </a:r>
            <a:endParaRPr/>
          </a:p>
        </p:txBody>
      </p:sp>
      <p:pic>
        <p:nvPicPr>
          <p:cNvPr id="208" name="Google Shape;20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0500" y="944875"/>
            <a:ext cx="4883555" cy="383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Usage - Compute</a:t>
            </a:r>
            <a:endParaRPr/>
          </a:p>
        </p:txBody>
      </p:sp>
      <p:sp>
        <p:nvSpPr>
          <p:cNvPr id="214" name="Google Shape;214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 </a:t>
            </a:r>
            <a:r>
              <a:rPr lang="en"/>
              <a:t>analysis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Volumes are mounted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Posix access to regular files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Lots of software already</a:t>
            </a:r>
            <a:br>
              <a:rPr lang="en"/>
            </a:br>
            <a:r>
              <a:rPr lang="en"/>
              <a:t>included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Token “injected” for API</a:t>
            </a:r>
            <a:br>
              <a:rPr lang="en"/>
            </a:br>
            <a:r>
              <a:rPr lang="en"/>
              <a:t>access to SciServer and </a:t>
            </a:r>
            <a:br>
              <a:rPr lang="en"/>
            </a:br>
            <a:r>
              <a:rPr lang="en"/>
              <a:t>CasJobs</a:t>
            </a:r>
            <a:endParaRPr/>
          </a:p>
        </p:txBody>
      </p:sp>
      <p:pic>
        <p:nvPicPr>
          <p:cNvPr id="215" name="Google Shape;21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7950" y="1017725"/>
            <a:ext cx="5208749" cy="329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Usage - Jobs</a:t>
            </a:r>
            <a:endParaRPr/>
          </a:p>
        </p:txBody>
      </p:sp>
      <p:sp>
        <p:nvSpPr>
          <p:cNvPr id="221" name="Google Shape;221;p40"/>
          <p:cNvSpPr txBox="1"/>
          <p:nvPr>
            <p:ph idx="1" type="body"/>
          </p:nvPr>
        </p:nvSpPr>
        <p:spPr>
          <a:xfrm>
            <a:off x="311700" y="1152475"/>
            <a:ext cx="344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Asynchronous Jobs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Time-limited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Large/specialized resources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Queued, fair scheduling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Clearer </a:t>
            </a:r>
            <a:r>
              <a:rPr lang="en"/>
              <a:t>provenance</a:t>
            </a:r>
            <a:endParaRPr/>
          </a:p>
        </p:txBody>
      </p:sp>
      <p:pic>
        <p:nvPicPr>
          <p:cNvPr id="222" name="Google Shape;22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529" y="722500"/>
            <a:ext cx="5249275" cy="351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 Highlights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Case: Turbulence</a:t>
            </a:r>
            <a:endParaRPr/>
          </a:p>
        </p:txBody>
      </p:sp>
      <p:sp>
        <p:nvSpPr>
          <p:cNvPr id="233" name="Google Shape;233;p42"/>
          <p:cNvSpPr txBox="1"/>
          <p:nvPr>
            <p:ph idx="1" type="body"/>
          </p:nvPr>
        </p:nvSpPr>
        <p:spPr>
          <a:xfrm>
            <a:off x="311700" y="1152475"/>
            <a:ext cx="396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Get cutouts of a large-scale turbulence simulation (~½ PB)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interface, actions backed by SciServer jobs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notebooks to analyze results</a:t>
            </a:r>
            <a:endParaRPr/>
          </a:p>
        </p:txBody>
      </p:sp>
      <p:pic>
        <p:nvPicPr>
          <p:cNvPr id="234" name="Google Shape;23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0300" y="743253"/>
            <a:ext cx="4073000" cy="16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4188" y="2682747"/>
            <a:ext cx="5065226" cy="194765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2"/>
          <p:cNvSpPr txBox="1"/>
          <p:nvPr/>
        </p:nvSpPr>
        <p:spPr>
          <a:xfrm>
            <a:off x="513475" y="3966075"/>
            <a:ext cx="509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http://turbulence.pha.jhu.edu/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Case: Democratizing Data (Show Us The Data)</a:t>
            </a:r>
            <a:endParaRPr/>
          </a:p>
        </p:txBody>
      </p:sp>
      <p:sp>
        <p:nvSpPr>
          <p:cNvPr id="242" name="Google Shape;242;p43"/>
          <p:cNvSpPr txBox="1"/>
          <p:nvPr>
            <p:ph idx="1" type="body"/>
          </p:nvPr>
        </p:nvSpPr>
        <p:spPr>
          <a:xfrm>
            <a:off x="311700" y="1152475"/>
            <a:ext cx="4305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Context: track dataset usage for gov agencies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Rich data model, SQL backed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Simple APIs for Tableu (hosted at TACC), but…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SciServer enables deeper dive for those interested</a:t>
            </a:r>
            <a:endParaRPr/>
          </a:p>
        </p:txBody>
      </p:sp>
      <p:pic>
        <p:nvPicPr>
          <p:cNvPr id="243" name="Google Shape;24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2525" y="1362800"/>
            <a:ext cx="4119767" cy="98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3166" y="2393611"/>
            <a:ext cx="3080800" cy="242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3"/>
          <p:cNvSpPr txBox="1"/>
          <p:nvPr/>
        </p:nvSpPr>
        <p:spPr>
          <a:xfrm>
            <a:off x="460375" y="4213950"/>
            <a:ext cx="5099100" cy="10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See aso: Potok, N. (2022). Show US the Data. </a:t>
            </a:r>
            <a:r>
              <a:rPr i="1" lang="en" sz="1100">
                <a:solidFill>
                  <a:schemeClr val="dk1"/>
                </a:solidFill>
              </a:rPr>
              <a:t>Harvard Data Science Review</a:t>
            </a:r>
            <a:r>
              <a:rPr lang="en" sz="1100">
                <a:solidFill>
                  <a:schemeClr val="dk1"/>
                </a:solidFill>
              </a:rPr>
              <a:t>, </a:t>
            </a:r>
            <a:r>
              <a:rPr i="1" lang="en" sz="1100">
                <a:solidFill>
                  <a:schemeClr val="dk1"/>
                </a:solidFill>
              </a:rPr>
              <a:t>4</a:t>
            </a:r>
            <a:r>
              <a:rPr lang="en" sz="1100">
                <a:solidFill>
                  <a:schemeClr val="dk1"/>
                </a:solidFill>
              </a:rPr>
              <a:t>(2). https://doi.org/10.1162/99608f92.9d13ba15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15" name="Google Shape;115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Background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SciServer overview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case highlights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Architecture &amp; Deployments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New/hidden features/</a:t>
            </a:r>
            <a:r>
              <a:rPr lang="en"/>
              <a:t>accelerated</a:t>
            </a:r>
            <a:r>
              <a:rPr lang="en"/>
              <a:t> computing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Future directions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Questions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Case: Teaching</a:t>
            </a:r>
            <a:endParaRPr/>
          </a:p>
        </p:txBody>
      </p:sp>
      <p:sp>
        <p:nvSpPr>
          <p:cNvPr id="251" name="Google Shape;251;p44"/>
          <p:cNvSpPr txBox="1"/>
          <p:nvPr>
            <p:ph idx="1" type="body"/>
          </p:nvPr>
        </p:nvSpPr>
        <p:spPr>
          <a:xfrm>
            <a:off x="311700" y="1152475"/>
            <a:ext cx="4690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Focus on course materials, not setup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Share examples with students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Immediate feedback and experimentation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Collect materials via share</a:t>
            </a:r>
            <a:endParaRPr/>
          </a:p>
        </p:txBody>
      </p:sp>
      <p:pic>
        <p:nvPicPr>
          <p:cNvPr id="252" name="Google Shape;25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6474" y="791050"/>
            <a:ext cx="3705775" cy="184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3850" y="2528850"/>
            <a:ext cx="5088449" cy="271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SciServer as a service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427" y="0"/>
            <a:ext cx="8167971" cy="520732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Architecture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Deployments</a:t>
            </a:r>
            <a:endParaRPr/>
          </a:p>
        </p:txBody>
      </p:sp>
      <p:sp>
        <p:nvSpPr>
          <p:cNvPr id="270" name="Google Shape;270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the same features: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 another datacenter on own hardware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Behind a VPN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 specific insiders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 a HIPAA-safe environment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number of partners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Active development</a:t>
            </a:r>
            <a:endParaRPr/>
          </a:p>
        </p:txBody>
      </p:sp>
      <p:grpSp>
        <p:nvGrpSpPr>
          <p:cNvPr id="271" name="Google Shape;271;p47"/>
          <p:cNvGrpSpPr/>
          <p:nvPr/>
        </p:nvGrpSpPr>
        <p:grpSpPr>
          <a:xfrm>
            <a:off x="3962925" y="1904987"/>
            <a:ext cx="5004877" cy="2616500"/>
            <a:chOff x="1209725" y="1004274"/>
            <a:chExt cx="5004877" cy="2616500"/>
          </a:xfrm>
        </p:grpSpPr>
        <p:sp>
          <p:nvSpPr>
            <p:cNvPr id="272" name="Google Shape;272;p47"/>
            <p:cNvSpPr/>
            <p:nvPr/>
          </p:nvSpPr>
          <p:spPr>
            <a:xfrm>
              <a:off x="1209725" y="1094907"/>
              <a:ext cx="2580300" cy="1512900"/>
            </a:xfrm>
            <a:prstGeom prst="roundRect">
              <a:avLst>
                <a:gd fmla="val 16667" name="adj"/>
              </a:avLst>
            </a:prstGeom>
            <a:solidFill>
              <a:srgbClr val="9FC5E8"/>
            </a:solidFill>
            <a:ln cap="flat" cmpd="sng" w="9525">
              <a:solidFill>
                <a:srgbClr val="6FA8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666666"/>
                  </a:solidFill>
                </a:rPr>
                <a:t>@JHU (sciserver.org)</a:t>
              </a:r>
              <a:endParaRPr>
                <a:solidFill>
                  <a:srgbClr val="666666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/>
                <a:t>On premise</a:t>
              </a:r>
              <a:endParaRPr i="1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/>
            </a:p>
          </p:txBody>
        </p:sp>
        <p:sp>
          <p:nvSpPr>
            <p:cNvPr id="273" name="Google Shape;273;p47"/>
            <p:cNvSpPr/>
            <p:nvPr/>
          </p:nvSpPr>
          <p:spPr>
            <a:xfrm>
              <a:off x="4102602" y="1076169"/>
              <a:ext cx="2112000" cy="732600"/>
            </a:xfrm>
            <a:prstGeom prst="roundRect">
              <a:avLst>
                <a:gd fmla="val 16667" name="adj"/>
              </a:avLst>
            </a:prstGeom>
            <a:solidFill>
              <a:srgbClr val="FFE599"/>
            </a:solidFill>
            <a:ln cap="flat" cmpd="sng" w="9525">
              <a:solidFill>
                <a:srgbClr val="FFD9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666666"/>
                  </a:solidFill>
                </a:rPr>
                <a:t>@NIST</a:t>
              </a:r>
              <a:endParaRPr>
                <a:solidFill>
                  <a:srgbClr val="666666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/>
                <a:t>AWS VPC, k8s</a:t>
              </a:r>
              <a:endParaRPr i="1"/>
            </a:p>
          </p:txBody>
        </p:sp>
        <p:sp>
          <p:nvSpPr>
            <p:cNvPr id="274" name="Google Shape;274;p47"/>
            <p:cNvSpPr/>
            <p:nvPr/>
          </p:nvSpPr>
          <p:spPr>
            <a:xfrm>
              <a:off x="4102602" y="1972803"/>
              <a:ext cx="2112000" cy="732600"/>
            </a:xfrm>
            <a:prstGeom prst="roundRect">
              <a:avLst>
                <a:gd fmla="val 16667" name="adj"/>
              </a:avLst>
            </a:prstGeom>
            <a:solidFill>
              <a:srgbClr val="D9EAD3"/>
            </a:solidFill>
            <a:ln cap="flat" cmpd="sng" w="9525">
              <a:solidFill>
                <a:srgbClr val="B6D7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666666"/>
                  </a:solidFill>
                </a:rPr>
                <a:t>@NAOJ</a:t>
              </a:r>
              <a:endParaRPr>
                <a:solidFill>
                  <a:srgbClr val="666666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/>
                <a:t>On premise, k8s</a:t>
              </a:r>
              <a:endParaRPr i="1"/>
            </a:p>
          </p:txBody>
        </p:sp>
        <p:sp>
          <p:nvSpPr>
            <p:cNvPr id="275" name="Google Shape;275;p47"/>
            <p:cNvSpPr/>
            <p:nvPr/>
          </p:nvSpPr>
          <p:spPr>
            <a:xfrm>
              <a:off x="4102602" y="2888175"/>
              <a:ext cx="2112000" cy="732600"/>
            </a:xfrm>
            <a:prstGeom prst="roundRect">
              <a:avLst>
                <a:gd fmla="val 16667" name="adj"/>
              </a:avLst>
            </a:prstGeom>
            <a:solidFill>
              <a:srgbClr val="D9D2E9"/>
            </a:solidFill>
            <a:ln cap="flat" cmpd="sng" w="9525">
              <a:solidFill>
                <a:srgbClr val="8E7C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666666"/>
                  </a:solidFill>
                </a:rPr>
                <a:t>@Precision-Medicine</a:t>
              </a:r>
              <a:endParaRPr>
                <a:solidFill>
                  <a:srgbClr val="666666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/>
                <a:t>Azure, secure-desktop</a:t>
              </a:r>
              <a:endParaRPr i="1"/>
            </a:p>
          </p:txBody>
        </p:sp>
        <p:sp>
          <p:nvSpPr>
            <p:cNvPr id="276" name="Google Shape;276;p47"/>
            <p:cNvSpPr/>
            <p:nvPr/>
          </p:nvSpPr>
          <p:spPr>
            <a:xfrm>
              <a:off x="1677919" y="2888175"/>
              <a:ext cx="2112000" cy="732600"/>
            </a:xfrm>
            <a:prstGeom prst="roundRect">
              <a:avLst>
                <a:gd fmla="val 16667" name="adj"/>
              </a:avLst>
            </a:prstGeom>
            <a:solidFill>
              <a:srgbClr val="D9EAD3"/>
            </a:solidFill>
            <a:ln cap="flat" cmpd="sng" w="9525">
              <a:solidFill>
                <a:srgbClr val="B6D7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666666"/>
                  </a:solidFill>
                </a:rPr>
                <a:t>@MPE</a:t>
              </a:r>
              <a:endParaRPr>
                <a:solidFill>
                  <a:srgbClr val="666666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/>
                <a:t>On premise, k8s</a:t>
              </a:r>
              <a:endParaRPr i="1"/>
            </a:p>
          </p:txBody>
        </p:sp>
        <p:pic>
          <p:nvPicPr>
            <p:cNvPr id="277" name="Google Shape;277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66146" y="1004274"/>
              <a:ext cx="1744190" cy="732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30550" y="1160008"/>
              <a:ext cx="895711" cy="2407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92250" y="2957981"/>
              <a:ext cx="488236" cy="492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4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445931" y="2048963"/>
              <a:ext cx="689467" cy="26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4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638023" y="2957987"/>
              <a:ext cx="488236" cy="3098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Deployments</a:t>
            </a:r>
            <a:endParaRPr/>
          </a:p>
        </p:txBody>
      </p:sp>
      <p:sp>
        <p:nvSpPr>
          <p:cNvPr id="287" name="Google Shape;287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Branding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Theme customizations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links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etc</a:t>
            </a:r>
            <a:endParaRPr/>
          </a:p>
        </p:txBody>
      </p:sp>
      <p:pic>
        <p:nvPicPr>
          <p:cNvPr id="288" name="Google Shape;28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075" y="3028274"/>
            <a:ext cx="2616950" cy="154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575" y="2966125"/>
            <a:ext cx="3223349" cy="149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5925" y="606875"/>
            <a:ext cx="3248922" cy="18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Deployments</a:t>
            </a:r>
            <a:endParaRPr/>
          </a:p>
        </p:txBody>
      </p:sp>
      <p:sp>
        <p:nvSpPr>
          <p:cNvPr id="296" name="Google Shape;296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Leverage Kubernetes and helm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Bundle SciServer + 3rd party dependencies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Configurable with a single file</a:t>
            </a:r>
            <a:endParaRPr/>
          </a:p>
        </p:txBody>
      </p:sp>
      <p:pic>
        <p:nvPicPr>
          <p:cNvPr id="297" name="Google Shape;29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3250" y="770000"/>
            <a:ext cx="1215425" cy="12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4623" y="2407799"/>
            <a:ext cx="1052665" cy="1215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9"/>
          <p:cNvSpPr txBox="1"/>
          <p:nvPr/>
        </p:nvSpPr>
        <p:spPr>
          <a:xfrm>
            <a:off x="1044825" y="2792013"/>
            <a:ext cx="56025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highlight>
                  <a:srgbClr val="D9D9D9"/>
                </a:highlight>
                <a:latin typeface="Courier New"/>
                <a:ea typeface="Courier New"/>
                <a:cs typeface="Courier New"/>
                <a:sym typeface="Courier New"/>
              </a:rPr>
              <a:t>$ helm install sciserver -f config.yaml sciserver-k8s/charts/sciserver</a:t>
            </a:r>
            <a:endParaRPr sz="1000">
              <a:highlight>
                <a:srgbClr val="D9D9D9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 Features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9594" y="4105778"/>
            <a:ext cx="437925" cy="54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9143" y="4184352"/>
            <a:ext cx="333509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 features</a:t>
            </a:r>
            <a:endParaRPr/>
          </a:p>
        </p:txBody>
      </p:sp>
      <p:sp>
        <p:nvSpPr>
          <p:cNvPr id="312" name="Google Shape;312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Accelerated computing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GPU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Spark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Dask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Interactive and/or Jobs</a:t>
            </a:r>
            <a:endParaRPr/>
          </a:p>
        </p:txBody>
      </p:sp>
      <p:sp>
        <p:nvSpPr>
          <p:cNvPr id="313" name="Google Shape;313;p51"/>
          <p:cNvSpPr/>
          <p:nvPr/>
        </p:nvSpPr>
        <p:spPr>
          <a:xfrm>
            <a:off x="4654994" y="2977137"/>
            <a:ext cx="3978000" cy="1089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4" name="Google Shape;31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1731" y="3015568"/>
            <a:ext cx="870900" cy="452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4194" y="3421679"/>
            <a:ext cx="907310" cy="33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51"/>
          <p:cNvSpPr/>
          <p:nvPr/>
        </p:nvSpPr>
        <p:spPr>
          <a:xfrm>
            <a:off x="4902046" y="3338987"/>
            <a:ext cx="937500" cy="5031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/>
              <a:t>SciServer Spark Gateway</a:t>
            </a:r>
            <a:endParaRPr i="1" sz="900"/>
          </a:p>
        </p:txBody>
      </p:sp>
      <p:cxnSp>
        <p:nvCxnSpPr>
          <p:cNvPr id="317" name="Google Shape;317;p51"/>
          <p:cNvCxnSpPr>
            <a:stCxn id="318" idx="3"/>
            <a:endCxn id="316" idx="1"/>
          </p:cNvCxnSpPr>
          <p:nvPr/>
        </p:nvCxnSpPr>
        <p:spPr>
          <a:xfrm flipH="1" rot="10800000">
            <a:off x="4069969" y="3590414"/>
            <a:ext cx="832200" cy="3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9" name="Google Shape;319;p51"/>
          <p:cNvCxnSpPr>
            <a:stCxn id="316" idx="3"/>
            <a:endCxn id="315" idx="1"/>
          </p:cNvCxnSpPr>
          <p:nvPr/>
        </p:nvCxnSpPr>
        <p:spPr>
          <a:xfrm>
            <a:off x="5839546" y="3590537"/>
            <a:ext cx="2946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0" name="Google Shape;320;p51"/>
          <p:cNvCxnSpPr>
            <a:stCxn id="315" idx="3"/>
            <a:endCxn id="314" idx="1"/>
          </p:cNvCxnSpPr>
          <p:nvPr/>
        </p:nvCxnSpPr>
        <p:spPr>
          <a:xfrm flipH="1" rot="10800000">
            <a:off x="7041504" y="3241641"/>
            <a:ext cx="390300" cy="3489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18" name="Google Shape;318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87760" y="3256451"/>
            <a:ext cx="582208" cy="67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1"/>
          <p:cNvSpPr txBox="1"/>
          <p:nvPr/>
        </p:nvSpPr>
        <p:spPr>
          <a:xfrm>
            <a:off x="3320047" y="3857822"/>
            <a:ext cx="120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Sparkmagic</a:t>
            </a:r>
            <a:endParaRPr i="1" sz="1200"/>
          </a:p>
        </p:txBody>
      </p:sp>
      <p:pic>
        <p:nvPicPr>
          <p:cNvPr id="322" name="Google Shape;322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5321" y="3075800"/>
            <a:ext cx="2130650" cy="9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63171" y="640599"/>
            <a:ext cx="2827679" cy="130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10150" y="2054236"/>
            <a:ext cx="1351285" cy="33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98075" y="1886376"/>
            <a:ext cx="1823949" cy="606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6" name="Google Shape;326;p51"/>
          <p:cNvCxnSpPr>
            <a:stCxn id="314" idx="2"/>
            <a:endCxn id="327" idx="0"/>
          </p:cNvCxnSpPr>
          <p:nvPr/>
        </p:nvCxnSpPr>
        <p:spPr>
          <a:xfrm flipH="1">
            <a:off x="7863281" y="3467709"/>
            <a:ext cx="3900" cy="180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27" name="Google Shape;327;p51"/>
          <p:cNvPicPr preferRelativeResize="0"/>
          <p:nvPr/>
        </p:nvPicPr>
        <p:blipFill rotWithShape="1">
          <a:blip r:embed="rId12">
            <a:alphaModFix/>
          </a:blip>
          <a:srcRect b="16356" l="0" r="0" t="18424"/>
          <a:stretch/>
        </p:blipFill>
        <p:spPr>
          <a:xfrm>
            <a:off x="7409606" y="3647909"/>
            <a:ext cx="907300" cy="37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91360" y="2858937"/>
            <a:ext cx="333500" cy="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 Features</a:t>
            </a:r>
            <a:endParaRPr/>
          </a:p>
        </p:txBody>
      </p:sp>
      <p:sp>
        <p:nvSpPr>
          <p:cNvPr id="334" name="Google Shape;334;p52"/>
          <p:cNvSpPr txBox="1"/>
          <p:nvPr>
            <p:ph idx="1" type="body"/>
          </p:nvPr>
        </p:nvSpPr>
        <p:spPr>
          <a:xfrm>
            <a:off x="311700" y="1152475"/>
            <a:ext cx="3185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 Just Jupyter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Compute exposes service that listens to single port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VNC, for example</a:t>
            </a:r>
            <a:endParaRPr/>
          </a:p>
        </p:txBody>
      </p:sp>
      <p:pic>
        <p:nvPicPr>
          <p:cNvPr id="335" name="Google Shape;33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6475" y="1370200"/>
            <a:ext cx="5397625" cy="298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 Features</a:t>
            </a:r>
            <a:endParaRPr/>
          </a:p>
        </p:txBody>
      </p:sp>
      <p:sp>
        <p:nvSpPr>
          <p:cNvPr id="341" name="Google Shape;341;p53"/>
          <p:cNvSpPr txBox="1"/>
          <p:nvPr>
            <p:ph idx="1" type="body"/>
          </p:nvPr>
        </p:nvSpPr>
        <p:spPr>
          <a:xfrm>
            <a:off x="311700" y="1152475"/>
            <a:ext cx="3059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“One-click apps”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Shareable</a:t>
            </a:r>
            <a:r>
              <a:rPr lang="en"/>
              <a:t> links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Argument passing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do in one-click what would take steps using generic compute containers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Operate on files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Embedded feel</a:t>
            </a:r>
            <a:endParaRPr/>
          </a:p>
        </p:txBody>
      </p:sp>
      <p:pic>
        <p:nvPicPr>
          <p:cNvPr id="342" name="Google Shape;34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7525" y="953575"/>
            <a:ext cx="5599424" cy="314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Beginnings</a:t>
            </a:r>
            <a:endParaRPr/>
          </a:p>
        </p:txBody>
      </p:sp>
      <p:pic>
        <p:nvPicPr>
          <p:cNvPr id="121" name="Google Shape;1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300" y="645975"/>
            <a:ext cx="1737225" cy="250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2313" y="706863"/>
            <a:ext cx="2257425" cy="20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9750" y="761050"/>
            <a:ext cx="2100775" cy="11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7"/>
          <p:cNvSpPr txBox="1"/>
          <p:nvPr/>
        </p:nvSpPr>
        <p:spPr>
          <a:xfrm>
            <a:off x="311700" y="3302100"/>
            <a:ext cx="5185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fourth paradigm: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exploration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data being produced than can be analyzed, increasing dependence on tools and machine learning to help make sense.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425" y="1234127"/>
            <a:ext cx="1343457" cy="19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2125" y="2680450"/>
            <a:ext cx="2413376" cy="181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Directions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Directions</a:t>
            </a:r>
            <a:endParaRPr/>
          </a:p>
        </p:txBody>
      </p:sp>
      <p:sp>
        <p:nvSpPr>
          <p:cNvPr id="353" name="Google Shape;353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UI consolidation / improvements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Simplify development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Simplify branding and customizations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Improved layout and features</a:t>
            </a:r>
            <a:endParaRPr/>
          </a:p>
        </p:txBody>
      </p:sp>
      <p:pic>
        <p:nvPicPr>
          <p:cNvPr id="354" name="Google Shape;35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025" y="1257250"/>
            <a:ext cx="4476481" cy="249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Directions</a:t>
            </a:r>
            <a:endParaRPr/>
          </a:p>
        </p:txBody>
      </p:sp>
      <p:sp>
        <p:nvSpPr>
          <p:cNvPr id="360" name="Google Shape;360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UI consolidation / improvements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discoverability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“Documents close to the data”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Leverage built-in access control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Human and machine writable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Just documentation, not full ontology</a:t>
            </a:r>
            <a:endParaRPr/>
          </a:p>
        </p:txBody>
      </p:sp>
      <p:pic>
        <p:nvPicPr>
          <p:cNvPr id="361" name="Google Shape;36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9400" y="1739425"/>
            <a:ext cx="4586700" cy="2415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Directions</a:t>
            </a:r>
            <a:endParaRPr/>
          </a:p>
        </p:txBody>
      </p:sp>
      <p:sp>
        <p:nvSpPr>
          <p:cNvPr id="367" name="Google Shape;367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UI consolidation / improvements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discoverability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One-click simplicity / link-share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Combine with data discoverability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Notebooks, quicker start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Jupyter widgets based apps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Sends links, not wordy instructions</a:t>
            </a:r>
            <a:endParaRPr/>
          </a:p>
        </p:txBody>
      </p:sp>
      <p:pic>
        <p:nvPicPr>
          <p:cNvPr id="368" name="Google Shape;36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1400" y="596250"/>
            <a:ext cx="1685850" cy="4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7675" y="1456599"/>
            <a:ext cx="4519124" cy="1115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0" name="Google Shape;370;p57"/>
          <p:cNvCxnSpPr>
            <a:endCxn id="371" idx="1"/>
          </p:cNvCxnSpPr>
          <p:nvPr/>
        </p:nvCxnSpPr>
        <p:spPr>
          <a:xfrm>
            <a:off x="6879125" y="791650"/>
            <a:ext cx="779100" cy="3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1" name="Google Shape;371;p57"/>
          <p:cNvSpPr txBox="1"/>
          <p:nvPr/>
        </p:nvSpPr>
        <p:spPr>
          <a:xfrm>
            <a:off x="7658225" y="594850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sciserver</a:t>
            </a:r>
            <a:endParaRPr/>
          </a:p>
        </p:txBody>
      </p:sp>
      <p:pic>
        <p:nvPicPr>
          <p:cNvPr id="372" name="Google Shape;372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4775" y="2888525"/>
            <a:ext cx="3877526" cy="212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Directions</a:t>
            </a:r>
            <a:endParaRPr/>
          </a:p>
        </p:txBody>
      </p:sp>
      <p:sp>
        <p:nvSpPr>
          <p:cNvPr id="378" name="Google Shape;378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UI consolidation / improvements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discoverability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One-click simplicity / link-share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Cloud integrations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Object storage integration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Compute: site-wide? Research group? Bring-your-own? Etc.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Cloud-only datasets</a:t>
            </a:r>
            <a:endParaRPr/>
          </a:p>
        </p:txBody>
      </p:sp>
      <p:pic>
        <p:nvPicPr>
          <p:cNvPr id="379" name="Google Shape;37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0075" y="1068575"/>
            <a:ext cx="783075" cy="95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8"/>
          <p:cNvSpPr/>
          <p:nvPr/>
        </p:nvSpPr>
        <p:spPr>
          <a:xfrm>
            <a:off x="7090123" y="2958150"/>
            <a:ext cx="1515132" cy="1034640"/>
          </a:xfrm>
          <a:prstGeom prst="cloud">
            <a:avLst/>
          </a:prstGeom>
          <a:solidFill>
            <a:srgbClr val="A2C4C9"/>
          </a:solidFill>
          <a:ln cap="flat" cmpd="sng" w="9525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134F5C"/>
                </a:solidFill>
              </a:rPr>
              <a:t>Public Cloud</a:t>
            </a:r>
            <a:endParaRPr i="1">
              <a:solidFill>
                <a:srgbClr val="134F5C"/>
              </a:solidFill>
            </a:endParaRPr>
          </a:p>
        </p:txBody>
      </p:sp>
      <p:sp>
        <p:nvSpPr>
          <p:cNvPr id="381" name="Google Shape;381;p58"/>
          <p:cNvSpPr/>
          <p:nvPr/>
        </p:nvSpPr>
        <p:spPr>
          <a:xfrm>
            <a:off x="7156647" y="1068575"/>
            <a:ext cx="1382076" cy="1034640"/>
          </a:xfrm>
          <a:prstGeom prst="cloud">
            <a:avLst/>
          </a:prstGeom>
          <a:solidFill>
            <a:srgbClr val="EAD1DC"/>
          </a:solidFill>
          <a:ln cap="flat" cmpd="sng" w="952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A64D79"/>
                </a:solidFill>
              </a:rPr>
              <a:t>Object Store</a:t>
            </a:r>
            <a:endParaRPr i="1">
              <a:solidFill>
                <a:srgbClr val="A64D79"/>
              </a:solidFill>
            </a:endParaRPr>
          </a:p>
        </p:txBody>
      </p:sp>
      <p:cxnSp>
        <p:nvCxnSpPr>
          <p:cNvPr id="382" name="Google Shape;382;p58"/>
          <p:cNvCxnSpPr>
            <a:stCxn id="379" idx="3"/>
            <a:endCxn id="381" idx="2"/>
          </p:cNvCxnSpPr>
          <p:nvPr/>
        </p:nvCxnSpPr>
        <p:spPr>
          <a:xfrm>
            <a:off x="6373150" y="1543950"/>
            <a:ext cx="787800" cy="420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3" name="Google Shape;383;p58"/>
          <p:cNvCxnSpPr>
            <a:stCxn id="379" idx="3"/>
            <a:endCxn id="380" idx="3"/>
          </p:cNvCxnSpPr>
          <p:nvPr/>
        </p:nvCxnSpPr>
        <p:spPr>
          <a:xfrm>
            <a:off x="6373150" y="1543950"/>
            <a:ext cx="1474500" cy="14733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4" name="Google Shape;384;p58"/>
          <p:cNvCxnSpPr/>
          <p:nvPr/>
        </p:nvCxnSpPr>
        <p:spPr>
          <a:xfrm flipH="1">
            <a:off x="6366125" y="2400725"/>
            <a:ext cx="2559000" cy="189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Directions</a:t>
            </a:r>
            <a:endParaRPr/>
          </a:p>
        </p:txBody>
      </p:sp>
      <p:sp>
        <p:nvSpPr>
          <p:cNvPr id="390" name="Google Shape;390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UI consolidation / improvements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discoverability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One-click simplicity / link-share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Cloud integrations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Others on the radar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Extended login sessions / api keys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Scheduled / cron-like jobs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Anonymous file sharing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pic>
        <p:nvPicPr>
          <p:cNvPr id="396" name="Google Shape;39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0462" y="1789900"/>
            <a:ext cx="783075" cy="950750"/>
          </a:xfrm>
          <a:prstGeom prst="rect">
            <a:avLst/>
          </a:prstGeom>
          <a:noFill/>
          <a:ln>
            <a:noFill/>
          </a:ln>
          <a:effectLst>
            <a:reflection blurRad="0" dir="5400000" dist="209550" endA="0" endPos="71000" fadeDir="5400012" kx="0" rotWithShape="0" algn="bl" stA="34000" stPos="0" sy="-100000" ky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SDSS / CasJobs</a:t>
            </a:r>
            <a:endParaRPr/>
          </a:p>
        </p:txBody>
      </p:sp>
      <p:sp>
        <p:nvSpPr>
          <p:cNvPr id="132" name="Google Shape;132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SQL interface to large catalog of object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Server-side execution, download small result-set of interest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Personal DB space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Sharing features</a:t>
            </a:r>
            <a:endParaRPr/>
          </a:p>
        </p:txBody>
      </p:sp>
      <p:pic>
        <p:nvPicPr>
          <p:cNvPr id="133" name="Google Shape;13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750" y="2191075"/>
            <a:ext cx="4558074" cy="185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SDSS / CasJobs</a:t>
            </a:r>
            <a:endParaRPr/>
          </a:p>
        </p:txBody>
      </p:sp>
      <p:sp>
        <p:nvSpPr>
          <p:cNvPr id="139" name="Google Shape;139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SQL interface to large catalog of object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Server-side execution, download small result-set of interest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Personal DB space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Sharing features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Still need to download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solution for file-based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limited/no visualization support</a:t>
            </a:r>
            <a:endParaRPr/>
          </a:p>
        </p:txBody>
      </p:sp>
      <p:pic>
        <p:nvPicPr>
          <p:cNvPr id="140" name="Google Shape;14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750" y="2191075"/>
            <a:ext cx="4558074" cy="185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Beyond SQL</a:t>
            </a:r>
            <a:endParaRPr/>
          </a:p>
        </p:txBody>
      </p:sp>
      <p:sp>
        <p:nvSpPr>
          <p:cNvPr id="146" name="Google Shape;14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 Jupyter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Docker makes scheduling simple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Jupyter can run arbitrary codes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Inline visualization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Common dependencies included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SDK for CasJobs (get a pandas DF)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9150" y="504571"/>
            <a:ext cx="836225" cy="9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9225" y="602104"/>
            <a:ext cx="1084664" cy="7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7075" y="1709450"/>
            <a:ext cx="3815226" cy="299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Beyond SQL</a:t>
            </a:r>
            <a:endParaRPr/>
          </a:p>
        </p:txBody>
      </p:sp>
      <p:sp>
        <p:nvSpPr>
          <p:cNvPr id="155" name="Google Shape;15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 Jupyter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Docker makes scheduling simple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Jupyter can run arbitrary codes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Inline visualization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Common dependencies included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SDK for CasJobs (get a pandas DF)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Server-side collaboration?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Expanding scope?</a:t>
            </a:r>
            <a:endParaRPr/>
          </a:p>
        </p:txBody>
      </p:sp>
      <p:pic>
        <p:nvPicPr>
          <p:cNvPr id="156" name="Google Shape;1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9150" y="504571"/>
            <a:ext cx="836225" cy="9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9225" y="602104"/>
            <a:ext cx="1084664" cy="7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7075" y="1709450"/>
            <a:ext cx="3815226" cy="299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SciServer</a:t>
            </a:r>
            <a:endParaRPr/>
          </a:p>
        </p:txBody>
      </p:sp>
      <p:sp>
        <p:nvSpPr>
          <p:cNvPr id="164" name="Google Shape;164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 in an ecosystem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Sharing/resource access control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based portals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Curated data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Astronomy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Genomics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Earth Science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Simulation data,...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9850" y="695175"/>
            <a:ext cx="4565700" cy="4021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2"/>
          <p:cNvSpPr txBox="1"/>
          <p:nvPr/>
        </p:nvSpPr>
        <p:spPr>
          <a:xfrm>
            <a:off x="867575" y="3789050"/>
            <a:ext cx="2850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100"/>
              <a:t>A </a:t>
            </a:r>
            <a:r>
              <a:rPr i="1" lang="en" sz="2100"/>
              <a:t>Science Platform</a:t>
            </a:r>
            <a:endParaRPr i="1" sz="2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Usage</a:t>
            </a:r>
            <a:endParaRPr/>
          </a:p>
        </p:txBody>
      </p:sp>
      <p:sp>
        <p:nvSpPr>
          <p:cNvPr id="172" name="Google Shape;172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 to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https://apps.sciserver.org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an account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You can sign in with your institution</a:t>
            </a:r>
            <a:br>
              <a:rPr lang="en"/>
            </a:br>
            <a:r>
              <a:rPr lang="en"/>
              <a:t>via globus, your google account</a:t>
            </a:r>
            <a:br>
              <a:rPr lang="en"/>
            </a:br>
            <a:r>
              <a:rPr lang="en"/>
              <a:t>o</a:t>
            </a:r>
            <a:r>
              <a:rPr lang="en"/>
              <a:t>r orcid by using “sign in with Globus”</a:t>
            </a:r>
            <a:endParaRPr/>
          </a:p>
        </p:txBody>
      </p:sp>
      <p:pic>
        <p:nvPicPr>
          <p:cNvPr id="173" name="Google Shape;17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3203" y="1111375"/>
            <a:ext cx="4079100" cy="292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ciServer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