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371" r:id="rId2"/>
    <p:sldId id="1556" r:id="rId3"/>
    <p:sldId id="1561" r:id="rId4"/>
    <p:sldId id="1562" r:id="rId5"/>
    <p:sldId id="1563" r:id="rId6"/>
    <p:sldId id="1564" r:id="rId7"/>
    <p:sldId id="1565" r:id="rId8"/>
    <p:sldId id="1567" r:id="rId9"/>
    <p:sldId id="1566" r:id="rId10"/>
    <p:sldId id="1541" r:id="rId11"/>
  </p:sldIdLst>
  <p:sldSz cx="12192000" cy="6858000"/>
  <p:notesSz cx="6934200" cy="9220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777532A-86CE-4A8A-86DA-F015A980AEF6}">
          <p14:sldIdLst>
            <p14:sldId id="371"/>
            <p14:sldId id="1556"/>
            <p14:sldId id="1561"/>
            <p14:sldId id="1562"/>
            <p14:sldId id="1563"/>
            <p14:sldId id="1564"/>
            <p14:sldId id="1565"/>
            <p14:sldId id="1567"/>
            <p14:sldId id="1566"/>
            <p14:sldId id="154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04">
          <p15:clr>
            <a:srgbClr val="A4A3A4"/>
          </p15:clr>
        </p15:guide>
        <p15:guide id="2" pos="218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293A"/>
    <a:srgbClr val="000000"/>
    <a:srgbClr val="F3F8FC"/>
    <a:srgbClr val="333435"/>
    <a:srgbClr val="33CC33"/>
    <a:srgbClr val="0101FF"/>
    <a:srgbClr val="A49400"/>
    <a:srgbClr val="172E10"/>
    <a:srgbClr val="CC3399"/>
    <a:srgbClr val="683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432" autoAdjust="0"/>
    <p:restoredTop sz="90904" autoAdjust="0"/>
  </p:normalViewPr>
  <p:slideViewPr>
    <p:cSldViewPr>
      <p:cViewPr varScale="1">
        <p:scale>
          <a:sx n="144" d="100"/>
          <a:sy n="144" d="100"/>
        </p:scale>
        <p:origin x="3348" y="13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40" d="100"/>
        <a:sy n="140" d="100"/>
      </p:scale>
      <p:origin x="0" y="-5482"/>
    </p:cViewPr>
  </p:sorterViewPr>
  <p:notesViewPr>
    <p:cSldViewPr>
      <p:cViewPr varScale="1">
        <p:scale>
          <a:sx n="103" d="100"/>
          <a:sy n="103" d="100"/>
        </p:scale>
        <p:origin x="-3480" y="-78"/>
      </p:cViewPr>
      <p:guideLst>
        <p:guide orient="horz" pos="2904"/>
        <p:guide pos="218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DC5EF26-2D83-4500-ACC8-62A5172431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A45410-8C5D-40E9-80DE-5F9598A641D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27475" y="0"/>
            <a:ext cx="3005138" cy="4619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66E142-03A3-42BF-B8A2-F56F23BFBA95}" type="datetimeFigureOut">
              <a:rPr lang="en-US" smtClean="0"/>
              <a:t>1/26/2022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EFD1141-1709-4276-B210-292859E0714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06737F-11B6-4914-A0C3-03B1044CD0F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27475" y="8758238"/>
            <a:ext cx="3005138" cy="4619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ACC1B6-826D-42FB-9AF4-C0B67AEE75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780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927775" y="0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/>
          <a:lstStyle>
            <a:lvl1pPr algn="r">
              <a:defRPr sz="1300"/>
            </a:lvl1pPr>
          </a:lstStyle>
          <a:p>
            <a:fld id="{76DED6FA-3620-42DE-A214-F363622CAC83}" type="datetimeFigureOut">
              <a:rPr lang="en-US" smtClean="0"/>
              <a:pPr/>
              <a:t>1/26/2022</a:t>
            </a:fld>
            <a:endParaRPr 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93700" y="692150"/>
            <a:ext cx="6146800" cy="3457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00" tIns="46150" rIns="92300" bIns="46150" rtlCol="0" anchor="ctr"/>
          <a:lstStyle/>
          <a:p>
            <a:endParaRPr 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93420" y="4379596"/>
            <a:ext cx="5547360" cy="4149090"/>
          </a:xfrm>
          <a:prstGeom prst="rect">
            <a:avLst/>
          </a:prstGeom>
        </p:spPr>
        <p:txBody>
          <a:bodyPr vert="horz" lIns="92300" tIns="46150" rIns="92300" bIns="4615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927775" y="8757591"/>
            <a:ext cx="3004820" cy="461010"/>
          </a:xfrm>
          <a:prstGeom prst="rect">
            <a:avLst/>
          </a:prstGeom>
        </p:spPr>
        <p:txBody>
          <a:bodyPr vert="horz" lIns="92300" tIns="46150" rIns="92300" bIns="46150" rtlCol="0" anchor="b"/>
          <a:lstStyle>
            <a:lvl1pPr algn="r">
              <a:defRPr sz="1300"/>
            </a:lvl1pPr>
          </a:lstStyle>
          <a:p>
            <a:fld id="{81D27BB4-7507-496B-A596-4501E78419B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099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93700" y="692150"/>
            <a:ext cx="6146800" cy="34575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9466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D27BB4-7507-496B-A596-4501E78419B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20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factory next to a building&#10;&#10;Description automatically generated">
            <a:extLst>
              <a:ext uri="{FF2B5EF4-FFF2-40B4-BE49-F238E27FC236}">
                <a16:creationId xmlns:a16="http://schemas.microsoft.com/office/drawing/2014/main" id="{CCA3806F-F36A-46E0-B41D-CBB96D099D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33000"/>
          </a:blip>
          <a:srcRect t="14191" r="7628" b="18040"/>
          <a:stretch/>
        </p:blipFill>
        <p:spPr>
          <a:xfrm>
            <a:off x="-1" y="1"/>
            <a:ext cx="12189179" cy="5957832"/>
          </a:xfrm>
          <a:prstGeom prst="rect">
            <a:avLst/>
          </a:prstGeom>
        </p:spPr>
      </p:pic>
      <p:sp>
        <p:nvSpPr>
          <p:cNvPr id="10" name="直角三角形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 dirty="0"/>
          </a:p>
        </p:txBody>
      </p:sp>
      <p:sp>
        <p:nvSpPr>
          <p:cNvPr id="9" name="标题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17" name="副标题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CN" altLang="en-US"/>
              <a:t>单击此处编辑母版副标题样式</a:t>
            </a:r>
            <a:endParaRPr kumimoji="0" lang="en-US"/>
          </a:p>
        </p:txBody>
      </p:sp>
      <p:grpSp>
        <p:nvGrpSpPr>
          <p:cNvPr id="2" name="组合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任意多边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8" name="任意多边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sz="1800" dirty="0"/>
            </a:p>
          </p:txBody>
        </p:sp>
        <p:sp>
          <p:nvSpPr>
            <p:cNvPr id="11" name="任意多边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sz="1800" dirty="0"/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占位符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19" name="页脚占位符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27" name="灯片编号占位符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 descr="Text&#10;&#10;Description automatically generated">
            <a:extLst>
              <a:ext uri="{FF2B5EF4-FFF2-40B4-BE49-F238E27FC236}">
                <a16:creationId xmlns:a16="http://schemas.microsoft.com/office/drawing/2014/main" id="{B27D1F59-C657-4FB3-B3C4-50FC9B3393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96606" y="6199627"/>
            <a:ext cx="1953412" cy="474354"/>
          </a:xfrm>
          <a:prstGeom prst="rect">
            <a:avLst/>
          </a:prstGeom>
        </p:spPr>
      </p:pic>
    </p:spTree>
  </p:cSld>
  <p:clrMapOvr>
    <a:masterClrMapping/>
  </p:clrMapOvr>
  <p:transition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图片与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CN" altLang="en-US"/>
              <a:t>单击图标添加图片</a:t>
            </a:r>
            <a:endParaRPr kumimoji="0" 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8" name="任意多边形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9" name="任意多边形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燕尾形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13" name="燕尾形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71169B2-3128-4758-A277-54BA97676EBE}"/>
              </a:ext>
            </a:extLst>
          </p:cNvPr>
          <p:cNvGrpSpPr/>
          <p:nvPr userDrawn="1"/>
        </p:nvGrpSpPr>
        <p:grpSpPr>
          <a:xfrm>
            <a:off x="304800" y="6303580"/>
            <a:ext cx="1676367" cy="409240"/>
            <a:chOff x="237145" y="6303580"/>
            <a:chExt cx="1676367" cy="409240"/>
          </a:xfrm>
        </p:grpSpPr>
        <p:pic>
          <p:nvPicPr>
            <p:cNvPr id="16" name="Picture 15" descr="Text&#10;&#10;Description automatically generated">
              <a:extLst>
                <a:ext uri="{FF2B5EF4-FFF2-40B4-BE49-F238E27FC236}">
                  <a16:creationId xmlns:a16="http://schemas.microsoft.com/office/drawing/2014/main" id="{A17E2333-4B52-4B91-8ADE-471038036164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/>
            <a:srcRect l="22729"/>
            <a:stretch/>
          </p:blipFill>
          <p:spPr>
            <a:xfrm>
              <a:off x="618145" y="6303580"/>
              <a:ext cx="1295367" cy="407087"/>
            </a:xfrm>
            <a:prstGeom prst="rect">
              <a:avLst/>
            </a:prstGeom>
          </p:spPr>
        </p:pic>
        <p:pic>
          <p:nvPicPr>
            <p:cNvPr id="17" name="Picture 16" descr="Logo&#10;&#10;Description automatically generated">
              <a:extLst>
                <a:ext uri="{FF2B5EF4-FFF2-40B4-BE49-F238E27FC236}">
                  <a16:creationId xmlns:a16="http://schemas.microsoft.com/office/drawing/2014/main" id="{DA6F6F88-F8C8-4A39-A627-C72E54CBC95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/>
            <a:srcRect r="76466"/>
            <a:stretch/>
          </p:blipFill>
          <p:spPr>
            <a:xfrm>
              <a:off x="237145" y="6317691"/>
              <a:ext cx="381001" cy="395129"/>
            </a:xfrm>
            <a:prstGeom prst="rect">
              <a:avLst/>
            </a:prstGeom>
          </p:spPr>
        </p:pic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737600" y="6407944"/>
            <a:ext cx="2792096" cy="365760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5994401" y="6407945"/>
            <a:ext cx="2743200" cy="365125"/>
          </a:xfrm>
        </p:spPr>
        <p:txBody>
          <a:bodyPr/>
          <a:lstStyle>
            <a:lvl1pPr>
              <a:defRPr sz="900"/>
            </a:lvl1pPr>
            <a:extLst/>
          </a:lstStyle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masterClrMapping/>
  </p:clrMapOvr>
  <p:transition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660217"/>
      </p:ext>
    </p:extLst>
  </p:cSld>
  <p:clrMapOvr>
    <a:masterClrMapping/>
  </p:clrMapOvr>
  <p:transition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燕尾形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  <p:sp>
        <p:nvSpPr>
          <p:cNvPr id="8" name="燕尾形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sz="18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标题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较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9783B855-CE41-4C79-B8F0-3F39F5F47F2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24" y="6300600"/>
            <a:ext cx="1848323" cy="45110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内容与标题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CN" altLang="en-US"/>
              <a:t>单击此处编辑母版文本样式</a:t>
            </a:r>
          </a:p>
          <a:p>
            <a:pPr lvl="1" eaLnBrk="1" latinLnBrk="0" hangingPunct="1"/>
            <a:r>
              <a:rPr lang="zh-CN" altLang="en-US"/>
              <a:t>第二级</a:t>
            </a:r>
          </a:p>
          <a:p>
            <a:pPr lvl="2" eaLnBrk="1" latinLnBrk="0" hangingPunct="1"/>
            <a:r>
              <a:rPr lang="zh-CN" altLang="en-US"/>
              <a:t>第三级</a:t>
            </a:r>
          </a:p>
          <a:p>
            <a:pPr lvl="3" eaLnBrk="1" latinLnBrk="0" hangingPunct="1"/>
            <a:r>
              <a:rPr lang="zh-CN" altLang="en-US"/>
              <a:t>第四级</a:t>
            </a:r>
          </a:p>
          <a:p>
            <a:pPr lvl="4" eaLnBrk="1" latinLnBrk="0" hangingPunct="1"/>
            <a:r>
              <a:rPr lang="zh-CN" altLang="en-US"/>
              <a:t>第五级</a:t>
            </a:r>
            <a:endParaRPr kumimoji="0" 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369E0A9A-45E6-4C35-B0D9-6C39DF15D80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74624" y="6300600"/>
            <a:ext cx="1848323" cy="451106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任意多边形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2" name="任意多边形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sz="1800" dirty="0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sz="1800" dirty="0"/>
          </a:p>
        </p:txBody>
      </p:sp>
      <p:cxnSp>
        <p:nvCxnSpPr>
          <p:cNvPr id="15" name="直接连接符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标题占位符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zh-CN" altLang="en-US"/>
              <a:t>单击此处编辑母版标题样式</a:t>
            </a:r>
            <a:endParaRPr kumimoji="0" lang="en-US"/>
          </a:p>
        </p:txBody>
      </p:sp>
      <p:sp>
        <p:nvSpPr>
          <p:cNvPr id="30" name="文本占位符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CN" altLang="en-US" dirty="0"/>
              <a:t>单击此处编辑母版文本样式</a:t>
            </a:r>
          </a:p>
          <a:p>
            <a:pPr lvl="1" eaLnBrk="1" latinLnBrk="0" hangingPunct="1"/>
            <a:r>
              <a:rPr kumimoji="0" lang="zh-CN" altLang="en-US" dirty="0"/>
              <a:t>第二级</a:t>
            </a:r>
          </a:p>
          <a:p>
            <a:pPr lvl="2" eaLnBrk="1" latinLnBrk="0" hangingPunct="1"/>
            <a:r>
              <a:rPr kumimoji="0" lang="zh-CN" altLang="en-US" dirty="0"/>
              <a:t>第三级</a:t>
            </a:r>
          </a:p>
          <a:p>
            <a:pPr lvl="3" eaLnBrk="1" latinLnBrk="0" hangingPunct="1"/>
            <a:r>
              <a:rPr kumimoji="0" lang="zh-CN" altLang="en-US" dirty="0"/>
              <a:t>第四级</a:t>
            </a:r>
          </a:p>
          <a:p>
            <a:pPr lvl="4" eaLnBrk="1" latinLnBrk="0" hangingPunct="1"/>
            <a:r>
              <a:rPr kumimoji="0" lang="zh-CN" altLang="en-US" dirty="0"/>
              <a:t>第五级</a:t>
            </a:r>
            <a:endParaRPr kumimoji="0" lang="en-US" dirty="0"/>
          </a:p>
        </p:txBody>
      </p:sp>
      <p:sp>
        <p:nvSpPr>
          <p:cNvPr id="10" name="日期占位符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22" name="页脚占位符 21"/>
          <p:cNvSpPr>
            <a:spLocks noGrp="1"/>
          </p:cNvSpPr>
          <p:nvPr>
            <p:ph type="ftr" sz="quarter" idx="3"/>
          </p:nvPr>
        </p:nvSpPr>
        <p:spPr>
          <a:xfrm>
            <a:off x="5994401" y="6407945"/>
            <a:ext cx="2979937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00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extLst/>
          </a:lstStyle>
          <a:p>
            <a:fld id="{EDE73889-8752-428C-A11C-8679396BAC9B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6F44FEC-0D8E-476F-973D-D9D6535005AF}"/>
              </a:ext>
            </a:extLst>
          </p:cNvPr>
          <p:cNvGrpSpPr/>
          <p:nvPr userDrawn="1"/>
        </p:nvGrpSpPr>
        <p:grpSpPr>
          <a:xfrm>
            <a:off x="304800" y="6303580"/>
            <a:ext cx="1676367" cy="409240"/>
            <a:chOff x="237145" y="6303580"/>
            <a:chExt cx="1676367" cy="409240"/>
          </a:xfrm>
        </p:grpSpPr>
        <p:pic>
          <p:nvPicPr>
            <p:cNvPr id="17" name="Picture 16" descr="Text&#10;&#10;Description automatically generated">
              <a:extLst>
                <a:ext uri="{FF2B5EF4-FFF2-40B4-BE49-F238E27FC236}">
                  <a16:creationId xmlns:a16="http://schemas.microsoft.com/office/drawing/2014/main" id="{F3C71B78-B55E-438D-8341-BF58A6475837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5"/>
            <a:srcRect l="22729"/>
            <a:stretch/>
          </p:blipFill>
          <p:spPr>
            <a:xfrm>
              <a:off x="618145" y="6303580"/>
              <a:ext cx="1295367" cy="407087"/>
            </a:xfrm>
            <a:prstGeom prst="rect">
              <a:avLst/>
            </a:prstGeom>
          </p:spPr>
        </p:pic>
        <p:pic>
          <p:nvPicPr>
            <p:cNvPr id="19" name="Picture 18" descr="Logo&#10;&#10;Description automatically generated">
              <a:extLst>
                <a:ext uri="{FF2B5EF4-FFF2-40B4-BE49-F238E27FC236}">
                  <a16:creationId xmlns:a16="http://schemas.microsoft.com/office/drawing/2014/main" id="{94FEA934-A219-4D03-9578-C4C4944DD33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16"/>
            <a:srcRect r="76466"/>
            <a:stretch/>
          </p:blipFill>
          <p:spPr>
            <a:xfrm>
              <a:off x="237145" y="6317691"/>
              <a:ext cx="381001" cy="395129"/>
            </a:xfrm>
            <a:prstGeom prst="rect">
              <a:avLst/>
            </a:prstGeom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transition>
    <p:strips dir="ru"/>
  </p:transition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github.com/sPHENIX-Collaboration/coresoftware/pull/1333#issuecomment-959766219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103.06703" TargetMode="External"/><Relationship Id="rId2" Type="http://schemas.openxmlformats.org/officeDocument/2006/relationships/hyperlink" Target="https://arxiv.org/abs/1704.01461v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12192000" cy="1371599"/>
          </a:xfrm>
        </p:spPr>
        <p:txBody>
          <a:bodyPr>
            <a:noAutofit/>
          </a:bodyPr>
          <a:lstStyle/>
          <a:p>
            <a:pPr algn="ctr"/>
            <a:r>
              <a:rPr lang="en-US" sz="5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Lesson learned: </a:t>
            </a:r>
            <a:br>
              <a:rPr lang="en-US" sz="5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</a:br>
            <a:r>
              <a:rPr lang="en-US" sz="5400" dirty="0"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ECCE software during proposal stage</a:t>
            </a:r>
            <a:endParaRPr lang="en-US" sz="5400" dirty="0">
              <a:effectLst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3429000" y="3657600"/>
            <a:ext cx="5334000" cy="1066801"/>
          </a:xfrm>
          <a:prstGeom prst="rect">
            <a:avLst/>
          </a:prstGeom>
        </p:spPr>
        <p:txBody>
          <a:bodyPr vert="horz" lIns="45720" rIns="45720">
            <a:normAutofit fontScale="92500" lnSpcReduction="10000"/>
          </a:bodyPr>
          <a:lstStyle>
            <a:lvl1pPr marL="0" marR="64008" indent="0" algn="r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None/>
              <a:defRPr kumimoji="0" sz="27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None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algn="ctr"/>
            <a:r>
              <a:rPr lang="en-US" sz="3000" dirty="0"/>
              <a:t>Jin Huang</a:t>
            </a:r>
          </a:p>
          <a:p>
            <a:pPr algn="ctr"/>
            <a:r>
              <a:rPr lang="en-US" sz="1800" dirty="0"/>
              <a:t>Brookhaven National Lab</a:t>
            </a:r>
            <a:br>
              <a:rPr lang="en-US" sz="1800" dirty="0"/>
            </a:br>
            <a:r>
              <a:rPr lang="en-US" sz="1800" dirty="0"/>
              <a:t>For ECCE Computing Team and Simulation WG</a:t>
            </a:r>
            <a:endParaRPr lang="en-US" sz="3000" dirty="0"/>
          </a:p>
        </p:txBody>
      </p:sp>
    </p:spTree>
  </p:cSld>
  <p:clrMapOvr>
    <a:masterClrMapping/>
  </p:clrMapOvr>
  <p:transition>
    <p:strips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6285518-31BD-4574-8793-FB1D576D9B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3A2701D-0E25-467C-894A-0062C88D5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E92D8F7-C1A7-4763-A504-B1B5FEF092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:a16="http://schemas.microsoft.com/office/drawing/2014/main" id="{66FC16B8-A81C-41E3-84DE-AAF2A71F4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19" y="0"/>
            <a:ext cx="11473962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95723D6-3E0C-46D1-A735-6EE23B85BD12}"/>
              </a:ext>
            </a:extLst>
          </p:cNvPr>
          <p:cNvSpPr txBox="1"/>
          <p:nvPr/>
        </p:nvSpPr>
        <p:spPr>
          <a:xfrm>
            <a:off x="2552914" y="1524000"/>
            <a:ext cx="7086172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rgbClr val="1C293A"/>
                </a:solidFill>
                <a:effectLst>
                  <a:glow rad="101600">
                    <a:schemeClr val="bg1">
                      <a:alpha val="60000"/>
                    </a:schemeClr>
                  </a:glow>
                </a:effectLst>
              </a:rPr>
              <a:t>Continue to Bill’s talk on User experience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CE4610-75E8-43CE-AF9F-2609B27FD2DD}"/>
              </a:ext>
            </a:extLst>
          </p:cNvPr>
          <p:cNvSpPr txBox="1"/>
          <p:nvPr/>
        </p:nvSpPr>
        <p:spPr>
          <a:xfrm>
            <a:off x="838200" y="6277139"/>
            <a:ext cx="31918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  <a:effectLst/>
              </a:rPr>
              <a:t>Remix credit: Dave Morrison</a:t>
            </a:r>
          </a:p>
        </p:txBody>
      </p:sp>
    </p:spTree>
    <p:extLst>
      <p:ext uri="{BB962C8B-B14F-4D97-AF65-F5344CB8AC3E}">
        <p14:creationId xmlns:p14="http://schemas.microsoft.com/office/powerpoint/2010/main" val="2793174027"/>
      </p:ext>
    </p:extLst>
  </p:cSld>
  <p:clrMapOvr>
    <a:masterClrMapping/>
  </p:clrMapOvr>
  <p:transition>
    <p:strips dir="r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6878B3-9F54-4B97-9D19-239772A7AB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Software is a tool to get physics, and it evolves with the experiment</a:t>
            </a:r>
          </a:p>
          <a:p>
            <a:r>
              <a:rPr lang="en-US" dirty="0"/>
              <a:t>During the proposal preparation, ECCE determined the best option for a software tool stack, given the schedule constraints and experience of the primary developers, was Fun4all-EIC </a:t>
            </a:r>
          </a:p>
          <a:p>
            <a:pPr lvl="1"/>
            <a:r>
              <a:rPr lang="en-US" dirty="0"/>
              <a:t>Fun4All-EIC was validated and widely used since early 2010s for EIC studies</a:t>
            </a:r>
          </a:p>
          <a:p>
            <a:pPr lvl="1"/>
            <a:r>
              <a:rPr lang="en-US" dirty="0"/>
              <a:t>Gluing together community-wide </a:t>
            </a:r>
            <a:r>
              <a:rPr lang="en-US" dirty="0" err="1"/>
              <a:t>sim+reco</a:t>
            </a:r>
            <a:r>
              <a:rPr lang="en-US" dirty="0"/>
              <a:t> packages: Geant4, ACTS, </a:t>
            </a:r>
            <a:r>
              <a:rPr lang="en-US" dirty="0" err="1"/>
              <a:t>GenFit</a:t>
            </a:r>
            <a:r>
              <a:rPr lang="en-US" dirty="0"/>
              <a:t>, </a:t>
            </a:r>
            <a:r>
              <a:rPr lang="en-US" dirty="0" err="1"/>
              <a:t>FastJet</a:t>
            </a:r>
            <a:r>
              <a:rPr lang="en-US" dirty="0"/>
              <a:t>, etc.; comprehensive truth evaluation chain; comprehensive CI quality checks</a:t>
            </a:r>
          </a:p>
          <a:p>
            <a:r>
              <a:rPr lang="en-US" dirty="0"/>
              <a:t>Post-proposal stage, ECCE will adopt and develop new tool/stack working toward the realization of the EIC detector and processing of the real data</a:t>
            </a:r>
          </a:p>
          <a:p>
            <a:pPr lvl="1"/>
            <a:r>
              <a:rPr lang="en-US" dirty="0"/>
              <a:t>Natural evolution of software for conceptual experiment. Expect ECCE software would look quite different in the next decade</a:t>
            </a:r>
          </a:p>
          <a:p>
            <a:r>
              <a:rPr lang="en-US" dirty="0"/>
              <a:t>Many opportunities to explore synergies in software development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911E2-BCED-4DDA-A7D7-E72D69CCB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8EC39B-D1D8-4B1A-815C-B045AFFF86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6B4EC8-9B5C-4218-BB6D-DA7BDC26E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D663163-A1F6-4A13-8761-9024D01C1B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ECCE software strategy</a:t>
            </a:r>
          </a:p>
        </p:txBody>
      </p:sp>
    </p:spTree>
    <p:extLst>
      <p:ext uri="{BB962C8B-B14F-4D97-AF65-F5344CB8AC3E}">
        <p14:creationId xmlns:p14="http://schemas.microsoft.com/office/powerpoint/2010/main" val="2118195548"/>
      </p:ext>
    </p:extLst>
  </p:cSld>
  <p:clrMapOvr>
    <a:masterClrMapping/>
  </p:clrMapOvr>
  <p:transition>
    <p:strips dir="r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D65E19-75AF-420A-87FA-32F6F22C34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7238813" cy="157467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Built for full detector simulation + reconstruction studies </a:t>
            </a:r>
          </a:p>
          <a:p>
            <a:r>
              <a:rPr lang="en-US" dirty="0"/>
              <a:t>Foundation for ECCE proposal and 1000-page internal notes </a:t>
            </a:r>
          </a:p>
          <a:p>
            <a:r>
              <a:rPr lang="en-US" dirty="0"/>
              <a:t>This talk: lesson learned from the past months and user survey in Jan-2022 (continue from Dave’s talk)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47973C-D6EA-48B9-87A7-B9E8BA934D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FBC5218-3437-4ED0-A581-E58C1F596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3D8FD-665D-4BDA-9143-B661E5EAA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4FEB4D4E-5D2A-4FDB-B50F-A75FBAE5F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usages and survey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95A8763-E99B-4D47-A8A5-868358AB83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119693"/>
            <a:ext cx="3821760" cy="17411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16109C2B-AE0F-4319-B3A9-294C4A1BAFA8}"/>
              </a:ext>
            </a:extLst>
          </p:cNvPr>
          <p:cNvGrpSpPr/>
          <p:nvPr/>
        </p:nvGrpSpPr>
        <p:grpSpPr>
          <a:xfrm>
            <a:off x="3885024" y="3119692"/>
            <a:ext cx="4035088" cy="3357307"/>
            <a:chOff x="6368472" y="397168"/>
            <a:chExt cx="5259779" cy="4376285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2FDCEBA-9BA3-4D78-BFB7-A3C159BCA67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368473" y="397168"/>
              <a:ext cx="5259778" cy="33829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CA78256A-14C6-4FDB-AA9F-2856E9364AA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68472" y="3775178"/>
              <a:ext cx="5259778" cy="99827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70A46E9-69DB-46BA-8D65-3910EF05D315}"/>
              </a:ext>
            </a:extLst>
          </p:cNvPr>
          <p:cNvGrpSpPr/>
          <p:nvPr/>
        </p:nvGrpSpPr>
        <p:grpSpPr>
          <a:xfrm>
            <a:off x="7983376" y="1496362"/>
            <a:ext cx="4189293" cy="5009141"/>
            <a:chOff x="5333998" y="513175"/>
            <a:chExt cx="6068946" cy="72566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A46F80-7385-4426-935C-8C312FEF4FD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334000" y="513175"/>
              <a:ext cx="6068944" cy="3929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6183181D-29C1-4CD1-9F7D-115DECB3912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333998" y="4406107"/>
              <a:ext cx="6068944" cy="3363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B7FC1E92-B49D-41F5-912F-E4E7D6B810DC}"/>
              </a:ext>
            </a:extLst>
          </p:cNvPr>
          <p:cNvSpPr/>
          <p:nvPr/>
        </p:nvSpPr>
        <p:spPr>
          <a:xfrm>
            <a:off x="3887304" y="3122182"/>
            <a:ext cx="4032807" cy="3354817"/>
          </a:xfrm>
          <a:prstGeom prst="rect">
            <a:avLst/>
          </a:prstGeom>
          <a:solidFill>
            <a:schemeClr val="accent5">
              <a:lumMod val="50000"/>
              <a:alpha val="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39FDFC-A19C-4001-93A8-D14436061BC0}"/>
              </a:ext>
            </a:extLst>
          </p:cNvPr>
          <p:cNvSpPr/>
          <p:nvPr/>
        </p:nvSpPr>
        <p:spPr>
          <a:xfrm>
            <a:off x="7983376" y="1495728"/>
            <a:ext cx="4189292" cy="5009775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oogle Shape;88;p13">
            <a:extLst>
              <a:ext uri="{FF2B5EF4-FFF2-40B4-BE49-F238E27FC236}">
                <a16:creationId xmlns:a16="http://schemas.microsoft.com/office/drawing/2014/main" id="{FF206278-AAE5-4C17-9F07-C5DC47D14BF6}"/>
              </a:ext>
            </a:extLst>
          </p:cNvPr>
          <p:cNvPicPr preferRelativeResize="0"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116288" y="2670368"/>
            <a:ext cx="732125" cy="73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88;p13">
            <a:extLst>
              <a:ext uri="{FF2B5EF4-FFF2-40B4-BE49-F238E27FC236}">
                <a16:creationId xmlns:a16="http://schemas.microsoft.com/office/drawing/2014/main" id="{EFDCB3D1-F45B-43B0-8C61-D5C7A8340D22}"/>
              </a:ext>
            </a:extLst>
          </p:cNvPr>
          <p:cNvPicPr preferRelativeResize="0"/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flipV="1">
            <a:off x="11293813" y="1214684"/>
            <a:ext cx="732125" cy="73212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747E7FE-DBF1-4F9D-8382-85FB9C141955}"/>
              </a:ext>
            </a:extLst>
          </p:cNvPr>
          <p:cNvSpPr txBox="1"/>
          <p:nvPr/>
        </p:nvSpPr>
        <p:spPr>
          <a:xfrm>
            <a:off x="42523" y="4924530"/>
            <a:ext cx="36576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C293A"/>
                </a:solidFill>
              </a:rPr>
              <a:t>Used in both detector development and physics benchmark, including many collaborators doing both</a:t>
            </a:r>
          </a:p>
        </p:txBody>
      </p:sp>
    </p:spTree>
    <p:extLst>
      <p:ext uri="{BB962C8B-B14F-4D97-AF65-F5344CB8AC3E}">
        <p14:creationId xmlns:p14="http://schemas.microsoft.com/office/powerpoint/2010/main" val="3897597020"/>
      </p:ext>
    </p:extLst>
  </p:cSld>
  <p:clrMapOvr>
    <a:masterClrMapping/>
  </p:clrMapOvr>
  <p:transition>
    <p:strips dir="r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D65B53-BE03-47B6-9883-2FC98A35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10744200" cy="2176271"/>
          </a:xfrm>
        </p:spPr>
        <p:txBody>
          <a:bodyPr>
            <a:normAutofit/>
          </a:bodyPr>
          <a:lstStyle/>
          <a:p>
            <a:r>
              <a:rPr lang="en-US" dirty="0"/>
              <a:t>Four simulation workshops (Apr, May, July, Sept), weekly software office hour, followed with email and chat communication tools</a:t>
            </a:r>
          </a:p>
          <a:p>
            <a:r>
              <a:rPr lang="en-US" dirty="0"/>
              <a:t>Support multiple computing sites &amp; laptop use via containerization and Continuous Delivery via CVMFS &amp; Web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125C4-DB59-4D68-87AB-9FD55384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F9B23-9048-4AA0-B0FB-B448CCE6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ECFA3-1F2A-4AF6-99EB-719DEDE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189588-1D89-43D1-A6D3-739B706D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User involvement: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worked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4C4540B-B6B0-498E-8759-E3A49D87E8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5492" y="3623076"/>
            <a:ext cx="5333628" cy="25491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B188027D-A690-4345-B154-1FD7BFF25D24}"/>
              </a:ext>
            </a:extLst>
          </p:cNvPr>
          <p:cNvGrpSpPr/>
          <p:nvPr/>
        </p:nvGrpSpPr>
        <p:grpSpPr>
          <a:xfrm>
            <a:off x="6088831" y="3609377"/>
            <a:ext cx="5908444" cy="2415228"/>
            <a:chOff x="6248400" y="4199685"/>
            <a:chExt cx="5796794" cy="2369588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8D25D1A-8074-407A-99E8-D04CAC5FA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48400" y="4199685"/>
              <a:ext cx="4512273" cy="178973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05C80A1-A4F0-4C2C-809A-40F6D891B9D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57029"/>
            <a:stretch/>
          </p:blipFill>
          <p:spPr>
            <a:xfrm>
              <a:off x="6248400" y="5996150"/>
              <a:ext cx="5796794" cy="57312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BEC66DCA-9C91-417E-A87A-FDFE6656A115}"/>
                </a:ext>
              </a:extLst>
            </p:cNvPr>
            <p:cNvCxnSpPr>
              <a:cxnSpLocks/>
            </p:cNvCxnSpPr>
            <p:nvPr/>
          </p:nvCxnSpPr>
          <p:spPr>
            <a:xfrm>
              <a:off x="8504536" y="5257800"/>
              <a:ext cx="382583" cy="731619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Google Shape;88;p13">
            <a:extLst>
              <a:ext uri="{FF2B5EF4-FFF2-40B4-BE49-F238E27FC236}">
                <a16:creationId xmlns:a16="http://schemas.microsoft.com/office/drawing/2014/main" id="{06AC180A-F1B6-4E8C-AAD9-41D74653B60D}"/>
              </a:ext>
            </a:extLst>
          </p:cNvPr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657153" y="415469"/>
            <a:ext cx="732125" cy="73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1571523"/>
      </p:ext>
    </p:extLst>
  </p:cSld>
  <p:clrMapOvr>
    <a:masterClrMapping/>
  </p:clrMapOvr>
  <p:transition>
    <p:strips dir="r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D65B53-BE03-47B6-9883-2FC98A35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6248400" cy="4195571"/>
          </a:xfrm>
        </p:spPr>
        <p:txBody>
          <a:bodyPr>
            <a:normAutofit/>
          </a:bodyPr>
          <a:lstStyle/>
          <a:p>
            <a:r>
              <a:rPr lang="en-US" dirty="0"/>
              <a:t>In general, needed more of: </a:t>
            </a:r>
          </a:p>
          <a:p>
            <a:pPr lvl="1"/>
            <a:r>
              <a:rPr lang="en-US" dirty="0"/>
              <a:t>User support</a:t>
            </a:r>
          </a:p>
          <a:p>
            <a:pPr lvl="1"/>
            <a:r>
              <a:rPr lang="en-US" dirty="0"/>
              <a:t>Communication </a:t>
            </a:r>
          </a:p>
          <a:p>
            <a:pPr lvl="1"/>
            <a:r>
              <a:rPr lang="en-US" dirty="0"/>
              <a:t>Documentation </a:t>
            </a:r>
          </a:p>
          <a:p>
            <a:r>
              <a:rPr lang="en-US" dirty="0"/>
              <a:t>In general lack of manpower and time for these tasks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125C4-DB59-4D68-87AB-9FD55384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F9B23-9048-4AA0-B0FB-B448CCE6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ECFA3-1F2A-4AF6-99EB-719DEDE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189588-1D89-43D1-A6D3-739B706D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User involvement :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what is lacking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EE4E65-D945-4C09-BB70-4FAF6D6004D1}"/>
              </a:ext>
            </a:extLst>
          </p:cNvPr>
          <p:cNvGrpSpPr/>
          <p:nvPr/>
        </p:nvGrpSpPr>
        <p:grpSpPr>
          <a:xfrm>
            <a:off x="7010400" y="423353"/>
            <a:ext cx="5027423" cy="6011294"/>
            <a:chOff x="5333998" y="513175"/>
            <a:chExt cx="6068946" cy="72566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6303D5-75CC-4004-9F87-62338A8A0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513175"/>
              <a:ext cx="6068944" cy="3929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2BA384-8AE9-4114-AEE2-EE6A109B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3998" y="4406107"/>
              <a:ext cx="6068944" cy="3363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F8F7B5A-9859-4AB9-9939-1EB7CE129CEB}"/>
              </a:ext>
            </a:extLst>
          </p:cNvPr>
          <p:cNvSpPr/>
          <p:nvPr/>
        </p:nvSpPr>
        <p:spPr>
          <a:xfrm>
            <a:off x="7010400" y="990600"/>
            <a:ext cx="4876800" cy="381000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B6AA59D-4919-4775-A2AD-7256570BECAF}"/>
              </a:ext>
            </a:extLst>
          </p:cNvPr>
          <p:cNvSpPr/>
          <p:nvPr/>
        </p:nvSpPr>
        <p:spPr>
          <a:xfrm>
            <a:off x="7010398" y="3337304"/>
            <a:ext cx="4876800" cy="1301921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C2C400-50E9-4B5C-9F27-B4B6F174CBED}"/>
              </a:ext>
            </a:extLst>
          </p:cNvPr>
          <p:cNvSpPr/>
          <p:nvPr/>
        </p:nvSpPr>
        <p:spPr>
          <a:xfrm>
            <a:off x="7010398" y="5676900"/>
            <a:ext cx="4876800" cy="278479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3AA6C65-49A3-4887-954D-3530407534E7}"/>
              </a:ext>
            </a:extLst>
          </p:cNvPr>
          <p:cNvSpPr/>
          <p:nvPr/>
        </p:nvSpPr>
        <p:spPr>
          <a:xfrm>
            <a:off x="7010398" y="2266156"/>
            <a:ext cx="4876800" cy="248444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oogle Shape;88;p13">
            <a:extLst>
              <a:ext uri="{FF2B5EF4-FFF2-40B4-BE49-F238E27FC236}">
                <a16:creationId xmlns:a16="http://schemas.microsoft.com/office/drawing/2014/main" id="{0AC4C2CD-A2E9-415E-9695-F8BBCBFCEC2D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flipV="1">
            <a:off x="10515600" y="147364"/>
            <a:ext cx="732125" cy="73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96288389"/>
      </p:ext>
    </p:extLst>
  </p:cSld>
  <p:clrMapOvr>
    <a:masterClrMapping/>
  </p:clrMapOvr>
  <p:transition>
    <p:strips dir="r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D65B53-BE03-47B6-9883-2FC98A35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6096000" cy="46908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Single example steering macro handle Event-gen, beam effects →Simulation →Digitization →Reconstruction →Analysis interface. </a:t>
            </a:r>
          </a:p>
          <a:p>
            <a:r>
              <a:rPr lang="en-US" dirty="0"/>
              <a:t>Then user can custom to run part of full chain</a:t>
            </a:r>
          </a:p>
          <a:p>
            <a:r>
              <a:rPr lang="en-US" dirty="0"/>
              <a:t>Analysis either via evaluation </a:t>
            </a:r>
            <a:r>
              <a:rPr lang="en-US" dirty="0" err="1"/>
              <a:t>NTuple</a:t>
            </a:r>
            <a:r>
              <a:rPr lang="en-US" dirty="0"/>
              <a:t> generators or analysis modules (later slides)</a:t>
            </a:r>
          </a:p>
          <a:p>
            <a:r>
              <a:rPr lang="en-US" dirty="0"/>
              <a:t>Comprehensive Continuous Integration for the core-software </a:t>
            </a:r>
          </a:p>
          <a:p>
            <a:pPr lvl="1"/>
            <a:r>
              <a:rPr lang="en-US" dirty="0"/>
              <a:t>Ensure no warning from </a:t>
            </a:r>
            <a:r>
              <a:rPr lang="en-US" dirty="0" err="1"/>
              <a:t>gcc</a:t>
            </a:r>
            <a:r>
              <a:rPr lang="en-US" dirty="0"/>
              <a:t>, clang, </a:t>
            </a:r>
            <a:r>
              <a:rPr lang="en-US" dirty="0" err="1"/>
              <a:t>scanbuild</a:t>
            </a:r>
            <a:r>
              <a:rPr lang="en-US" dirty="0"/>
              <a:t>, </a:t>
            </a:r>
            <a:r>
              <a:rPr lang="en-US" dirty="0" err="1"/>
              <a:t>cppcheck</a:t>
            </a:r>
            <a:r>
              <a:rPr lang="en-US" dirty="0"/>
              <a:t>, and </a:t>
            </a:r>
            <a:r>
              <a:rPr lang="en-US" dirty="0" err="1"/>
              <a:t>valgrind</a:t>
            </a:r>
            <a:r>
              <a:rPr lang="en-US" dirty="0"/>
              <a:t>. QA plots check each stage of simulation and reconstruction</a:t>
            </a:r>
          </a:p>
          <a:p>
            <a:pPr lvl="1"/>
            <a:r>
              <a:rPr lang="en-US" dirty="0"/>
              <a:t>e.g. </a:t>
            </a:r>
            <a:r>
              <a:rPr lang="en-US" dirty="0">
                <a:hlinkClick r:id="rId2"/>
              </a:rPr>
              <a:t>CI report for HCal light collection model</a:t>
            </a:r>
            <a:r>
              <a:rPr lang="en-US" dirty="0"/>
              <a:t>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125C4-DB59-4D68-87AB-9FD55384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F9B23-9048-4AA0-B0FB-B448CCE6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ECFA3-1F2A-4AF6-99EB-719DEDE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189588-1D89-43D1-A6D3-739B706D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Software organization: 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what worked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CC7BFA6-A4EA-4F38-8FF7-42C33598EF17}"/>
              </a:ext>
            </a:extLst>
          </p:cNvPr>
          <p:cNvGrpSpPr/>
          <p:nvPr/>
        </p:nvGrpSpPr>
        <p:grpSpPr>
          <a:xfrm>
            <a:off x="6705600" y="1559945"/>
            <a:ext cx="5259778" cy="4381237"/>
            <a:chOff x="6476726" y="397168"/>
            <a:chExt cx="5259778" cy="4381237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1028DD03-0D3B-4B5D-AB22-3D8A8B4BA3A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476726" y="397168"/>
              <a:ext cx="5259778" cy="3382962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5D73AAA6-D4C1-4FDA-802C-C47273DCBF2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476726" y="3780130"/>
              <a:ext cx="5259778" cy="998275"/>
            </a:xfrm>
            <a:prstGeom prst="rect">
              <a:avLst/>
            </a:prstGeom>
          </p:spPr>
        </p:pic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A0330EB-FEEF-4B01-B53D-E5597B44E3C6}"/>
              </a:ext>
            </a:extLst>
          </p:cNvPr>
          <p:cNvSpPr/>
          <p:nvPr/>
        </p:nvSpPr>
        <p:spPr>
          <a:xfrm>
            <a:off x="6781800" y="2438400"/>
            <a:ext cx="4876800" cy="263921"/>
          </a:xfrm>
          <a:prstGeom prst="rect">
            <a:avLst/>
          </a:prstGeom>
          <a:solidFill>
            <a:schemeClr val="accent5">
              <a:lumMod val="50000"/>
              <a:alpha val="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019005-BA93-4B3E-B21D-36741BE2F3BC}"/>
              </a:ext>
            </a:extLst>
          </p:cNvPr>
          <p:cNvSpPr/>
          <p:nvPr/>
        </p:nvSpPr>
        <p:spPr>
          <a:xfrm>
            <a:off x="6781800" y="3048312"/>
            <a:ext cx="4876800" cy="263921"/>
          </a:xfrm>
          <a:prstGeom prst="rect">
            <a:avLst/>
          </a:prstGeom>
          <a:solidFill>
            <a:schemeClr val="accent5">
              <a:lumMod val="50000"/>
              <a:alpha val="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5B90320-9DC7-4664-8AD1-554245121C37}"/>
              </a:ext>
            </a:extLst>
          </p:cNvPr>
          <p:cNvSpPr/>
          <p:nvPr/>
        </p:nvSpPr>
        <p:spPr>
          <a:xfrm>
            <a:off x="6781800" y="3652925"/>
            <a:ext cx="4876800" cy="2214475"/>
          </a:xfrm>
          <a:prstGeom prst="rect">
            <a:avLst/>
          </a:prstGeom>
          <a:solidFill>
            <a:schemeClr val="accent5">
              <a:lumMod val="50000"/>
              <a:alpha val="5000"/>
            </a:schemeClr>
          </a:solidFill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Google Shape;88;p13">
            <a:extLst>
              <a:ext uri="{FF2B5EF4-FFF2-40B4-BE49-F238E27FC236}">
                <a16:creationId xmlns:a16="http://schemas.microsoft.com/office/drawing/2014/main" id="{DBC4289F-CF41-42E5-AE57-10F0EEFDB8EE}"/>
              </a:ext>
            </a:extLst>
          </p:cNvPr>
          <p:cNvPicPr preferRelativeResize="0"/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8610600" y="381000"/>
            <a:ext cx="732125" cy="73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1370275"/>
      </p:ext>
    </p:extLst>
  </p:cSld>
  <p:clrMapOvr>
    <a:masterClrMapping/>
  </p:clrMapOvr>
  <p:transition>
    <p:strips dir="r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D65B53-BE03-47B6-9883-2FC98A35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6248400" cy="447405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We set out to maintain three ties </a:t>
            </a:r>
            <a:r>
              <a:rPr lang="en-US" dirty="0" err="1"/>
              <a:t>ofr</a:t>
            </a:r>
            <a:r>
              <a:rPr lang="en-US" dirty="0"/>
              <a:t> repositories and builds for EIC general use and for specific experiments: ECCE and sPHENIX. </a:t>
            </a:r>
          </a:p>
          <a:p>
            <a:pPr lvl="1"/>
            <a:r>
              <a:rPr lang="en-US" dirty="0"/>
              <a:t>Don’t have manpower to maintain three separate development, so some repositories are shared and mirrored</a:t>
            </a:r>
          </a:p>
          <a:p>
            <a:r>
              <a:rPr lang="en-US" dirty="0"/>
              <a:t>This leads to very complex repository structure cross three GitHub organizations.</a:t>
            </a:r>
          </a:p>
          <a:p>
            <a:pPr lvl="1"/>
            <a:r>
              <a:rPr lang="en-US" dirty="0"/>
              <a:t>Sources of many confusions</a:t>
            </a:r>
          </a:p>
          <a:p>
            <a:pPr lvl="1"/>
            <a:r>
              <a:rPr lang="en-US" dirty="0"/>
              <a:t>Preventing extending CI beyond Core-software</a:t>
            </a:r>
          </a:p>
          <a:p>
            <a:r>
              <a:rPr lang="en-US" dirty="0"/>
              <a:t>This is confusing and error-prone, we should avoid this post proposal stage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125C4-DB59-4D68-87AB-9FD55384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F9B23-9048-4AA0-B0FB-B448CCE6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ECFA3-1F2A-4AF6-99EB-719DEDE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189588-1D89-43D1-A6D3-739B706D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Software organization : </a:t>
            </a:r>
            <a:br>
              <a:rPr lang="en-US" dirty="0"/>
            </a:br>
            <a:r>
              <a:rPr lang="en-US" dirty="0">
                <a:solidFill>
                  <a:srgbClr val="C00000"/>
                </a:solidFill>
              </a:rPr>
              <a:t>what is lacking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EEE4E65-D945-4C09-BB70-4FAF6D6004D1}"/>
              </a:ext>
            </a:extLst>
          </p:cNvPr>
          <p:cNvGrpSpPr/>
          <p:nvPr/>
        </p:nvGrpSpPr>
        <p:grpSpPr>
          <a:xfrm>
            <a:off x="7010400" y="423353"/>
            <a:ext cx="5027423" cy="6011294"/>
            <a:chOff x="5333998" y="513175"/>
            <a:chExt cx="6068946" cy="7256642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716303D5-75CC-4004-9F87-62338A8A08E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334000" y="513175"/>
              <a:ext cx="6068944" cy="392984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52BA384-8AE9-4114-AEE2-EE6A109BF6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33998" y="4406107"/>
              <a:ext cx="6068944" cy="336371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F8F7B5A-9859-4AB9-9939-1EB7CE129CEB}"/>
              </a:ext>
            </a:extLst>
          </p:cNvPr>
          <p:cNvSpPr/>
          <p:nvPr/>
        </p:nvSpPr>
        <p:spPr>
          <a:xfrm>
            <a:off x="7010400" y="1828800"/>
            <a:ext cx="4876800" cy="381000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0C2C400-50E9-4B5C-9F27-B4B6F174CBED}"/>
              </a:ext>
            </a:extLst>
          </p:cNvPr>
          <p:cNvSpPr/>
          <p:nvPr/>
        </p:nvSpPr>
        <p:spPr>
          <a:xfrm>
            <a:off x="7010398" y="5969921"/>
            <a:ext cx="4876800" cy="464726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5AEB7AC-0644-4115-9C3A-11BD34D8D250}"/>
              </a:ext>
            </a:extLst>
          </p:cNvPr>
          <p:cNvSpPr/>
          <p:nvPr/>
        </p:nvSpPr>
        <p:spPr>
          <a:xfrm>
            <a:off x="7010398" y="2548454"/>
            <a:ext cx="4876800" cy="788215"/>
          </a:xfrm>
          <a:prstGeom prst="rect">
            <a:avLst/>
          </a:prstGeom>
          <a:solidFill>
            <a:srgbClr val="C00000">
              <a:alpha val="5000"/>
            </a:srgbClr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Google Shape;88;p13">
            <a:extLst>
              <a:ext uri="{FF2B5EF4-FFF2-40B4-BE49-F238E27FC236}">
                <a16:creationId xmlns:a16="http://schemas.microsoft.com/office/drawing/2014/main" id="{F4FA4E1B-E2FE-4719-91EC-96F2CFABFEBB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flipV="1">
            <a:off x="5363875" y="351296"/>
            <a:ext cx="732125" cy="732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9995565"/>
      </p:ext>
    </p:extLst>
  </p:cSld>
  <p:clrMapOvr>
    <a:masterClrMapping/>
  </p:clrMapOvr>
  <p:transition>
    <p:strips dir="r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9D65B53-BE03-47B6-9883-2FC98A35C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5486400" cy="4843271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Analyzers could choose to use </a:t>
            </a:r>
            <a:r>
              <a:rPr lang="en-US" dirty="0">
                <a:solidFill>
                  <a:srgbClr val="C00000"/>
                </a:solidFill>
              </a:rPr>
              <a:t>flat </a:t>
            </a:r>
            <a:r>
              <a:rPr lang="en-US" dirty="0" err="1">
                <a:solidFill>
                  <a:srgbClr val="C00000"/>
                </a:solidFill>
              </a:rPr>
              <a:t>TTree</a:t>
            </a:r>
            <a:r>
              <a:rPr lang="en-US" dirty="0">
                <a:solidFill>
                  <a:srgbClr val="C00000"/>
                </a:solidFill>
              </a:rPr>
              <a:t> (evaluators)</a:t>
            </a:r>
            <a:r>
              <a:rPr lang="en-US" dirty="0"/>
              <a:t> or DST for full access using </a:t>
            </a:r>
            <a:r>
              <a:rPr lang="en-US" dirty="0">
                <a:solidFill>
                  <a:schemeClr val="accent1"/>
                </a:solidFill>
              </a:rPr>
              <a:t>user-defined analysis modules</a:t>
            </a:r>
            <a:r>
              <a:rPr lang="en-US" dirty="0"/>
              <a:t>, or </a:t>
            </a:r>
            <a:r>
              <a:rPr lang="en-US" dirty="0">
                <a:solidFill>
                  <a:srgbClr val="FFC000"/>
                </a:solidFill>
              </a:rPr>
              <a:t>both</a:t>
            </a:r>
          </a:p>
          <a:p>
            <a:r>
              <a:rPr lang="en-US" dirty="0">
                <a:solidFill>
                  <a:srgbClr val="C00000"/>
                </a:solidFill>
              </a:rPr>
              <a:t>Flat </a:t>
            </a:r>
            <a:r>
              <a:rPr lang="en-US" dirty="0" err="1">
                <a:solidFill>
                  <a:srgbClr val="C00000"/>
                </a:solidFill>
              </a:rPr>
              <a:t>TTree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pPr lvl="1"/>
            <a:r>
              <a:rPr lang="en-US" dirty="0"/>
              <a:t>Easy for user to pick up, flexible and fast in post process </a:t>
            </a:r>
          </a:p>
          <a:p>
            <a:pPr lvl="1"/>
            <a:r>
              <a:rPr lang="en-US" dirty="0"/>
              <a:t>Hard to use a single tree to adapt for all analysis. External code to QC</a:t>
            </a:r>
          </a:p>
          <a:p>
            <a:r>
              <a:rPr lang="en-US" dirty="0">
                <a:solidFill>
                  <a:schemeClr val="accent1"/>
                </a:solidFill>
              </a:rPr>
              <a:t>User analysis modules </a:t>
            </a:r>
          </a:p>
          <a:p>
            <a:pPr lvl="1"/>
            <a:r>
              <a:rPr lang="en-US" dirty="0"/>
              <a:t>Allow access for all information available in </a:t>
            </a:r>
            <a:r>
              <a:rPr lang="en-US" dirty="0" err="1"/>
              <a:t>sim+reco</a:t>
            </a:r>
            <a:r>
              <a:rPr lang="en-US" dirty="0"/>
              <a:t>. Guaranteed reproducibility. Quick to make a task specific small </a:t>
            </a:r>
            <a:r>
              <a:rPr lang="en-US" dirty="0" err="1"/>
              <a:t>TTree</a:t>
            </a:r>
            <a:r>
              <a:rPr lang="en-US" dirty="0"/>
              <a:t>, e.g. ECCE </a:t>
            </a:r>
            <a:r>
              <a:rPr lang="en-US" dirty="0" err="1"/>
              <a:t>Centauro</a:t>
            </a:r>
            <a:r>
              <a:rPr lang="en-US" dirty="0"/>
              <a:t> jet, AI lepton ID</a:t>
            </a:r>
          </a:p>
          <a:p>
            <a:pPr lvl="1"/>
            <a:r>
              <a:rPr lang="en-US" dirty="0"/>
              <a:t>Some learning curve, and require use of one of the ECCE computing sites to process DSTs</a:t>
            </a:r>
          </a:p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3125C4-DB59-4D68-87AB-9FD55384EA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9DF9B23-9048-4AA0-B0FB-B448CCE6A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DECFA3-1F2A-4AF6-99EB-719DEDE99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66189588-1D89-43D1-A6D3-739B706D2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Analyzer interface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36912C7-BBF0-4FD3-850C-E1EBAF8E8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24599" y="775991"/>
            <a:ext cx="5785908" cy="2400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25AC089-2BCA-4DE9-9CA3-F71ED2B5AB4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630" t="4027" r="2027" b="3119"/>
          <a:stretch/>
        </p:blipFill>
        <p:spPr>
          <a:xfrm>
            <a:off x="6324600" y="3436144"/>
            <a:ext cx="5785908" cy="27858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Google Shape;88;p13">
            <a:extLst>
              <a:ext uri="{FF2B5EF4-FFF2-40B4-BE49-F238E27FC236}">
                <a16:creationId xmlns:a16="http://schemas.microsoft.com/office/drawing/2014/main" id="{880FBE6B-B790-4F5E-9728-CD082C93C716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flipV="1">
            <a:off x="734581" y="5555750"/>
            <a:ext cx="359634" cy="35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88;p13">
            <a:extLst>
              <a:ext uri="{FF2B5EF4-FFF2-40B4-BE49-F238E27FC236}">
                <a16:creationId xmlns:a16="http://schemas.microsoft.com/office/drawing/2014/main" id="{ABA87954-FA53-4D24-8206-35F6AD37883F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 flipV="1">
            <a:off x="685800" y="3429000"/>
            <a:ext cx="359634" cy="35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88;p13">
            <a:extLst>
              <a:ext uri="{FF2B5EF4-FFF2-40B4-BE49-F238E27FC236}">
                <a16:creationId xmlns:a16="http://schemas.microsoft.com/office/drawing/2014/main" id="{42C31B97-3230-4A6D-88E2-6D76856130F9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695739" y="2764566"/>
            <a:ext cx="359634" cy="3596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Google Shape;88;p13">
            <a:extLst>
              <a:ext uri="{FF2B5EF4-FFF2-40B4-BE49-F238E27FC236}">
                <a16:creationId xmlns:a16="http://schemas.microsoft.com/office/drawing/2014/main" id="{21F92B50-66B4-4BCF-BE02-58E731E7663D}"/>
              </a:ext>
            </a:extLst>
          </p:cNvPr>
          <p:cNvPicPr preferRelativeResize="0"/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alphaModFix/>
          </a:blip>
          <a:stretch>
            <a:fillRect/>
          </a:stretch>
        </p:blipFill>
        <p:spPr>
          <a:xfrm>
            <a:off x="734581" y="4348457"/>
            <a:ext cx="359634" cy="3596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AA4C332D-6FC4-4F2D-97C0-33E502AE7F20}"/>
              </a:ext>
            </a:extLst>
          </p:cNvPr>
          <p:cNvGrpSpPr/>
          <p:nvPr/>
        </p:nvGrpSpPr>
        <p:grpSpPr>
          <a:xfrm>
            <a:off x="5867400" y="1600200"/>
            <a:ext cx="457199" cy="1033905"/>
            <a:chOff x="5867400" y="1600200"/>
            <a:chExt cx="457199" cy="762000"/>
          </a:xfrm>
        </p:grpSpPr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0C845BC5-3AD0-4624-BC9D-71E51B24FEED}"/>
                </a:ext>
              </a:extLst>
            </p:cNvPr>
            <p:cNvCxnSpPr>
              <a:cxnSpLocks/>
            </p:cNvCxnSpPr>
            <p:nvPr/>
          </p:nvCxnSpPr>
          <p:spPr>
            <a:xfrm>
              <a:off x="5994401" y="1981200"/>
              <a:ext cx="330198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ight Brace 11">
              <a:extLst>
                <a:ext uri="{FF2B5EF4-FFF2-40B4-BE49-F238E27FC236}">
                  <a16:creationId xmlns:a16="http://schemas.microsoft.com/office/drawing/2014/main" id="{35DD6719-35B0-4C99-AC93-6C46433265A5}"/>
                </a:ext>
              </a:extLst>
            </p:cNvPr>
            <p:cNvSpPr/>
            <p:nvPr/>
          </p:nvSpPr>
          <p:spPr>
            <a:xfrm>
              <a:off x="5867400" y="1600200"/>
              <a:ext cx="228600" cy="762000"/>
            </a:xfrm>
            <a:prstGeom prst="rightBrac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50304678"/>
      </p:ext>
    </p:extLst>
  </p:cSld>
  <p:clrMapOvr>
    <a:masterClrMapping/>
  </p:clrMapOvr>
  <p:transition>
    <p:strips dir="r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FE806A9-4653-4F28-A721-34634F6C42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481329"/>
            <a:ext cx="112776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1"/>
                </a:solidFill>
              </a:rPr>
              <a:t>Validating simulation + digitization chain</a:t>
            </a:r>
          </a:p>
          <a:p>
            <a:pPr lvl="1"/>
            <a:r>
              <a:rPr lang="en-US" dirty="0"/>
              <a:t>Simulating hadron response in EIC calorimeters is non-trivial</a:t>
            </a:r>
          </a:p>
          <a:p>
            <a:pPr lvl="1"/>
            <a:r>
              <a:rPr lang="en-US" dirty="0"/>
              <a:t>Pooling community data for validation, e.g. </a:t>
            </a:r>
            <a:r>
              <a:rPr lang="en-US" b="0" i="0" u="none" strike="noStrike" dirty="0">
                <a:effectLst/>
                <a:latin typeface="Lucida Grande"/>
                <a:hlinkClick r:id="rId2"/>
              </a:rPr>
              <a:t>arXiv:1704.01461v1</a:t>
            </a:r>
            <a:r>
              <a:rPr lang="en-US" b="1" i="0" dirty="0">
                <a:solidFill>
                  <a:srgbClr val="000000"/>
                </a:solidFill>
                <a:effectLst/>
                <a:latin typeface="Lucida Grande"/>
              </a:rPr>
              <a:t> </a:t>
            </a:r>
            <a:endParaRPr lang="en-US" dirty="0"/>
          </a:p>
          <a:p>
            <a:r>
              <a:rPr lang="en-US" dirty="0">
                <a:solidFill>
                  <a:schemeClr val="accent1"/>
                </a:solidFill>
              </a:rPr>
              <a:t>Tracking reconstruction</a:t>
            </a:r>
          </a:p>
          <a:p>
            <a:pPr lvl="1"/>
            <a:r>
              <a:rPr lang="en-US" dirty="0"/>
              <a:t>First large-scale application of ACTS outside ATLAS is in Fun4All [</a:t>
            </a:r>
            <a:r>
              <a:rPr lang="en-US" dirty="0">
                <a:hlinkClick r:id="rId3"/>
              </a:rPr>
              <a:t>arXiv:2103.06703</a:t>
            </a:r>
            <a:r>
              <a:rPr lang="en-US" dirty="0"/>
              <a:t>]</a:t>
            </a:r>
          </a:p>
          <a:p>
            <a:pPr lvl="1"/>
            <a:r>
              <a:rPr lang="en-US" dirty="0"/>
              <a:t>Adaptation to reliably use in EIC, e.g. curved tracker, pattern recognition tunes, alignment</a:t>
            </a:r>
          </a:p>
          <a:p>
            <a:r>
              <a:rPr lang="en-US" dirty="0">
                <a:solidFill>
                  <a:schemeClr val="accent1"/>
                </a:solidFill>
              </a:rPr>
              <a:t>Background and radiation field studies</a:t>
            </a:r>
          </a:p>
          <a:p>
            <a:pPr lvl="1"/>
            <a:r>
              <a:rPr lang="en-US" dirty="0"/>
              <a:t>EIC data is likely background/noise dominated, challenging to determine e.g. </a:t>
            </a:r>
            <a:r>
              <a:rPr lang="en-US" dirty="0" err="1"/>
              <a:t>SynRad</a:t>
            </a:r>
            <a:r>
              <a:rPr lang="en-US" dirty="0"/>
              <a:t> [CDR Chapter 8]</a:t>
            </a:r>
          </a:p>
          <a:p>
            <a:pPr lvl="1"/>
            <a:r>
              <a:rPr lang="en-US" dirty="0"/>
              <a:t>On-going engineering + detector studies</a:t>
            </a:r>
          </a:p>
          <a:p>
            <a:r>
              <a:rPr lang="en-US" dirty="0">
                <a:solidFill>
                  <a:schemeClr val="accent1"/>
                </a:solidFill>
              </a:rPr>
              <a:t>AI detector optimization, reconstruction, analysis</a:t>
            </a:r>
          </a:p>
          <a:p>
            <a:pPr lvl="1"/>
            <a:r>
              <a:rPr lang="en-US" dirty="0"/>
              <a:t>Hot topic these days, driven factor in the ECCE detector design</a:t>
            </a:r>
          </a:p>
          <a:p>
            <a:r>
              <a:rPr lang="en-US" dirty="0">
                <a:solidFill>
                  <a:schemeClr val="accent1"/>
                </a:solidFill>
              </a:rPr>
              <a:t>Analysis interface: flat tree and full accesses </a:t>
            </a:r>
          </a:p>
          <a:p>
            <a:pPr lvl="1"/>
            <a:r>
              <a:rPr lang="en-US" dirty="0"/>
              <a:t>What variable in flat tree would be sufficient for most analysis?</a:t>
            </a:r>
          </a:p>
          <a:p>
            <a:pPr lvl="1"/>
            <a:r>
              <a:rPr lang="en-US" dirty="0"/>
              <a:t>How to make the structure flexible for distinct requirement of different analysis, e.g. HF?</a:t>
            </a:r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8F3AA-D76F-42FE-84BC-4CDA5A348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CN"/>
              <a:t>EIC Software Group Meeting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499946-AB50-4D25-98E1-A64FC949F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a-DK"/>
              <a:t>Jin  Huang &lt;jihuang@bnl.gov&gt;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DC2430-295F-45EC-926C-B0BC694F70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73889-8752-428C-A11C-8679396BAC9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FC30B580-2609-4AE0-874C-3F5D64186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Beyond this talk: software topics for future discussions</a:t>
            </a:r>
          </a:p>
        </p:txBody>
      </p:sp>
    </p:spTree>
    <p:extLst>
      <p:ext uri="{BB962C8B-B14F-4D97-AF65-F5344CB8AC3E}">
        <p14:creationId xmlns:p14="http://schemas.microsoft.com/office/powerpoint/2010/main" val="2021463750"/>
      </p:ext>
    </p:extLst>
  </p:cSld>
  <p:clrMapOvr>
    <a:masterClrMapping/>
  </p:clrMapOvr>
  <p:transition>
    <p:strips dir="ru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聚合">
  <a:themeElements>
    <a:clrScheme name="Custom 1">
      <a:dk1>
        <a:srgbClr val="001C54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FF6600"/>
      </a:accent6>
      <a:hlink>
        <a:srgbClr val="006600"/>
      </a:hlink>
      <a:folHlink>
        <a:srgbClr val="0066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聚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92361</TotalTime>
  <Words>866</Words>
  <Application>Microsoft Office PowerPoint</Application>
  <PresentationFormat>Widescreen</PresentationFormat>
  <Paragraphs>93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Lucida Grande</vt:lpstr>
      <vt:lpstr>Arial</vt:lpstr>
      <vt:lpstr>Calibri</vt:lpstr>
      <vt:lpstr>Verdana</vt:lpstr>
      <vt:lpstr>Wingdings 2</vt:lpstr>
      <vt:lpstr>Wingdings 3</vt:lpstr>
      <vt:lpstr>聚合</vt:lpstr>
      <vt:lpstr>Lesson learned:  ECCE software during proposal stage</vt:lpstr>
      <vt:lpstr>ECCE software strategy</vt:lpstr>
      <vt:lpstr>Software usages and survey</vt:lpstr>
      <vt:lpstr>User involvement: what worked</vt:lpstr>
      <vt:lpstr>User involvement :  what is lacking</vt:lpstr>
      <vt:lpstr>Software organization: what worked</vt:lpstr>
      <vt:lpstr>Software organization :  what is lacking</vt:lpstr>
      <vt:lpstr>Analyzer interface</vt:lpstr>
      <vt:lpstr>Beyond this talk: software topics for future discussions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Streaming Readout for sPHENIX and EIC</dc:title>
  <dc:creator>Jin</dc:creator>
  <cp:lastModifiedBy>Jin Huang</cp:lastModifiedBy>
  <cp:revision>6654</cp:revision>
  <dcterms:created xsi:type="dcterms:W3CDTF">2009-04-16T15:29:42Z</dcterms:created>
  <dcterms:modified xsi:type="dcterms:W3CDTF">2022-01-26T15:26:18Z</dcterms:modified>
</cp:coreProperties>
</file>