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13" r:id="rId2"/>
  </p:sldMasterIdLst>
  <p:notesMasterIdLst>
    <p:notesMasterId r:id="rId56"/>
  </p:notesMasterIdLst>
  <p:sldIdLst>
    <p:sldId id="256" r:id="rId3"/>
    <p:sldId id="257" r:id="rId4"/>
    <p:sldId id="552" r:id="rId5"/>
    <p:sldId id="551" r:id="rId6"/>
    <p:sldId id="568" r:id="rId7"/>
    <p:sldId id="258" r:id="rId8"/>
    <p:sldId id="338" r:id="rId9"/>
    <p:sldId id="299" r:id="rId10"/>
    <p:sldId id="339" r:id="rId11"/>
    <p:sldId id="340" r:id="rId12"/>
    <p:sldId id="448" r:id="rId13"/>
    <p:sldId id="303" r:id="rId14"/>
    <p:sldId id="567" r:id="rId15"/>
    <p:sldId id="550" r:id="rId16"/>
    <p:sldId id="270" r:id="rId17"/>
    <p:sldId id="273" r:id="rId18"/>
    <p:sldId id="450" r:id="rId19"/>
    <p:sldId id="569" r:id="rId20"/>
    <p:sldId id="570" r:id="rId21"/>
    <p:sldId id="571" r:id="rId22"/>
    <p:sldId id="576" r:id="rId23"/>
    <p:sldId id="288" r:id="rId24"/>
    <p:sldId id="572" r:id="rId25"/>
    <p:sldId id="573" r:id="rId26"/>
    <p:sldId id="574" r:id="rId27"/>
    <p:sldId id="575" r:id="rId28"/>
    <p:sldId id="577" r:id="rId29"/>
    <p:sldId id="499" r:id="rId30"/>
    <p:sldId id="478" r:id="rId31"/>
    <p:sldId id="578" r:id="rId32"/>
    <p:sldId id="500" r:id="rId33"/>
    <p:sldId id="280" r:id="rId34"/>
    <p:sldId id="316" r:id="rId35"/>
    <p:sldId id="318" r:id="rId36"/>
    <p:sldId id="319" r:id="rId37"/>
    <p:sldId id="320" r:id="rId38"/>
    <p:sldId id="579" r:id="rId39"/>
    <p:sldId id="583" r:id="rId40"/>
    <p:sldId id="580" r:id="rId41"/>
    <p:sldId id="581" r:id="rId42"/>
    <p:sldId id="588" r:id="rId43"/>
    <p:sldId id="589" r:id="rId44"/>
    <p:sldId id="590" r:id="rId45"/>
    <p:sldId id="585" r:id="rId46"/>
    <p:sldId id="263" r:id="rId47"/>
    <p:sldId id="565" r:id="rId48"/>
    <p:sldId id="554" r:id="rId49"/>
    <p:sldId id="504" r:id="rId50"/>
    <p:sldId id="548" r:id="rId51"/>
    <p:sldId id="538" r:id="rId52"/>
    <p:sldId id="555" r:id="rId53"/>
    <p:sldId id="591" r:id="rId54"/>
    <p:sldId id="58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1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E771-BFA4-4F47-8FCA-C23D2AA2A673}" type="datetimeFigureOut">
              <a:rPr lang="en-US" smtClean="0"/>
              <a:t>8/2/22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0A588-A961-9C46-ADA6-42F19BC8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CAF61-9946-B248-B230-E738D8BA5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3A797D35-B3D5-9040-B56B-D818F1CD4E72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9DF8-7BF1-7B4F-BF50-159258F5326A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539071E-142B-7A48-B123-1A0481849336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8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7DDE-78B4-6840-BB49-9561416C21AC}" type="datetime1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7183-C89F-404A-A1DC-2CA1CE310FCA}" type="datetime1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D044-B293-3B40-BAA0-897956BAA608}" type="datetime1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8916-2663-314B-9144-66E614711034}" type="datetime1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6027-96AB-514E-B7F1-6D47D3973F94}" type="datetime1">
              <a:rPr lang="en-US" smtClean="0"/>
              <a:t>8/2/22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4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6385-C324-BD4A-ADCE-4CBA305CF00C}" type="datetime1">
              <a:rPr lang="en-US" smtClean="0"/>
              <a:t>8/2/22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6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2D03-6C15-F74F-B6D9-1C0D83FC8114}" type="datetime1">
              <a:rPr lang="en-US" smtClean="0"/>
              <a:t>8/2/22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1672-AE5B-0A4A-8050-AA455CBCBB4B}" type="datetime1">
              <a:rPr lang="en-US" smtClean="0"/>
              <a:t>8/2/22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4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3108-EA6E-384C-997A-96735DE4D02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0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01DD-672D-694A-8F5D-5B056838DDEA}" type="datetime1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73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B074-9E1A-6A4D-8A37-7754BD070C86}" type="datetime1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6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328A-7785-9C44-B341-9709CF1B3B8E}" type="datetime1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EAE7-5646-9744-A765-53D2EE8EEF56}" type="datetime1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9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7B40BFA-209D-C641-A124-952D44AC63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5FDF460-F25F-9047-9702-2B5F5E7C18E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6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55332E8A-F528-2D4B-A7F5-177631AB0DB8}" type="datetime1">
              <a:rPr lang="en-US" smtClean="0"/>
              <a:t>8/2/22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E45-E787-D44F-B57C-8A7FE2CFE4F2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2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133F-0091-344B-90DD-127F5284090A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0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619C-5DAD-EE49-93EF-1D60CB6FB966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5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68E5-5B9D-3C4B-94D6-A14693B653C7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9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3F2E5811-2577-DB43-AC5A-A901E8B565FC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61EC29AD-4A9F-FF41-BD04-D4295E3DF7E8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6E6DCB7-514C-B446-824C-701EC07D9929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7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264A-C211-6C43-A215-CB79E98D0C31}" type="datetime1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3.emf"/><Relationship Id="rId2" Type="http://schemas.openxmlformats.org/officeDocument/2006/relationships/hyperlink" Target="https://arxiv.org/abs/2102.0615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emf"/><Relationship Id="rId5" Type="http://schemas.openxmlformats.org/officeDocument/2006/relationships/image" Target="../media/image91.png"/><Relationship Id="rId4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1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lky way over mountain road">
            <a:extLst>
              <a:ext uri="{FF2B5EF4-FFF2-40B4-BE49-F238E27FC236}">
                <a16:creationId xmlns:a16="http://schemas.microsoft.com/office/drawing/2014/main" id="{5EC83120-5526-D807-29D8-6EB8C1C25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7E1BF4-3D3E-8EA3-E086-8B850FE9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427" y="1943100"/>
            <a:ext cx="6069004" cy="2971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Quark and gluon helicity evolution at small-</a:t>
            </a:r>
            <a:r>
              <a:rPr lang="en-US" sz="4000" i="1" dirty="0">
                <a:solidFill>
                  <a:schemeClr val="bg1"/>
                </a:solidFill>
              </a:rPr>
              <a:t>x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revised and updated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59DB3-74D9-017D-6DF3-8B73ABDA3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5427" y="5029111"/>
            <a:ext cx="6361043" cy="1292248"/>
          </a:xfrm>
        </p:spPr>
        <p:txBody>
          <a:bodyPr>
            <a:normAutofit fontScale="25000" lnSpcReduction="2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Yuri Kovchegov</a:t>
            </a:r>
          </a:p>
          <a:p>
            <a:r>
              <a:rPr lang="en-US" sz="5000" dirty="0">
                <a:solidFill>
                  <a:schemeClr val="bg1"/>
                </a:solidFill>
              </a:rPr>
              <a:t>The Ohio State University</a:t>
            </a:r>
          </a:p>
          <a:p>
            <a:r>
              <a:rPr lang="en-US" sz="5000" dirty="0">
                <a:solidFill>
                  <a:schemeClr val="bg1"/>
                </a:solidFill>
              </a:rPr>
              <a:t>Based on work with F. Cougoulic, A. Tarasov, and Y. Tawabutr, arXiv:2204.11898 [hep-</a:t>
            </a:r>
            <a:r>
              <a:rPr lang="en-US" sz="5000" dirty="0" err="1">
                <a:solidFill>
                  <a:schemeClr val="bg1"/>
                </a:solidFill>
              </a:rPr>
              <a:t>ph</a:t>
            </a:r>
            <a:r>
              <a:rPr lang="en-US" sz="5000" dirty="0">
                <a:solidFill>
                  <a:schemeClr val="bg1"/>
                </a:solidFill>
              </a:rPr>
              <a:t>]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5D39B-099D-1AA0-95EA-EFCC3411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377" y="877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Knowledge of Proton Spin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938" y="1401724"/>
            <a:ext cx="5678553" cy="5319116"/>
          </a:xfrm>
        </p:spPr>
        <p:txBody>
          <a:bodyPr>
            <a:normAutofit/>
          </a:bodyPr>
          <a:lstStyle/>
          <a:p>
            <a:r>
              <a:rPr lang="en-US" sz="2000" dirty="0"/>
              <a:t>The proton spin carried by the quarks is estimated to be (for                          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proton spin carried by the gluons is (for</a:t>
            </a:r>
            <a:br>
              <a:rPr lang="en-US" sz="2000" dirty="0"/>
            </a:br>
            <a:r>
              <a:rPr lang="en-US" sz="2000" dirty="0"/>
              <a:t>                     , STAR+COMPASS+HERMES+…)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Unfortunately, the uncertainties are large. Note also that the </a:t>
            </a:r>
            <a:r>
              <a:rPr lang="en-US" sz="2000" i="1" dirty="0"/>
              <a:t>x</a:t>
            </a:r>
            <a:r>
              <a:rPr lang="en-US" sz="2000" dirty="0"/>
              <a:t>-ranges are limited, with more spin (positive or negative) possible at small</a:t>
            </a:r>
            <a:r>
              <a:rPr lang="en-US" sz="2000" i="1" dirty="0"/>
              <a:t> x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88" y="1230717"/>
            <a:ext cx="3853006" cy="341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60" y="2270513"/>
            <a:ext cx="3741028" cy="327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960" y="3970484"/>
            <a:ext cx="3741028" cy="306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928" y="1845124"/>
            <a:ext cx="1359638" cy="172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012" y="3410465"/>
            <a:ext cx="1225452" cy="1696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F9559-33D4-A644-A8A3-A5D0D695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4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E871-B7FF-3746-B15B-928FF2FC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9562-EF39-8140-89F3-0E1D949F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goal is to constrain theoretically the amount of proton spin and OAM coming from small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Any existing and future experiment probes the helicity distributions and OAM down to some </a:t>
            </a:r>
            <a:r>
              <a:rPr lang="en-US" sz="2000" i="1" dirty="0" err="1"/>
              <a:t>x</a:t>
            </a:r>
            <a:r>
              <a:rPr lang="en-US" sz="2000" baseline="-25000" dirty="0" err="1"/>
              <a:t>min</a:t>
            </a:r>
            <a:r>
              <a:rPr lang="en-US" sz="2000" baseline="-25000" dirty="0"/>
              <a:t> 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very small </a:t>
            </a:r>
            <a:r>
              <a:rPr lang="en-US" sz="2000" i="1" dirty="0"/>
              <a:t>x</a:t>
            </a:r>
            <a:r>
              <a:rPr lang="en-US" sz="2000" dirty="0"/>
              <a:t> (for the proton), saturation sets in: that region likely carries a negligible amount of proton spin. But what happens at larger (but still small) </a:t>
            </a:r>
            <a:r>
              <a:rPr lang="en-US" sz="2000" i="1" dirty="0"/>
              <a:t>x</a:t>
            </a:r>
            <a:r>
              <a:rPr lang="en-US" sz="20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9ED8C-F815-2C4C-BCE9-6968DFF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2261-BD66-B544-9384-C35EE5C4F1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7D57B-0B08-A248-A3A3-252F2304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66983"/>
            <a:ext cx="2279435" cy="707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583E0-C397-A744-B8DD-16326869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99" y="4347458"/>
            <a:ext cx="2585956" cy="707794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3B4AF41A-364F-F44A-8F48-215AF46B4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21" y="3457102"/>
            <a:ext cx="2468924" cy="707795"/>
          </a:xfrm>
          <a:prstGeom prst="rect">
            <a:avLst/>
          </a:prstGeom>
        </p:spPr>
      </p:pic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EC8E4396-9E1C-5349-9198-FAF3DCE4A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1"/>
            <a:ext cx="2279434" cy="70779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B652C0-1125-EE4F-95C8-B4765BBB7A2E}"/>
              </a:ext>
            </a:extLst>
          </p:cNvPr>
          <p:cNvCxnSpPr>
            <a:cxnSpLocks/>
          </p:cNvCxnSpPr>
          <p:nvPr/>
        </p:nvCxnSpPr>
        <p:spPr>
          <a:xfrm flipH="1">
            <a:off x="3610006" y="4132311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EB064-17D8-8B4E-A922-1CF39605E491}"/>
              </a:ext>
            </a:extLst>
          </p:cNvPr>
          <p:cNvCxnSpPr>
            <a:cxnSpLocks/>
          </p:cNvCxnSpPr>
          <p:nvPr/>
        </p:nvCxnSpPr>
        <p:spPr>
          <a:xfrm flipH="1">
            <a:off x="7121427" y="4132311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4E0563-971E-3646-BE48-F41E22E98697}"/>
              </a:ext>
            </a:extLst>
          </p:cNvPr>
          <p:cNvCxnSpPr>
            <a:cxnSpLocks/>
          </p:cNvCxnSpPr>
          <p:nvPr/>
        </p:nvCxnSpPr>
        <p:spPr>
          <a:xfrm flipH="1">
            <a:off x="3610006" y="5055252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63336D-EF14-BB4E-A207-44DAB290F472}"/>
              </a:ext>
            </a:extLst>
          </p:cNvPr>
          <p:cNvCxnSpPr>
            <a:cxnSpLocks/>
          </p:cNvCxnSpPr>
          <p:nvPr/>
        </p:nvCxnSpPr>
        <p:spPr>
          <a:xfrm flipH="1">
            <a:off x="7205402" y="5055252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2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229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EIC &amp; Spin Puzzle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6405"/>
            <a:ext cx="8229600" cy="541299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Parton helicity distributions are sensitive to low-</a:t>
            </a:r>
            <a:r>
              <a:rPr lang="en-US" sz="2000" i="1" dirty="0"/>
              <a:t>x</a:t>
            </a:r>
            <a:r>
              <a:rPr lang="en-US" sz="2000" dirty="0"/>
              <a:t> physics. </a:t>
            </a:r>
          </a:p>
          <a:p>
            <a:r>
              <a:rPr lang="en-US" sz="2000" dirty="0"/>
              <a:t>EIC would have an unprecedented low-</a:t>
            </a:r>
            <a:r>
              <a:rPr lang="en-US" sz="2000" i="1" dirty="0"/>
              <a:t>x</a:t>
            </a:r>
            <a:r>
              <a:rPr lang="en-US" sz="2000" dirty="0"/>
              <a:t> reach for a polarized DIS experiment, allowing to pinpoint the values of quark and gluon contributions to proton’s spin: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latin typeface="Symbol" charset="2"/>
                <a:cs typeface="Symbol" charset="2"/>
              </a:rPr>
              <a:t>D</a:t>
            </a:r>
            <a:r>
              <a:rPr lang="en-US" sz="2000" dirty="0"/>
              <a:t>G and </a:t>
            </a:r>
            <a:r>
              <a:rPr lang="en-US" sz="2000" dirty="0">
                <a:latin typeface="Symbol" charset="2"/>
                <a:cs typeface="Symbol" charset="2"/>
              </a:rPr>
              <a:t>DS</a:t>
            </a:r>
            <a:r>
              <a:rPr lang="en-US" sz="2000" dirty="0"/>
              <a:t> are integrated over </a:t>
            </a:r>
            <a:r>
              <a:rPr lang="en-US" sz="2000" i="1" dirty="0"/>
              <a:t>x</a:t>
            </a:r>
            <a:r>
              <a:rPr lang="en-US" sz="2000" dirty="0"/>
              <a:t> in the 0.001 &lt; </a:t>
            </a:r>
            <a:r>
              <a:rPr lang="en-US" sz="2000" i="1" dirty="0"/>
              <a:t>x</a:t>
            </a:r>
            <a:r>
              <a:rPr lang="en-US" sz="2000" dirty="0"/>
              <a:t> &lt; 1 interval.</a:t>
            </a:r>
          </a:p>
        </p:txBody>
      </p:sp>
      <p:pic>
        <p:nvPicPr>
          <p:cNvPr id="4" name="Picture 3" descr="dg-dsigma-correlation-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01" y="2435385"/>
            <a:ext cx="3650730" cy="3639961"/>
          </a:xfrm>
          <a:prstGeom prst="rect">
            <a:avLst/>
          </a:prstGeom>
        </p:spPr>
      </p:pic>
      <p:pic>
        <p:nvPicPr>
          <p:cNvPr id="5" name="Picture 4" descr="x-q2-poldat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99" y="2520566"/>
            <a:ext cx="4890701" cy="34696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2261-BD66-B544-9384-C35EE5C4F1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BAB7B-62AF-55B2-6250-581E53204D14}"/>
              </a:ext>
            </a:extLst>
          </p:cNvPr>
          <p:cNvSpPr txBox="1"/>
          <p:nvPr/>
        </p:nvSpPr>
        <p:spPr>
          <a:xfrm>
            <a:off x="8362121" y="150404"/>
            <a:ext cx="3918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Still, even with the EIC data</a:t>
            </a:r>
            <a:br>
              <a:rPr lang="en-US" dirty="0"/>
            </a:br>
            <a:r>
              <a:rPr lang="en-US" dirty="0"/>
              <a:t>we need to extrapolate quark</a:t>
            </a:r>
          </a:p>
          <a:p>
            <a:r>
              <a:rPr lang="en-US" dirty="0"/>
              <a:t>and gluon spin down to smaller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2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Sub-Eikonal Operators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9561-D520-CD42-9D63-D56319CB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Dipole picture of DIS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680CCB-2E79-9B40-A6CC-C21326780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4167" y="1943100"/>
            <a:ext cx="4020898" cy="4160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91F0-D268-AC47-B207-3A0EC20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67B6F-F78F-E540-8022-074852A2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3100"/>
            <a:ext cx="5420107" cy="675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6C2E0-0B79-714E-B519-0A3228D1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635" y="2866247"/>
            <a:ext cx="2089724" cy="594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3B40D-F8A2-C945-9405-33CF98F384A2}"/>
              </a:ext>
            </a:extLst>
          </p:cNvPr>
          <p:cNvSpPr txBox="1"/>
          <p:nvPr/>
        </p:nvSpPr>
        <p:spPr>
          <a:xfrm>
            <a:off x="555521" y="3163349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Large q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 large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 separation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8C7356-346C-754C-912E-3A385A618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86" y="4938643"/>
            <a:ext cx="5583321" cy="829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104555-514F-9F4D-8AE0-B85C2EA3DB15}"/>
              </a:ext>
            </a:extLst>
          </p:cNvPr>
          <p:cNvSpPr txBox="1"/>
          <p:nvPr/>
        </p:nvSpPr>
        <p:spPr>
          <a:xfrm>
            <a:off x="555521" y="4266677"/>
            <a:ext cx="582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Same is true for PDFs: small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means large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spread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2C0CD0-44AC-9745-ABBE-AF2E42BAD1CE}"/>
              </a:ext>
            </a:extLst>
          </p:cNvPr>
          <p:cNvCxnSpPr>
            <a:cxnSpLocks/>
          </p:cNvCxnSpPr>
          <p:nvPr/>
        </p:nvCxnSpPr>
        <p:spPr>
          <a:xfrm flipV="1">
            <a:off x="11063212" y="1889630"/>
            <a:ext cx="387570" cy="4073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9F1D1D-03CB-F845-A602-710310B7F655}"/>
              </a:ext>
            </a:extLst>
          </p:cNvPr>
          <p:cNvCxnSpPr/>
          <p:nvPr/>
        </p:nvCxnSpPr>
        <p:spPr>
          <a:xfrm flipH="1" flipV="1">
            <a:off x="6866313" y="1870364"/>
            <a:ext cx="357854" cy="3906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ED7A43-8018-E549-A015-E0C908DE98BE}"/>
              </a:ext>
            </a:extLst>
          </p:cNvPr>
          <p:cNvSpPr txBox="1"/>
          <p:nvPr/>
        </p:nvSpPr>
        <p:spPr>
          <a:xfrm>
            <a:off x="11062534" y="145719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8A401-85BD-DF42-870D-9B1DF0CE636A}"/>
              </a:ext>
            </a:extLst>
          </p:cNvPr>
          <p:cNvSpPr txBox="1"/>
          <p:nvPr/>
        </p:nvSpPr>
        <p:spPr>
          <a:xfrm>
            <a:off x="6877597" y="144756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8A909-9AA6-68E0-ED46-0CE7CDB4334E}"/>
              </a:ext>
            </a:extLst>
          </p:cNvPr>
          <p:cNvSpPr txBox="1"/>
          <p:nvPr/>
        </p:nvSpPr>
        <p:spPr>
          <a:xfrm>
            <a:off x="9311734" y="971290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“shock wave”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6B11DE-C43F-B32C-F4D3-B7304C0EC17B}"/>
              </a:ext>
            </a:extLst>
          </p:cNvPr>
          <p:cNvCxnSpPr>
            <a:cxnSpLocks/>
          </p:cNvCxnSpPr>
          <p:nvPr/>
        </p:nvCxnSpPr>
        <p:spPr>
          <a:xfrm>
            <a:off x="9982200" y="1413358"/>
            <a:ext cx="589981" cy="1205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8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03" y="0"/>
            <a:ext cx="99291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Polarized Dipole: non-eikonal small-</a:t>
            </a:r>
            <a:r>
              <a:rPr lang="en-US" i="1" dirty="0"/>
              <a:t>x</a:t>
            </a:r>
            <a:r>
              <a:rPr lang="en-US" dirty="0"/>
              <a:t>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89153"/>
            <a:ext cx="9220200" cy="490928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All flavor-singlet small-</a:t>
            </a:r>
            <a:r>
              <a:rPr lang="en-US" sz="2000" i="1" dirty="0"/>
              <a:t>x</a:t>
            </a:r>
            <a:r>
              <a:rPr lang="en-US" sz="2000" dirty="0"/>
              <a:t> helicity observables depend on one object, “polarized dipole amplitude”: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Double brackets denote an object with energy suppression scaled out:</a:t>
            </a:r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41" y="1776464"/>
            <a:ext cx="5696519" cy="1564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174" y="5998441"/>
            <a:ext cx="2657021" cy="511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99040" y="4436298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polarized quark: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propagation,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non-eikonal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spin-dependent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321" y="4436297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unpolarized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quark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5296862" y="3907800"/>
            <a:ext cx="289233" cy="52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75136" y="3925035"/>
            <a:ext cx="1" cy="565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024E6-CAF2-2844-A979-9EC65125D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531B3-E3D3-464F-9068-C1FD8991F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586" y="3400049"/>
            <a:ext cx="5582194" cy="51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8355-6AC5-5941-962E-8D1053777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606" y="4805629"/>
            <a:ext cx="3203256" cy="7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Polarized fundamental “Wilson line”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en-US" sz="2000" dirty="0"/>
              <a:t>To complete the definition of the polarized dipole amplitude, we need to construct the definition of the polarized “Wilson line” </a:t>
            </a:r>
            <a:r>
              <a:rPr lang="en-US" sz="2000" dirty="0" err="1"/>
              <a:t>V</a:t>
            </a:r>
            <a:r>
              <a:rPr lang="en-US" sz="2000" baseline="30000" dirty="0" err="1"/>
              <a:t>pol</a:t>
            </a:r>
            <a:r>
              <a:rPr lang="en-US" sz="2000" dirty="0"/>
              <a:t>, which is the leading helicity-dependent contribution for the quark scattering amplitude on a longitudinally-polarized target proton.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the sub-eikonal order we can either exchange one non-eikonal </a:t>
            </a:r>
            <a:r>
              <a:rPr lang="en-US" sz="2000" i="1" dirty="0"/>
              <a:t>t</a:t>
            </a:r>
            <a:r>
              <a:rPr lang="en-US" sz="2000" dirty="0"/>
              <a:t>-channel gluon (with quark-gluon vertices denoted by blobs above) to transfer polarization between the projectile and the target, or two </a:t>
            </a:r>
            <a:r>
              <a:rPr lang="en-US" sz="2000" i="1" dirty="0"/>
              <a:t>t</a:t>
            </a:r>
            <a:r>
              <a:rPr lang="en-US" sz="2000" dirty="0"/>
              <a:t>-channel quarks, as shown above.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FFE88-0CBD-584C-83FF-6998B3CD1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96" y="3016251"/>
            <a:ext cx="9180008" cy="14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0" y="28714"/>
            <a:ext cx="1074512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Old: </a:t>
            </a:r>
            <a:r>
              <a:rPr lang="en-US" dirty="0">
                <a:solidFill>
                  <a:prstClr val="black"/>
                </a:solidFill>
              </a:rPr>
              <a:t>Polarized fundamental “Wilson line”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15" y="2650363"/>
            <a:ext cx="10745120" cy="3463227"/>
          </a:xfrm>
        </p:spPr>
        <p:txBody>
          <a:bodyPr>
            <a:normAutofit/>
          </a:bodyPr>
          <a:lstStyle/>
          <a:p>
            <a:r>
              <a:rPr lang="en-US" sz="2000" dirty="0"/>
              <a:t>In the end one arrives at (KPS ‘17; YK, Sievert, ‘18; Chirilli ’18; Altinoluk et al, ‘20)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have employed an adjoint light-cone Wilson line </a:t>
            </a:r>
          </a:p>
          <a:p>
            <a:r>
              <a:rPr lang="en-US" sz="2000" dirty="0"/>
              <a:t>Note the simple physical meaning of the first term: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2134C-88A3-0441-B969-98507E5F5B5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93" y="1068543"/>
            <a:ext cx="8342807" cy="1339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94" y="3066891"/>
            <a:ext cx="8494836" cy="1533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662" y="4628939"/>
            <a:ext cx="3951890" cy="776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836D1-5770-734C-9652-49F796EF6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361" y="5769548"/>
            <a:ext cx="3229301" cy="3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0BEF-1402-8E18-4973-A38E331E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Sub-eikonal quark S-matrix in background gluon and quark 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4836-563E-8193-E7AC-7C1C164B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 full sub-eikonal S-matrix for massless quarks is (</a:t>
            </a:r>
            <a:r>
              <a:rPr lang="en-US" sz="2000" dirty="0" err="1"/>
              <a:t>Balitsky&amp;Tarasov</a:t>
            </a:r>
            <a:r>
              <a:rPr lang="en-US" sz="2000" dirty="0"/>
              <a:t> ‘15; KPS ‘17; YK, Sievert, ‘18; Chirilli ’18; Altinoluk et al, ’20; YK, Santiago ‘21)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A988-19EE-8E9B-AF70-E6D77725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0DA76-E119-70B3-F4BE-80CCD507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09" y="1605256"/>
            <a:ext cx="8342807" cy="1339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4FD1A-A7E4-099B-BCC8-8A6021FA9C8F}"/>
              </a:ext>
            </a:extLst>
          </p:cNvPr>
          <p:cNvSpPr txBox="1"/>
          <p:nvPr/>
        </p:nvSpPr>
        <p:spPr>
          <a:xfrm>
            <a:off x="4691270" y="3858938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independent”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382ED-82F1-28D9-9262-A157B8DE84B4}"/>
              </a:ext>
            </a:extLst>
          </p:cNvPr>
          <p:cNvSpPr txBox="1"/>
          <p:nvPr/>
        </p:nvSpPr>
        <p:spPr>
          <a:xfrm>
            <a:off x="6486099" y="385893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dependent”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5F562-2A1E-2614-09AA-EF64D95D4415}"/>
              </a:ext>
            </a:extLst>
          </p:cNvPr>
          <p:cNvSpPr txBox="1"/>
          <p:nvPr/>
        </p:nvSpPr>
        <p:spPr>
          <a:xfrm>
            <a:off x="6345035" y="5909287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independent”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7D802-D2C6-10CE-5AC0-4051FE932A9E}"/>
              </a:ext>
            </a:extLst>
          </p:cNvPr>
          <p:cNvSpPr txBox="1"/>
          <p:nvPr/>
        </p:nvSpPr>
        <p:spPr>
          <a:xfrm>
            <a:off x="8104661" y="5892581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dependent”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8D928-2622-4231-3EF3-5587696D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53126"/>
            <a:ext cx="10515600" cy="21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0BEF-1402-8E18-4973-A38E331E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Sub-eikonal quark S-matrix in background gluon and quark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A64836-563E-8193-E7AC-7C1C164BE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0370" y="4264691"/>
                <a:ext cx="10515600" cy="213486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Our KPS papers included only the “helicity-dependent” terms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000" dirty="0"/>
                  <a:t>, arguing that the unpolarized terms cannot give a non-zero expectation value in the longitudinally polarized proton state.</a:t>
                </a:r>
              </a:p>
              <a:p>
                <a:r>
                  <a:rPr lang="en-US" sz="2000" dirty="0"/>
                  <a:t>However, DGLAP evolution of the Jaffe-Manohar </a:t>
                </a:r>
                <a:r>
                  <a:rPr lang="en-US" sz="2000" dirty="0">
                    <a:latin typeface="Symbol" pitchFamily="2" charset="2"/>
                  </a:rPr>
                  <a:t>D</a:t>
                </a:r>
                <a:r>
                  <a:rPr lang="en-US" sz="2000" dirty="0"/>
                  <a:t>G is driven by the DD “helicity-independent” term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000" dirty="0"/>
                  <a:t>. This realization led us to redo the calculation, keeping the DD term as well. Turns out it contributes to small-</a:t>
                </a:r>
                <a:r>
                  <a:rPr lang="en-US" sz="2000" i="1" dirty="0"/>
                  <a:t>x</a:t>
                </a:r>
                <a:r>
                  <a:rPr lang="en-US" sz="2000" dirty="0"/>
                  <a:t> helicity evolution too.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A64836-563E-8193-E7AC-7C1C164BE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0370" y="4264691"/>
                <a:ext cx="10515600" cy="2134860"/>
              </a:xfrm>
              <a:blipFill>
                <a:blip r:embed="rId2"/>
                <a:stretch>
                  <a:fillRect l="-483" t="-2367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A988-19EE-8E9B-AF70-E6D77725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4FD1A-A7E4-099B-BCC8-8A6021FA9C8F}"/>
              </a:ext>
            </a:extLst>
          </p:cNvPr>
          <p:cNvSpPr txBox="1"/>
          <p:nvPr/>
        </p:nvSpPr>
        <p:spPr>
          <a:xfrm>
            <a:off x="4691270" y="1754497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independent”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382ED-82F1-28D9-9262-A157B8DE84B4}"/>
              </a:ext>
            </a:extLst>
          </p:cNvPr>
          <p:cNvSpPr txBox="1"/>
          <p:nvPr/>
        </p:nvSpPr>
        <p:spPr>
          <a:xfrm>
            <a:off x="6462909" y="176331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dependent”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5F562-2A1E-2614-09AA-EF64D95D4415}"/>
              </a:ext>
            </a:extLst>
          </p:cNvPr>
          <p:cNvSpPr txBox="1"/>
          <p:nvPr/>
        </p:nvSpPr>
        <p:spPr>
          <a:xfrm>
            <a:off x="6392376" y="3604373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independent”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7D802-D2C6-10CE-5AC0-4051FE932A9E}"/>
              </a:ext>
            </a:extLst>
          </p:cNvPr>
          <p:cNvSpPr txBox="1"/>
          <p:nvPr/>
        </p:nvSpPr>
        <p:spPr>
          <a:xfrm>
            <a:off x="8093484" y="3613193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dependent”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D35B4-7034-51BC-5026-B94197AF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827126"/>
            <a:ext cx="10515600" cy="21092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072A37-5476-055C-6424-654DFBC11A0C}"/>
              </a:ext>
            </a:extLst>
          </p:cNvPr>
          <p:cNvCxnSpPr/>
          <p:nvPr/>
        </p:nvCxnSpPr>
        <p:spPr>
          <a:xfrm>
            <a:off x="5138530" y="2822713"/>
            <a:ext cx="1113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BD41-EFA7-5E7D-DDEB-776584BC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1143-1AB8-708B-1EC7-98568A54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10350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revisit helicity evolution at small </a:t>
            </a:r>
            <a:r>
              <a:rPr lang="en-US" i="1" dirty="0"/>
              <a:t>x </a:t>
            </a:r>
            <a:r>
              <a:rPr lang="en-US" dirty="0"/>
              <a:t>(compared </a:t>
            </a:r>
            <a:r>
              <a:rPr lang="en-US"/>
              <a:t>to </a:t>
            </a:r>
            <a:br>
              <a:rPr lang="en-US"/>
            </a:br>
            <a:r>
              <a:rPr lang="en-US"/>
              <a:t>D</a:t>
            </a:r>
            <a:r>
              <a:rPr lang="en-US" dirty="0"/>
              <a:t>. Pitonyak, M. Sievert &amp; myself, 2015-18).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Why? We found a new (sub-eikonal) operator that contributes to small-</a:t>
            </a:r>
            <a:r>
              <a:rPr lang="en-US" i="1" dirty="0"/>
              <a:t>x</a:t>
            </a:r>
            <a:r>
              <a:rPr lang="en-US" dirty="0"/>
              <a:t> helicity evolution. This operator was not present in  helicity evolution in the shock wave picture until now.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we know we are not missing anything else? We have now included </a:t>
            </a:r>
            <a:r>
              <a:rPr lang="en-US" u="sng" dirty="0"/>
              <a:t>all</a:t>
            </a:r>
            <a:r>
              <a:rPr lang="en-US" dirty="0"/>
              <a:t> sub-eikonal operators and ran a series of cross checks: calculated evolution in two different ways, agreed with spin-dependent DGLAP to 3 loops, and verified the contribution of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to g</a:t>
            </a:r>
            <a:r>
              <a:rPr lang="en-US" baseline="-25000" dirty="0"/>
              <a:t>1</a:t>
            </a:r>
            <a:r>
              <a:rPr lang="en-US" dirty="0"/>
              <a:t> structure function (at DLA).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501CA-6F2D-6C9E-BB2E-6E5D07B5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0BEF-1402-8E18-4973-A38E331E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Sub-eikonal quark S-matrix in background gluon and quark 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4836-563E-8193-E7AC-7C1C164B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70" y="4264690"/>
            <a:ext cx="10515600" cy="240600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At the same time, the helicity-independent term in the quark sector </a:t>
            </a:r>
            <a:r>
              <a:rPr lang="en-US" sz="2000" dirty="0">
                <a:latin typeface="Symbol" pitchFamily="2" charset="2"/>
              </a:rPr>
              <a:t>(g</a:t>
            </a:r>
            <a:r>
              <a:rPr lang="en-US" sz="2000" baseline="30000" dirty="0">
                <a:latin typeface="Symbol" pitchFamily="2" charset="2"/>
              </a:rPr>
              <a:t>+</a:t>
            </a:r>
            <a:r>
              <a:rPr lang="en-US" sz="2000" dirty="0">
                <a:latin typeface="Symbol" pitchFamily="2" charset="2"/>
              </a:rPr>
              <a:t>)</a:t>
            </a:r>
            <a:r>
              <a:rPr lang="en-US" sz="2000" dirty="0"/>
              <a:t> still does not contribute to helicity evolution.</a:t>
            </a:r>
          </a:p>
          <a:p>
            <a:r>
              <a:rPr lang="en-US" sz="2000" dirty="0"/>
              <a:t>Why does DD contribute? We do not quite understand. There are two options:</a:t>
            </a:r>
          </a:p>
          <a:p>
            <a:pPr lvl="1"/>
            <a:r>
              <a:rPr lang="en-US" sz="1600" dirty="0"/>
              <a:t>DD is non-local </a:t>
            </a:r>
            <a:r>
              <a:rPr lang="en-US" sz="1600" dirty="0">
                <a:sym typeface="Wingdings" pitchFamily="2" charset="2"/>
              </a:rPr>
              <a:t> like OAM?</a:t>
            </a:r>
          </a:p>
          <a:p>
            <a:pPr lvl="1"/>
            <a:r>
              <a:rPr lang="en-US" sz="1600" dirty="0">
                <a:latin typeface="Symbol" pitchFamily="2" charset="2"/>
                <a:sym typeface="Wingdings" pitchFamily="2" charset="2"/>
              </a:rPr>
              <a:t>s</a:t>
            </a:r>
            <a:r>
              <a:rPr lang="en-US" sz="1600" dirty="0">
                <a:sym typeface="Wingdings" pitchFamily="2" charset="2"/>
              </a:rPr>
              <a:t> is not really helicity, rather projection of spin on the z axis (in LCPT). </a:t>
            </a:r>
          </a:p>
          <a:p>
            <a:r>
              <a:rPr lang="en-US" sz="2000" dirty="0">
                <a:sym typeface="Wingdings" pitchFamily="2" charset="2"/>
              </a:rPr>
              <a:t>It appears in such calculations all operators of a given eikonality should be considered.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A988-19EE-8E9B-AF70-E6D77725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4FD1A-A7E4-099B-BCC8-8A6021FA9C8F}"/>
              </a:ext>
            </a:extLst>
          </p:cNvPr>
          <p:cNvSpPr txBox="1"/>
          <p:nvPr/>
        </p:nvSpPr>
        <p:spPr>
          <a:xfrm>
            <a:off x="4691270" y="1754497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independent”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382ED-82F1-28D9-9262-A157B8DE84B4}"/>
              </a:ext>
            </a:extLst>
          </p:cNvPr>
          <p:cNvSpPr txBox="1"/>
          <p:nvPr/>
        </p:nvSpPr>
        <p:spPr>
          <a:xfrm>
            <a:off x="6462909" y="176331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dependent”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5F562-2A1E-2614-09AA-EF64D95D4415}"/>
              </a:ext>
            </a:extLst>
          </p:cNvPr>
          <p:cNvSpPr txBox="1"/>
          <p:nvPr/>
        </p:nvSpPr>
        <p:spPr>
          <a:xfrm>
            <a:off x="6392376" y="3604373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independent”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7D802-D2C6-10CE-5AC0-4051FE932A9E}"/>
              </a:ext>
            </a:extLst>
          </p:cNvPr>
          <p:cNvSpPr txBox="1"/>
          <p:nvPr/>
        </p:nvSpPr>
        <p:spPr>
          <a:xfrm>
            <a:off x="8093484" y="3613193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“helicity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dependent”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D35B4-7034-51BC-5026-B94197AF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827126"/>
            <a:ext cx="10515600" cy="21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Helicity Observables at Small </a:t>
            </a:r>
            <a:r>
              <a:rPr lang="en-US" i="1" dirty="0"/>
              <a:t>x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6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lang="en-US" dirty="0"/>
              <a:t>Dipole Gluon Helicity TMD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41"/>
            <a:ext cx="10515600" cy="4869309"/>
          </a:xfrm>
        </p:spPr>
        <p:txBody>
          <a:bodyPr>
            <a:normAutofit/>
          </a:bodyPr>
          <a:lstStyle/>
          <a:p>
            <a:r>
              <a:rPr lang="en-US" sz="2000" dirty="0"/>
              <a:t>We start with the definition of the gluon dipole helicity TMD, corresponding to the Jaffe-Manohar PDF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G,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U</a:t>
            </a:r>
            <a:r>
              <a:rPr lang="en-US" sz="2000" baseline="30000" dirty="0"/>
              <a:t>[+]</a:t>
            </a:r>
            <a:r>
              <a:rPr lang="en-US" sz="2000" dirty="0"/>
              <a:t> and U</a:t>
            </a:r>
            <a:r>
              <a:rPr lang="en-US" sz="2000" baseline="30000" dirty="0"/>
              <a:t>[-]</a:t>
            </a:r>
            <a:r>
              <a:rPr lang="en-US" sz="2000" dirty="0"/>
              <a:t> are future and past-pointing </a:t>
            </a:r>
            <a:br>
              <a:rPr lang="en-US" sz="2000" dirty="0"/>
            </a:br>
            <a:r>
              <a:rPr lang="en-US" sz="2000" dirty="0"/>
              <a:t>Wilson line staples</a:t>
            </a:r>
            <a:r>
              <a:rPr lang="en-US" sz="2000" dirty="0">
                <a:sym typeface="Wingdings"/>
              </a:rPr>
              <a:t> (hence the name </a:t>
            </a:r>
            <a:br>
              <a:rPr lang="en-US" sz="2000" dirty="0">
                <a:sym typeface="Wingdings"/>
              </a:rPr>
            </a:br>
            <a:r>
              <a:rPr lang="en-US" sz="2000" dirty="0">
                <a:sym typeface="Wingdings"/>
              </a:rPr>
              <a:t>`dipole’ TMD, F. Dominguez et al </a:t>
            </a:r>
            <a:r>
              <a:rPr lang="mr-IN" sz="2000" dirty="0">
                <a:sym typeface="Wingdings"/>
              </a:rPr>
              <a:t>’</a:t>
            </a:r>
            <a:r>
              <a:rPr lang="en-US" sz="2000" dirty="0">
                <a:sym typeface="Wingdings"/>
              </a:rPr>
              <a:t>11 </a:t>
            </a:r>
            <a:r>
              <a:rPr lang="mr-IN" sz="2000" dirty="0">
                <a:sym typeface="Wingdings"/>
              </a:rPr>
              <a:t>–</a:t>
            </a:r>
            <a:r>
              <a:rPr lang="en-US" sz="2000" dirty="0">
                <a:sym typeface="Wingdings"/>
              </a:rPr>
              <a:t> looks</a:t>
            </a:r>
            <a:br>
              <a:rPr lang="en-US" sz="2000" dirty="0">
                <a:sym typeface="Wingdings"/>
              </a:rPr>
            </a:br>
            <a:r>
              <a:rPr lang="en-US" sz="2000" dirty="0">
                <a:sym typeface="Wingdings"/>
              </a:rPr>
              <a:t>like a dipole scattering on a proton):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2539334"/>
            <a:ext cx="8515350" cy="458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61" y="3118064"/>
            <a:ext cx="3301615" cy="33866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992177" y="2929166"/>
            <a:ext cx="86628" cy="622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73516" y="2997815"/>
            <a:ext cx="2387216" cy="2417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26243-FABF-1D4A-8895-E8F68641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41B6-8801-92E9-E7CC-D4709280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Gluon Helicity: (mostly) old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907F-18B5-D08D-C45E-65F7616E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calculation gives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we defined a new dipole amplitude G</a:t>
            </a:r>
            <a:r>
              <a:rPr lang="en-US" sz="2000" baseline="-25000" dirty="0"/>
              <a:t>2</a:t>
            </a:r>
            <a:r>
              <a:rPr lang="en-US" sz="2000" dirty="0"/>
              <a:t> (cf. Hatta et al, 2016; KPS 2017)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7563D-00B2-9E10-7C6F-77C5911E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A6D6D-B536-A586-5296-35B705ED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78" y="1543742"/>
            <a:ext cx="6281530" cy="662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3284F-6098-255A-8B3C-940C099C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78" y="2581052"/>
            <a:ext cx="7513995" cy="576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0EAD-0B82-20DA-1C31-E89B03ECF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70" y="4971136"/>
            <a:ext cx="5033618" cy="540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DC4E4-7288-2D54-EBFD-0E3D5DB5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257" y="4139411"/>
            <a:ext cx="6909486" cy="549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1D0A9-3F0B-9BAF-50F6-39521BCB4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69" y="5686634"/>
            <a:ext cx="6756401" cy="761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A639B0-5BA1-CEA4-5BA9-28A286CC3836}"/>
              </a:ext>
            </a:extLst>
          </p:cNvPr>
          <p:cNvSpPr txBox="1"/>
          <p:nvPr/>
        </p:nvSpPr>
        <p:spPr>
          <a:xfrm>
            <a:off x="7802217" y="4971136"/>
            <a:ext cx="4001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this D-D operator? Turns</a:t>
            </a:r>
          </a:p>
          <a:p>
            <a:r>
              <a:rPr lang="en-US" dirty="0"/>
              <a:t>out it is related to the DD operator</a:t>
            </a:r>
            <a:br>
              <a:rPr lang="en-US" dirty="0"/>
            </a:br>
            <a:r>
              <a:rPr lang="en-US" dirty="0"/>
              <a:t>from before. </a:t>
            </a:r>
          </a:p>
        </p:txBody>
      </p:sp>
    </p:spTree>
    <p:extLst>
      <p:ext uri="{BB962C8B-B14F-4D97-AF65-F5344CB8AC3E}">
        <p14:creationId xmlns:p14="http://schemas.microsoft.com/office/powerpoint/2010/main" val="327264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312C-F996-3216-8FB0-BB57B7D1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Helicity PDF and TMD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7442-86E1-77E0-77BE-8ADA79E6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690"/>
            <a:ext cx="10515600" cy="4627660"/>
          </a:xfrm>
        </p:spPr>
        <p:txBody>
          <a:bodyPr>
            <a:normAutofit/>
          </a:bodyPr>
          <a:lstStyle/>
          <a:p>
            <a:r>
              <a:rPr lang="en-US" sz="2000" dirty="0"/>
              <a:t>The flavor-singlet quark helicity PDF and SIDIS TMD are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 was defined before. Its contributions to quark helicity TMD and PDF are new (as compared to KPS work). This is the gluon admixture to quark helicity distributions. </a:t>
            </a:r>
          </a:p>
          <a:p>
            <a:r>
              <a:rPr lang="en-US" sz="2000" dirty="0"/>
              <a:t>The dipole amplitude Q is the ‘old’ KPS polarized dipole (F</a:t>
            </a:r>
            <a:r>
              <a:rPr lang="en-US" sz="2000" baseline="30000" dirty="0"/>
              <a:t>12 </a:t>
            </a:r>
            <a:r>
              <a:rPr lang="en-US" sz="2000" dirty="0"/>
              <a:t>&amp; axial current). </a:t>
            </a:r>
          </a:p>
          <a:p>
            <a:r>
              <a:rPr lang="en-US" sz="2000" dirty="0"/>
              <a:t>The contribution of G</a:t>
            </a:r>
            <a:r>
              <a:rPr lang="en-US" sz="2000" baseline="-25000" dirty="0"/>
              <a:t>2</a:t>
            </a:r>
            <a:r>
              <a:rPr lang="en-US" sz="2000" dirty="0"/>
              <a:t> comes from the DD operator in the quark S-matrix. </a:t>
            </a:r>
          </a:p>
          <a:p>
            <a:r>
              <a:rPr lang="en-US" sz="2000" dirty="0"/>
              <a:t>Hence, the DD operator is related to the Jaffe-Manohar distribution.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130D-5F4A-E1BF-20F0-7C7CF2AF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3BC4F-A488-C06B-6F99-704DBA81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13" y="2246450"/>
            <a:ext cx="6096000" cy="84894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06DB906-F6DD-ACBC-27CD-458BDD25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57" y="166844"/>
            <a:ext cx="3468757" cy="3008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E50C9-A7E6-3FC0-944F-878530EAC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13" y="3288306"/>
            <a:ext cx="7046844" cy="7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CC9B-6725-D69A-9722-F8D49350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FA08-8A50-0DBD-B977-03B1C3F1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en-US" sz="2000" dirty="0"/>
              <a:t>The amplitude Q is defined by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with                                                     , where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is the ‘old’ KPS polarized dipole amplitude.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B4EDB-D9A0-EB45-7025-209F39E3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35F7E-DDF5-25C1-8894-53585918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77" y="2195830"/>
            <a:ext cx="6316046" cy="553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6220F-25DE-60AA-D8D4-3FF9D5AC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83" y="2966500"/>
            <a:ext cx="2648934" cy="3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3247F-3902-845E-1979-602A48EA4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88" y="3559963"/>
            <a:ext cx="5672623" cy="779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58446-E048-8F33-3AFC-7A105222F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79" y="4476540"/>
            <a:ext cx="9719041" cy="86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7097E-9131-6D4C-4115-0CC3F2644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313" y="729445"/>
            <a:ext cx="4129157" cy="6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5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5AD6-C52A-74B0-556D-2B458822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structure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F14D-CBC0-5FA2-12C7-913D88D47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 structure function is obtained similarly, using DIS in the dipole picture: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One gets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such that one reproduces the standard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05CFA-C8D3-BAD7-0BB1-FB3872DE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F2C9B-94A7-DB88-B5F5-A1E9E93D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5" y="2667028"/>
            <a:ext cx="10883065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C6E0F-208D-E3CD-2684-3E29B8B7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42" y="4313583"/>
            <a:ext cx="7615427" cy="1034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B4AFF-02DF-CA1D-3E32-356669F59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991" y="5347780"/>
            <a:ext cx="3357218" cy="642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78B76F-27DA-13B6-AC02-88AC10B4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202" y="5977301"/>
            <a:ext cx="2266398" cy="379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28F5-7DD3-06F0-D58F-966BEF01958A}"/>
              </a:ext>
            </a:extLst>
          </p:cNvPr>
          <p:cNvSpPr txBox="1"/>
          <p:nvPr/>
        </p:nvSpPr>
        <p:spPr>
          <a:xfrm>
            <a:off x="9584851" y="399207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D1709B-D3F4-94D7-A67C-E73DD98A3E4D}"/>
              </a:ext>
            </a:extLst>
          </p:cNvPr>
          <p:cNvCxnSpPr/>
          <p:nvPr/>
        </p:nvCxnSpPr>
        <p:spPr>
          <a:xfrm flipH="1">
            <a:off x="9193427" y="4313583"/>
            <a:ext cx="358346" cy="3202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Helicity Evolution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72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for Polarized Quark Dipole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16038"/>
            <a:ext cx="8229600" cy="4420859"/>
          </a:xfrm>
        </p:spPr>
      </p:pic>
      <p:sp>
        <p:nvSpPr>
          <p:cNvPr id="5" name="TextBox 4"/>
          <p:cNvSpPr txBox="1"/>
          <p:nvPr/>
        </p:nvSpPr>
        <p:spPr>
          <a:xfrm>
            <a:off x="2057400" y="1143000"/>
            <a:ext cx="698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One can construct an evolution equation for the polarized dipole: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6515" y="2960914"/>
            <a:ext cx="36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Spin-dependent (non-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eikonal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) vertex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18514" y="2547258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04314" y="2547258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1" y="3145581"/>
            <a:ext cx="104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polarized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particle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88771" y="2515148"/>
            <a:ext cx="141514" cy="5878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42710" y="5069541"/>
            <a:ext cx="1538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box =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target shock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wave (proton)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482958" y="4475124"/>
            <a:ext cx="95831" cy="500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13060" y="5741894"/>
            <a:ext cx="929651" cy="14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3029629" y="3718560"/>
            <a:ext cx="305754" cy="2438400"/>
          </a:xfrm>
          <a:prstGeom prst="leftBrace">
            <a:avLst>
              <a:gd name="adj1" fmla="val 8333"/>
              <a:gd name="adj2" fmla="val 5035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847" y="4476095"/>
            <a:ext cx="1477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similar to the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unpolarized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BK evolution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2134C-88A3-0441-B969-98507E5F5B5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6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3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Evolution for Polarized Quark Dipole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20" y="1368476"/>
            <a:ext cx="5638800" cy="3029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15" y="1901714"/>
            <a:ext cx="1682700" cy="471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5220" y="5007634"/>
            <a:ext cx="250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u="sng">
                <a:solidFill>
                  <a:srgbClr val="FF0000"/>
                </a:solidFill>
                <a:latin typeface="Calibri" panose="020F0502020204030204"/>
              </a:rPr>
              <a:t>Equation does not close!</a:t>
            </a:r>
            <a:endParaRPr lang="en-US" u="sng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2134C-88A3-0441-B969-98507E5F5B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CFC10-EE42-1EE1-A946-121F93BDA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56" y="3463611"/>
            <a:ext cx="8053324" cy="30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DD8-687B-75C3-142D-D69E14A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530AF-AA90-9A0E-6950-B0E232C44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formalism that D. Pitonyak, M. Sievert and myself (KPS) have developed remains largely the same, with all the machinery developed (sub-eikonal dipole evolution, “neighbor” dipole, light-cone operator treatment (LCOT</a:t>
            </a:r>
            <a:r>
              <a:rPr lang="en-US" baseline="30000" dirty="0"/>
              <a:t>TM</a:t>
            </a:r>
            <a:r>
              <a:rPr lang="en-US" dirty="0"/>
              <a:t>), </a:t>
            </a:r>
            <a:r>
              <a:rPr lang="en-US" dirty="0" err="1"/>
              <a:t>large-N</a:t>
            </a:r>
            <a:r>
              <a:rPr lang="en-US" baseline="-25000" dirty="0" err="1"/>
              <a:t>c</a:t>
            </a:r>
            <a:r>
              <a:rPr lang="en-US" dirty="0" err="1"/>
              <a:t>&amp;N</a:t>
            </a:r>
            <a:r>
              <a:rPr lang="en-US" baseline="-25000" dirty="0" err="1"/>
              <a:t>f</a:t>
            </a:r>
            <a:r>
              <a:rPr lang="en-US" dirty="0"/>
              <a:t> limit, analytic solution methods).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operator introduces new terms in the helicity evolution equations, affecting its solution and intercept.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flavor non-singlet helicity distribution evolution at large N</a:t>
            </a:r>
            <a:r>
              <a:rPr lang="en-US" baseline="-25000" dirty="0"/>
              <a:t>c</a:t>
            </a:r>
            <a:r>
              <a:rPr lang="en-US" dirty="0"/>
              <a:t> from 2016 is not affected (</a:t>
            </a:r>
            <a:r>
              <a:rPr lang="en-US" dirty="0">
                <a:sym typeface="Wingdings" pitchFamily="2" charset="2"/>
              </a:rPr>
              <a:t> I will not talk about it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6A5E0-2895-58DA-DEC8-2BA72D72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74EA-0A7C-0EC2-0CE6-56FDBCF1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N</a:t>
            </a:r>
            <a:r>
              <a:rPr lang="en-US" baseline="-25000" dirty="0"/>
              <a:t>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F65CC-86AB-26D3-71B6-8BC711D25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58" y="315747"/>
            <a:ext cx="6887294" cy="1009816"/>
          </a:xfrm>
        </p:spPr>
        <p:txBody>
          <a:bodyPr>
            <a:normAutofit/>
          </a:bodyPr>
          <a:lstStyle/>
          <a:p>
            <a:r>
              <a:rPr lang="en-US" sz="2000" dirty="0"/>
              <a:t>At large-N</a:t>
            </a:r>
            <a:r>
              <a:rPr lang="en-US" sz="2000" baseline="-25000" dirty="0"/>
              <a:t>c</a:t>
            </a:r>
            <a:r>
              <a:rPr lang="en-US" sz="2000" dirty="0"/>
              <a:t> the equations close (Q </a:t>
            </a:r>
            <a:r>
              <a:rPr lang="en-US" sz="2000" dirty="0">
                <a:sym typeface="Wingdings" pitchFamily="2" charset="2"/>
              </a:rPr>
              <a:t> G). Everything with 2 in the subscript (e.g., G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and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is new compared to KPS papers.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E680-FE66-4693-49BD-7D9D6A7B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10817-CAEA-C9F6-7360-E134EA8D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71" y="1358796"/>
            <a:ext cx="8436057" cy="5329446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BBBFDAFA-43D5-C6D4-E8E1-8EFDBBBCC843}"/>
              </a:ext>
            </a:extLst>
          </p:cNvPr>
          <p:cNvSpPr/>
          <p:nvPr/>
        </p:nvSpPr>
        <p:spPr>
          <a:xfrm>
            <a:off x="10401563" y="1325563"/>
            <a:ext cx="288234" cy="672202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560E1004-DD3E-4AD9-4DA6-D460A5C3146E}"/>
              </a:ext>
            </a:extLst>
          </p:cNvPr>
          <p:cNvSpPr/>
          <p:nvPr/>
        </p:nvSpPr>
        <p:spPr>
          <a:xfrm>
            <a:off x="10401563" y="3152138"/>
            <a:ext cx="288234" cy="672202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1DD4E-01C0-F1DB-433F-C2AA3A0569BF}"/>
              </a:ext>
            </a:extLst>
          </p:cNvPr>
          <p:cNvSpPr txBox="1"/>
          <p:nvPr/>
        </p:nvSpPr>
        <p:spPr>
          <a:xfrm>
            <a:off x="10936242" y="1474895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BC271-7E5F-BB41-DD0C-ED90C9309003}"/>
              </a:ext>
            </a:extLst>
          </p:cNvPr>
          <p:cNvSpPr txBox="1"/>
          <p:nvPr/>
        </p:nvSpPr>
        <p:spPr>
          <a:xfrm>
            <a:off x="10936242" y="3303573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KPS</a:t>
            </a:r>
          </a:p>
        </p:txBody>
      </p:sp>
    </p:spTree>
    <p:extLst>
      <p:ext uri="{BB962C8B-B14F-4D97-AF65-F5344CB8AC3E}">
        <p14:creationId xmlns:p14="http://schemas.microsoft.com/office/powerpoint/2010/main" val="2075575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“Neighbor” dipole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8" y="1570823"/>
            <a:ext cx="10095469" cy="4968089"/>
          </a:xfrm>
        </p:spPr>
        <p:txBody>
          <a:bodyPr>
            <a:normAutofit/>
          </a:bodyPr>
          <a:lstStyle/>
          <a:p>
            <a:r>
              <a:rPr lang="en-US" sz="2000" dirty="0"/>
              <a:t>There is a new object in the evolution equation – </a:t>
            </a:r>
            <a:r>
              <a:rPr lang="en-US" sz="2000" b="1" dirty="0"/>
              <a:t>the</a:t>
            </a:r>
            <a:r>
              <a:rPr lang="en-US" sz="2000" dirty="0"/>
              <a:t> </a:t>
            </a:r>
            <a:r>
              <a:rPr lang="en-US" sz="2000" b="1" dirty="0"/>
              <a:t>neighbor dipole amplitude</a:t>
            </a:r>
            <a:r>
              <a:rPr lang="en-US" sz="2000" dirty="0"/>
              <a:t>.</a:t>
            </a:r>
          </a:p>
          <a:p>
            <a:r>
              <a:rPr lang="en-US" sz="2000" dirty="0"/>
              <a:t>This is specific for the DLA evolution. Gluon emission may happen in one dipole, but, due to lifetime ordering, may `know’ about another dipole: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denote the evolution in the neighbor dipole 02 by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68" y="3176314"/>
            <a:ext cx="7768432" cy="1587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61" y="4890282"/>
            <a:ext cx="1835339" cy="332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905" y="5650365"/>
            <a:ext cx="1476658" cy="401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024E6-CAF2-2844-A979-9EC65125D41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C6ABB-E6D5-EEC8-687D-99983153FFA2}"/>
              </a:ext>
            </a:extLst>
          </p:cNvPr>
          <p:cNvSpPr txBox="1"/>
          <p:nvPr/>
        </p:nvSpPr>
        <p:spPr>
          <a:xfrm>
            <a:off x="3076832" y="397023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z’</a:t>
            </a:r>
          </a:p>
        </p:txBody>
      </p:sp>
    </p:spTree>
    <p:extLst>
      <p:ext uri="{BB962C8B-B14F-4D97-AF65-F5344CB8AC3E}">
        <p14:creationId xmlns:p14="http://schemas.microsoft.com/office/powerpoint/2010/main" val="36625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 err="1"/>
              <a:t>Resummation</a:t>
            </a:r>
            <a:r>
              <a:rPr lang="en-US" dirty="0"/>
              <a:t>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31" y="1143001"/>
            <a:ext cx="10280820" cy="521253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For helicity evolution the leading resummation parameter is different from BFKL, BK or JIMWLK, which resum powers of leading logarithms (LLA)                            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Helicity evolution </a:t>
            </a:r>
            <a:r>
              <a:rPr lang="en-US" sz="2000" dirty="0" err="1"/>
              <a:t>resummation</a:t>
            </a:r>
            <a:r>
              <a:rPr lang="en-US" sz="2000" dirty="0"/>
              <a:t> parameter is double-logarithmic (DLA):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second logarithm of </a:t>
            </a:r>
            <a:r>
              <a:rPr lang="en-US" sz="2000" i="1" dirty="0"/>
              <a:t>x</a:t>
            </a:r>
            <a:r>
              <a:rPr lang="en-US" sz="2000" dirty="0"/>
              <a:t> arises due to transverse momentum (or transverse coordinate) integration being logarithmic both in the UV and IR.</a:t>
            </a:r>
          </a:p>
          <a:p>
            <a:endParaRPr lang="en-US" sz="2000" dirty="0"/>
          </a:p>
          <a:p>
            <a:r>
              <a:rPr lang="en-US" sz="2000" dirty="0"/>
              <a:t>This was known before: </a:t>
            </a:r>
            <a:r>
              <a:rPr lang="en-US" sz="2000" dirty="0" err="1"/>
              <a:t>Kirschner</a:t>
            </a:r>
            <a:r>
              <a:rPr lang="en-US" sz="2000" dirty="0"/>
              <a:t> and </a:t>
            </a:r>
            <a:r>
              <a:rPr lang="en-US" sz="2000" dirty="0" err="1"/>
              <a:t>Lipatov</a:t>
            </a:r>
            <a:r>
              <a:rPr lang="en-US" sz="2000" dirty="0"/>
              <a:t> </a:t>
            </a:r>
            <a:r>
              <a:rPr lang="uk-UA" sz="2000" dirty="0"/>
              <a:t>’</a:t>
            </a:r>
            <a:r>
              <a:rPr lang="en-US" sz="2000" dirty="0"/>
              <a:t>83; Kirschner </a:t>
            </a:r>
            <a:r>
              <a:rPr lang="uk-UA" sz="2000" dirty="0"/>
              <a:t>’</a:t>
            </a:r>
            <a:r>
              <a:rPr lang="en-US" sz="2000" dirty="0"/>
              <a:t>84; Bartels, </a:t>
            </a:r>
            <a:r>
              <a:rPr lang="en-US" sz="2000" dirty="0" err="1"/>
              <a:t>Ermolaev</a:t>
            </a:r>
            <a:r>
              <a:rPr lang="en-US" sz="2000" dirty="0"/>
              <a:t>, </a:t>
            </a:r>
            <a:r>
              <a:rPr lang="en-US" sz="2000" dirty="0" err="1"/>
              <a:t>Ryskin</a:t>
            </a:r>
            <a:r>
              <a:rPr lang="en-US" sz="2000" dirty="0"/>
              <a:t> ‘95, ‘96; Griffiths and Ross </a:t>
            </a:r>
            <a:r>
              <a:rPr lang="uk-UA" sz="2000" dirty="0"/>
              <a:t>’</a:t>
            </a:r>
            <a:r>
              <a:rPr lang="en-US" sz="2000" dirty="0"/>
              <a:t>99; </a:t>
            </a:r>
            <a:r>
              <a:rPr lang="en-US" sz="2000" dirty="0" err="1"/>
              <a:t>Itakura</a:t>
            </a:r>
            <a:r>
              <a:rPr lang="en-US" sz="2000" dirty="0"/>
              <a:t> et al </a:t>
            </a:r>
            <a:r>
              <a:rPr lang="uk-UA" sz="2000" dirty="0"/>
              <a:t>’</a:t>
            </a:r>
            <a:r>
              <a:rPr lang="en-US" sz="2000" dirty="0"/>
              <a:t>03; Bartels and </a:t>
            </a:r>
            <a:r>
              <a:rPr lang="en-US" sz="2000" dirty="0" err="1"/>
              <a:t>Lublinsky</a:t>
            </a:r>
            <a:r>
              <a:rPr lang="en-US" sz="2000" dirty="0"/>
              <a:t> ‘03.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75" y="2989181"/>
            <a:ext cx="1375903" cy="801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038" y="1846181"/>
            <a:ext cx="1901924" cy="4398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Helicity Evolution Ingredients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9267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Unlike the unpolarized evolution, in one step of helicity evolution we may emit a soft gluon or a soft quark (all in A</a:t>
            </a:r>
            <a:r>
              <a:rPr lang="en-US" sz="2000" baseline="30000" dirty="0"/>
              <a:t>-</a:t>
            </a:r>
            <a:r>
              <a:rPr lang="en-US" sz="2000" dirty="0"/>
              <a:t>=0 LC gauge of the projectile):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When emitting gluons, one emission is eikonal, while another one is soft, but non-eikonal, as is needed to transfer polarization down the cascade/ladder.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69" y="2650402"/>
            <a:ext cx="6107261" cy="26073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6C4E2-72FF-6B42-8A76-38E549E1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Helicity Evolution: 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94998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To get an idea of how the helicity evolution works let us try iterating the splitting kernels by considering ladder diagrams (circles denote non-</a:t>
            </a:r>
            <a:r>
              <a:rPr lang="en-US" sz="2000" dirty="0" err="1"/>
              <a:t>eikonal</a:t>
            </a:r>
            <a:r>
              <a:rPr lang="en-US" sz="2000" dirty="0"/>
              <a:t> gluon vertices):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 get the leading-energy </a:t>
            </a:r>
            <a:r>
              <a:rPr lang="en-US" sz="2000" dirty="0" err="1"/>
              <a:t>asymptotics</a:t>
            </a:r>
            <a:r>
              <a:rPr lang="en-US" sz="2000" dirty="0"/>
              <a:t> we need to order the longitudinal momentum fractions of the quarks and gluons (just like in the </a:t>
            </a:r>
            <a:r>
              <a:rPr lang="en-US" sz="2000" dirty="0" err="1"/>
              <a:t>unpolarized</a:t>
            </a:r>
            <a:r>
              <a:rPr lang="en-US" sz="2000" dirty="0"/>
              <a:t> evolution case)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obtaining a nested integral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286001"/>
            <a:ext cx="8053057" cy="171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16" y="5132632"/>
            <a:ext cx="2957968" cy="24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133" y="5610353"/>
            <a:ext cx="4595388" cy="8372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DF1AD-7FA7-3F47-AA25-B78808C0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Helicity Evolution: 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105887"/>
            <a:ext cx="8229600" cy="3575571"/>
          </a:xfrm>
        </p:spPr>
        <p:txBody>
          <a:bodyPr>
            <a:normAutofit/>
          </a:bodyPr>
          <a:lstStyle/>
          <a:p>
            <a:r>
              <a:rPr lang="en-US" sz="2000" dirty="0"/>
              <a:t>However, these are not all the logs of energy one can get here. Transverse momentum (or distance) integrals have UV and IR divergences, which lead to logs of energy as well.</a:t>
            </a:r>
          </a:p>
          <a:p>
            <a:r>
              <a:rPr lang="en-US" sz="2000" dirty="0"/>
              <a:t>If we order gluon/quark lifetimes as (</a:t>
            </a:r>
            <a:r>
              <a:rPr lang="en-US" sz="2000" dirty="0" err="1"/>
              <a:t>Sudakov</a:t>
            </a:r>
            <a:r>
              <a:rPr lang="en-US" sz="2000" dirty="0"/>
              <a:t>-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dirty="0"/>
              <a:t> ordering)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we would get integrals like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also generating logs of energy.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100300"/>
            <a:ext cx="8053057" cy="171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40" y="4577455"/>
            <a:ext cx="2031308" cy="536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838" y="4694337"/>
            <a:ext cx="3106219" cy="302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113913"/>
            <a:ext cx="1930400" cy="94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54D5C-4A25-D94B-A0ED-D5526CE126D0}"/>
                  </a:ext>
                </a:extLst>
              </p:cNvPr>
              <p:cNvSpPr txBox="1"/>
              <p:nvPr/>
            </p:nvSpPr>
            <p:spPr>
              <a:xfrm>
                <a:off x="5850595" y="2435345"/>
                <a:ext cx="801437" cy="59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⊥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54D5C-4A25-D94B-A0ED-D5526CE12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595" y="2435345"/>
                <a:ext cx="801437" cy="592213"/>
              </a:xfrm>
              <a:prstGeom prst="rect">
                <a:avLst/>
              </a:prstGeom>
              <a:blipFill>
                <a:blip r:embed="rId6"/>
                <a:stretch>
                  <a:fillRect l="-1563" t="-625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F52C387-05E1-6649-9AF2-67AA892FC06E}"/>
              </a:ext>
            </a:extLst>
          </p:cNvPr>
          <p:cNvSpPr txBox="1"/>
          <p:nvPr/>
        </p:nvSpPr>
        <p:spPr>
          <a:xfrm>
            <a:off x="4951566" y="252707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lifetime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86D73B-A5B6-1F4F-A73B-3939BF38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8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Helicity Evolution: 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105887"/>
            <a:ext cx="8229600" cy="3575571"/>
          </a:xfrm>
        </p:spPr>
        <p:txBody>
          <a:bodyPr>
            <a:normAutofit/>
          </a:bodyPr>
          <a:lstStyle/>
          <a:p>
            <a:r>
              <a:rPr lang="en-US" sz="2000" dirty="0"/>
              <a:t>To summarize, the above ladder diagrams are parametrically of the order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Note two features: </a:t>
            </a:r>
          </a:p>
          <a:p>
            <a:pPr lvl="1"/>
            <a:r>
              <a:rPr lang="en-US" sz="1600" dirty="0"/>
              <a:t>1/s suppression due to non-</a:t>
            </a:r>
            <a:r>
              <a:rPr lang="en-US" sz="1600" dirty="0" err="1"/>
              <a:t>eikonal</a:t>
            </a:r>
            <a:r>
              <a:rPr lang="en-US" sz="1600" dirty="0"/>
              <a:t> exchange</a:t>
            </a:r>
          </a:p>
          <a:p>
            <a:pPr lvl="1"/>
            <a:r>
              <a:rPr lang="en-US" sz="1600" dirty="0"/>
              <a:t>two logs of energy per each power of the coupling!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100300"/>
            <a:ext cx="8053057" cy="171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27" y="3692431"/>
            <a:ext cx="1349909" cy="6795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6185C-5356-494C-A482-EFD26D75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8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E191-B95E-7A55-A6AB-57065FAF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Large-N</a:t>
            </a:r>
            <a:r>
              <a:rPr lang="en-US" baseline="-25000" dirty="0" err="1"/>
              <a:t>c</a:t>
            </a:r>
            <a:r>
              <a:rPr lang="en-US" dirty="0" err="1"/>
              <a:t>&amp;N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1AC27-5DE7-4C77-FDF3-11D4F80A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43" y="1922779"/>
            <a:ext cx="4940254" cy="4348811"/>
          </a:xfrm>
        </p:spPr>
        <p:txBody>
          <a:bodyPr>
            <a:normAutofit/>
          </a:bodyPr>
          <a:lstStyle/>
          <a:p>
            <a:r>
              <a:rPr lang="en-US" sz="2000" dirty="0"/>
              <a:t>Equations also close in the </a:t>
            </a:r>
            <a:r>
              <a:rPr lang="en-US" sz="2000" dirty="0" err="1"/>
              <a:t>large-N</a:t>
            </a:r>
            <a:r>
              <a:rPr lang="en-US" sz="2000" baseline="-25000" dirty="0" err="1"/>
              <a:t>c</a:t>
            </a:r>
            <a:r>
              <a:rPr lang="en-US" sz="2000" dirty="0" err="1"/>
              <a:t>&amp;N</a:t>
            </a:r>
            <a:r>
              <a:rPr lang="en-US" sz="2000" baseline="-25000" dirty="0" err="1"/>
              <a:t>f</a:t>
            </a:r>
            <a:r>
              <a:rPr lang="en-US" sz="2000" dirty="0"/>
              <a:t> (</a:t>
            </a:r>
            <a:r>
              <a:rPr lang="en-US" sz="2000" dirty="0" err="1"/>
              <a:t>Veneziano</a:t>
            </a:r>
            <a:r>
              <a:rPr lang="en-US" sz="2000" dirty="0"/>
              <a:t>) limit. </a:t>
            </a:r>
          </a:p>
          <a:p>
            <a:r>
              <a:rPr lang="en-US" sz="2000" dirty="0"/>
              <a:t>This is more realistic as it includes quarks.</a:t>
            </a:r>
          </a:p>
          <a:p>
            <a:r>
              <a:rPr lang="en-US" sz="2000" dirty="0"/>
              <a:t>Everything with 2 in the subscript </a:t>
            </a:r>
            <a:r>
              <a:rPr lang="en-US" sz="2000" dirty="0">
                <a:sym typeface="Wingdings" pitchFamily="2" charset="2"/>
              </a:rPr>
              <a:t>(e.g., G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and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is new compared to KPS papers.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0C12A-2D38-B030-FDCE-57563617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15DBE-2E54-BBC2-25B3-355D8D40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555" y="0"/>
            <a:ext cx="6448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9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Cross Checks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45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FBF1-C032-7EAE-1FB0-437A71CB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Cross Checks: spin-dependent DGLAP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097A3-07F8-9591-F86B-B518552F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568"/>
            <a:ext cx="10515600" cy="5168782"/>
          </a:xfrm>
        </p:spPr>
        <p:txBody>
          <a:bodyPr>
            <a:normAutofit/>
          </a:bodyPr>
          <a:lstStyle/>
          <a:p>
            <a:r>
              <a:rPr lang="en-US" sz="2000" dirty="0"/>
              <a:t>Our evolution at large Q</a:t>
            </a:r>
            <a:r>
              <a:rPr lang="en-US" sz="2000" baseline="30000" dirty="0"/>
              <a:t>2</a:t>
            </a:r>
            <a:r>
              <a:rPr lang="en-US" sz="2000" dirty="0"/>
              <a:t> can be cross-checked against the small-</a:t>
            </a:r>
            <a:r>
              <a:rPr lang="en-US" sz="2000" i="1" dirty="0"/>
              <a:t>x</a:t>
            </a:r>
            <a:r>
              <a:rPr lang="en-US" sz="2000" dirty="0"/>
              <a:t> limit of the spin-dependent DGLAP equation.</a:t>
            </a:r>
          </a:p>
          <a:p>
            <a:r>
              <a:rPr lang="en-US" sz="2000" dirty="0"/>
              <a:t>At DLA,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G is simply proportional to G</a:t>
            </a:r>
            <a:r>
              <a:rPr lang="en-US" sz="2000" baseline="-25000" dirty="0"/>
              <a:t>2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solved our large-N</a:t>
            </a:r>
            <a:r>
              <a:rPr lang="en-US" sz="2000" baseline="-25000" dirty="0"/>
              <a:t>c</a:t>
            </a:r>
            <a:r>
              <a:rPr lang="en-US" sz="2000" dirty="0"/>
              <a:t> equations iteratively, comparing ln(Q</a:t>
            </a:r>
            <a:r>
              <a:rPr lang="en-US" sz="2000" baseline="30000" dirty="0"/>
              <a:t>2</a:t>
            </a:r>
            <a:r>
              <a:rPr lang="en-US" sz="2000" dirty="0"/>
              <a:t>) terms with small-</a:t>
            </a:r>
            <a:r>
              <a:rPr lang="en-US" sz="2000" i="1" dirty="0"/>
              <a:t>x</a:t>
            </a:r>
            <a:r>
              <a:rPr lang="en-US" sz="2000" dirty="0"/>
              <a:t> spin-dependent DGLAP evolution.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obtained a complete agreement with LO+NLO+NNLO DGLAP at small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(R. </a:t>
            </a:r>
            <a:r>
              <a:rPr lang="en-US" sz="2000" dirty="0" err="1"/>
              <a:t>Mertig</a:t>
            </a:r>
            <a:r>
              <a:rPr lang="en-US" sz="2000" dirty="0"/>
              <a:t>, W.L. van </a:t>
            </a:r>
            <a:r>
              <a:rPr lang="en-US" sz="2000" dirty="0" err="1"/>
              <a:t>Neerven</a:t>
            </a:r>
            <a:r>
              <a:rPr lang="en-US" sz="2000" dirty="0"/>
              <a:t> ‘95; S. </a:t>
            </a:r>
            <a:r>
              <a:rPr lang="en-US" sz="2000" dirty="0" err="1"/>
              <a:t>Moch</a:t>
            </a:r>
            <a:r>
              <a:rPr lang="en-US" sz="2000" dirty="0"/>
              <a:t>, J.A.M. </a:t>
            </a:r>
            <a:r>
              <a:rPr lang="en-US" sz="2000" dirty="0" err="1"/>
              <a:t>Vermaseren</a:t>
            </a:r>
            <a:r>
              <a:rPr lang="en-US" sz="2000" dirty="0"/>
              <a:t>, A. Vogt, ‘14).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DF5B-1AF0-271D-BDBA-58AD02B5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78EA7-2C58-137F-36E4-DDA04441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18" y="2513131"/>
            <a:ext cx="8602363" cy="63044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DCAFDB-FCD0-BE6B-98BD-E8815DDC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34" y="3905086"/>
            <a:ext cx="4300329" cy="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371B83-31BA-8BEA-1EB4-E6B6D74C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7" y="5675858"/>
            <a:ext cx="8835081" cy="7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E1221-FB3B-A7A8-BE0E-9CCA86DF0A43}"/>
              </a:ext>
            </a:extLst>
          </p:cNvPr>
          <p:cNvSpPr txBox="1"/>
          <p:nvPr/>
        </p:nvSpPr>
        <p:spPr>
          <a:xfrm>
            <a:off x="10501638" y="5431738"/>
            <a:ext cx="170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can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predict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higher orders.</a:t>
            </a:r>
          </a:p>
        </p:txBody>
      </p:sp>
    </p:spTree>
    <p:extLst>
      <p:ext uri="{BB962C8B-B14F-4D97-AF65-F5344CB8AC3E}">
        <p14:creationId xmlns:p14="http://schemas.microsoft.com/office/powerpoint/2010/main" val="37330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837E-27A4-A124-B909-7D25BF5F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270F-9BE5-4E4D-1B39-735A17D7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081966"/>
            <a:ext cx="8770571" cy="477603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full list of sub-eikonal operators. What was included and what was missing.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Spin-dependent quantities at small </a:t>
            </a:r>
            <a:r>
              <a:rPr lang="en-US" i="1" dirty="0"/>
              <a:t>x</a:t>
            </a:r>
            <a:r>
              <a:rPr lang="en-US" dirty="0"/>
              <a:t>: g</a:t>
            </a:r>
            <a:r>
              <a:rPr lang="en-US" baseline="-25000" dirty="0"/>
              <a:t>1</a:t>
            </a:r>
            <a:r>
              <a:rPr lang="en-US" dirty="0"/>
              <a:t> structure function, </a:t>
            </a:r>
            <a:r>
              <a:rPr lang="en-US" dirty="0">
                <a:latin typeface="Symbol" pitchFamily="2" charset="2"/>
              </a:rPr>
              <a:t>DS</a:t>
            </a:r>
            <a:r>
              <a:rPr lang="en-US" dirty="0"/>
              <a:t> and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G. The expressions for the first two are modified.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helicity evolution equations in operator form (not closed).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helicity evolution at large-N</a:t>
            </a:r>
            <a:r>
              <a:rPr lang="en-US" baseline="-25000" dirty="0"/>
              <a:t>c</a:t>
            </a:r>
            <a:r>
              <a:rPr lang="en-US" dirty="0"/>
              <a:t> and </a:t>
            </a:r>
            <a:r>
              <a:rPr lang="en-US" dirty="0" err="1"/>
              <a:t>large-N</a:t>
            </a:r>
            <a:r>
              <a:rPr lang="en-US" baseline="-25000" dirty="0" err="1"/>
              <a:t>c</a:t>
            </a:r>
            <a:r>
              <a:rPr lang="en-US" dirty="0" err="1"/>
              <a:t>&amp;N</a:t>
            </a:r>
            <a:r>
              <a:rPr lang="en-US" baseline="-25000" dirty="0" err="1"/>
              <a:t>f</a:t>
            </a:r>
            <a:r>
              <a:rPr lang="en-US" dirty="0"/>
              <a:t> (closed).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Cross-checks.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Solution of the large-N</a:t>
            </a:r>
            <a:r>
              <a:rPr lang="en-US" baseline="-25000" dirty="0"/>
              <a:t>c</a:t>
            </a:r>
            <a:r>
              <a:rPr lang="en-US" dirty="0"/>
              <a:t> equations &amp; the intercept.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small-</a:t>
            </a:r>
            <a:r>
              <a:rPr lang="en-US" i="1" dirty="0"/>
              <a:t>x</a:t>
            </a:r>
            <a:r>
              <a:rPr lang="en-US" dirty="0"/>
              <a:t> helicity phenomenology.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5ADAC-99C2-AAB9-D9D0-0F738FDA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41E4-D3E1-A234-B191-5A3AF39F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Checks: two methods,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 in g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F6AE8-36A4-6069-9188-50F8A66F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rederived our evolution equations using the background field method. </a:t>
            </a:r>
          </a:p>
          <a:p>
            <a:endParaRPr lang="en-US" sz="2000" dirty="0"/>
          </a:p>
          <a:p>
            <a:r>
              <a:rPr lang="en-US" sz="2000" dirty="0"/>
              <a:t>This is in addition to a blend of Brodsky &amp; Lepage’s LCPT and background field method-inspired operator treatment which I presented above. We refer to the latter as the </a:t>
            </a:r>
            <a:r>
              <a:rPr lang="en-US" sz="2000" b="1" dirty="0"/>
              <a:t>light-cone operator treatment (LCOT)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Finally, one can even verify that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G enters the expression for g</a:t>
            </a:r>
            <a:r>
              <a:rPr lang="en-US" sz="2000" baseline="-25000" dirty="0"/>
              <a:t>1</a:t>
            </a:r>
            <a:r>
              <a:rPr lang="en-US" sz="2000" dirty="0"/>
              <a:t> with the right coefficient using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G ~ G</a:t>
            </a:r>
            <a:r>
              <a:rPr lang="en-US" sz="2000" baseline="-25000" dirty="0"/>
              <a:t>2</a:t>
            </a:r>
            <a:r>
              <a:rPr lang="en-US" sz="2000" dirty="0"/>
              <a:t> 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F02CE-0F93-C564-CE20-4EE66998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CC3E1-635E-6418-5AEE-4936FB0C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94" y="5095721"/>
            <a:ext cx="6680612" cy="9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871" y="2487530"/>
            <a:ext cx="8538518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Solution of the Large-N</a:t>
            </a:r>
            <a:r>
              <a:rPr lang="en-US" baseline="-25000" dirty="0"/>
              <a:t>c</a:t>
            </a:r>
            <a:r>
              <a:rPr lang="en-US" dirty="0"/>
              <a:t> Equations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745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8100-DFDF-AB7A-588B-F0D85CA0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the Large-N</a:t>
            </a:r>
            <a:r>
              <a:rPr lang="en-US" baseline="-25000" dirty="0"/>
              <a:t>c</a:t>
            </a:r>
            <a:r>
              <a:rPr lang="en-US" dirty="0"/>
              <a:t> Equations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E36229-2FA3-5994-B451-E1C8B9D2A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275" y="1971738"/>
            <a:ext cx="5384800" cy="3721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8B249-D4FB-3727-A9AD-42044650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59470-790B-A1A8-47BB-A5E36F462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5" y="1971738"/>
            <a:ext cx="5295900" cy="372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315C67-3615-4B00-D567-7022B9F8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35" y="5520749"/>
            <a:ext cx="1783633" cy="453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3D664-558D-3017-79E6-612D91B00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92" y="4694815"/>
            <a:ext cx="1484667" cy="450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D2D223-55A2-4A92-96F4-C3BE39C69F5E}"/>
              </a:ext>
            </a:extLst>
          </p:cNvPr>
          <p:cNvSpPr txBox="1"/>
          <p:nvPr/>
        </p:nvSpPr>
        <p:spPr>
          <a:xfrm>
            <a:off x="4670854" y="5777770"/>
            <a:ext cx="6606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large-N</a:t>
            </a:r>
            <a:r>
              <a:rPr lang="en-US" sz="2000" baseline="-25000" dirty="0"/>
              <a:t>c</a:t>
            </a:r>
            <a:r>
              <a:rPr lang="en-US" sz="2000" dirty="0"/>
              <a:t> equations for G and G</a:t>
            </a:r>
            <a:r>
              <a:rPr lang="en-US" sz="2000" baseline="-25000" dirty="0"/>
              <a:t>2</a:t>
            </a:r>
            <a:r>
              <a:rPr lang="en-US" sz="2000" dirty="0"/>
              <a:t> can be solved </a:t>
            </a:r>
            <a:br>
              <a:rPr lang="en-US" sz="2000" dirty="0"/>
            </a:br>
            <a:r>
              <a:rPr lang="en-US" sz="2000" dirty="0"/>
              <a:t>numerically (and, possibly, analytically).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0C2EA-B3C0-5885-9E63-F33F0C42E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835" y="6102537"/>
            <a:ext cx="1203941" cy="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19F24-3950-A2E5-E9F2-2CBE0B283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392" y="5153213"/>
            <a:ext cx="1861894" cy="5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2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4C26-0ACF-380E-8508-18E6228E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</a:t>
            </a:r>
            <a:r>
              <a:rPr lang="en-US" i="1" dirty="0"/>
              <a:t>x</a:t>
            </a:r>
            <a:r>
              <a:rPr lang="en-US" dirty="0"/>
              <a:t> Asymptotics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FD7FB-DD71-1742-2FF1-27A8C5C6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en-US" sz="2000" dirty="0"/>
              <a:t>Fitting the slope of the log plots of G and G</a:t>
            </a:r>
            <a:r>
              <a:rPr lang="en-US" sz="2000" baseline="-25000" dirty="0"/>
              <a:t>2</a:t>
            </a:r>
            <a:r>
              <a:rPr lang="en-US" sz="2000" dirty="0"/>
              <a:t> vs e we can read off the small-x intercept: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69B7C-2F13-D3B0-5F52-84199987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1477C-9BC1-558F-615C-C0EB4B45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3981"/>
            <a:ext cx="4376351" cy="2669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CFB99-25DF-C6A8-8006-BB5E92B3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9" y="2597197"/>
            <a:ext cx="4376351" cy="26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48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9670-713E-3C60-75DB-AD205D95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</a:t>
            </a:r>
            <a:r>
              <a:rPr lang="en-US" i="1" dirty="0"/>
              <a:t>x</a:t>
            </a:r>
            <a:r>
              <a:rPr lang="en-US" dirty="0"/>
              <a:t> Asymptotics for Helicity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045C-7247-E804-4298-8EF930404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The resulting small-</a:t>
            </a:r>
            <a:r>
              <a:rPr lang="en-US" sz="2000" i="1" dirty="0"/>
              <a:t>x</a:t>
            </a:r>
            <a:r>
              <a:rPr lang="en-US" sz="2000" dirty="0"/>
              <a:t> asymptotics for helicity PDFs and the g</a:t>
            </a:r>
            <a:r>
              <a:rPr lang="en-US" sz="2000" baseline="-25000" dirty="0"/>
              <a:t>1</a:t>
            </a:r>
            <a:r>
              <a:rPr lang="en-US" sz="2000" dirty="0"/>
              <a:t> structure function 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intercept is in complete agreement with the work by J. Bartels, B. </a:t>
            </a:r>
            <a:r>
              <a:rPr lang="en-US" sz="2000" dirty="0" err="1"/>
              <a:t>Ermolaev</a:t>
            </a:r>
            <a:r>
              <a:rPr lang="en-US" sz="2000" dirty="0"/>
              <a:t>, and M. </a:t>
            </a:r>
            <a:r>
              <a:rPr lang="en-US" sz="2000" dirty="0" err="1"/>
              <a:t>Ryskin</a:t>
            </a:r>
            <a:r>
              <a:rPr lang="en-US" sz="2000" dirty="0"/>
              <a:t> (1996) using infrared evolution equations (with the analytic intercept constructed by KPS in 2016):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“Peace in the valley.”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51922-704E-52CD-84B4-2E12EB64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389C8-A2C0-9B16-40FC-FAC68E63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64" y="2589543"/>
            <a:ext cx="6174271" cy="75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9E7E7-03B7-2449-9765-CA41FFD7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75" y="4710201"/>
            <a:ext cx="4920048" cy="7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487" y="2487530"/>
            <a:ext cx="8528858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Helicity at Small </a:t>
            </a:r>
            <a:r>
              <a:rPr lang="en-US" i="1" dirty="0"/>
              <a:t>x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Preliminary Phenomenology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65002" y="4892936"/>
            <a:ext cx="986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Adamiak, W. Melnitchouk, D. Pitonyak, N. Sato, M. Sievert, YK, 2102.06159 [hep-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2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485B-B4E0-9A42-A819-8A831109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975" y="1825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Small-</a:t>
            </a:r>
            <a:r>
              <a:rPr lang="en-US" i="1" dirty="0"/>
              <a:t>x</a:t>
            </a:r>
            <a:r>
              <a:rPr lang="en-US" dirty="0"/>
              <a:t> Polarized DIS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A3C8F-48EC-D84F-A8D2-D86D7BE8F9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7931" y="1882141"/>
                <a:ext cx="6669156" cy="48367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We have analyzed all existing world polarized DIS data with </a:t>
                </a:r>
                <a:r>
                  <a:rPr lang="en-US" sz="2000" i="1" dirty="0"/>
                  <a:t>x</a:t>
                </a:r>
                <a:r>
                  <a:rPr lang="en-US" sz="2000" dirty="0"/>
                  <a:t>&lt;0.1=</a:t>
                </a:r>
                <a:r>
                  <a:rPr lang="en-US" sz="2000" i="1" dirty="0"/>
                  <a:t>x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(122 data points) using the large-N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 KPS evolution with the Born-inspired initial conditions (8 parameters for 2 flavors, 11 parameters for 3 flavors).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It worked well, with </a:t>
                </a:r>
                <a:r>
                  <a:rPr lang="en-US" sz="2000" dirty="0">
                    <a:latin typeface="Symbol" pitchFamily="2" charset="2"/>
                  </a:rPr>
                  <a:t>c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/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pts</a:t>
                </a:r>
                <a:r>
                  <a:rPr lang="en-US" sz="2000" dirty="0"/>
                  <a:t> =1.01 </a:t>
                </a:r>
                <a:br>
                  <a:rPr lang="en-US" sz="2000" dirty="0"/>
                </a:br>
                <a:r>
                  <a:rPr lang="en-US" sz="2000" dirty="0"/>
                  <a:t>(cf. JAM16: </a:t>
                </a:r>
                <a:r>
                  <a:rPr lang="en-US" sz="2000" dirty="0">
                    <a:latin typeface="Symbol" pitchFamily="2" charset="2"/>
                  </a:rPr>
                  <a:t>c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/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pts</a:t>
                </a:r>
                <a:r>
                  <a:rPr lang="en-US" sz="2000" dirty="0"/>
                  <a:t> =1.07)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Small-</a:t>
                </a:r>
                <a:r>
                  <a:rPr lang="en-US" sz="2000" i="1" dirty="0"/>
                  <a:t>x</a:t>
                </a:r>
                <a:r>
                  <a:rPr lang="en-US" sz="2000" dirty="0"/>
                  <a:t> evolution starts at x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=0.1 ! (cf. x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=0.01 for unpolarized BK/JIMWLK evolution) Our approach fails at larger </a:t>
                </a:r>
                <a:r>
                  <a:rPr lang="en-US" sz="2000" i="1" dirty="0"/>
                  <a:t>x</a:t>
                </a:r>
                <a:r>
                  <a:rPr lang="en-US" sz="2000" dirty="0"/>
                  <a:t> as expected </a:t>
                </a:r>
                <a:br>
                  <a:rPr lang="en-US" sz="2000" dirty="0"/>
                </a:br>
                <a:r>
                  <a:rPr lang="en-US" sz="2000" dirty="0"/>
                  <a:t>(x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=0.3 gives </a:t>
                </a:r>
                <a:r>
                  <a:rPr lang="en-US" sz="2000" dirty="0">
                    <a:latin typeface="Symbol" pitchFamily="2" charset="2"/>
                  </a:rPr>
                  <a:t>c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/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pts</a:t>
                </a:r>
                <a:r>
                  <a:rPr lang="en-US" sz="2000" dirty="0"/>
                  <a:t> =4.75).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A3C8F-48EC-D84F-A8D2-D86D7BE8F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7931" y="1882141"/>
                <a:ext cx="6669156" cy="4836711"/>
              </a:xfrm>
              <a:blipFill>
                <a:blip r:embed="rId2"/>
                <a:stretch>
                  <a:fillRect l="-760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AC8EEC-FD6C-A348-B1D2-F151B1FF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65" y="3424883"/>
            <a:ext cx="4353491" cy="559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1CB9F2-BCDE-AA44-A668-B02852FC9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532" y="1122395"/>
            <a:ext cx="3800486" cy="614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84CC64-D6DD-4B45-8A7A-F426494F2C50}"/>
              </a:ext>
            </a:extLst>
          </p:cNvPr>
          <p:cNvSpPr txBox="1"/>
          <p:nvPr/>
        </p:nvSpPr>
        <p:spPr>
          <a:xfrm>
            <a:off x="120401" y="339804"/>
            <a:ext cx="2920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(Adamiak, Melnitchouk,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Pitonyak, Sato, Sievert,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YK, 2102.06159 [hep-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JAMsmall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1788A-FA51-1E4F-9D51-CA8269FC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B03948-42AD-3242-81FF-F08C7D7EC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38" y="1000168"/>
            <a:ext cx="4056445" cy="5408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EB3B5-C905-3D45-9134-320D25677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928" y="41564"/>
            <a:ext cx="2971671" cy="5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4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A09E-2E69-0E42-91F7-BFCB4374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to start small-</a:t>
            </a:r>
            <a:r>
              <a:rPr lang="en-US" i="1" dirty="0"/>
              <a:t>x</a:t>
            </a:r>
            <a:r>
              <a:rPr lang="en-US" dirty="0"/>
              <a:t>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2F6FF-B9DD-B846-B113-CAF2FE88EC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evolution starts at </a:t>
            </a:r>
            <a:r>
              <a:rPr lang="en-US" sz="2000" i="1" dirty="0"/>
              <a:t>x=x</a:t>
            </a:r>
            <a:r>
              <a:rPr lang="en-US" sz="2000" baseline="-25000" dirty="0"/>
              <a:t>0</a:t>
            </a:r>
            <a:r>
              <a:rPr lang="en-US" sz="2000" dirty="0"/>
              <a:t>, and continues toward smaller </a:t>
            </a:r>
            <a:r>
              <a:rPr lang="en-US" sz="2000" i="1" dirty="0"/>
              <a:t>x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The quality of our fit rapidly deteriorates for </a:t>
            </a:r>
            <a:r>
              <a:rPr lang="en-US" sz="2000" i="1" dirty="0"/>
              <a:t>x</a:t>
            </a:r>
            <a:r>
              <a:rPr lang="en-US" sz="2000" baseline="-25000" dirty="0"/>
              <a:t>0</a:t>
            </a:r>
            <a:r>
              <a:rPr lang="en-US" sz="2000" dirty="0"/>
              <a:t>&gt;0.2, as expected from a small-</a:t>
            </a:r>
            <a:r>
              <a:rPr lang="en-US" sz="2000" i="1" dirty="0"/>
              <a:t>x</a:t>
            </a:r>
            <a:r>
              <a:rPr lang="en-US" sz="2000" dirty="0"/>
              <a:t> approach. </a:t>
            </a:r>
          </a:p>
          <a:p>
            <a:endParaRPr lang="en-US" sz="2000" dirty="0"/>
          </a:p>
          <a:p>
            <a:r>
              <a:rPr lang="en-US" sz="2000" dirty="0"/>
              <a:t>In unpolarized BK/JIMWLK evolution, typically </a:t>
            </a:r>
            <a:r>
              <a:rPr lang="en-US" sz="2000" i="1" dirty="0"/>
              <a:t>x</a:t>
            </a:r>
            <a:r>
              <a:rPr lang="en-US" sz="2000" baseline="-25000" dirty="0"/>
              <a:t>0</a:t>
            </a:r>
            <a:r>
              <a:rPr lang="en-US" sz="2000" dirty="0"/>
              <a:t>=0.01, so the fact that our fit works up to such a high </a:t>
            </a:r>
            <a:r>
              <a:rPr lang="en-US" sz="2000" i="1" dirty="0"/>
              <a:t>x</a:t>
            </a:r>
            <a:r>
              <a:rPr lang="en-US" sz="2000" baseline="-25000" dirty="0"/>
              <a:t>0 </a:t>
            </a:r>
            <a:r>
              <a:rPr lang="en-US" sz="2000" dirty="0"/>
              <a:t>is quite remarkable. 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4D8AC11B-FC24-E140-ABAB-76423CF8C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9690" y="2196548"/>
            <a:ext cx="5627285" cy="33763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FF055-580E-F4D9-2774-4EDA1C9E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4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1001-66D3-124F-A3BA-6FA33DEC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85" y="15957"/>
            <a:ext cx="8564632" cy="1325563"/>
          </a:xfrm>
        </p:spPr>
        <p:txBody>
          <a:bodyPr/>
          <a:lstStyle/>
          <a:p>
            <a:pPr algn="ctr"/>
            <a:r>
              <a:rPr lang="en-US" dirty="0"/>
              <a:t>Prediction for g</a:t>
            </a:r>
            <a:r>
              <a:rPr lang="en-US" baseline="-25000" dirty="0"/>
              <a:t>1</a:t>
            </a:r>
            <a:r>
              <a:rPr lang="en-US" dirty="0"/>
              <a:t> structure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DB7E7-6B9E-5140-ABDB-34AA4A0BD43D}"/>
              </a:ext>
            </a:extLst>
          </p:cNvPr>
          <p:cNvSpPr txBox="1"/>
          <p:nvPr/>
        </p:nvSpPr>
        <p:spPr>
          <a:xfrm>
            <a:off x="1932697" y="5809929"/>
            <a:ext cx="970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Thick band: 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CL; thin band: impact of EIC data. With the EIC pseudo-data we have 1096 data points.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62CE923-D7DD-6A40-A35B-587E186C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51" y="1325563"/>
            <a:ext cx="7886700" cy="394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F9B795-4B3E-B641-83E3-70891D128C28}"/>
                  </a:ext>
                </a:extLst>
              </p:cNvPr>
              <p:cNvSpPr txBox="1"/>
              <p:nvPr/>
            </p:nvSpPr>
            <p:spPr>
              <a:xfrm>
                <a:off x="1997351" y="5338618"/>
                <a:ext cx="5961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structure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spin-dependent part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F9B795-4B3E-B641-83E3-70891D128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51" y="5338618"/>
                <a:ext cx="5961632" cy="369332"/>
              </a:xfrm>
              <a:prstGeom prst="rect">
                <a:avLst/>
              </a:prstGeom>
              <a:blipFill>
                <a:blip r:embed="rId3"/>
                <a:stretch>
                  <a:fillRect l="-85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137BBA-E10F-8D4B-981E-7422E9930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256" y="5195644"/>
            <a:ext cx="2971671" cy="5632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1D70E-E743-8541-BF30-DDF90C04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767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1001-66D3-124F-A3BA-6FA33DEC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Predictions for helicity PDFs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5FD2E-A880-6A41-A499-77DC1E892AA1}"/>
              </a:ext>
            </a:extLst>
          </p:cNvPr>
          <p:cNvSpPr txBox="1"/>
          <p:nvPr/>
        </p:nvSpPr>
        <p:spPr>
          <a:xfrm>
            <a:off x="6861313" y="1699593"/>
            <a:ext cx="3768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Adamiak, W. Melnitchouk,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Pitonyak, N. Sato, M. Sievert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&amp; YK,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2102.06159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[hep-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 Collaboration framework.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A3B70-EFA8-E547-986A-73478F7A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63" y="6086162"/>
            <a:ext cx="6502232" cy="63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FE59C6-49B7-1140-BA10-6BE43D35ADEF}"/>
                  </a:ext>
                </a:extLst>
              </p:cNvPr>
              <p:cNvSpPr txBox="1"/>
              <p:nvPr/>
            </p:nvSpPr>
            <p:spPr>
              <a:xfrm>
                <a:off x="7030279" y="5027927"/>
                <a:ext cx="240745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we plug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=0.25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=0.80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FE59C6-49B7-1140-BA10-6BE43D35A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279" y="5027927"/>
                <a:ext cx="2407454" cy="677108"/>
              </a:xfrm>
              <a:prstGeom prst="rect">
                <a:avLst/>
              </a:prstGeom>
              <a:blipFill>
                <a:blip r:embed="rId4"/>
                <a:stretch>
                  <a:fillRect l="-2094"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F310B5-0DB7-614C-96AF-54D8B3138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639" y="1095615"/>
            <a:ext cx="4564906" cy="4979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AFA72-CD21-3A44-BC9D-90DF4063D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949" y="2973812"/>
            <a:ext cx="1913233" cy="282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49167-811E-1047-97EC-A6D7C8460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022" y="4086022"/>
            <a:ext cx="3239077" cy="585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A4B80-E615-E444-9E05-19F09533619A}"/>
              </a:ext>
            </a:extLst>
          </p:cNvPr>
          <p:cNvSpPr txBox="1"/>
          <p:nvPr/>
        </p:nvSpPr>
        <p:spPr>
          <a:xfrm>
            <a:off x="102579" y="4623934"/>
            <a:ext cx="26516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Our (red) error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band does not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explode in the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unmeasured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region. We can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spin at small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EE041-E5C3-0249-B3CB-A0A3794D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C9FDC-4D1A-9E62-8A1E-2F332367F400}"/>
              </a:ext>
            </a:extLst>
          </p:cNvPr>
          <p:cNvSpPr txBox="1"/>
          <p:nvPr/>
        </p:nvSpPr>
        <p:spPr>
          <a:xfrm>
            <a:off x="10039350" y="5340096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old intercept!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812CC9-CD82-5629-1815-12BF8A40DBE9}"/>
              </a:ext>
            </a:extLst>
          </p:cNvPr>
          <p:cNvCxnSpPr/>
          <p:nvPr/>
        </p:nvCxnSpPr>
        <p:spPr>
          <a:xfrm flipH="1">
            <a:off x="9372600" y="5705035"/>
            <a:ext cx="666750" cy="522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3745-EE24-7445-9453-76AE8F50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Eikonality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C425-D529-0A45-AA4B-65E7C200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611678" cy="4802187"/>
          </a:xfrm>
        </p:spPr>
        <p:txBody>
          <a:bodyPr>
            <a:normAutofit/>
          </a:bodyPr>
          <a:lstStyle/>
          <a:p>
            <a:r>
              <a:rPr lang="en-US" sz="2000" dirty="0"/>
              <a:t>One can classify various TMDs by their small-</a:t>
            </a:r>
            <a:r>
              <a:rPr lang="en-US" sz="2000" i="1" dirty="0"/>
              <a:t>x</a:t>
            </a:r>
            <a:r>
              <a:rPr lang="en-US" sz="2000" dirty="0"/>
              <a:t> asymptotics.</a:t>
            </a:r>
          </a:p>
          <a:p>
            <a:r>
              <a:rPr lang="en-US" sz="2000" dirty="0"/>
              <a:t>Eikonal behavior corresponds to (up to ~</a:t>
            </a:r>
            <a:r>
              <a:rPr lang="en-US" sz="2000" dirty="0" err="1">
                <a:latin typeface="Symbol" pitchFamily="2" charset="2"/>
              </a:rPr>
              <a:t>a</a:t>
            </a:r>
            <a:r>
              <a:rPr lang="en-US" sz="2000" baseline="-25000" dirty="0" err="1"/>
              <a:t>S</a:t>
            </a:r>
            <a:r>
              <a:rPr lang="en-US" sz="2000" baseline="-25000" dirty="0"/>
              <a:t> </a:t>
            </a:r>
            <a:r>
              <a:rPr lang="en-US" sz="2000" dirty="0"/>
              <a:t>corrections in the power)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Examples: unpolarized TMDs, Sivers function for gluons and quarks.</a:t>
            </a:r>
          </a:p>
          <a:p>
            <a:r>
              <a:rPr lang="en-US" sz="2000" dirty="0"/>
              <a:t>Sub-eikonal behavior corresponds to 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Example: helicity TMDs.</a:t>
            </a:r>
          </a:p>
          <a:p>
            <a:r>
              <a:rPr lang="en-US" sz="2000" dirty="0"/>
              <a:t>Sub-sub-eikonal behavior is</a:t>
            </a:r>
            <a:br>
              <a:rPr lang="en-US" sz="2000" dirty="0"/>
            </a:br>
            <a:r>
              <a:rPr lang="en-US" sz="2000" dirty="0"/>
              <a:t>Example: transversity.</a:t>
            </a:r>
          </a:p>
          <a:p>
            <a:endParaRPr lang="en-US" sz="2000" dirty="0"/>
          </a:p>
          <a:p>
            <a:r>
              <a:rPr lang="en-US" sz="2000" dirty="0"/>
              <a:t>We’ve been calling the leading power of </a:t>
            </a:r>
            <a:r>
              <a:rPr lang="en-US" sz="2000" i="1" dirty="0"/>
              <a:t>x</a:t>
            </a:r>
            <a:r>
              <a:rPr lang="en-US" sz="2000" dirty="0"/>
              <a:t> “eikonality”.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8ACFF-32CD-C94D-AF7D-245DFD82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B582C-4E4D-C84B-8631-E0AC57933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102" y="2469607"/>
            <a:ext cx="1534784" cy="570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3C0FC-AB08-5D49-BD6D-01010D11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816" y="3731547"/>
            <a:ext cx="3018368" cy="72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F0ABC-CF4B-2548-B7EF-33CDA019D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04" y="4819866"/>
            <a:ext cx="1627069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D5B3-BD3F-6D49-ABF9-F2289A74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42726"/>
            <a:ext cx="95059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Small-x quarks impact on the proton spin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4415-66A3-DC42-A266-04BB830E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49" y="1253331"/>
            <a:ext cx="905868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Potentially negative 10-20% of the proton spin may be carried by small-</a:t>
            </a:r>
            <a:r>
              <a:rPr lang="en-US" sz="2400" i="1" dirty="0"/>
              <a:t>x</a:t>
            </a:r>
            <a:r>
              <a:rPr lang="en-US" sz="2400" dirty="0"/>
              <a:t> quarks (</a:t>
            </a:r>
            <a:r>
              <a:rPr lang="en-US" sz="2400" dirty="0" err="1"/>
              <a:t>JAMsmall</a:t>
            </a:r>
            <a:r>
              <a:rPr lang="en-US" sz="2400" i="1" dirty="0" err="1"/>
              <a:t>x</a:t>
            </a:r>
            <a:r>
              <a:rPr lang="en-US" sz="2400" dirty="0"/>
              <a:t>, preliminary):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AF738-6E66-6643-8407-00CA13DC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64" y="2773017"/>
            <a:ext cx="3358302" cy="774516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00AD805B-9A08-E94C-93FD-16A7EC80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14" y="3976807"/>
            <a:ext cx="3807851" cy="2141916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B61F27C-BA1D-0641-B87F-92D5FFA15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146" y="2289539"/>
            <a:ext cx="6381973" cy="38291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BBEE8-DECA-A34F-9E6C-FF7CBA09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063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C3B2-6290-0A4F-B53A-02FC81CD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Speculation on a path to resolving </a:t>
            </a:r>
            <a:br>
              <a:rPr lang="en-US" dirty="0"/>
            </a:br>
            <a:r>
              <a:rPr lang="en-US" dirty="0"/>
              <a:t>the spin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9656-C185-0C40-A334-9A07DF2F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670353"/>
          </a:xfrm>
        </p:spPr>
        <p:txBody>
          <a:bodyPr>
            <a:normAutofit/>
          </a:bodyPr>
          <a:lstStyle/>
          <a:p>
            <a:r>
              <a:rPr lang="en-US" sz="2000" dirty="0"/>
              <a:t>Above we discussed quark helicity at small </a:t>
            </a:r>
            <a:r>
              <a:rPr lang="en-US" sz="2000" i="1" dirty="0"/>
              <a:t>x</a:t>
            </a:r>
            <a:r>
              <a:rPr lang="en-US" sz="2000" dirty="0"/>
              <a:t>. Let’s add the orbital angular momentum (OAM) (Hatta &amp; Yang, ’18; YK ‘19):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So, the net quark (1/2) </a:t>
            </a:r>
            <a:r>
              <a:rPr lang="en-US" sz="2000" dirty="0" err="1"/>
              <a:t>helicity+OAM</a:t>
            </a:r>
            <a:r>
              <a:rPr lang="en-US" sz="2000" dirty="0"/>
              <a:t> = (-1/2) helicity.</a:t>
            </a:r>
          </a:p>
          <a:p>
            <a:r>
              <a:rPr lang="en-US" sz="2000" dirty="0"/>
              <a:t>For x&lt;0.001 we thus expect (preliminary!)</a:t>
            </a:r>
          </a:p>
          <a:p>
            <a:endParaRPr lang="en-US" sz="2000" dirty="0"/>
          </a:p>
          <a:p>
            <a:r>
              <a:rPr lang="en-US" sz="2000" dirty="0"/>
              <a:t>Add to this the larger-</a:t>
            </a:r>
            <a:r>
              <a:rPr lang="en-US" sz="2000" i="1" dirty="0"/>
              <a:t>x</a:t>
            </a:r>
            <a:r>
              <a:rPr lang="en-US" sz="2000" dirty="0"/>
              <a:t> numbers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83F08-9F1A-534D-9FCC-F4F1846E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85" y="2422427"/>
            <a:ext cx="5206029" cy="342002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BFAB0DF-EBFB-1142-86E9-8A186634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767" y="3211995"/>
            <a:ext cx="5206029" cy="3123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DD88A-F585-4140-9B04-7DC27280D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96" y="3700066"/>
            <a:ext cx="6171096" cy="3895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A15E83-D328-8748-A8DA-F5A687BA1E4B}"/>
              </a:ext>
            </a:extLst>
          </p:cNvPr>
          <p:cNvCxnSpPr>
            <a:cxnSpLocks/>
          </p:cNvCxnSpPr>
          <p:nvPr/>
        </p:nvCxnSpPr>
        <p:spPr>
          <a:xfrm flipV="1">
            <a:off x="9690651" y="3565515"/>
            <a:ext cx="0" cy="216672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176E7E-2B80-6347-AFD3-BE86C20AA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017" y="4611088"/>
            <a:ext cx="4156671" cy="325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FD455-DA57-9645-826F-83A6A31C8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017" y="5010387"/>
            <a:ext cx="3990332" cy="313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119CF6-FC63-B64A-9D92-AFDB29110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667" y="5888047"/>
            <a:ext cx="4483100" cy="35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54912-38CB-734A-82AE-11903D2EDFBA}"/>
              </a:ext>
            </a:extLst>
          </p:cNvPr>
          <p:cNvSpPr txBox="1"/>
          <p:nvPr/>
        </p:nvSpPr>
        <p:spPr>
          <a:xfrm>
            <a:off x="9081057" y="2439584"/>
            <a:ext cx="311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JAMsmall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preliminary,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Adamiak, Melnitchouk,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Pitonyak, Sato, Sievert, YK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409F3-7363-EE3F-9CFB-70E25139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06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3338-AE41-DE32-067E-9A658D51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0D7E-CDC9-D291-81EA-A8DCC05EE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above phenomenology was done using the old version of the evolution equations. Consider it a proof of principle. (Most data was described by the Born-inspired initial conditions for the dipole amplitudes, that is, without evolution.)</a:t>
            </a:r>
          </a:p>
          <a:p>
            <a:endParaRPr lang="en-US" dirty="0"/>
          </a:p>
          <a:p>
            <a:r>
              <a:rPr lang="en-US" dirty="0"/>
              <a:t>Phenomenology with the new corrected evolution equations is being developed as we speak.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AD20B-2F48-B258-1775-941A32A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9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867FBA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03A3D-CBAD-B8A1-3B9F-A7C3BD75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FEAD-DCFC-B2F7-A350-E20DC44D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Small-</a:t>
            </a:r>
            <a:r>
              <a:rPr lang="en-US" sz="2000" i="1" dirty="0"/>
              <a:t>x</a:t>
            </a:r>
            <a:r>
              <a:rPr lang="en-US" sz="2000" dirty="0"/>
              <a:t> helicity evolution equations have been updated due to the mixing of the amplitude G</a:t>
            </a:r>
            <a:r>
              <a:rPr lang="en-US" sz="2000" baseline="-25000" dirty="0"/>
              <a:t>2</a:t>
            </a:r>
            <a:r>
              <a:rPr lang="en-US" sz="2000" dirty="0"/>
              <a:t> with the previously known (KPS) evolution.</a:t>
            </a:r>
          </a:p>
          <a:p>
            <a:r>
              <a:rPr lang="en-US" sz="2000" dirty="0"/>
              <a:t>The physical reason behind the mixing is not clear.</a:t>
            </a:r>
          </a:p>
          <a:p>
            <a:r>
              <a:rPr lang="en-US" sz="2000" dirty="0"/>
              <a:t>The new equations pass many independent cross checks. </a:t>
            </a:r>
          </a:p>
          <a:p>
            <a:r>
              <a:rPr lang="en-US" sz="2000" dirty="0"/>
              <a:t>The solution of the large-N</a:t>
            </a:r>
            <a:r>
              <a:rPr lang="en-US" sz="2000" baseline="-25000" dirty="0"/>
              <a:t>c</a:t>
            </a:r>
            <a:r>
              <a:rPr lang="en-US" sz="2000" dirty="0"/>
              <a:t> equations agrees with the result by Bartels, </a:t>
            </a:r>
            <a:r>
              <a:rPr lang="en-US" sz="2000" dirty="0" err="1"/>
              <a:t>Ermolaev</a:t>
            </a:r>
            <a:r>
              <a:rPr lang="en-US" sz="2000" dirty="0"/>
              <a:t> &amp; </a:t>
            </a:r>
            <a:r>
              <a:rPr lang="en-US" sz="2000" dirty="0" err="1"/>
              <a:t>Ryskin</a:t>
            </a:r>
            <a:r>
              <a:rPr lang="en-US" sz="2000" dirty="0"/>
              <a:t> (1996).</a:t>
            </a:r>
          </a:p>
          <a:p>
            <a:r>
              <a:rPr lang="en-US" sz="2000" dirty="0"/>
              <a:t>Small-</a:t>
            </a:r>
            <a:r>
              <a:rPr lang="en-US" sz="2000" i="1" dirty="0"/>
              <a:t>x</a:t>
            </a:r>
            <a:r>
              <a:rPr lang="en-US" sz="2000" dirty="0"/>
              <a:t> OAM asymptotics, helicity JIMWLK &amp; MV model, single-logarithmic evolution, and phenomenology must be updated too. Stay tuned.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9501F-42C2-83F1-A0BC-1942F76D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570" y="6356350"/>
            <a:ext cx="74022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 smtClean="0"/>
              <a:pPr>
                <a:spcAft>
                  <a:spcPts val="600"/>
                </a:spcAft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1986-E8DC-1143-8D17-97EFBD39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602" y="272649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Introduction and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76B28-0BFD-D64D-A471-9D54D84F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Helicity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953814"/>
                <a:ext cx="9016314" cy="551004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To quantify the contributions of quarks and gluons to the proton spin on defines helicity distribution functions: number of quarks/gluons with spin parallel to the proton momentum minus the number of quarks/gluons with the spin opposite to the proton momentum: 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helicity parton distributions are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with the net flavor-singlet quark helicity distribution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the gluon helicity distribution.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53814"/>
                <a:ext cx="9016314" cy="5510048"/>
              </a:xfrm>
              <a:blipFill>
                <a:blip r:embed="rId2"/>
                <a:stretch>
                  <a:fillRect l="-563" t="-460" r="-986" b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2261-BD66-B544-9384-C35EE5C4F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1321" y="2391228"/>
            <a:ext cx="2836071" cy="664235"/>
            <a:chOff x="838200" y="2971800"/>
            <a:chExt cx="2926080" cy="731520"/>
          </a:xfrm>
        </p:grpSpPr>
        <p:grpSp>
          <p:nvGrpSpPr>
            <p:cNvPr id="7" name="Group 22"/>
            <p:cNvGrpSpPr/>
            <p:nvPr/>
          </p:nvGrpSpPr>
          <p:grpSpPr>
            <a:xfrm>
              <a:off x="838200" y="2971800"/>
              <a:ext cx="2926080" cy="731520"/>
              <a:chOff x="914400" y="3352800"/>
              <a:chExt cx="2926080" cy="731520"/>
            </a:xfrm>
          </p:grpSpPr>
          <p:grpSp>
            <p:nvGrpSpPr>
              <p:cNvPr id="9" name="Group 15"/>
              <p:cNvGrpSpPr/>
              <p:nvPr/>
            </p:nvGrpSpPr>
            <p:grpSpPr>
              <a:xfrm>
                <a:off x="914400" y="3352800"/>
                <a:ext cx="2926080" cy="731520"/>
                <a:chOff x="914400" y="3352800"/>
                <a:chExt cx="2926080" cy="73152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914400" y="3352800"/>
                  <a:ext cx="2484120" cy="731520"/>
                  <a:chOff x="914400" y="3352800"/>
                  <a:chExt cx="2484120" cy="731520"/>
                </a:xfrm>
              </p:grpSpPr>
              <p:sp>
                <p:nvSpPr>
                  <p:cNvPr id="18" name="Oval 4"/>
                  <p:cNvSpPr>
                    <a:spLocks noChangeAspect="1"/>
                  </p:cNvSpPr>
                  <p:nvPr/>
                </p:nvSpPr>
                <p:spPr>
                  <a:xfrm>
                    <a:off x="26670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Oval 5"/>
                  <p:cNvSpPr>
                    <a:spLocks noChangeAspect="1"/>
                  </p:cNvSpPr>
                  <p:nvPr/>
                </p:nvSpPr>
                <p:spPr>
                  <a:xfrm>
                    <a:off x="914400" y="3352800"/>
                    <a:ext cx="731520" cy="73152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645920" y="371856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3383280" y="3733800"/>
                  <a:ext cx="457200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21"/>
              <p:cNvGrpSpPr/>
              <p:nvPr/>
            </p:nvGrpSpPr>
            <p:grpSpPr>
              <a:xfrm>
                <a:off x="1066800" y="3657600"/>
                <a:ext cx="2209800" cy="152400"/>
                <a:chOff x="1066800" y="3657600"/>
                <a:chExt cx="2209800" cy="1524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0668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124200" y="3657600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 flipH="1">
                  <a:off x="28194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10800000" flipH="1">
                  <a:off x="1143000" y="3733800"/>
                  <a:ext cx="381000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>
            <a:xfrm>
              <a:off x="2209800" y="3352800"/>
              <a:ext cx="228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4" y="4134654"/>
            <a:ext cx="5378831" cy="39664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82" y="5261971"/>
            <a:ext cx="5405918" cy="2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Proton Helicity Sum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495"/>
            <a:ext cx="8229600" cy="51286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Helicity sum rule (Jaffe &amp; Manohar, 1989):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with the net quark and gluon spin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L</a:t>
            </a:r>
            <a:r>
              <a:rPr lang="en-US" sz="2000" baseline="-25000" dirty="0" err="1"/>
              <a:t>q</a:t>
            </a:r>
            <a:r>
              <a:rPr lang="en-US" sz="2000" dirty="0"/>
              <a:t> and </a:t>
            </a:r>
            <a:r>
              <a:rPr lang="en-US" sz="2000" dirty="0" err="1"/>
              <a:t>L</a:t>
            </a:r>
            <a:r>
              <a:rPr lang="en-US" sz="2000" baseline="-25000" dirty="0" err="1"/>
              <a:t>g</a:t>
            </a:r>
            <a:r>
              <a:rPr lang="en-US" sz="2000" dirty="0"/>
              <a:t> are the quark and gluon orbital angular momenta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81" y="2330142"/>
            <a:ext cx="3601680" cy="74656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17" y="4407246"/>
            <a:ext cx="3637645" cy="104284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45" y="4370718"/>
            <a:ext cx="3476094" cy="107937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2261-BD66-B544-9384-C35EE5C4F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911" y="733571"/>
            <a:ext cx="3403889" cy="30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2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575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Proton Spin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3575"/>
            <a:ext cx="8229600" cy="553100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spin puzzle began when the EMC collaboration measured the proton g</a:t>
            </a:r>
            <a:r>
              <a:rPr lang="en-US" sz="2000" baseline="-25000" dirty="0"/>
              <a:t>1 </a:t>
            </a:r>
            <a:r>
              <a:rPr lang="en-US" sz="2000" dirty="0"/>
              <a:t>structure function ca 1988. Their data resulted in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It appeared (constituent) quarks do not carry all of the proton spin </a:t>
            </a:r>
            <a:br>
              <a:rPr lang="en-US" sz="2000" dirty="0"/>
            </a:br>
            <a:r>
              <a:rPr lang="en-US" sz="2000" dirty="0"/>
              <a:t>(which would have corresponded to                 ).</a:t>
            </a:r>
          </a:p>
          <a:p>
            <a:endParaRPr lang="en-US" sz="2000" dirty="0"/>
          </a:p>
          <a:p>
            <a:r>
              <a:rPr lang="en-US" sz="2000" dirty="0"/>
              <a:t>Missing spin can be</a:t>
            </a:r>
          </a:p>
          <a:p>
            <a:pPr lvl="1"/>
            <a:r>
              <a:rPr lang="en-US" sz="1600" dirty="0"/>
              <a:t>Carried by gluons</a:t>
            </a:r>
          </a:p>
          <a:p>
            <a:pPr lvl="1"/>
            <a:r>
              <a:rPr lang="en-US" sz="1600" dirty="0"/>
              <a:t>In the orbital angular momenta of quarks and gluons</a:t>
            </a:r>
          </a:p>
          <a:p>
            <a:pPr lvl="1"/>
            <a:r>
              <a:rPr lang="en-US" sz="1600" dirty="0"/>
              <a:t>At small </a:t>
            </a:r>
            <a:r>
              <a:rPr lang="en-US" sz="1600" i="1" dirty="0"/>
              <a:t>x</a:t>
            </a:r>
            <a:r>
              <a:rPr lang="en-US" sz="1600" dirty="0"/>
              <a:t>: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Or all of the above!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08" y="3267635"/>
            <a:ext cx="3142772" cy="651443"/>
          </a:xfrm>
          <a:prstGeom prst="rect">
            <a:avLst/>
          </a:prstGeom>
          <a:ln w="22225">
            <a:noFill/>
          </a:ln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86" y="4662213"/>
            <a:ext cx="2060977" cy="5908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012867" y="5294377"/>
            <a:ext cx="14177" cy="354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55875" y="5620202"/>
            <a:ext cx="534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Can’t integrate down to zero, 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instead!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497410" y="3750870"/>
            <a:ext cx="3670406" cy="335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92380" y="3820621"/>
            <a:ext cx="947549" cy="40062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709506" y="3786211"/>
            <a:ext cx="1203067" cy="51606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80" y="4660479"/>
            <a:ext cx="1908381" cy="59257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7251107" y="5319263"/>
            <a:ext cx="14177" cy="354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0174D2-ECDC-B440-836A-7CE4C8BB1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345" y="1938609"/>
            <a:ext cx="1435634" cy="351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C0BBFD-2273-CA4A-A5D1-62EBBD694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627" y="2901223"/>
            <a:ext cx="953796" cy="2645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067B1-6ED6-E241-B288-978AAA7F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0F3F1"/>
      </a:lt2>
      <a:accent1>
        <a:srgbClr val="C34DAB"/>
      </a:accent1>
      <a:accent2>
        <a:srgbClr val="983BB1"/>
      </a:accent2>
      <a:accent3>
        <a:srgbClr val="794DC3"/>
      </a:accent3>
      <a:accent4>
        <a:srgbClr val="4045B3"/>
      </a:accent4>
      <a:accent5>
        <a:srgbClr val="4D83C3"/>
      </a:accent5>
      <a:accent6>
        <a:srgbClr val="3BA3B1"/>
      </a:accent6>
      <a:hlink>
        <a:srgbClr val="3F65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93B21"/>
      </a:dk2>
      <a:lt2>
        <a:srgbClr val="E7E8E2"/>
      </a:lt2>
      <a:accent1>
        <a:srgbClr val="867FBA"/>
      </a:accent1>
      <a:accent2>
        <a:srgbClr val="96A4C6"/>
      </a:accent2>
      <a:accent3>
        <a:srgbClr val="B096C6"/>
      </a:accent3>
      <a:accent4>
        <a:srgbClr val="BAA07F"/>
      </a:accent4>
      <a:accent5>
        <a:srgbClr val="A6A57E"/>
      </a:accent5>
      <a:accent6>
        <a:srgbClr val="96AB75"/>
      </a:accent6>
      <a:hlink>
        <a:srgbClr val="808751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alogousFromDarkSeedLeftStep">
    <a:dk1>
      <a:srgbClr val="000000"/>
    </a:dk1>
    <a:lt1>
      <a:srgbClr val="FFFFFF"/>
    </a:lt1>
    <a:dk2>
      <a:srgbClr val="1C2431"/>
    </a:dk2>
    <a:lt2>
      <a:srgbClr val="F0F3F1"/>
    </a:lt2>
    <a:accent1>
      <a:srgbClr val="C34DAB"/>
    </a:accent1>
    <a:accent2>
      <a:srgbClr val="983BB1"/>
    </a:accent2>
    <a:accent3>
      <a:srgbClr val="794DC3"/>
    </a:accent3>
    <a:accent4>
      <a:srgbClr val="4045B3"/>
    </a:accent4>
    <a:accent5>
      <a:srgbClr val="4D83C3"/>
    </a:accent5>
    <a:accent6>
      <a:srgbClr val="3BA3B1"/>
    </a:accent6>
    <a:hlink>
      <a:srgbClr val="3F65B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3097</Words>
  <Application>Microsoft Macintosh PowerPoint</Application>
  <PresentationFormat>Widescreen</PresentationFormat>
  <Paragraphs>414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Meiryo</vt:lpstr>
      <vt:lpstr>Arial</vt:lpstr>
      <vt:lpstr>Calibri</vt:lpstr>
      <vt:lpstr>Cambria Math</vt:lpstr>
      <vt:lpstr>Century Gothic</vt:lpstr>
      <vt:lpstr>Corbel</vt:lpstr>
      <vt:lpstr>Symbol</vt:lpstr>
      <vt:lpstr>SketchLinesVTI</vt:lpstr>
      <vt:lpstr>BrushVTI</vt:lpstr>
      <vt:lpstr>Quark and gluon helicity evolution at small-x:  revised and updated</vt:lpstr>
      <vt:lpstr>Preamble</vt:lpstr>
      <vt:lpstr>Preamble</vt:lpstr>
      <vt:lpstr>Outline</vt:lpstr>
      <vt:lpstr>Eikonality</vt:lpstr>
      <vt:lpstr>Introduction and goals</vt:lpstr>
      <vt:lpstr>Helicity Distributions</vt:lpstr>
      <vt:lpstr>Proton Helicity Sum Rule</vt:lpstr>
      <vt:lpstr>Proton Spin Puzzle</vt:lpstr>
      <vt:lpstr>Current Knowledge of Proton Spin</vt:lpstr>
      <vt:lpstr>Our goal</vt:lpstr>
      <vt:lpstr>EIC &amp; Spin Puzzle </vt:lpstr>
      <vt:lpstr>Sub-Eikonal Operators</vt:lpstr>
      <vt:lpstr>Dipole picture of DIS</vt:lpstr>
      <vt:lpstr>Polarized Dipole: non-eikonal small-x physics</vt:lpstr>
      <vt:lpstr>Polarized fundamental “Wilson line”</vt:lpstr>
      <vt:lpstr>Old: Polarized fundamental “Wilson line”</vt:lpstr>
      <vt:lpstr>Sub-eikonal quark S-matrix in background gluon and quark fields</vt:lpstr>
      <vt:lpstr>Sub-eikonal quark S-matrix in background gluon and quark fields</vt:lpstr>
      <vt:lpstr>Sub-eikonal quark S-matrix in background gluon and quark fields</vt:lpstr>
      <vt:lpstr>Helicity Observables at Small x</vt:lpstr>
      <vt:lpstr>Dipole Gluon Helicity TMD</vt:lpstr>
      <vt:lpstr>Gluon Helicity: (mostly) old results</vt:lpstr>
      <vt:lpstr>Quark Helicity PDF and TMD</vt:lpstr>
      <vt:lpstr>Amplitude Q</vt:lpstr>
      <vt:lpstr>g1 structure function</vt:lpstr>
      <vt:lpstr>Helicity Evolution</vt:lpstr>
      <vt:lpstr>Evolution for Polarized Quark Dipole</vt:lpstr>
      <vt:lpstr>Evolution for Polarized Quark Dipole</vt:lpstr>
      <vt:lpstr>Large Nc</vt:lpstr>
      <vt:lpstr>“Neighbor” dipole</vt:lpstr>
      <vt:lpstr>Resummation Parameter</vt:lpstr>
      <vt:lpstr>Helicity Evolution Ingredients</vt:lpstr>
      <vt:lpstr>Helicity Evolution: Ladders</vt:lpstr>
      <vt:lpstr>Helicity Evolution: Ladders</vt:lpstr>
      <vt:lpstr>Helicity Evolution: Ladders</vt:lpstr>
      <vt:lpstr>Large-Nc&amp;Nf</vt:lpstr>
      <vt:lpstr>Cross Checks</vt:lpstr>
      <vt:lpstr>Cross Checks: spin-dependent DGLAP</vt:lpstr>
      <vt:lpstr>Cross Checks: two methods, DG in g1</vt:lpstr>
      <vt:lpstr>Solution of the Large-Nc Equations</vt:lpstr>
      <vt:lpstr>Solution of the Large-Nc Equations</vt:lpstr>
      <vt:lpstr>Small-x Asymptotics</vt:lpstr>
      <vt:lpstr>Small-x Asymptotics for Helicity</vt:lpstr>
      <vt:lpstr>Helicity at Small x: Preliminary Phenomenology</vt:lpstr>
      <vt:lpstr>Small-x Polarized DIS Data</vt:lpstr>
      <vt:lpstr>Where to start small-x evolution</vt:lpstr>
      <vt:lpstr>Prediction for g1 structure function</vt:lpstr>
      <vt:lpstr>Predictions for helicity PDFs</vt:lpstr>
      <vt:lpstr>Small-x quarks impact on the proton spin</vt:lpstr>
      <vt:lpstr>Speculation on a path to resolving  the spin puzzle</vt:lpstr>
      <vt:lpstr>A warning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and gluon helicity evolution at small-x: revised and updated</dc:title>
  <dc:creator>Kovchegov, Yuri</dc:creator>
  <cp:lastModifiedBy>Kovchegov, Yuri</cp:lastModifiedBy>
  <cp:revision>204</cp:revision>
  <dcterms:created xsi:type="dcterms:W3CDTF">2022-05-07T20:33:45Z</dcterms:created>
  <dcterms:modified xsi:type="dcterms:W3CDTF">2022-08-03T02:14:21Z</dcterms:modified>
</cp:coreProperties>
</file>