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1196" r:id="rId2"/>
    <p:sldId id="1119" r:id="rId3"/>
    <p:sldId id="1295" r:id="rId4"/>
    <p:sldId id="1280" r:id="rId5"/>
    <p:sldId id="1283" r:id="rId6"/>
    <p:sldId id="1284" r:id="rId7"/>
    <p:sldId id="1093" r:id="rId8"/>
    <p:sldId id="1303" r:id="rId9"/>
    <p:sldId id="1253" r:id="rId10"/>
    <p:sldId id="1230" r:id="rId11"/>
    <p:sldId id="1234" r:id="rId12"/>
    <p:sldId id="1304" r:id="rId13"/>
    <p:sldId id="1305" r:id="rId14"/>
    <p:sldId id="889" r:id="rId15"/>
    <p:sldId id="1118" r:id="rId16"/>
    <p:sldId id="1298" r:id="rId17"/>
    <p:sldId id="1300" r:id="rId18"/>
    <p:sldId id="1302" r:id="rId19"/>
    <p:sldId id="1245" r:id="rId20"/>
    <p:sldId id="1288" r:id="rId21"/>
    <p:sldId id="1241" r:id="rId22"/>
    <p:sldId id="1243" r:id="rId23"/>
    <p:sldId id="1248" r:id="rId24"/>
    <p:sldId id="1247" r:id="rId25"/>
    <p:sldId id="1249" r:id="rId26"/>
    <p:sldId id="1250" r:id="rId27"/>
    <p:sldId id="125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5F2"/>
    <a:srgbClr val="36DF0F"/>
    <a:srgbClr val="0EFD01"/>
    <a:srgbClr val="DB0000"/>
    <a:srgbClr val="E0410B"/>
    <a:srgbClr val="4472F6"/>
    <a:srgbClr val="00A9FD"/>
    <a:srgbClr val="0059FF"/>
    <a:srgbClr val="005CD7"/>
    <a:srgbClr val="FFA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75"/>
    <p:restoredTop sz="93059"/>
  </p:normalViewPr>
  <p:slideViewPr>
    <p:cSldViewPr snapToGrid="0" snapToObjects="1">
      <p:cViewPr>
        <p:scale>
          <a:sx n="120" d="100"/>
          <a:sy n="120" d="100"/>
        </p:scale>
        <p:origin x="136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319624-0AD8-5147-A238-2E5AD09EE3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32A350-FAAA-5D4A-A876-6EF8F0896B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155D5-EBB4-CA4A-A56C-EB1A592C9E00}" type="datetimeFigureOut">
              <a:rPr lang="en-US" smtClean="0"/>
              <a:t>6/28/22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4BF969-F3F7-1245-BAAC-BA23A223A6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3471CA-DC88-544F-9F8B-A25904B049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D9478-CA91-B44C-B5AC-D2ED7AF9D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5854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810A4-78D4-1947-980E-2E22D2DFE1BF}" type="datetimeFigureOut">
              <a:rPr lang="en-US" smtClean="0"/>
              <a:t>6/28/22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70D93-55E9-2844-ACE0-3C2F03867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0358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0699D-E023-F147-AB49-3314C247FF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0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have been a multitude of nice measurements quantifying the differences between the properties of p-p and A-A jets through jet modification observables, for example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asymmetry and jet shape modifications. The aim in this program is to use jet modification observables to make direct inferences about how the quark–gluon plasma interacts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traversing through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57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have been a multitude of nice measurements quantifying the differences between the properties of p-p and A-A jets through jet modification observables, for example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asymmetry and jet shape modifications. The aim in this program is to use jet modification observables to make direct inferences about how the quark–gluon plasma interacts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traversing through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7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have been a multitude of nice measurements quantifying the differences between the properties of p-p and A-A jets through jet modification observables, for example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asymmetry and jet shape modifications. The aim in this program is to use jet modification observables to make direct inferences about how the quark–gluon plasma interacts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traversing through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82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have been a multitude of nice measurements quantifying the differences between the properties of p-p and A-A jets through jet modification observables, for example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asymmetry and jet shape modifications. The aim in this program is to use jet modification observables to make direct inferences about how the quark–gluon plasma interacts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traversing through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have been a multitude of nice measurements quantifying the differences between the properties of p-p and A-A jets through jet modification observables, for example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asymmetry and jet shape modifications. The aim in this program is to use jet modification observables to make direct inferences about how the quark–gluon plasma interacts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traversing through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78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have been a multitude of nice measurements quantifying the differences between the properties of p-p and A-A jets through jet modification observables, for example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asymmetry and jet shape modifications. The aim in this program is to use jet modification observables to make direct inferences about how the quark–gluon plasma interacts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traversing through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65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have been a multitude of nice measurements quantifying the differences between the properties of p-p and A-A jets through jet modification observables, for example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asymmetry and jet shape modifications. The aim in this program is to use jet modification observables to make direct inferences about how the quark–gluon plasma interacts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traversing through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503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have been a multitude of nice measurements quantifying the differences between the properties of p-p and A-A jets through jet modification observables, for example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asymmetry and jet shape modifications. The aim in this program is to use jet modification observables to make direct inferences about how the quark–gluon plasma interacts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traversing through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718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have been a multitude of nice measurements quantifying the differences between the properties of p-p and A-A jets through jet modification observables, for example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asymmetry and jet shape modifications. The aim in this program is to use jet modification observables to make direct inferences about how the quark–gluon plasma interacts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traversing through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249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have been a multitude of nice measurements quantifying the differences between the properties of p-p and A-A jets through jet modification observables, for example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asymmetry and jet shape modifications. The aim in this program is to use jet modification observables to make direct inferences about how the quark–gluon plasma interacts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traversing through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01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have been a multitude of nice measurements quantifying the differences between the properties of p-p and A-A jets through jet modification observables, for example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asymmetry and jet shape modifications. The aim in this program is to use jet modification observables to make direct inferences about how the quark–gluon plasma interacts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traversing through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921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have been a multitude of nice measurements quantifying the differences between the properties of p-p and A-A jets through jet modification observables, for example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asymmetry and jet shape modifications. The aim in this program is to use jet modification observables to make direct inferences about how the quark–gluon plasma interacts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traversing through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871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have been a multitude of nice measurements quantifying the differences between the properties of p-p and A-A jets through jet modification observables, for example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asymmetry and jet shape modifications. The aim in this program is to use jet modification observables to make direct inferences about how the quark–gluon plasma interacts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traversing through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761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have been a multitude of nice measurements quantifying the differences between the properties of p-p and A-A jets through jet modification observables, for example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asymmetry and jet shape modifications. The aim in this program is to use jet modification observables to make direct inferences about how the quark–gluon plasma interacts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traversing through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797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have been a multitude of nice measurements quantifying the differences between the properties of p-p and A-A jets through jet modification observables, for example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asymmetry and jet shape modifications. The aim in this program is to use jet modification observables to make direct inferences about how the quark–gluon plasma interacts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traversing through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89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have been a multitude of nice measurements quantifying the differences between the properties of p-p and A-A jets through jet modification observables, for example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asymmetry and jet shape modifications. The aim in this program is to use jet modification observables to make direct inferences about how the quark–gluon plasma interacts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traversing through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510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have been a multitude of nice measurements quantifying the differences between the properties of p-p and A-A jets through jet modification observables, for example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asymmetry and jet shape modifications. The aim in this program is to use jet modification observables to make direct inferences about how the quark–gluon plasma interacts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traversing through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281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have been a multitude of nice measurements quantifying the differences between the properties of p-p and A-A jets through jet modification observables, for example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asymmetry and jet shape modifications. The aim in this program is to use jet modification observables to make direct inferences about how the quark–gluon plasma interacts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traversing through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944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have been a multitude of nice measurements quantifying the differences between the properties of p-p and A-A jets through jet modification observables, for example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asymmetry and jet shape modifications. The aim in this program is to use jet modification observables to make direct inferences about how the quark–gluon plasma interacts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traversing through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85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have been a multitude of nice measurements quantifying the differences between the properties of p-p and A-A jets through jet modification observables, for example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asymmetry and jet shape modifications. The aim in this program is to use jet modification observables to make direct inferences about how the quark–gluon plasma interacts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traversing through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0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have been a multitude of nice measurements quantifying the differences between the properties of p-p and A-A jets through jet modification observables, for example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asymmetry and jet shape modifications. The aim in this program is to use jet modification observables to make direct inferences about how the quark–gluon plasma interacts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traversing through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67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have been a multitude of nice measurements quantifying the differences between the properties of p-p and A-A jets through jet modification observables, for example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asymmetry and jet shape modifications. The aim in this program is to use jet modification observables to make direct inferences about how the quark–gluon plasma interacts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traversing through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25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have been a multitude of nice measurements quantifying the differences between the properties of p-p and A-A jets through jet modification observables, for example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asymmetry and jet shape modifications. The aim in this program is to use jet modification observables to make direct inferences about how the quark–gluon plasma interacts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traversing through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17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have been a multitude of nice measurements quantifying the differences between the properties of p-p and A-A jets through jet modification observables, for example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asymmetry and jet shape modifications. The aim in this program is to use jet modification observables to make direct inferences about how the quark–gluon plasma interacts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traversing through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59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have been a multitude of nice measurements quantifying the differences between the properties of p-p and A-A jets through jet modification observables, for example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asymmetry and jet shape modifications. The aim in this program is to use jet modification observables to make direct inferences about how the quark–gluon plasma interacts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traversing through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3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have been a multitude of nice measurements quantifying the differences between the properties of p-p and A-A jets through jet modification observables, for example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asymmetry and jet shape modifications. The aim in this program is to use jet modification observables to make direct inferences about how the quark-gluon plasma interacts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traversing through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79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7CAE9-3C22-E244-B39D-EC54F7CAC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C52AB0-44BF-674D-B1CF-16AE31EB2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3CC2F-5257-E44F-8348-25B2F1459D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02419-FF36-7A4E-872F-F8B488884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71980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Jasmine Brewer (CERN)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57CC2-5B1F-F049-B023-A0B6A51AA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DF53-92E5-844E-A611-C20828CF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87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9156C-F635-7743-AD70-F17FECE39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1E97F8-10C5-6047-B660-E17A85C52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8D719-0DB0-0440-88EB-081BBAF53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1F870-9C66-724E-9F39-DE1FE9218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61563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Jasmine Brewer (CERN)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C8FDA-7932-B34A-8778-364D9BBF7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DF53-92E5-844E-A611-C20828CF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0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CCDC1A-71A2-934F-BB2F-E5B9956A7C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52E33F-6AA0-A044-A80A-1D6BA7846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882F7-DCEF-FD49-9275-2BD81E2629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60CC0-90E7-D443-9A06-22E0C39E4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61563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Jasmine Brewer (CERN)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012FD-CDFA-6444-B37C-180B082EB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DF53-92E5-844E-A611-C20828CF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39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A9A31-74A8-054B-AAF4-C7985D094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C24E0-D26F-3D40-ADA4-B2FDF3743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A4154F7-CF02-F945-AEA6-0A65F65B2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70823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Jasmine Brewer (CERN)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D51EDE-7025-3A46-A6BF-15651385C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DF53-92E5-844E-A611-C20828CF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72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E9864-80A6-1740-B980-2D0F5D409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96DEC-BC6E-3846-B4E5-68B65CD10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A5A1F-7D24-4F44-BDE3-8DF34C01A2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F424D-0975-964A-BD97-6266AF1A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71980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Jasmine Brewer (CERN)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5E43C-8CCD-0A41-8454-A2FE3B0B3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DF53-92E5-844E-A611-C20828CF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19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E7D6E-CA15-E74A-BA2F-3AD0D41FF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84CD6-636F-DB43-9187-BE8272A9AC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BD2C15-0B8B-A948-9DF5-B657CB2C1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AE12C-68BC-C746-BD9E-AEF7FC7AF1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268AB-B4C4-F44C-BBCE-BA5F9F408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75452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Jasmine Brewer (CERN)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5E949-038C-FF49-89A0-26B0B47A7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DF53-92E5-844E-A611-C20828CF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09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E84DB-854E-2543-A10E-A818150A8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EF614-CD28-6F4B-B707-6758305E2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764FE4-AEEE-DA49-B0F1-649469844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D92609-8A09-3C4E-A20E-811EF01D36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820E5A-8CA2-E547-B380-8809E7FCD3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992441-FD16-AB4A-B5E9-7B3D190744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D4115C-E979-4A4F-9E8D-C0E99F55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67350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Jasmine Brewer (CERN)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B0534A-B75F-304E-94CD-1E1EE56D5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DF53-92E5-844E-A611-C20828CF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9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4601E-D616-2848-8B49-786280BFA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5C3574-B5F0-2646-9C4E-C8052AAA8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0B0681-FDFB-B749-9E6E-02FE96502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61563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Jasmine Brewer (CERN)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BC91A4-791A-E44C-AC94-89CCA5394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DF53-92E5-844E-A611-C20828CF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72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B0F7E1-8BA9-864F-A862-D328EA78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97CE40-98D4-6741-955E-5A99EF653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61563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Jasmine Brewer (CERN)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C27E8-E2AE-4542-BEF2-DDA5194A6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DF53-92E5-844E-A611-C20828CF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27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F36AB-5ED4-AE4E-9369-C5C6F98D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E7496-BB2E-FE48-89B7-FE5BCC58A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D6041F-C41B-FF45-B9EE-D9FCAEC76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75CCA-AE5D-A143-93A7-46994E2F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334BEA-2537-2E48-BC1C-FFE3873E3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61563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Jasmine Brewer (CERN)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A10278-1800-7B4C-ABCA-A013B4D72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DF53-92E5-844E-A611-C20828CF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12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BA842-C264-2441-B083-8658B6428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9E8C51-F8CE-494D-9B3D-77ABAE7C5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997BB-C28B-394F-9478-9970F5329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6434E9-626B-2E48-9AA5-E4074082DC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75049D-62DE-DB43-807A-E687E7D94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61563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Jasmine Brewer (CERN)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373658-6417-6D42-A438-1404616F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DF53-92E5-844E-A611-C20828CF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34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4E0CB7-14C1-1848-8EF4-55DD8FF31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D3CEE-EB5B-F043-97CD-2730CBB5F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985EC-D591-984E-B29F-D92DEFB7C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1DF53-92E5-844E-A611-C20828CF30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1CE289-EFF1-624B-8DE6-E5C5011A27CD}"/>
              </a:ext>
            </a:extLst>
          </p:cNvPr>
          <p:cNvSpPr txBox="1"/>
          <p:nvPr userDrawn="1"/>
        </p:nvSpPr>
        <p:spPr>
          <a:xfrm>
            <a:off x="2041451" y="65602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BC7484B-BC87-3045-AADC-057C3A843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4238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Jasmine Brewer (CERN)</a:t>
            </a:r>
          </a:p>
        </p:txBody>
      </p:sp>
    </p:spTree>
    <p:extLst>
      <p:ext uri="{BB962C8B-B14F-4D97-AF65-F5344CB8AC3E}">
        <p14:creationId xmlns:p14="http://schemas.microsoft.com/office/powerpoint/2010/main" val="50444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3" Type="http://schemas.openxmlformats.org/officeDocument/2006/relationships/image" Target="../media/image14.emf"/><Relationship Id="rId7" Type="http://schemas.openxmlformats.org/officeDocument/2006/relationships/image" Target="../media/image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7.png"/><Relationship Id="rId5" Type="http://schemas.openxmlformats.org/officeDocument/2006/relationships/image" Target="../media/image16.emf"/><Relationship Id="rId15" Type="http://schemas.openxmlformats.org/officeDocument/2006/relationships/image" Target="../media/image660.png"/><Relationship Id="rId10" Type="http://schemas.openxmlformats.org/officeDocument/2006/relationships/image" Target="../media/image66.png"/><Relationship Id="rId4" Type="http://schemas.openxmlformats.org/officeDocument/2006/relationships/image" Target="../media/image15.emf"/><Relationship Id="rId14" Type="http://schemas.openxmlformats.org/officeDocument/2006/relationships/image" Target="../media/image6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png"/><Relationship Id="rId3" Type="http://schemas.openxmlformats.org/officeDocument/2006/relationships/image" Target="../media/image14.emf"/><Relationship Id="rId7" Type="http://schemas.openxmlformats.org/officeDocument/2006/relationships/image" Target="../media/image22.emf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11" Type="http://schemas.openxmlformats.org/officeDocument/2006/relationships/image" Target="../media/image67.png"/><Relationship Id="rId5" Type="http://schemas.openxmlformats.org/officeDocument/2006/relationships/image" Target="../media/image16.emf"/><Relationship Id="rId15" Type="http://schemas.openxmlformats.org/officeDocument/2006/relationships/image" Target="../media/image660.png"/><Relationship Id="rId10" Type="http://schemas.openxmlformats.org/officeDocument/2006/relationships/image" Target="../media/image66.png"/><Relationship Id="rId4" Type="http://schemas.openxmlformats.org/officeDocument/2006/relationships/image" Target="../media/image15.emf"/><Relationship Id="rId9" Type="http://schemas.openxmlformats.org/officeDocument/2006/relationships/image" Target="../media/image5.png"/><Relationship Id="rId14" Type="http://schemas.openxmlformats.org/officeDocument/2006/relationships/image" Target="../media/image6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30.png"/><Relationship Id="rId3" Type="http://schemas.openxmlformats.org/officeDocument/2006/relationships/image" Target="../media/image23.emf"/><Relationship Id="rId7" Type="http://schemas.openxmlformats.org/officeDocument/2006/relationships/image" Target="../media/image15.emf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image" Target="../media/image22.emf"/><Relationship Id="rId4" Type="http://schemas.openxmlformats.org/officeDocument/2006/relationships/image" Target="../media/image24.png"/><Relationship Id="rId9" Type="http://schemas.openxmlformats.org/officeDocument/2006/relationships/image" Target="../media/image21.emf"/><Relationship Id="rId1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33.png"/><Relationship Id="rId3" Type="http://schemas.openxmlformats.org/officeDocument/2006/relationships/image" Target="../media/image34.png"/><Relationship Id="rId7" Type="http://schemas.openxmlformats.org/officeDocument/2006/relationships/image" Target="../media/image16.emf"/><Relationship Id="rId12" Type="http://schemas.openxmlformats.org/officeDocument/2006/relationships/image" Target="../media/image30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11" Type="http://schemas.openxmlformats.org/officeDocument/2006/relationships/image" Target="../media/image29.png"/><Relationship Id="rId5" Type="http://schemas.openxmlformats.org/officeDocument/2006/relationships/image" Target="../media/image14.emf"/><Relationship Id="rId10" Type="http://schemas.openxmlformats.org/officeDocument/2006/relationships/image" Target="../media/image28.png"/><Relationship Id="rId4" Type="http://schemas.openxmlformats.org/officeDocument/2006/relationships/image" Target="../media/image35.png"/><Relationship Id="rId9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4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1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0.pn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230.png"/><Relationship Id="rId4" Type="http://schemas.openxmlformats.org/officeDocument/2006/relationships/image" Target="../media/image2.png"/><Relationship Id="rId9" Type="http://schemas.openxmlformats.org/officeDocument/2006/relationships/image" Target="../media/image220.png"/><Relationship Id="rId14" Type="http://schemas.openxmlformats.org/officeDocument/2006/relationships/image" Target="../media/image190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12" Type="http://schemas.openxmlformats.org/officeDocument/2006/relationships/image" Target="../media/image16.png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40.png"/><Relationship Id="rId15" Type="http://schemas.openxmlformats.org/officeDocument/2006/relationships/image" Target="../media/image190.png"/><Relationship Id="rId19" Type="http://schemas.openxmlformats.org/officeDocument/2006/relationships/image" Target="../media/image7.png"/><Relationship Id="rId4" Type="http://schemas.openxmlformats.org/officeDocument/2006/relationships/image" Target="../media/image2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1.png"/><Relationship Id="rId5" Type="http://schemas.openxmlformats.org/officeDocument/2006/relationships/image" Target="../media/image5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1.png"/><Relationship Id="rId11" Type="http://schemas.openxmlformats.org/officeDocument/2006/relationships/image" Target="../media/image10.emf"/><Relationship Id="rId5" Type="http://schemas.openxmlformats.org/officeDocument/2006/relationships/image" Target="../media/image57.png"/><Relationship Id="rId10" Type="http://schemas.openxmlformats.org/officeDocument/2006/relationships/image" Target="../media/image9.emf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250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834444" y="915239"/>
            <a:ext cx="852310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990000"/>
                </a:solidFill>
                <a:latin typeface="Times" pitchFamily="2" charset="0"/>
              </a:rPr>
              <a:t>Data-driven quark and gluon jet substructure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34444" y="2498653"/>
            <a:ext cx="8589433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Times" pitchFamily="2" charset="0"/>
              </a:rPr>
              <a:t>Jasmine Brewer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432547-46C7-A645-AEEC-F87B95663F1A}" type="slidenum">
              <a:rPr lang="en-US" smtClean="0"/>
              <a:t>0</a:t>
            </a:fld>
            <a:endParaRPr 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8D629989-BA4E-8140-8B49-FACF308E0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719805" cy="365125"/>
          </a:xfrm>
        </p:spPr>
        <p:txBody>
          <a:bodyPr/>
          <a:lstStyle/>
          <a:p>
            <a:r>
              <a:rPr lang="en-US" dirty="0"/>
              <a:t>Jasmine Brewer (CERN)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1BD3B8-BBE0-B84A-BF4C-2F7C70ABB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890" y="3597946"/>
            <a:ext cx="1340219" cy="15238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0A67DCE-CC33-09F8-DB9C-1A3C432FD58F}"/>
              </a:ext>
            </a:extLst>
          </p:cNvPr>
          <p:cNvSpPr/>
          <p:nvPr/>
        </p:nvSpPr>
        <p:spPr>
          <a:xfrm>
            <a:off x="2997714" y="5568410"/>
            <a:ext cx="6923818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>
                <a:latin typeface="Times" pitchFamily="2" charset="0"/>
              </a:rPr>
              <a:t>with Jesse Thaler and Andrew Patrick Turner [2008.08596]</a:t>
            </a:r>
          </a:p>
          <a:p>
            <a:pPr algn="r"/>
            <a:endParaRPr lang="en-US" sz="800" dirty="0">
              <a:latin typeface="Times" pitchFamily="2" charset="0"/>
            </a:endParaRPr>
          </a:p>
          <a:p>
            <a:pPr algn="ctr"/>
            <a:r>
              <a:rPr lang="en-US" sz="2200" dirty="0">
                <a:latin typeface="Times" pitchFamily="2" charset="0"/>
              </a:rPr>
              <a:t>Kylie Ying, Yi Chen, and Yen-</a:t>
            </a:r>
            <a:r>
              <a:rPr lang="en-US" sz="2200" dirty="0" err="1">
                <a:latin typeface="Times" pitchFamily="2" charset="0"/>
              </a:rPr>
              <a:t>Jie</a:t>
            </a:r>
            <a:r>
              <a:rPr lang="en-US" sz="2200" dirty="0">
                <a:latin typeface="Times" pitchFamily="2" charset="0"/>
              </a:rPr>
              <a:t> Lee [2204.00641]</a:t>
            </a:r>
          </a:p>
          <a:p>
            <a:pPr algn="ctr"/>
            <a:endParaRPr lang="en-US" sz="2200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20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Jasmine Brewer (CERN)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2547-46C7-A645-AEEC-F87B95663F1A}" type="slidenum">
              <a:rPr lang="en-US" smtClean="0"/>
              <a:t>9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5A9254-816B-304D-A4A5-C21CA988D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017" y="4796297"/>
            <a:ext cx="1893175" cy="7192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C75377-986F-7C47-AAC6-C4C43025E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7424" y="4821015"/>
            <a:ext cx="1727960" cy="7156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30C6C47-2989-0440-ADB2-9925FDF92A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4812" y="4817394"/>
            <a:ext cx="1192888" cy="71924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18F25C9-E45E-6F4B-8585-922E16A5AE5A}"/>
              </a:ext>
            </a:extLst>
          </p:cNvPr>
          <p:cNvSpPr/>
          <p:nvPr/>
        </p:nvSpPr>
        <p:spPr>
          <a:xfrm>
            <a:off x="2361504" y="4853573"/>
            <a:ext cx="55175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667" dirty="0">
                <a:latin typeface="Times" pitchFamily="2" charset="0"/>
              </a:rPr>
              <a:t>gives fractions</a:t>
            </a:r>
            <a:r>
              <a:rPr lang="en-US" sz="3200" dirty="0">
                <a:latin typeface="Times" pitchFamily="2" charset="0"/>
              </a:rPr>
              <a:t>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63D3EAF-8BFA-D24B-A513-B54AAB062F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9017" y="1303700"/>
            <a:ext cx="3560121" cy="23239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7CEE821-7512-3242-B075-A714FE8EAD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7263" y="1302804"/>
            <a:ext cx="3560121" cy="23239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39FDAAD-3662-E340-BFDD-D8FDAD84BD6C}"/>
                  </a:ext>
                </a:extLst>
              </p:cNvPr>
              <p:cNvSpPr txBox="1"/>
              <p:nvPr/>
            </p:nvSpPr>
            <p:spPr>
              <a:xfrm>
                <a:off x="3842600" y="2563091"/>
                <a:ext cx="5009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39FDAAD-3662-E340-BFDD-D8FDAD84B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600" y="2563091"/>
                <a:ext cx="500971" cy="369332"/>
              </a:xfrm>
              <a:prstGeom prst="rect">
                <a:avLst/>
              </a:prstGeom>
              <a:blipFill>
                <a:blip r:embed="rId10"/>
                <a:stretch>
                  <a:fillRect l="-7500" r="-250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4E8D3CB-0E83-484A-B991-67EBD96D36C0}"/>
                  </a:ext>
                </a:extLst>
              </p:cNvPr>
              <p:cNvSpPr txBox="1"/>
              <p:nvPr/>
            </p:nvSpPr>
            <p:spPr>
              <a:xfrm>
                <a:off x="11504517" y="2877004"/>
                <a:ext cx="5080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4E8D3CB-0E83-484A-B991-67EBD96D3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4517" y="2877004"/>
                <a:ext cx="508088" cy="369332"/>
              </a:xfrm>
              <a:prstGeom prst="rect">
                <a:avLst/>
              </a:prstGeom>
              <a:blipFill>
                <a:blip r:embed="rId11"/>
                <a:stretch>
                  <a:fillRect l="-7317" r="-243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BBC4C1B4-C6F0-DB4D-A2EA-1EB1FF6EF17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200" y="2399069"/>
            <a:ext cx="2546949" cy="178286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5C8CDA2-2CEA-B043-A016-C9613DCCF44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8200" y="614278"/>
            <a:ext cx="2549701" cy="17847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888BB90-A2A9-8848-8B11-E239D816B07F}"/>
                  </a:ext>
                </a:extLst>
              </p:cNvPr>
              <p:cNvSpPr/>
              <p:nvPr/>
            </p:nvSpPr>
            <p:spPr>
              <a:xfrm>
                <a:off x="2158017" y="969623"/>
                <a:ext cx="5508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888BB90-A2A9-8848-8B11-E239D816B0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017" y="969623"/>
                <a:ext cx="550856" cy="461665"/>
              </a:xfrm>
              <a:prstGeom prst="rect">
                <a:avLst/>
              </a:prstGeom>
              <a:blipFill>
                <a:blip r:embed="rId14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7733EB3-39B9-4641-8705-96CE3875A73E}"/>
                  </a:ext>
                </a:extLst>
              </p:cNvPr>
              <p:cNvSpPr/>
              <p:nvPr/>
            </p:nvSpPr>
            <p:spPr>
              <a:xfrm>
                <a:off x="2016271" y="2646171"/>
                <a:ext cx="5579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7733EB3-39B9-4641-8705-96CE3875A7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271" y="2646171"/>
                <a:ext cx="557973" cy="461665"/>
              </a:xfrm>
              <a:prstGeom prst="rect">
                <a:avLst/>
              </a:prstGeom>
              <a:blipFill>
                <a:blip r:embed="rId1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742DB1B-D193-3648-89D0-DD15DAD7FCFD}"/>
                  </a:ext>
                </a:extLst>
              </p:cNvPr>
              <p:cNvSpPr/>
              <p:nvPr/>
            </p:nvSpPr>
            <p:spPr>
              <a:xfrm>
                <a:off x="7114756" y="3690119"/>
                <a:ext cx="507724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lvl="1"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" pitchFamily="2" charset="0"/>
                  </a:rPr>
                  <a:t> fraction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" pitchFamily="2" charset="0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  <a:latin typeface="Times" pitchFamily="2" charset="0"/>
                </a:endParaRPr>
              </a:p>
              <a:p>
                <a:pPr marL="457189" lvl="1" algn="ctr"/>
                <a:r>
                  <a:rPr lang="en-US" sz="2400" dirty="0">
                    <a:solidFill>
                      <a:schemeClr val="tx1"/>
                    </a:solidFill>
                    <a:latin typeface="Times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" pitchFamily="2" charset="0"/>
                  </a:rPr>
                  <a:t>fraction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" pitchFamily="2" charset="0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742DB1B-D193-3648-89D0-DD15DAD7FC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756" y="3690119"/>
                <a:ext cx="5077244" cy="830997"/>
              </a:xfrm>
              <a:prstGeom prst="rect">
                <a:avLst/>
              </a:prstGeom>
              <a:blipFill>
                <a:blip r:embed="rId16"/>
                <a:stretch>
                  <a:fillRect t="-606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ABA612A0-6030-494C-99C3-05D52589710E}"/>
              </a:ext>
            </a:extLst>
          </p:cNvPr>
          <p:cNvSpPr/>
          <p:nvPr/>
        </p:nvSpPr>
        <p:spPr>
          <a:xfrm>
            <a:off x="-212034" y="389711"/>
            <a:ext cx="124040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3200" dirty="0">
                <a:latin typeface="Times" pitchFamily="2" charset="0"/>
              </a:rPr>
              <a:t>Disentangling mixture distributions into “quark” and “gluon”</a:t>
            </a:r>
          </a:p>
        </p:txBody>
      </p:sp>
    </p:spTree>
    <p:extLst>
      <p:ext uri="{BB962C8B-B14F-4D97-AF65-F5344CB8AC3E}">
        <p14:creationId xmlns:p14="http://schemas.microsoft.com/office/powerpoint/2010/main" val="1409359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Jasmine Brewer (CERN)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2547-46C7-A645-AEEC-F87B95663F1A}" type="slidenum">
              <a:rPr lang="en-US" smtClean="0"/>
              <a:t>10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5A9254-816B-304D-A4A5-C21CA988D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017" y="4796297"/>
            <a:ext cx="1893175" cy="7192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C75377-986F-7C47-AAC6-C4C43025E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7424" y="4821015"/>
            <a:ext cx="1727960" cy="7156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30C6C47-2989-0440-ADB2-9925FDF92A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4812" y="4817394"/>
            <a:ext cx="1192888" cy="71924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18F25C9-E45E-6F4B-8585-922E16A5AE5A}"/>
              </a:ext>
            </a:extLst>
          </p:cNvPr>
          <p:cNvSpPr/>
          <p:nvPr/>
        </p:nvSpPr>
        <p:spPr>
          <a:xfrm>
            <a:off x="2361504" y="4853573"/>
            <a:ext cx="55175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667" dirty="0">
                <a:latin typeface="Times" pitchFamily="2" charset="0"/>
              </a:rPr>
              <a:t>gives fractions</a:t>
            </a:r>
            <a:r>
              <a:rPr lang="en-US" sz="3200" dirty="0">
                <a:latin typeface="Times" pitchFamily="2" charset="0"/>
              </a:rPr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ECF21D2-BE08-5046-BDA2-5D3E0385BB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9238" y="5737407"/>
            <a:ext cx="3119700" cy="6525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75B6FA-7344-1A40-9BC4-3E5AC7678F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6447" y="5737406"/>
            <a:ext cx="3087916" cy="64594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63D3EAF-8BFA-D24B-A513-B54AAB062F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9017" y="1303700"/>
            <a:ext cx="3560121" cy="23239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7CEE821-7512-3242-B075-A714FE8EAD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7263" y="1302804"/>
            <a:ext cx="3560121" cy="23239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39FDAAD-3662-E340-BFDD-D8FDAD84BD6C}"/>
                  </a:ext>
                </a:extLst>
              </p:cNvPr>
              <p:cNvSpPr txBox="1"/>
              <p:nvPr/>
            </p:nvSpPr>
            <p:spPr>
              <a:xfrm>
                <a:off x="3842600" y="2563091"/>
                <a:ext cx="5009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39FDAAD-3662-E340-BFDD-D8FDAD84B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600" y="2563091"/>
                <a:ext cx="500971" cy="369332"/>
              </a:xfrm>
              <a:prstGeom prst="rect">
                <a:avLst/>
              </a:prstGeom>
              <a:blipFill>
                <a:blip r:embed="rId10"/>
                <a:stretch>
                  <a:fillRect l="-7500" r="-250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4E8D3CB-0E83-484A-B991-67EBD96D36C0}"/>
                  </a:ext>
                </a:extLst>
              </p:cNvPr>
              <p:cNvSpPr txBox="1"/>
              <p:nvPr/>
            </p:nvSpPr>
            <p:spPr>
              <a:xfrm>
                <a:off x="11504517" y="2877004"/>
                <a:ext cx="5080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4E8D3CB-0E83-484A-B991-67EBD96D3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4517" y="2877004"/>
                <a:ext cx="508088" cy="369332"/>
              </a:xfrm>
              <a:prstGeom prst="rect">
                <a:avLst/>
              </a:prstGeom>
              <a:blipFill>
                <a:blip r:embed="rId11"/>
                <a:stretch>
                  <a:fillRect l="-7317" r="-243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BBC4C1B4-C6F0-DB4D-A2EA-1EB1FF6EF17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200" y="2399069"/>
            <a:ext cx="2546949" cy="178286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5C8CDA2-2CEA-B043-A016-C9613DCCF44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8200" y="614278"/>
            <a:ext cx="2549701" cy="17847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888BB90-A2A9-8848-8B11-E239D816B07F}"/>
                  </a:ext>
                </a:extLst>
              </p:cNvPr>
              <p:cNvSpPr/>
              <p:nvPr/>
            </p:nvSpPr>
            <p:spPr>
              <a:xfrm>
                <a:off x="2158017" y="969623"/>
                <a:ext cx="5508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888BB90-A2A9-8848-8B11-E239D816B0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017" y="969623"/>
                <a:ext cx="550856" cy="461665"/>
              </a:xfrm>
              <a:prstGeom prst="rect">
                <a:avLst/>
              </a:prstGeom>
              <a:blipFill>
                <a:blip r:embed="rId14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7733EB3-39B9-4641-8705-96CE3875A73E}"/>
                  </a:ext>
                </a:extLst>
              </p:cNvPr>
              <p:cNvSpPr/>
              <p:nvPr/>
            </p:nvSpPr>
            <p:spPr>
              <a:xfrm>
                <a:off x="2016271" y="2646171"/>
                <a:ext cx="5579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7733EB3-39B9-4641-8705-96CE3875A7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271" y="2646171"/>
                <a:ext cx="557973" cy="461665"/>
              </a:xfrm>
              <a:prstGeom prst="rect">
                <a:avLst/>
              </a:prstGeom>
              <a:blipFill>
                <a:blip r:embed="rId1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7635FC35-10A1-EA4C-BAC5-CBC3ED25C3D5}"/>
              </a:ext>
            </a:extLst>
          </p:cNvPr>
          <p:cNvSpPr/>
          <p:nvPr/>
        </p:nvSpPr>
        <p:spPr>
          <a:xfrm>
            <a:off x="639098" y="5829543"/>
            <a:ext cx="2945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400" dirty="0">
                <a:solidFill>
                  <a:srgbClr val="DB0000"/>
                </a:solidFill>
                <a:latin typeface="Times" pitchFamily="2" charset="0"/>
              </a:rPr>
              <a:t>“Topics”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742DB1B-D193-3648-89D0-DD15DAD7FCFD}"/>
                  </a:ext>
                </a:extLst>
              </p:cNvPr>
              <p:cNvSpPr/>
              <p:nvPr/>
            </p:nvSpPr>
            <p:spPr>
              <a:xfrm>
                <a:off x="7114756" y="3690119"/>
                <a:ext cx="507724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lvl="1"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" pitchFamily="2" charset="0"/>
                  </a:rPr>
                  <a:t> fraction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" pitchFamily="2" charset="0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  <a:latin typeface="Times" pitchFamily="2" charset="0"/>
                </a:endParaRPr>
              </a:p>
              <a:p>
                <a:pPr marL="457189" lvl="1" algn="ctr"/>
                <a:r>
                  <a:rPr lang="en-US" sz="2400" dirty="0">
                    <a:solidFill>
                      <a:schemeClr val="tx1"/>
                    </a:solidFill>
                    <a:latin typeface="Times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" pitchFamily="2" charset="0"/>
                  </a:rPr>
                  <a:t>fraction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" pitchFamily="2" charset="0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742DB1B-D193-3648-89D0-DD15DAD7FC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756" y="3690119"/>
                <a:ext cx="5077244" cy="830997"/>
              </a:xfrm>
              <a:prstGeom prst="rect">
                <a:avLst/>
              </a:prstGeom>
              <a:blipFill>
                <a:blip r:embed="rId16"/>
                <a:stretch>
                  <a:fillRect t="-606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ABA612A0-6030-494C-99C3-05D52589710E}"/>
              </a:ext>
            </a:extLst>
          </p:cNvPr>
          <p:cNvSpPr/>
          <p:nvPr/>
        </p:nvSpPr>
        <p:spPr>
          <a:xfrm>
            <a:off x="-212034" y="389711"/>
            <a:ext cx="124040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3200" dirty="0">
                <a:latin typeface="Times" pitchFamily="2" charset="0"/>
              </a:rPr>
              <a:t>Disentangling mixture distributions into “quark” and “gluon”</a:t>
            </a:r>
          </a:p>
        </p:txBody>
      </p:sp>
    </p:spTree>
    <p:extLst>
      <p:ext uri="{BB962C8B-B14F-4D97-AF65-F5344CB8AC3E}">
        <p14:creationId xmlns:p14="http://schemas.microsoft.com/office/powerpoint/2010/main" val="3178025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8ABEC2FC-2540-3B38-6010-C0A27A8BD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98" y="1273545"/>
            <a:ext cx="3833334" cy="260938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7A6941E-3BDC-ED77-E541-7F7ED6A40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932" y="1196355"/>
            <a:ext cx="3855888" cy="257059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B08FDBA-4FD4-FC49-B22D-07245E2DC8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1884" y="1207132"/>
            <a:ext cx="3839900" cy="255993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Jasmine Brewer (CERN)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2547-46C7-A645-AEEC-F87B95663F1A}" type="slidenum">
              <a:rPr lang="en-US" smtClean="0"/>
              <a:t>11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5A9254-816B-304D-A4A5-C21CA988D9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8017" y="4796297"/>
            <a:ext cx="1893175" cy="7192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C75377-986F-7C47-AAC6-C4C43025ED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7424" y="4821015"/>
            <a:ext cx="1727960" cy="7156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30C6C47-2989-0440-ADB2-9925FDF92A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4812" y="4817394"/>
            <a:ext cx="1192888" cy="71924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18F25C9-E45E-6F4B-8585-922E16A5AE5A}"/>
              </a:ext>
            </a:extLst>
          </p:cNvPr>
          <p:cNvSpPr/>
          <p:nvPr/>
        </p:nvSpPr>
        <p:spPr>
          <a:xfrm>
            <a:off x="2361504" y="4853573"/>
            <a:ext cx="55175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667" dirty="0">
                <a:latin typeface="Times" pitchFamily="2" charset="0"/>
              </a:rPr>
              <a:t>gives fractions</a:t>
            </a:r>
            <a:r>
              <a:rPr lang="en-US" sz="3200" dirty="0">
                <a:latin typeface="Times" pitchFamily="2" charset="0"/>
              </a:rPr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ECF21D2-BE08-5046-BDA2-5D3E0385BB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9238" y="5737407"/>
            <a:ext cx="3119700" cy="6525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75B6FA-7344-1A40-9BC4-3E5AC7678F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26447" y="5737406"/>
            <a:ext cx="3087916" cy="64594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39FDAAD-3662-E340-BFDD-D8FDAD84BD6C}"/>
                  </a:ext>
                </a:extLst>
              </p:cNvPr>
              <p:cNvSpPr txBox="1"/>
              <p:nvPr/>
            </p:nvSpPr>
            <p:spPr>
              <a:xfrm>
                <a:off x="4051192" y="2580763"/>
                <a:ext cx="5009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39FDAAD-3662-E340-BFDD-D8FDAD84B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192" y="2580763"/>
                <a:ext cx="500971" cy="369332"/>
              </a:xfrm>
              <a:prstGeom prst="rect">
                <a:avLst/>
              </a:prstGeom>
              <a:blipFill>
                <a:blip r:embed="rId11"/>
                <a:stretch>
                  <a:fillRect l="-7500" r="-500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4E8D3CB-0E83-484A-B991-67EBD96D36C0}"/>
                  </a:ext>
                </a:extLst>
              </p:cNvPr>
              <p:cNvSpPr txBox="1"/>
              <p:nvPr/>
            </p:nvSpPr>
            <p:spPr>
              <a:xfrm>
                <a:off x="11641784" y="2692337"/>
                <a:ext cx="5080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4E8D3CB-0E83-484A-B991-67EBD96D3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1784" y="2692337"/>
                <a:ext cx="508088" cy="369332"/>
              </a:xfrm>
              <a:prstGeom prst="rect">
                <a:avLst/>
              </a:prstGeom>
              <a:blipFill>
                <a:blip r:embed="rId12"/>
                <a:stretch>
                  <a:fillRect l="-7317" r="-4878"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888BB90-A2A9-8848-8B11-E239D816B07F}"/>
                  </a:ext>
                </a:extLst>
              </p:cNvPr>
              <p:cNvSpPr/>
              <p:nvPr/>
            </p:nvSpPr>
            <p:spPr>
              <a:xfrm>
                <a:off x="2361504" y="2303764"/>
                <a:ext cx="5508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888BB90-A2A9-8848-8B11-E239D816B0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504" y="2303764"/>
                <a:ext cx="550856" cy="461665"/>
              </a:xfrm>
              <a:prstGeom prst="rect">
                <a:avLst/>
              </a:prstGeom>
              <a:blipFill>
                <a:blip r:embed="rId13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7733EB3-39B9-4641-8705-96CE3875A73E}"/>
                  </a:ext>
                </a:extLst>
              </p:cNvPr>
              <p:cNvSpPr/>
              <p:nvPr/>
            </p:nvSpPr>
            <p:spPr>
              <a:xfrm>
                <a:off x="1178675" y="1486126"/>
                <a:ext cx="5579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7733EB3-39B9-4641-8705-96CE3875A7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675" y="1486126"/>
                <a:ext cx="557973" cy="461665"/>
              </a:xfrm>
              <a:prstGeom prst="rect">
                <a:avLst/>
              </a:prstGeom>
              <a:blipFill>
                <a:blip r:embed="rId14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7635FC35-10A1-EA4C-BAC5-CBC3ED25C3D5}"/>
              </a:ext>
            </a:extLst>
          </p:cNvPr>
          <p:cNvSpPr/>
          <p:nvPr/>
        </p:nvSpPr>
        <p:spPr>
          <a:xfrm>
            <a:off x="639098" y="5829543"/>
            <a:ext cx="2945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400" dirty="0">
                <a:solidFill>
                  <a:srgbClr val="DB0000"/>
                </a:solidFill>
                <a:latin typeface="Times" pitchFamily="2" charset="0"/>
              </a:rPr>
              <a:t>“Topics”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742DB1B-D193-3648-89D0-DD15DAD7FCFD}"/>
                  </a:ext>
                </a:extLst>
              </p:cNvPr>
              <p:cNvSpPr/>
              <p:nvPr/>
            </p:nvSpPr>
            <p:spPr>
              <a:xfrm>
                <a:off x="7114756" y="3690119"/>
                <a:ext cx="507724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lvl="1"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" pitchFamily="2" charset="0"/>
                  </a:rPr>
                  <a:t> fraction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" pitchFamily="2" charset="0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  <a:latin typeface="Times" pitchFamily="2" charset="0"/>
                </a:endParaRPr>
              </a:p>
              <a:p>
                <a:pPr marL="457189" lvl="1" algn="ctr"/>
                <a:r>
                  <a:rPr lang="en-US" sz="2400" dirty="0">
                    <a:solidFill>
                      <a:schemeClr val="tx1"/>
                    </a:solidFill>
                    <a:latin typeface="Times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" pitchFamily="2" charset="0"/>
                  </a:rPr>
                  <a:t>fraction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" pitchFamily="2" charset="0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742DB1B-D193-3648-89D0-DD15DAD7FC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756" y="3690119"/>
                <a:ext cx="5077244" cy="830997"/>
              </a:xfrm>
              <a:prstGeom prst="rect">
                <a:avLst/>
              </a:prstGeom>
              <a:blipFill>
                <a:blip r:embed="rId16"/>
                <a:stretch>
                  <a:fillRect t="-606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ABA612A0-6030-494C-99C3-05D52589710E}"/>
              </a:ext>
            </a:extLst>
          </p:cNvPr>
          <p:cNvSpPr/>
          <p:nvPr/>
        </p:nvSpPr>
        <p:spPr>
          <a:xfrm>
            <a:off x="-212034" y="389711"/>
            <a:ext cx="124040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3200" dirty="0">
                <a:latin typeface="Times" pitchFamily="2" charset="0"/>
              </a:rPr>
              <a:t>Disentangling mixture distributions into “quark” and “gluon”</a:t>
            </a:r>
          </a:p>
        </p:txBody>
      </p:sp>
    </p:spTree>
    <p:extLst>
      <p:ext uri="{BB962C8B-B14F-4D97-AF65-F5344CB8AC3E}">
        <p14:creationId xmlns:p14="http://schemas.microsoft.com/office/powerpoint/2010/main" val="1313970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0B6F8E77-0757-DC56-D794-0E5BE6C60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263" y="1193901"/>
            <a:ext cx="3859569" cy="257304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01B57FC-0DA9-E091-3C2B-7DB43E812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1181" y="1215422"/>
            <a:ext cx="3860603" cy="257373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Jasmine Brewer (CERN)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2547-46C7-A645-AEEC-F87B95663F1A}" type="slidenum">
              <a:rPr lang="en-US" smtClean="0"/>
              <a:t>12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5A9254-816B-304D-A4A5-C21CA988D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8017" y="4796297"/>
            <a:ext cx="1893175" cy="7192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C75377-986F-7C47-AAC6-C4C43025ED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7424" y="4821015"/>
            <a:ext cx="1727960" cy="7156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30C6C47-2989-0440-ADB2-9925FDF92A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4812" y="4817394"/>
            <a:ext cx="1192888" cy="71924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18F25C9-E45E-6F4B-8585-922E16A5AE5A}"/>
              </a:ext>
            </a:extLst>
          </p:cNvPr>
          <p:cNvSpPr/>
          <p:nvPr/>
        </p:nvSpPr>
        <p:spPr>
          <a:xfrm>
            <a:off x="2361504" y="4853573"/>
            <a:ext cx="55175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667" dirty="0">
                <a:latin typeface="Times" pitchFamily="2" charset="0"/>
              </a:rPr>
              <a:t>gives fractions</a:t>
            </a:r>
            <a:r>
              <a:rPr lang="en-US" sz="3200" dirty="0">
                <a:latin typeface="Times" pitchFamily="2" charset="0"/>
              </a:rPr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ECF21D2-BE08-5046-BDA2-5D3E0385BB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9238" y="5737407"/>
            <a:ext cx="3119700" cy="6525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75B6FA-7344-1A40-9BC4-3E5AC7678F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6447" y="5737406"/>
            <a:ext cx="3087916" cy="64594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39FDAAD-3662-E340-BFDD-D8FDAD84BD6C}"/>
                  </a:ext>
                </a:extLst>
              </p:cNvPr>
              <p:cNvSpPr txBox="1"/>
              <p:nvPr/>
            </p:nvSpPr>
            <p:spPr>
              <a:xfrm>
                <a:off x="4051192" y="2580763"/>
                <a:ext cx="5009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39FDAAD-3662-E340-BFDD-D8FDAD84B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192" y="2580763"/>
                <a:ext cx="500971" cy="369332"/>
              </a:xfrm>
              <a:prstGeom prst="rect">
                <a:avLst/>
              </a:prstGeom>
              <a:blipFill>
                <a:blip r:embed="rId10"/>
                <a:stretch>
                  <a:fillRect l="-7500" r="-500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4E8D3CB-0E83-484A-B991-67EBD96D36C0}"/>
                  </a:ext>
                </a:extLst>
              </p:cNvPr>
              <p:cNvSpPr txBox="1"/>
              <p:nvPr/>
            </p:nvSpPr>
            <p:spPr>
              <a:xfrm>
                <a:off x="11641784" y="2692337"/>
                <a:ext cx="5080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4E8D3CB-0E83-484A-B991-67EBD96D3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1784" y="2692337"/>
                <a:ext cx="508088" cy="369332"/>
              </a:xfrm>
              <a:prstGeom prst="rect">
                <a:avLst/>
              </a:prstGeom>
              <a:blipFill>
                <a:blip r:embed="rId11"/>
                <a:stretch>
                  <a:fillRect l="-7317" r="-4878"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888BB90-A2A9-8848-8B11-E239D816B07F}"/>
                  </a:ext>
                </a:extLst>
              </p:cNvPr>
              <p:cNvSpPr/>
              <p:nvPr/>
            </p:nvSpPr>
            <p:spPr>
              <a:xfrm>
                <a:off x="2361504" y="2303764"/>
                <a:ext cx="5508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888BB90-A2A9-8848-8B11-E239D816B0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504" y="2303764"/>
                <a:ext cx="550856" cy="461665"/>
              </a:xfrm>
              <a:prstGeom prst="rect">
                <a:avLst/>
              </a:prstGeom>
              <a:blipFill>
                <a:blip r:embed="rId12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7733EB3-39B9-4641-8705-96CE3875A73E}"/>
                  </a:ext>
                </a:extLst>
              </p:cNvPr>
              <p:cNvSpPr/>
              <p:nvPr/>
            </p:nvSpPr>
            <p:spPr>
              <a:xfrm>
                <a:off x="1178675" y="1486126"/>
                <a:ext cx="5579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7733EB3-39B9-4641-8705-96CE3875A7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675" y="1486126"/>
                <a:ext cx="557973" cy="461665"/>
              </a:xfrm>
              <a:prstGeom prst="rect">
                <a:avLst/>
              </a:prstGeom>
              <a:blipFill>
                <a:blip r:embed="rId13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7635FC35-10A1-EA4C-BAC5-CBC3ED25C3D5}"/>
              </a:ext>
            </a:extLst>
          </p:cNvPr>
          <p:cNvSpPr/>
          <p:nvPr/>
        </p:nvSpPr>
        <p:spPr>
          <a:xfrm>
            <a:off x="639098" y="5829543"/>
            <a:ext cx="2945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400" dirty="0">
                <a:solidFill>
                  <a:srgbClr val="DB0000"/>
                </a:solidFill>
                <a:latin typeface="Times" pitchFamily="2" charset="0"/>
              </a:rPr>
              <a:t>“Topics”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742DB1B-D193-3648-89D0-DD15DAD7FCFD}"/>
                  </a:ext>
                </a:extLst>
              </p:cNvPr>
              <p:cNvSpPr/>
              <p:nvPr/>
            </p:nvSpPr>
            <p:spPr>
              <a:xfrm>
                <a:off x="7114756" y="3690119"/>
                <a:ext cx="507724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lvl="1"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" pitchFamily="2" charset="0"/>
                  </a:rPr>
                  <a:t> fraction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" pitchFamily="2" charset="0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  <a:latin typeface="Times" pitchFamily="2" charset="0"/>
                </a:endParaRPr>
              </a:p>
              <a:p>
                <a:pPr marL="457189" lvl="1" algn="ctr"/>
                <a:r>
                  <a:rPr lang="en-US" sz="2400" dirty="0">
                    <a:solidFill>
                      <a:schemeClr val="tx1"/>
                    </a:solidFill>
                    <a:latin typeface="Times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" pitchFamily="2" charset="0"/>
                  </a:rPr>
                  <a:t>fraction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" pitchFamily="2" charset="0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742DB1B-D193-3648-89D0-DD15DAD7FC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756" y="3690119"/>
                <a:ext cx="5077244" cy="830997"/>
              </a:xfrm>
              <a:prstGeom prst="rect">
                <a:avLst/>
              </a:prstGeom>
              <a:blipFill>
                <a:blip r:embed="rId16"/>
                <a:stretch>
                  <a:fillRect t="-606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ABA612A0-6030-494C-99C3-05D52589710E}"/>
              </a:ext>
            </a:extLst>
          </p:cNvPr>
          <p:cNvSpPr/>
          <p:nvPr/>
        </p:nvSpPr>
        <p:spPr>
          <a:xfrm>
            <a:off x="-212034" y="389711"/>
            <a:ext cx="124040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3200" dirty="0">
                <a:latin typeface="Times" pitchFamily="2" charset="0"/>
              </a:rPr>
              <a:t>Disentangling mixture distributions into “quark” and “gluon”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E0F3C0B-CD5F-5276-2D54-03A2EF8A512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7458" y="1258353"/>
            <a:ext cx="3860604" cy="257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78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6F7020-0AE0-8544-9019-25683E062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282" y="1831812"/>
            <a:ext cx="3782525" cy="26477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6BC1B9-0A55-C646-B423-1B2EF0D9A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3128" y="1838755"/>
            <a:ext cx="3798433" cy="25971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E4E4FD-6021-314B-A0BA-16FBAD4E1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799" y="1831811"/>
            <a:ext cx="3798433" cy="258562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Jasmine Brewer (CERN)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2547-46C7-A645-AEEC-F87B95663F1A}" type="slidenum">
              <a:rPr lang="en-US" smtClean="0"/>
              <a:t>13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7CC601-A3B3-764E-825B-D21929F66EF5}"/>
              </a:ext>
            </a:extLst>
          </p:cNvPr>
          <p:cNvSpPr/>
          <p:nvPr/>
        </p:nvSpPr>
        <p:spPr>
          <a:xfrm>
            <a:off x="304801" y="394967"/>
            <a:ext cx="11388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3200" dirty="0">
                <a:latin typeface="Times" pitchFamily="2" charset="0"/>
              </a:rPr>
              <a:t>Extracting quark/gluon contributions to constituent multiplicity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29FEE9-1A64-A941-9FE6-72357B947842}"/>
              </a:ext>
            </a:extLst>
          </p:cNvPr>
          <p:cNvSpPr/>
          <p:nvPr/>
        </p:nvSpPr>
        <p:spPr>
          <a:xfrm>
            <a:off x="-218756" y="1060691"/>
            <a:ext cx="4275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667" dirty="0">
                <a:solidFill>
                  <a:srgbClr val="0085F2"/>
                </a:solidFill>
                <a:latin typeface="Times" pitchFamily="2" charset="0"/>
              </a:rPr>
              <a:t>proton–proton </a:t>
            </a:r>
            <a:r>
              <a:rPr lang="en-US" sz="3200" dirty="0">
                <a:solidFill>
                  <a:srgbClr val="0085F2"/>
                </a:solidFill>
                <a:latin typeface="Times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10415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D3D20E9-ED8F-D542-889A-85AB17845ACD}"/>
              </a:ext>
            </a:extLst>
          </p:cNvPr>
          <p:cNvSpPr/>
          <p:nvPr/>
        </p:nvSpPr>
        <p:spPr>
          <a:xfrm>
            <a:off x="-5650" y="1142700"/>
            <a:ext cx="3303332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667" dirty="0">
                <a:solidFill>
                  <a:srgbClr val="0085F2"/>
                </a:solidFill>
                <a:latin typeface="Times" pitchFamily="2" charset="0"/>
              </a:rPr>
              <a:t>heavy-ion</a:t>
            </a:r>
            <a:endParaRPr lang="en-US" sz="3200" dirty="0">
              <a:solidFill>
                <a:srgbClr val="0085F2"/>
              </a:solidFill>
              <a:latin typeface="Times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Jasmine Brewer (CERN)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2547-46C7-A645-AEEC-F87B95663F1A}" type="slidenum">
              <a:rPr lang="en-US" smtClean="0"/>
              <a:t>14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7CC601-A3B3-764E-825B-D21929F66EF5}"/>
              </a:ext>
            </a:extLst>
          </p:cNvPr>
          <p:cNvSpPr/>
          <p:nvPr/>
        </p:nvSpPr>
        <p:spPr>
          <a:xfrm>
            <a:off x="304801" y="394967"/>
            <a:ext cx="11388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3200" dirty="0">
                <a:latin typeface="Times" pitchFamily="2" charset="0"/>
              </a:rPr>
              <a:t>Extracting quark/gluon contributions to constituent multiplicity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453D80-42A3-8E4B-A961-5EA0F2423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116" y="1826515"/>
            <a:ext cx="3781691" cy="26471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45CDF1-6921-A34C-8E94-A0D33FE61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3128" y="1831811"/>
            <a:ext cx="3812367" cy="26066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B6CCCF-CB3F-474B-9842-B2E24F8C0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799" y="1826515"/>
            <a:ext cx="3833334" cy="260938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DF936F6-62EB-6159-2CED-ECB87F628DCA}"/>
              </a:ext>
            </a:extLst>
          </p:cNvPr>
          <p:cNvSpPr/>
          <p:nvPr/>
        </p:nvSpPr>
        <p:spPr>
          <a:xfrm>
            <a:off x="2448613" y="5913624"/>
            <a:ext cx="7100811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667" dirty="0">
                <a:latin typeface="Times" pitchFamily="2" charset="0"/>
              </a:rPr>
              <a:t>Similar results in PYQUEN generator</a:t>
            </a:r>
            <a:endParaRPr lang="en-US" sz="3200" dirty="0">
              <a:latin typeface="Times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2944C4-0BC9-EEB5-AA60-4346771C8B46}"/>
              </a:ext>
            </a:extLst>
          </p:cNvPr>
          <p:cNvSpPr/>
          <p:nvPr/>
        </p:nvSpPr>
        <p:spPr>
          <a:xfrm>
            <a:off x="6825258" y="6416390"/>
            <a:ext cx="41343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" pitchFamily="2" charset="0"/>
              </a:rPr>
              <a:t>Ying, Brewer, Chen, Lee [2204.00641]</a:t>
            </a:r>
          </a:p>
        </p:txBody>
      </p:sp>
    </p:spTree>
    <p:extLst>
      <p:ext uri="{BB962C8B-B14F-4D97-AF65-F5344CB8AC3E}">
        <p14:creationId xmlns:p14="http://schemas.microsoft.com/office/powerpoint/2010/main" val="1051975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Jasmine Brewer (CERN)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2547-46C7-A645-AEEC-F87B95663F1A}" type="slidenum">
              <a:rPr lang="en-US" smtClean="0"/>
              <a:t>15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7CC601-A3B3-764E-825B-D21929F66EF5}"/>
              </a:ext>
            </a:extLst>
          </p:cNvPr>
          <p:cNvSpPr/>
          <p:nvPr/>
        </p:nvSpPr>
        <p:spPr>
          <a:xfrm>
            <a:off x="304801" y="394967"/>
            <a:ext cx="11388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3200" dirty="0">
                <a:latin typeface="Times" pitchFamily="2" charset="0"/>
              </a:rPr>
              <a:t>Application to modification of quark and gluon jet substructure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B64937-159A-1E0E-EE3C-5993E89E6515}"/>
              </a:ext>
            </a:extLst>
          </p:cNvPr>
          <p:cNvSpPr/>
          <p:nvPr/>
        </p:nvSpPr>
        <p:spPr>
          <a:xfrm>
            <a:off x="304801" y="1611422"/>
            <a:ext cx="7393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800" dirty="0">
                <a:latin typeface="Times" pitchFamily="2" charset="0"/>
              </a:rPr>
              <a:t>Quark and gluon fractions are delicate…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24C8C0-BD09-3B1F-F8E1-CD01C7987FF7}"/>
              </a:ext>
            </a:extLst>
          </p:cNvPr>
          <p:cNvSpPr/>
          <p:nvPr/>
        </p:nvSpPr>
        <p:spPr>
          <a:xfrm>
            <a:off x="1759655" y="2537249"/>
            <a:ext cx="570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400" dirty="0">
                <a:latin typeface="Times" pitchFamily="2" charset="0"/>
              </a:rPr>
              <a:t>Used multiplicity to extract q/g fractions, due to approximate mutual irreducibility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68A190-EB2C-8911-71A0-76D755CB9667}"/>
              </a:ext>
            </a:extLst>
          </p:cNvPr>
          <p:cNvSpPr/>
          <p:nvPr/>
        </p:nvSpPr>
        <p:spPr>
          <a:xfrm>
            <a:off x="304801" y="4423197"/>
            <a:ext cx="1234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800" dirty="0">
                <a:latin typeface="Times" pitchFamily="2" charset="0"/>
              </a:rPr>
              <a:t>But with fractions, can separate q/g contributions to any observable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D382463-F6EE-F19B-6315-D4E43EC66E99}"/>
                  </a:ext>
                </a:extLst>
              </p:cNvPr>
              <p:cNvSpPr/>
              <p:nvPr/>
            </p:nvSpPr>
            <p:spPr>
              <a:xfrm>
                <a:off x="3242331" y="5307324"/>
                <a:ext cx="32151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D382463-F6EE-F19B-6315-D4E43EC66E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331" y="5307324"/>
                <a:ext cx="3215176" cy="461665"/>
              </a:xfrm>
              <a:prstGeom prst="rect">
                <a:avLst/>
              </a:prstGeom>
              <a:blipFill>
                <a:blip r:embed="rId3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135D5B4-42C3-12BA-B458-CB12F243D745}"/>
                  </a:ext>
                </a:extLst>
              </p:cNvPr>
              <p:cNvSpPr/>
              <p:nvPr/>
            </p:nvSpPr>
            <p:spPr>
              <a:xfrm>
                <a:off x="3220980" y="5832403"/>
                <a:ext cx="32365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135D5B4-42C3-12BA-B458-CB12F243D7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980" y="5832403"/>
                <a:ext cx="3236527" cy="461665"/>
              </a:xfrm>
              <a:prstGeom prst="rect">
                <a:avLst/>
              </a:prstGeom>
              <a:blipFill>
                <a:blip r:embed="rId4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C2345384-3FFF-B753-CC84-8C490D08A6A9}"/>
              </a:ext>
            </a:extLst>
          </p:cNvPr>
          <p:cNvSpPr/>
          <p:nvPr/>
        </p:nvSpPr>
        <p:spPr>
          <a:xfrm>
            <a:off x="6825258" y="6416390"/>
            <a:ext cx="41343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" pitchFamily="2" charset="0"/>
              </a:rPr>
              <a:t>Ying, Brewer, Chen, Lee [2204.00641]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FC5CB4E-57E5-3DE2-E0A4-2273C06EDF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4501" y="1657148"/>
            <a:ext cx="3284385" cy="246328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754E76C-2241-DF5E-899E-52D5806AF8EB}"/>
                  </a:ext>
                </a:extLst>
              </p:cNvPr>
              <p:cNvSpPr/>
              <p:nvPr/>
            </p:nvSpPr>
            <p:spPr>
              <a:xfrm>
                <a:off x="9203572" y="1987134"/>
                <a:ext cx="15844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Pois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754E76C-2241-DF5E-899E-52D5806AF8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3572" y="1987134"/>
                <a:ext cx="15844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7E6350F-74CD-A61A-0676-C71FB0ECA658}"/>
                  </a:ext>
                </a:extLst>
              </p:cNvPr>
              <p:cNvSpPr/>
              <p:nvPr/>
            </p:nvSpPr>
            <p:spPr>
              <a:xfrm>
                <a:off x="10019366" y="2937046"/>
                <a:ext cx="15951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Pois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7E6350F-74CD-A61A-0676-C71FB0ECA6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9366" y="2937046"/>
                <a:ext cx="159511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559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Jasmine Brewer (CERN)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2547-46C7-A645-AEEC-F87B95663F1A}" type="slidenum">
              <a:rPr lang="en-US" smtClean="0"/>
              <a:t>16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7CC601-A3B3-764E-825B-D21929F66EF5}"/>
              </a:ext>
            </a:extLst>
          </p:cNvPr>
          <p:cNvSpPr/>
          <p:nvPr/>
        </p:nvSpPr>
        <p:spPr>
          <a:xfrm>
            <a:off x="304801" y="394967"/>
            <a:ext cx="11388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3200" dirty="0">
                <a:solidFill>
                  <a:srgbClr val="FF0000"/>
                </a:solidFill>
                <a:latin typeface="Times" pitchFamily="2" charset="0"/>
              </a:rPr>
              <a:t>Jet shape </a:t>
            </a:r>
            <a:r>
              <a:rPr lang="en-US" sz="3200" dirty="0">
                <a:latin typeface="Times" pitchFamily="2" charset="0"/>
              </a:rPr>
              <a:t>modification of quark and gluon jets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E07B19-F757-2DD8-62DC-D09447660038}"/>
              </a:ext>
            </a:extLst>
          </p:cNvPr>
          <p:cNvSpPr/>
          <p:nvPr/>
        </p:nvSpPr>
        <p:spPr>
          <a:xfrm>
            <a:off x="-159784" y="5797037"/>
            <a:ext cx="12241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800" dirty="0">
                <a:latin typeface="Times" pitchFamily="2" charset="0"/>
              </a:rPr>
              <a:t>Modified at smaller angles for quarks than gluons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2E00424-BE42-F982-3CD1-C5FA6297AA4A}"/>
              </a:ext>
            </a:extLst>
          </p:cNvPr>
          <p:cNvGrpSpPr/>
          <p:nvPr/>
        </p:nvGrpSpPr>
        <p:grpSpPr>
          <a:xfrm>
            <a:off x="110166" y="1711985"/>
            <a:ext cx="8013705" cy="3434030"/>
            <a:chOff x="110166" y="1711985"/>
            <a:chExt cx="8013705" cy="3434030"/>
          </a:xfrm>
        </p:grpSpPr>
        <p:pic>
          <p:nvPicPr>
            <p:cNvPr id="4" name="Picture 3" descr="Chart, box and whisker chart&#10;&#10;Description automatically generated">
              <a:extLst>
                <a:ext uri="{FF2B5EF4-FFF2-40B4-BE49-F238E27FC236}">
                  <a16:creationId xmlns:a16="http://schemas.microsoft.com/office/drawing/2014/main" id="{7CC69858-B658-10A6-F219-ECD15630D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63929" y="1752458"/>
              <a:ext cx="4259942" cy="3393557"/>
            </a:xfrm>
            <a:prstGeom prst="rect">
              <a:avLst/>
            </a:prstGeom>
          </p:spPr>
        </p:pic>
        <p:pic>
          <p:nvPicPr>
            <p:cNvPr id="6" name="Picture 5" descr="Chart, box and whisker chart&#10;&#10;Description automatically generated">
              <a:extLst>
                <a:ext uri="{FF2B5EF4-FFF2-40B4-BE49-F238E27FC236}">
                  <a16:creationId xmlns:a16="http://schemas.microsoft.com/office/drawing/2014/main" id="{EB114202-4CA6-A99F-8410-CF21D328D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166" y="1711985"/>
              <a:ext cx="4259942" cy="3393557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1E482A7-120D-71A7-BD12-9620AB769FFC}"/>
                </a:ext>
              </a:extLst>
            </p:cNvPr>
            <p:cNvSpPr/>
            <p:nvPr/>
          </p:nvSpPr>
          <p:spPr>
            <a:xfrm>
              <a:off x="2059367" y="1740790"/>
              <a:ext cx="776177" cy="2145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E2CA9E3-4EA5-A4C6-243A-522C79C5CA96}"/>
                </a:ext>
              </a:extLst>
            </p:cNvPr>
            <p:cNvSpPr/>
            <p:nvPr/>
          </p:nvSpPr>
          <p:spPr>
            <a:xfrm>
              <a:off x="5786580" y="1752458"/>
              <a:ext cx="776177" cy="2145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7BC531A-87B6-F82D-09CF-176C08F4F62A}"/>
              </a:ext>
            </a:extLst>
          </p:cNvPr>
          <p:cNvGrpSpPr/>
          <p:nvPr/>
        </p:nvGrpSpPr>
        <p:grpSpPr>
          <a:xfrm>
            <a:off x="7979230" y="1892374"/>
            <a:ext cx="4102604" cy="3109803"/>
            <a:chOff x="7979230" y="1892374"/>
            <a:chExt cx="4102604" cy="3109803"/>
          </a:xfrm>
        </p:grpSpPr>
        <p:pic>
          <p:nvPicPr>
            <p:cNvPr id="8" name="Picture 7" descr="Chart, box and whisker chart&#10;&#10;Description automatically generated">
              <a:extLst>
                <a:ext uri="{FF2B5EF4-FFF2-40B4-BE49-F238E27FC236}">
                  <a16:creationId xmlns:a16="http://schemas.microsoft.com/office/drawing/2014/main" id="{6137B9A2-54ED-7EFA-2002-1BC36E611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79230" y="1892374"/>
              <a:ext cx="4102604" cy="3109803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AA1E69F-6D74-9338-0399-B23F8AF4E2F3}"/>
                </a:ext>
              </a:extLst>
            </p:cNvPr>
            <p:cNvSpPr/>
            <p:nvPr/>
          </p:nvSpPr>
          <p:spPr>
            <a:xfrm>
              <a:off x="9152254" y="1932032"/>
              <a:ext cx="1799281" cy="2157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4AE39627-AF78-23B3-71F8-2D6219B9D9EA}"/>
              </a:ext>
            </a:extLst>
          </p:cNvPr>
          <p:cNvSpPr/>
          <p:nvPr/>
        </p:nvSpPr>
        <p:spPr>
          <a:xfrm>
            <a:off x="160161" y="1462376"/>
            <a:ext cx="26875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400" dirty="0">
                <a:solidFill>
                  <a:srgbClr val="0085F2"/>
                </a:solidFill>
                <a:latin typeface="Times" pitchFamily="2" charset="0"/>
              </a:rPr>
              <a:t>proton-proton</a:t>
            </a:r>
            <a:r>
              <a:rPr lang="en-US" sz="2800" dirty="0">
                <a:latin typeface="Times" pitchFamily="2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0CE187-6723-E891-D38F-7CA9D517FD82}"/>
              </a:ext>
            </a:extLst>
          </p:cNvPr>
          <p:cNvSpPr/>
          <p:nvPr/>
        </p:nvSpPr>
        <p:spPr>
          <a:xfrm>
            <a:off x="4038311" y="1523931"/>
            <a:ext cx="2687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400" dirty="0">
                <a:solidFill>
                  <a:srgbClr val="0085F2"/>
                </a:solidFill>
                <a:latin typeface="Times" pitchFamily="2" charset="0"/>
              </a:rPr>
              <a:t>heavy-ion</a:t>
            </a:r>
            <a:endParaRPr lang="en-US" sz="2800" dirty="0">
              <a:latin typeface="Times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01C1079-EDB0-01E9-DEAC-4CEAC3960801}"/>
              </a:ext>
            </a:extLst>
          </p:cNvPr>
          <p:cNvSpPr/>
          <p:nvPr/>
        </p:nvSpPr>
        <p:spPr>
          <a:xfrm>
            <a:off x="8311418" y="1528821"/>
            <a:ext cx="2687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400" dirty="0">
                <a:solidFill>
                  <a:srgbClr val="0085F2"/>
                </a:solidFill>
                <a:latin typeface="Times" pitchFamily="2" charset="0"/>
              </a:rPr>
              <a:t>ratio</a:t>
            </a:r>
            <a:endParaRPr lang="en-US" sz="2800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294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Jasmine Brewer (CERN)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2547-46C7-A645-AEEC-F87B95663F1A}" type="slidenum">
              <a:rPr lang="en-US" smtClean="0"/>
              <a:t>17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7CC601-A3B3-764E-825B-D21929F66EF5}"/>
              </a:ext>
            </a:extLst>
          </p:cNvPr>
          <p:cNvSpPr/>
          <p:nvPr/>
        </p:nvSpPr>
        <p:spPr>
          <a:xfrm>
            <a:off x="304801" y="394967"/>
            <a:ext cx="11388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3200" dirty="0">
                <a:solidFill>
                  <a:srgbClr val="FF0000"/>
                </a:solidFill>
                <a:latin typeface="Times" pitchFamily="2" charset="0"/>
              </a:rPr>
              <a:t>Groomed momentum sharing </a:t>
            </a:r>
            <a:r>
              <a:rPr lang="en-US" sz="3200" dirty="0">
                <a:latin typeface="Times" pitchFamily="2" charset="0"/>
              </a:rPr>
              <a:t>of quark and gluon jets</a:t>
            </a:r>
          </a:p>
        </p:txBody>
      </p:sp>
      <p:pic>
        <p:nvPicPr>
          <p:cNvPr id="4" name="Picture 3" descr="Chart, box and whisker chart&#10;&#10;Description automatically generated">
            <a:extLst>
              <a:ext uri="{FF2B5EF4-FFF2-40B4-BE49-F238E27FC236}">
                <a16:creationId xmlns:a16="http://schemas.microsoft.com/office/drawing/2014/main" id="{7CC69858-B658-10A6-F219-ECD15630D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929" y="1752458"/>
            <a:ext cx="4259942" cy="3393557"/>
          </a:xfrm>
          <a:prstGeom prst="rect">
            <a:avLst/>
          </a:prstGeom>
        </p:spPr>
      </p:pic>
      <p:pic>
        <p:nvPicPr>
          <p:cNvPr id="6" name="Picture 5" descr="Chart, box and whisker chart&#10;&#10;Description automatically generated">
            <a:extLst>
              <a:ext uri="{FF2B5EF4-FFF2-40B4-BE49-F238E27FC236}">
                <a16:creationId xmlns:a16="http://schemas.microsoft.com/office/drawing/2014/main" id="{EB114202-4CA6-A99F-8410-CF21D328D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66" y="1711985"/>
            <a:ext cx="4259942" cy="339355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1961A11-6198-5888-A66C-A62A68187DCE}"/>
              </a:ext>
            </a:extLst>
          </p:cNvPr>
          <p:cNvSpPr/>
          <p:nvPr/>
        </p:nvSpPr>
        <p:spPr>
          <a:xfrm>
            <a:off x="-159784" y="5797037"/>
            <a:ext cx="12241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800" dirty="0">
                <a:latin typeface="Times" pitchFamily="2" charset="0"/>
              </a:rPr>
              <a:t>Larger modification for quarks than gluons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624328-2AB6-013A-93D0-700B2B04B768}"/>
              </a:ext>
            </a:extLst>
          </p:cNvPr>
          <p:cNvGrpSpPr/>
          <p:nvPr/>
        </p:nvGrpSpPr>
        <p:grpSpPr>
          <a:xfrm>
            <a:off x="22463" y="1774935"/>
            <a:ext cx="4392075" cy="3371081"/>
            <a:chOff x="22463" y="1774935"/>
            <a:chExt cx="4392075" cy="3371081"/>
          </a:xfrm>
        </p:grpSpPr>
        <p:pic>
          <p:nvPicPr>
            <p:cNvPr id="12" name="Picture 11" descr="Chart&#10;&#10;Description automatically generated">
              <a:extLst>
                <a:ext uri="{FF2B5EF4-FFF2-40B4-BE49-F238E27FC236}">
                  <a16:creationId xmlns:a16="http://schemas.microsoft.com/office/drawing/2014/main" id="{2D21E1FC-10D5-8F4E-CA47-559C8F832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463" y="1785568"/>
              <a:ext cx="4392075" cy="3360448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3191831-365D-8315-7CC8-2A2D29833566}"/>
                </a:ext>
              </a:extLst>
            </p:cNvPr>
            <p:cNvSpPr/>
            <p:nvPr/>
          </p:nvSpPr>
          <p:spPr>
            <a:xfrm>
              <a:off x="1598959" y="1774935"/>
              <a:ext cx="1675869" cy="2145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0D185EE-9887-B246-7D08-255E90CE4AF0}"/>
              </a:ext>
            </a:extLst>
          </p:cNvPr>
          <p:cNvGrpSpPr/>
          <p:nvPr/>
        </p:nvGrpSpPr>
        <p:grpSpPr>
          <a:xfrm>
            <a:off x="3864941" y="1711985"/>
            <a:ext cx="4392075" cy="3434031"/>
            <a:chOff x="3864941" y="1711985"/>
            <a:chExt cx="4392075" cy="3434031"/>
          </a:xfrm>
        </p:grpSpPr>
        <p:pic>
          <p:nvPicPr>
            <p:cNvPr id="13" name="Picture 12" descr="Chart&#10;&#10;Description automatically generated">
              <a:extLst>
                <a:ext uri="{FF2B5EF4-FFF2-40B4-BE49-F238E27FC236}">
                  <a16:creationId xmlns:a16="http://schemas.microsoft.com/office/drawing/2014/main" id="{10487DEC-AA45-BFD9-0B41-DB74CE243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64941" y="1785568"/>
              <a:ext cx="4392075" cy="3360448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C43FF16-1658-BE53-1989-43F36F08687E}"/>
                </a:ext>
              </a:extLst>
            </p:cNvPr>
            <p:cNvSpPr/>
            <p:nvPr/>
          </p:nvSpPr>
          <p:spPr>
            <a:xfrm>
              <a:off x="5515242" y="1711985"/>
              <a:ext cx="1513349" cy="2775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85DEE27-CB05-583F-EFBC-9718E7287966}"/>
              </a:ext>
            </a:extLst>
          </p:cNvPr>
          <p:cNvGrpSpPr/>
          <p:nvPr/>
        </p:nvGrpSpPr>
        <p:grpSpPr>
          <a:xfrm>
            <a:off x="8168301" y="1894486"/>
            <a:ext cx="3825499" cy="3021293"/>
            <a:chOff x="8168301" y="1894486"/>
            <a:chExt cx="3825499" cy="3021293"/>
          </a:xfrm>
        </p:grpSpPr>
        <p:pic>
          <p:nvPicPr>
            <p:cNvPr id="14" name="Picture 13" descr="Chart, waterfall chart&#10;&#10;Description automatically generated">
              <a:extLst>
                <a:ext uri="{FF2B5EF4-FFF2-40B4-BE49-F238E27FC236}">
                  <a16:creationId xmlns:a16="http://schemas.microsoft.com/office/drawing/2014/main" id="{DFF1A331-94D2-A2FC-80B0-E12B19F38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68301" y="2015804"/>
              <a:ext cx="3825499" cy="2899975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4B63963-A756-F25C-AA45-B84E0E2A1B5B}"/>
                </a:ext>
              </a:extLst>
            </p:cNvPr>
            <p:cNvSpPr/>
            <p:nvPr/>
          </p:nvSpPr>
          <p:spPr>
            <a:xfrm>
              <a:off x="8666741" y="1894486"/>
              <a:ext cx="2708325" cy="2775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38DD883-95E6-CCF0-D8CE-58E5F32D82C6}"/>
              </a:ext>
            </a:extLst>
          </p:cNvPr>
          <p:cNvSpPr/>
          <p:nvPr/>
        </p:nvSpPr>
        <p:spPr>
          <a:xfrm>
            <a:off x="160161" y="1462376"/>
            <a:ext cx="26875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400" dirty="0">
                <a:solidFill>
                  <a:srgbClr val="0085F2"/>
                </a:solidFill>
                <a:latin typeface="Times" pitchFamily="2" charset="0"/>
              </a:rPr>
              <a:t>proton-proton</a:t>
            </a:r>
            <a:r>
              <a:rPr lang="en-US" sz="2800" dirty="0">
                <a:latin typeface="Times" pitchFamily="2" charset="0"/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32ACB5-FAE9-5F82-5F91-BABB4AAB7BAD}"/>
              </a:ext>
            </a:extLst>
          </p:cNvPr>
          <p:cNvSpPr/>
          <p:nvPr/>
        </p:nvSpPr>
        <p:spPr>
          <a:xfrm>
            <a:off x="4038311" y="1523931"/>
            <a:ext cx="2687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400" dirty="0">
                <a:solidFill>
                  <a:srgbClr val="0085F2"/>
                </a:solidFill>
                <a:latin typeface="Times" pitchFamily="2" charset="0"/>
              </a:rPr>
              <a:t>heavy-ion</a:t>
            </a:r>
            <a:endParaRPr lang="en-US" sz="2800" dirty="0">
              <a:latin typeface="Times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DBB62B-AC3F-732C-0345-CA6E3525D97A}"/>
              </a:ext>
            </a:extLst>
          </p:cNvPr>
          <p:cNvSpPr/>
          <p:nvPr/>
        </p:nvSpPr>
        <p:spPr>
          <a:xfrm>
            <a:off x="8311418" y="1528821"/>
            <a:ext cx="2687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400" dirty="0">
                <a:solidFill>
                  <a:srgbClr val="0085F2"/>
                </a:solidFill>
                <a:latin typeface="Times" pitchFamily="2" charset="0"/>
              </a:rPr>
              <a:t>ratio</a:t>
            </a:r>
            <a:endParaRPr lang="en-US" sz="2800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170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Jasmine Brewer (CERN)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2547-46C7-A645-AEEC-F87B95663F1A}" type="slidenum">
              <a:rPr lang="en-US" smtClean="0"/>
              <a:t>18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7CC601-A3B3-764E-825B-D21929F66EF5}"/>
              </a:ext>
            </a:extLst>
          </p:cNvPr>
          <p:cNvSpPr/>
          <p:nvPr/>
        </p:nvSpPr>
        <p:spPr>
          <a:xfrm>
            <a:off x="304801" y="394967"/>
            <a:ext cx="11388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3200" dirty="0">
                <a:latin typeface="Times" pitchFamily="2" charset="0"/>
              </a:rPr>
              <a:t>Outlook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53E272-8544-3745-96CC-6DD988EC3F4D}"/>
              </a:ext>
            </a:extLst>
          </p:cNvPr>
          <p:cNvSpPr/>
          <p:nvPr/>
        </p:nvSpPr>
        <p:spPr>
          <a:xfrm>
            <a:off x="304801" y="1204250"/>
            <a:ext cx="113884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800" dirty="0">
                <a:solidFill>
                  <a:srgbClr val="0085F2"/>
                </a:solidFill>
                <a:latin typeface="Times" pitchFamily="2" charset="0"/>
              </a:rPr>
              <a:t>Toward measuring quark- and gluon-like jet modification and energy loss</a:t>
            </a:r>
          </a:p>
          <a:p>
            <a:pPr marL="457189" lvl="1"/>
            <a:endParaRPr lang="en-US" sz="2400" dirty="0">
              <a:latin typeface="Times" pitchFamily="2" charset="0"/>
            </a:endParaRP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" pitchFamily="2" charset="0"/>
              </a:rPr>
              <a:t>This type of method has been used in p—p by ATLAS [1906.09254]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Times" pitchFamily="2" charset="0"/>
            </a:endParaRP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" pitchFamily="2" charset="0"/>
              </a:rPr>
              <a:t>Method of posterior estimation substantially improves robustness of the method to statistical uncertainties</a:t>
            </a:r>
          </a:p>
          <a:p>
            <a:pPr marL="914389" lvl="2"/>
            <a:r>
              <a:rPr lang="en-US" sz="2400" dirty="0">
                <a:solidFill>
                  <a:srgbClr val="DB0000"/>
                </a:solidFill>
                <a:latin typeface="Times" pitchFamily="2" charset="0"/>
              </a:rPr>
              <a:t>How to deal with systematic uncertainties?</a:t>
            </a:r>
          </a:p>
          <a:p>
            <a:pPr marL="457189" lvl="1"/>
            <a:endParaRPr lang="en-US" sz="2400" dirty="0">
              <a:latin typeface="Times" pitchFamily="2" charset="0"/>
            </a:endParaRP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DB0000"/>
                </a:solidFill>
                <a:latin typeface="Times" pitchFamily="2" charset="0"/>
              </a:rPr>
              <a:t>What observables are robust to background subtraction?</a:t>
            </a:r>
          </a:p>
          <a:p>
            <a:pPr marL="914389" lvl="2"/>
            <a:r>
              <a:rPr lang="en-US" sz="2400" dirty="0">
                <a:latin typeface="Times" pitchFamily="2" charset="0"/>
              </a:rPr>
              <a:t>charged particle multiplicity? constituent multiplicity of soft-dropped jets?</a:t>
            </a:r>
            <a:endParaRPr lang="en-US" sz="2400" dirty="0">
              <a:solidFill>
                <a:srgbClr val="DB0000"/>
              </a:solidFill>
              <a:latin typeface="Times" pitchFamily="2" charset="0"/>
            </a:endParaRPr>
          </a:p>
          <a:p>
            <a:pPr marL="457189" lvl="1"/>
            <a:endParaRPr lang="en-US" sz="2400" dirty="0">
              <a:solidFill>
                <a:srgbClr val="0085F2"/>
              </a:solidFill>
              <a:latin typeface="Times" pitchFamily="2" charset="0"/>
            </a:endParaRPr>
          </a:p>
          <a:p>
            <a:pPr marL="457189" lvl="1"/>
            <a:endParaRPr lang="en-US" sz="2400" dirty="0">
              <a:solidFill>
                <a:srgbClr val="0085F2"/>
              </a:solidFill>
              <a:latin typeface="Times" pitchFamily="2" charset="0"/>
            </a:endParaRPr>
          </a:p>
          <a:p>
            <a:pPr marL="457189" lvl="1"/>
            <a:r>
              <a:rPr lang="en-US" sz="2800" dirty="0">
                <a:solidFill>
                  <a:srgbClr val="0085F2"/>
                </a:solidFill>
                <a:latin typeface="Times" pitchFamily="2" charset="0"/>
              </a:rPr>
              <a:t>Applications to other category problems in heavy-ions?</a:t>
            </a:r>
          </a:p>
        </p:txBody>
      </p:sp>
    </p:spTree>
    <p:extLst>
      <p:ext uri="{BB962C8B-B14F-4D97-AF65-F5344CB8AC3E}">
        <p14:creationId xmlns:p14="http://schemas.microsoft.com/office/powerpoint/2010/main" val="3263136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Jasmine Brewer (CERN)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2547-46C7-A645-AEEC-F87B95663F1A}" type="slidenum">
              <a:rPr lang="en-US" smtClean="0"/>
              <a:t>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CDB07C-D4F9-BE4D-A87A-8D548D45B4BD}"/>
              </a:ext>
            </a:extLst>
          </p:cNvPr>
          <p:cNvSpPr/>
          <p:nvPr/>
        </p:nvSpPr>
        <p:spPr>
          <a:xfrm>
            <a:off x="637987" y="379695"/>
            <a:ext cx="107158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3200" dirty="0">
                <a:latin typeface="Times" pitchFamily="2" charset="0"/>
              </a:rPr>
              <a:t>Quark and gluon jets look different in terms of (sub)structure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B02CF98-1F06-CF4E-9E24-F0F500B8A6E6}"/>
              </a:ext>
            </a:extLst>
          </p:cNvPr>
          <p:cNvGrpSpPr/>
          <p:nvPr/>
        </p:nvGrpSpPr>
        <p:grpSpPr>
          <a:xfrm>
            <a:off x="3775994" y="2622257"/>
            <a:ext cx="2017892" cy="2471484"/>
            <a:chOff x="4956207" y="1582994"/>
            <a:chExt cx="1513419" cy="1853613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0C99B66-09D5-994C-BC1A-1F80B1AA25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0248" y="1838632"/>
              <a:ext cx="863236" cy="10835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49DE5D0-5120-1046-8E69-DC14B4CA63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14220" y="1582994"/>
              <a:ext cx="589935" cy="1039909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EB88D7B-1746-C147-A8AB-EEE6B5CE5D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0088" y="1759974"/>
              <a:ext cx="379538" cy="273291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B8B6202-8D73-4741-B96C-294D97CC89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22770" y="1651819"/>
              <a:ext cx="168198" cy="215807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xplosion 1 13">
              <a:extLst>
                <a:ext uri="{FF2B5EF4-FFF2-40B4-BE49-F238E27FC236}">
                  <a16:creationId xmlns:a16="http://schemas.microsoft.com/office/drawing/2014/main" id="{5BC3C2DF-A850-6C4C-9D16-893B0131C7B8}"/>
                </a:ext>
              </a:extLst>
            </p:cNvPr>
            <p:cNvSpPr/>
            <p:nvPr/>
          </p:nvSpPr>
          <p:spPr>
            <a:xfrm flipH="1">
              <a:off x="5336617" y="2842202"/>
              <a:ext cx="127562" cy="103373"/>
            </a:xfrm>
            <a:prstGeom prst="irregularSeal1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FFFF00"/>
                </a:solidFill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0FCA95B-6B9C-8D43-8F8C-24445E9B53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6207" y="2912329"/>
              <a:ext cx="435127" cy="5242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43E1C7C-ED6D-1842-80A5-B5E375D1BDB1}"/>
              </a:ext>
            </a:extLst>
          </p:cNvPr>
          <p:cNvGrpSpPr/>
          <p:nvPr/>
        </p:nvGrpSpPr>
        <p:grpSpPr>
          <a:xfrm>
            <a:off x="6512289" y="2528168"/>
            <a:ext cx="2308927" cy="2564397"/>
            <a:chOff x="8554543" y="4157080"/>
            <a:chExt cx="2308927" cy="256439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5B9445E-A8B1-A14E-84F9-28B1E7160914}"/>
                </a:ext>
              </a:extLst>
            </p:cNvPr>
            <p:cNvGrpSpPr/>
            <p:nvPr/>
          </p:nvGrpSpPr>
          <p:grpSpPr>
            <a:xfrm>
              <a:off x="8554543" y="4243711"/>
              <a:ext cx="1913015" cy="2477766"/>
              <a:chOff x="4956207" y="1578283"/>
              <a:chExt cx="1434761" cy="1858324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2B4EE6D5-D4CC-BC4D-A8FF-056FD478C6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80248" y="1838632"/>
                <a:ext cx="863236" cy="108352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  <a:effectLst>
                <a:outerShdw blurRad="40000" dist="20000" dir="5400000" rotWithShape="0">
                  <a:srgbClr val="000000">
                    <a:alpha val="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DEF9E2E-A625-C94C-B263-B4212E6A87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16473" y="1578283"/>
                <a:ext cx="369551" cy="90368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effectLst>
                <a:outerShdw blurRad="40000" dist="20000" dir="5400000" rotWithShape="0">
                  <a:srgbClr val="000000">
                    <a:alpha val="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A7E9237-6331-1A47-AB70-965EDC938B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42362" y="1656598"/>
                <a:ext cx="379538" cy="27329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effectLst>
                <a:outerShdw blurRad="40000" dist="20000" dir="5400000" rotWithShape="0">
                  <a:srgbClr val="000000">
                    <a:alpha val="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0BCCC5D-82BF-1848-B1BA-DBA38FE4CC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22770" y="1651819"/>
                <a:ext cx="168198" cy="21580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effectLst>
                <a:outerShdw blurRad="40000" dist="20000" dir="5400000" rotWithShape="0">
                  <a:srgbClr val="000000">
                    <a:alpha val="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Explosion 1 27">
                <a:extLst>
                  <a:ext uri="{FF2B5EF4-FFF2-40B4-BE49-F238E27FC236}">
                    <a16:creationId xmlns:a16="http://schemas.microsoft.com/office/drawing/2014/main" id="{9E4E4163-F905-9B43-B20A-5A2F305C2B2F}"/>
                  </a:ext>
                </a:extLst>
              </p:cNvPr>
              <p:cNvSpPr/>
              <p:nvPr/>
            </p:nvSpPr>
            <p:spPr>
              <a:xfrm flipH="1">
                <a:off x="5336617" y="2842202"/>
                <a:ext cx="127562" cy="103373"/>
              </a:xfrm>
              <a:prstGeom prst="irregularSeal1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40000" dist="23000" dir="5400000" rotWithShape="0">
                  <a:srgbClr val="000000">
                    <a:alpha val="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37B6C940-5D91-F54A-8B1A-050DB0CE97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56207" y="2912329"/>
                <a:ext cx="435127" cy="52427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  <a:effectLst>
                <a:outerShdw blurRad="40000" dist="20000" dir="5400000" rotWithShape="0">
                  <a:srgbClr val="000000">
                    <a:alpha val="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75C26DF-D70A-5B4A-B86D-54248192E8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31838" y="4157080"/>
              <a:ext cx="677243" cy="1740636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727D682-1DD3-994D-BBC1-E452D22E41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9046" y="4850352"/>
              <a:ext cx="1504424" cy="899356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C3D3A9E-3834-1D41-93AA-0ECC8CFB46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51552" y="4607709"/>
              <a:ext cx="776940" cy="840917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7B07D21-684D-EC48-AF74-2060F87576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72434" y="4706817"/>
              <a:ext cx="220498" cy="308038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F2794CDF-9099-2641-9087-64BFB8DAE75B}"/>
              </a:ext>
            </a:extLst>
          </p:cNvPr>
          <p:cNvSpPr/>
          <p:nvPr/>
        </p:nvSpPr>
        <p:spPr>
          <a:xfrm>
            <a:off x="5597330" y="2247384"/>
            <a:ext cx="288235" cy="1086522"/>
          </a:xfrm>
          <a:prstGeom prst="ellipse">
            <a:avLst/>
          </a:prstGeom>
          <a:noFill/>
          <a:ln w="31750">
            <a:solidFill>
              <a:srgbClr val="DB0000"/>
            </a:solidFill>
          </a:ln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7941A9C-1E4F-B246-A19D-B86FC560D49D}"/>
              </a:ext>
            </a:extLst>
          </p:cNvPr>
          <p:cNvSpPr/>
          <p:nvPr/>
        </p:nvSpPr>
        <p:spPr>
          <a:xfrm>
            <a:off x="8157915" y="2169586"/>
            <a:ext cx="288235" cy="1086522"/>
          </a:xfrm>
          <a:prstGeom prst="ellipse">
            <a:avLst/>
          </a:prstGeom>
          <a:noFill/>
          <a:ln w="31750">
            <a:solidFill>
              <a:srgbClr val="7030A0"/>
            </a:solidFill>
          </a:ln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1B4AF06-F18B-5243-8E91-FA42519E25FC}"/>
              </a:ext>
            </a:extLst>
          </p:cNvPr>
          <p:cNvSpPr/>
          <p:nvPr/>
        </p:nvSpPr>
        <p:spPr>
          <a:xfrm>
            <a:off x="3599775" y="3622734"/>
            <a:ext cx="16723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3200" dirty="0">
                <a:solidFill>
                  <a:srgbClr val="DB0000"/>
                </a:solidFill>
                <a:latin typeface="Times" pitchFamily="2" charset="0"/>
              </a:rPr>
              <a:t>q</a:t>
            </a:r>
            <a:endParaRPr lang="en-US" sz="3200" dirty="0">
              <a:solidFill>
                <a:srgbClr val="7030A0"/>
              </a:solidFill>
              <a:latin typeface="Times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EB9F107-B3F0-E149-8349-2D0E1CE57328}"/>
              </a:ext>
            </a:extLst>
          </p:cNvPr>
          <p:cNvSpPr/>
          <p:nvPr/>
        </p:nvSpPr>
        <p:spPr>
          <a:xfrm>
            <a:off x="6395844" y="3567242"/>
            <a:ext cx="16723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3200" dirty="0">
                <a:solidFill>
                  <a:srgbClr val="7030A0"/>
                </a:solidFill>
                <a:latin typeface="Times" pitchFamily="2" charset="0"/>
              </a:rPr>
              <a:t>g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431DD14-5B47-CE4C-A5B0-078DA53767C4}"/>
              </a:ext>
            </a:extLst>
          </p:cNvPr>
          <p:cNvSpPr/>
          <p:nvPr/>
        </p:nvSpPr>
        <p:spPr>
          <a:xfrm>
            <a:off x="3685877" y="1642303"/>
            <a:ext cx="2461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3200" dirty="0">
                <a:solidFill>
                  <a:srgbClr val="DB0000"/>
                </a:solidFill>
                <a:latin typeface="Times" pitchFamily="2" charset="0"/>
              </a:rPr>
              <a:t>“quark jet”</a:t>
            </a:r>
            <a:endParaRPr lang="en-US" sz="3200" dirty="0">
              <a:solidFill>
                <a:srgbClr val="7030A0"/>
              </a:solidFill>
              <a:latin typeface="Times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2FB78E0-4A75-7E43-B962-4DB6F6CCA54C}"/>
              </a:ext>
            </a:extLst>
          </p:cNvPr>
          <p:cNvSpPr/>
          <p:nvPr/>
        </p:nvSpPr>
        <p:spPr>
          <a:xfrm>
            <a:off x="6294982" y="1642303"/>
            <a:ext cx="2461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3200" dirty="0">
                <a:solidFill>
                  <a:srgbClr val="7030A0"/>
                </a:solidFill>
                <a:latin typeface="Times" pitchFamily="2" charset="0"/>
              </a:rPr>
              <a:t>“gluon jet”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7415C96-2FA9-BF45-B4E2-B8F929C5A16A}"/>
              </a:ext>
            </a:extLst>
          </p:cNvPr>
          <p:cNvSpPr/>
          <p:nvPr/>
        </p:nvSpPr>
        <p:spPr>
          <a:xfrm>
            <a:off x="-88605" y="5680997"/>
            <a:ext cx="122806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3200" dirty="0">
                <a:latin typeface="Times" pitchFamily="2" charset="0"/>
              </a:rPr>
              <a:t>Goal: disentangle (sub)structure modification of quark and gluon jets</a:t>
            </a:r>
          </a:p>
        </p:txBody>
      </p:sp>
    </p:spTree>
    <p:extLst>
      <p:ext uri="{BB962C8B-B14F-4D97-AF65-F5344CB8AC3E}">
        <p14:creationId xmlns:p14="http://schemas.microsoft.com/office/powerpoint/2010/main" val="1366687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Jasmine Brewer (CERN)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2547-46C7-A645-AEEC-F87B95663F1A}" type="slidenum">
              <a:rPr lang="en-US" smtClean="0"/>
              <a:t>19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7CC601-A3B3-764E-825B-D21929F66EF5}"/>
              </a:ext>
            </a:extLst>
          </p:cNvPr>
          <p:cNvSpPr/>
          <p:nvPr/>
        </p:nvSpPr>
        <p:spPr>
          <a:xfrm>
            <a:off x="304801" y="394967"/>
            <a:ext cx="11388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3200" dirty="0">
                <a:latin typeface="Times" pitchFamily="2" charset="0"/>
              </a:rPr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606914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28ADD5D-3EBE-9E4C-8848-EE866902C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752" y="1872814"/>
            <a:ext cx="3781691" cy="264718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Jasmine Brewer (CERN)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2547-46C7-A645-AEEC-F87B95663F1A}" type="slidenum">
              <a:rPr lang="en-US" smtClean="0"/>
              <a:t>20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7CC601-A3B3-764E-825B-D21929F66EF5}"/>
              </a:ext>
            </a:extLst>
          </p:cNvPr>
          <p:cNvSpPr/>
          <p:nvPr/>
        </p:nvSpPr>
        <p:spPr>
          <a:xfrm>
            <a:off x="304801" y="394967"/>
            <a:ext cx="11388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3200" dirty="0">
                <a:latin typeface="Times" pitchFamily="2" charset="0"/>
              </a:rPr>
              <a:t>What do differences between topic and MC fractions mean?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B6114FB-6CA2-B84C-93CD-ECDF801F2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8002" y="1872814"/>
            <a:ext cx="3782525" cy="26477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7F64A17-9592-1B40-B885-300B1EDB7F57}"/>
              </a:ext>
            </a:extLst>
          </p:cNvPr>
          <p:cNvSpPr/>
          <p:nvPr/>
        </p:nvSpPr>
        <p:spPr>
          <a:xfrm>
            <a:off x="8951326" y="3375658"/>
            <a:ext cx="2908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3600" dirty="0">
                <a:solidFill>
                  <a:srgbClr val="0085F2"/>
                </a:solidFill>
                <a:latin typeface="Times" pitchFamily="2" charset="0"/>
              </a:rPr>
              <a:t>?</a:t>
            </a:r>
            <a:r>
              <a:rPr lang="en-US" sz="3200" dirty="0">
                <a:solidFill>
                  <a:srgbClr val="0085F2"/>
                </a:solidFill>
                <a:latin typeface="Times" pitchFamily="2" charset="0"/>
              </a:rPr>
              <a:t>  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8C00FEA7-D35B-7145-BAC9-AEF0DD4F5D2C}"/>
              </a:ext>
            </a:extLst>
          </p:cNvPr>
          <p:cNvSpPr/>
          <p:nvPr/>
        </p:nvSpPr>
        <p:spPr>
          <a:xfrm>
            <a:off x="9780714" y="3431709"/>
            <a:ext cx="151208" cy="472671"/>
          </a:xfrm>
          <a:prstGeom prst="rightBrace">
            <a:avLst/>
          </a:prstGeom>
          <a:ln w="19050">
            <a:solidFill>
              <a:srgbClr val="0085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86E3A215-80A0-9F47-A981-D58D1A16934A}"/>
              </a:ext>
            </a:extLst>
          </p:cNvPr>
          <p:cNvSpPr/>
          <p:nvPr/>
        </p:nvSpPr>
        <p:spPr>
          <a:xfrm>
            <a:off x="5309576" y="3517382"/>
            <a:ext cx="151208" cy="302496"/>
          </a:xfrm>
          <a:prstGeom prst="rightBrace">
            <a:avLst/>
          </a:prstGeom>
          <a:ln w="19050">
            <a:solidFill>
              <a:srgbClr val="0085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03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Jasmine Brewer (CERN)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2547-46C7-A645-AEEC-F87B95663F1A}" type="slidenum">
              <a:rPr lang="en-US" smtClean="0"/>
              <a:t>21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D2E5B0-BBB8-3D41-9287-C76708467A50}"/>
              </a:ext>
            </a:extLst>
          </p:cNvPr>
          <p:cNvSpPr/>
          <p:nvPr/>
        </p:nvSpPr>
        <p:spPr>
          <a:xfrm>
            <a:off x="304801" y="1580024"/>
            <a:ext cx="11388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389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" pitchFamily="2" charset="0"/>
              </a:rPr>
              <a:t>Limited statistics effects on topic fractions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CF3F7F-6C57-6848-A912-7982C514B802}"/>
              </a:ext>
            </a:extLst>
          </p:cNvPr>
          <p:cNvSpPr/>
          <p:nvPr/>
        </p:nvSpPr>
        <p:spPr>
          <a:xfrm>
            <a:off x="304801" y="394967"/>
            <a:ext cx="11388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3200" dirty="0">
                <a:latin typeface="Times" pitchFamily="2" charset="0"/>
              </a:rPr>
              <a:t>What do differences between topic and MC fractions mean?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AEBFE3-7859-2548-9D9C-98E4EB646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380" y="1063780"/>
            <a:ext cx="2526087" cy="168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38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Jasmine Brewer (CERN)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2547-46C7-A645-AEEC-F87B95663F1A}" type="slidenum">
              <a:rPr lang="en-US" smtClean="0"/>
              <a:t>22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D2E5B0-BBB8-3D41-9287-C76708467A50}"/>
              </a:ext>
            </a:extLst>
          </p:cNvPr>
          <p:cNvSpPr/>
          <p:nvPr/>
        </p:nvSpPr>
        <p:spPr>
          <a:xfrm>
            <a:off x="304801" y="1580024"/>
            <a:ext cx="11388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389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" pitchFamily="2" charset="0"/>
              </a:rPr>
              <a:t>Limited statistics effects on topic fractions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CF3F7F-6C57-6848-A912-7982C514B802}"/>
              </a:ext>
            </a:extLst>
          </p:cNvPr>
          <p:cNvSpPr/>
          <p:nvPr/>
        </p:nvSpPr>
        <p:spPr>
          <a:xfrm>
            <a:off x="304801" y="394967"/>
            <a:ext cx="11388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3200" dirty="0">
                <a:latin typeface="Times" pitchFamily="2" charset="0"/>
              </a:rPr>
              <a:t>What do differences between topic and MC fractions mean?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AEBFE3-7859-2548-9D9C-98E4EB646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380" y="1063780"/>
            <a:ext cx="2526087" cy="16840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3E33E6-6DE3-7442-B6C3-5578CC504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2015" y="3338147"/>
            <a:ext cx="4691766" cy="328423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433B9F9-EEA8-3141-8BB2-458169778AD2}"/>
              </a:ext>
            </a:extLst>
          </p:cNvPr>
          <p:cNvSpPr/>
          <p:nvPr/>
        </p:nvSpPr>
        <p:spPr>
          <a:xfrm>
            <a:off x="838200" y="2183833"/>
            <a:ext cx="8396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000" dirty="0">
                <a:solidFill>
                  <a:srgbClr val="DB0000"/>
                </a:solidFill>
                <a:latin typeface="Times" pitchFamily="2" charset="0"/>
              </a:rPr>
              <a:t>Insignificant change in fractions due to factor 2.8 increase in statistics</a:t>
            </a:r>
          </a:p>
        </p:txBody>
      </p:sp>
    </p:spTree>
    <p:extLst>
      <p:ext uri="{BB962C8B-B14F-4D97-AF65-F5344CB8AC3E}">
        <p14:creationId xmlns:p14="http://schemas.microsoft.com/office/powerpoint/2010/main" val="2612308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Jasmine Brewer (CERN)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2547-46C7-A645-AEEC-F87B95663F1A}" type="slidenum">
              <a:rPr lang="en-US" smtClean="0"/>
              <a:t>23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D2E5B0-BBB8-3D41-9287-C76708467A50}"/>
              </a:ext>
            </a:extLst>
          </p:cNvPr>
          <p:cNvSpPr/>
          <p:nvPr/>
        </p:nvSpPr>
        <p:spPr>
          <a:xfrm>
            <a:off x="304801" y="1580024"/>
            <a:ext cx="11388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389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" pitchFamily="2" charset="0"/>
              </a:rPr>
              <a:t>Limited statistics effects on topic fractions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CF3F7F-6C57-6848-A912-7982C514B802}"/>
              </a:ext>
            </a:extLst>
          </p:cNvPr>
          <p:cNvSpPr/>
          <p:nvPr/>
        </p:nvSpPr>
        <p:spPr>
          <a:xfrm>
            <a:off x="304801" y="394967"/>
            <a:ext cx="11388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3200" dirty="0">
                <a:latin typeface="Times" pitchFamily="2" charset="0"/>
              </a:rPr>
              <a:t>What do differences between topic and MC fractions mean?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AEBFE3-7859-2548-9D9C-98E4EB646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380" y="1063780"/>
            <a:ext cx="2526087" cy="168405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2160AA-FDC6-6C4C-AD67-C04408D61843}"/>
              </a:ext>
            </a:extLst>
          </p:cNvPr>
          <p:cNvSpPr/>
          <p:nvPr/>
        </p:nvSpPr>
        <p:spPr>
          <a:xfrm>
            <a:off x="304801" y="2677563"/>
            <a:ext cx="8839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389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" pitchFamily="2" charset="0"/>
              </a:rPr>
              <a:t>Ambiguity in MC quark and gluon labelling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14EE12-E10E-9645-B0AA-853CF4C5FEE1}"/>
              </a:ext>
            </a:extLst>
          </p:cNvPr>
          <p:cNvSpPr/>
          <p:nvPr/>
        </p:nvSpPr>
        <p:spPr>
          <a:xfrm>
            <a:off x="838200" y="2183833"/>
            <a:ext cx="8396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000" dirty="0">
                <a:solidFill>
                  <a:srgbClr val="DB0000"/>
                </a:solidFill>
                <a:latin typeface="Times" pitchFamily="2" charset="0"/>
              </a:rPr>
              <a:t>Insignificant change in fractions due to factor 2.8 increase in statistics</a:t>
            </a:r>
          </a:p>
        </p:txBody>
      </p:sp>
    </p:spTree>
    <p:extLst>
      <p:ext uri="{BB962C8B-B14F-4D97-AF65-F5344CB8AC3E}">
        <p14:creationId xmlns:p14="http://schemas.microsoft.com/office/powerpoint/2010/main" val="687041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Jasmine Brewer (CERN)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2547-46C7-A645-AEEC-F87B95663F1A}" type="slidenum">
              <a:rPr lang="en-US" smtClean="0"/>
              <a:t>24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D2E5B0-BBB8-3D41-9287-C76708467A50}"/>
              </a:ext>
            </a:extLst>
          </p:cNvPr>
          <p:cNvSpPr/>
          <p:nvPr/>
        </p:nvSpPr>
        <p:spPr>
          <a:xfrm>
            <a:off x="304801" y="1580024"/>
            <a:ext cx="11388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389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" pitchFamily="2" charset="0"/>
              </a:rPr>
              <a:t>Limited statistics effects on topic fractions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CF3F7F-6C57-6848-A912-7982C514B802}"/>
              </a:ext>
            </a:extLst>
          </p:cNvPr>
          <p:cNvSpPr/>
          <p:nvPr/>
        </p:nvSpPr>
        <p:spPr>
          <a:xfrm>
            <a:off x="304801" y="394967"/>
            <a:ext cx="11388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3200" dirty="0">
                <a:latin typeface="Times" pitchFamily="2" charset="0"/>
              </a:rPr>
              <a:t>What do differences between topic and MC fractions mean?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AEBFE3-7859-2548-9D9C-98E4EB646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380" y="1063780"/>
            <a:ext cx="2526087" cy="168405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2160AA-FDC6-6C4C-AD67-C04408D61843}"/>
              </a:ext>
            </a:extLst>
          </p:cNvPr>
          <p:cNvSpPr/>
          <p:nvPr/>
        </p:nvSpPr>
        <p:spPr>
          <a:xfrm>
            <a:off x="304801" y="2677563"/>
            <a:ext cx="8839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389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" pitchFamily="2" charset="0"/>
              </a:rPr>
              <a:t>Ambiguity in MC quark and gluon labelling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267E7A-851C-BB4A-AE1A-97D8B214C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801" y="3932567"/>
            <a:ext cx="3912244" cy="26524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7EECA3-6F82-1741-AFE5-B9323D35C9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6430" y="3932567"/>
            <a:ext cx="3912243" cy="265248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1090AF8-EC14-7F4D-9B35-3E5813A6E7E1}"/>
              </a:ext>
            </a:extLst>
          </p:cNvPr>
          <p:cNvSpPr/>
          <p:nvPr/>
        </p:nvSpPr>
        <p:spPr>
          <a:xfrm>
            <a:off x="773848" y="3279567"/>
            <a:ext cx="1045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000" dirty="0">
                <a:solidFill>
                  <a:srgbClr val="DB0000"/>
                </a:solidFill>
                <a:latin typeface="Times" pitchFamily="2" charset="0"/>
              </a:rPr>
              <a:t>Slight decrease in extracted gluon fraction for jets with an initiating </a:t>
            </a:r>
            <a:r>
              <a:rPr lang="en-US" sz="2000" dirty="0" err="1">
                <a:solidFill>
                  <a:srgbClr val="DB0000"/>
                </a:solidFill>
                <a:latin typeface="Times" pitchFamily="2" charset="0"/>
              </a:rPr>
              <a:t>parton</a:t>
            </a:r>
            <a:r>
              <a:rPr lang="en-US" sz="2000" dirty="0">
                <a:solidFill>
                  <a:srgbClr val="DB0000"/>
                </a:solidFill>
                <a:latin typeface="Times" pitchFamily="2" charset="0"/>
              </a:rPr>
              <a:t> within the jet radius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E70BD8-99DF-DC4E-B6D1-6620908BBBA0}"/>
              </a:ext>
            </a:extLst>
          </p:cNvPr>
          <p:cNvSpPr/>
          <p:nvPr/>
        </p:nvSpPr>
        <p:spPr>
          <a:xfrm>
            <a:off x="838200" y="2183833"/>
            <a:ext cx="8396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000" dirty="0">
                <a:solidFill>
                  <a:srgbClr val="DB0000"/>
                </a:solidFill>
                <a:latin typeface="Times" pitchFamily="2" charset="0"/>
              </a:rPr>
              <a:t>Insignificant change in fractions due to factor 2.8 increase in statistics</a:t>
            </a:r>
          </a:p>
        </p:txBody>
      </p:sp>
    </p:spTree>
    <p:extLst>
      <p:ext uri="{BB962C8B-B14F-4D97-AF65-F5344CB8AC3E}">
        <p14:creationId xmlns:p14="http://schemas.microsoft.com/office/powerpoint/2010/main" val="2569505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Jasmine Brewer (CERN)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2547-46C7-A645-AEEC-F87B95663F1A}" type="slidenum">
              <a:rPr lang="en-US" smtClean="0"/>
              <a:t>25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D2E5B0-BBB8-3D41-9287-C76708467A50}"/>
              </a:ext>
            </a:extLst>
          </p:cNvPr>
          <p:cNvSpPr/>
          <p:nvPr/>
        </p:nvSpPr>
        <p:spPr>
          <a:xfrm>
            <a:off x="304801" y="1580024"/>
            <a:ext cx="11388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389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" pitchFamily="2" charset="0"/>
              </a:rPr>
              <a:t>Limited statistics effects on topic fractions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CF3F7F-6C57-6848-A912-7982C514B802}"/>
              </a:ext>
            </a:extLst>
          </p:cNvPr>
          <p:cNvSpPr/>
          <p:nvPr/>
        </p:nvSpPr>
        <p:spPr>
          <a:xfrm>
            <a:off x="304801" y="394967"/>
            <a:ext cx="11388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3200" dirty="0">
                <a:latin typeface="Times" pitchFamily="2" charset="0"/>
              </a:rPr>
              <a:t>What do differences between topic and MC fractions mean?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AEBFE3-7859-2548-9D9C-98E4EB646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380" y="1063780"/>
            <a:ext cx="2526087" cy="168405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2160AA-FDC6-6C4C-AD67-C04408D61843}"/>
              </a:ext>
            </a:extLst>
          </p:cNvPr>
          <p:cNvSpPr/>
          <p:nvPr/>
        </p:nvSpPr>
        <p:spPr>
          <a:xfrm>
            <a:off x="304801" y="2677563"/>
            <a:ext cx="8839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389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" pitchFamily="2" charset="0"/>
              </a:rPr>
              <a:t>Ambiguity in MC quark and gluon labelling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090AF8-EC14-7F4D-9B35-3E5813A6E7E1}"/>
              </a:ext>
            </a:extLst>
          </p:cNvPr>
          <p:cNvSpPr/>
          <p:nvPr/>
        </p:nvSpPr>
        <p:spPr>
          <a:xfrm>
            <a:off x="773848" y="3279567"/>
            <a:ext cx="1045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000" dirty="0">
                <a:solidFill>
                  <a:srgbClr val="DB0000"/>
                </a:solidFill>
                <a:latin typeface="Times" pitchFamily="2" charset="0"/>
              </a:rPr>
              <a:t>Slight decrease in extracted gluon fraction for jets with an initiating </a:t>
            </a:r>
            <a:r>
              <a:rPr lang="en-US" sz="2000" dirty="0" err="1">
                <a:solidFill>
                  <a:srgbClr val="DB0000"/>
                </a:solidFill>
                <a:latin typeface="Times" pitchFamily="2" charset="0"/>
              </a:rPr>
              <a:t>parton</a:t>
            </a:r>
            <a:r>
              <a:rPr lang="en-US" sz="2000" dirty="0">
                <a:solidFill>
                  <a:srgbClr val="DB0000"/>
                </a:solidFill>
                <a:latin typeface="Times" pitchFamily="2" charset="0"/>
              </a:rPr>
              <a:t> within the jet radius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E70BD8-99DF-DC4E-B6D1-6620908BBBA0}"/>
              </a:ext>
            </a:extLst>
          </p:cNvPr>
          <p:cNvSpPr/>
          <p:nvPr/>
        </p:nvSpPr>
        <p:spPr>
          <a:xfrm>
            <a:off x="838200" y="2183833"/>
            <a:ext cx="8396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000" dirty="0">
                <a:solidFill>
                  <a:srgbClr val="DB0000"/>
                </a:solidFill>
                <a:latin typeface="Times" pitchFamily="2" charset="0"/>
              </a:rPr>
              <a:t>Insignificant change in fractions due to factor 2.8 increase in statistics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EF85E5-C730-274D-8C1C-83CF1ED0E2C8}"/>
              </a:ext>
            </a:extLst>
          </p:cNvPr>
          <p:cNvSpPr/>
          <p:nvPr/>
        </p:nvSpPr>
        <p:spPr>
          <a:xfrm>
            <a:off x="304801" y="3775102"/>
            <a:ext cx="105291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389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" pitchFamily="2" charset="0"/>
              </a:rPr>
              <a:t>Deviations from quark/ gluon mutual irreducibility in constituent multiplicity</a:t>
            </a:r>
          </a:p>
        </p:txBody>
      </p:sp>
    </p:spTree>
    <p:extLst>
      <p:ext uri="{BB962C8B-B14F-4D97-AF65-F5344CB8AC3E}">
        <p14:creationId xmlns:p14="http://schemas.microsoft.com/office/powerpoint/2010/main" val="1781864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Jasmine Brewer (CERN)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2547-46C7-A645-AEEC-F87B95663F1A}" type="slidenum">
              <a:rPr lang="en-US" smtClean="0"/>
              <a:t>26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D2E5B0-BBB8-3D41-9287-C76708467A50}"/>
              </a:ext>
            </a:extLst>
          </p:cNvPr>
          <p:cNvSpPr/>
          <p:nvPr/>
        </p:nvSpPr>
        <p:spPr>
          <a:xfrm>
            <a:off x="304801" y="1580024"/>
            <a:ext cx="11388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389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" pitchFamily="2" charset="0"/>
              </a:rPr>
              <a:t>Limited statistics effects on topic fractions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CF3F7F-6C57-6848-A912-7982C514B802}"/>
              </a:ext>
            </a:extLst>
          </p:cNvPr>
          <p:cNvSpPr/>
          <p:nvPr/>
        </p:nvSpPr>
        <p:spPr>
          <a:xfrm>
            <a:off x="304801" y="394967"/>
            <a:ext cx="11388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3200" dirty="0">
                <a:latin typeface="Times" pitchFamily="2" charset="0"/>
              </a:rPr>
              <a:t>What do differences between topic and MC fractions mean?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AEBFE3-7859-2548-9D9C-98E4EB646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380" y="1063780"/>
            <a:ext cx="2526087" cy="168405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2160AA-FDC6-6C4C-AD67-C04408D61843}"/>
              </a:ext>
            </a:extLst>
          </p:cNvPr>
          <p:cNvSpPr/>
          <p:nvPr/>
        </p:nvSpPr>
        <p:spPr>
          <a:xfrm>
            <a:off x="304801" y="2677563"/>
            <a:ext cx="8839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389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" pitchFamily="2" charset="0"/>
              </a:rPr>
              <a:t>Ambiguity in MC quark and gluon labelling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090AF8-EC14-7F4D-9B35-3E5813A6E7E1}"/>
              </a:ext>
            </a:extLst>
          </p:cNvPr>
          <p:cNvSpPr/>
          <p:nvPr/>
        </p:nvSpPr>
        <p:spPr>
          <a:xfrm>
            <a:off x="773848" y="3279567"/>
            <a:ext cx="10450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000" dirty="0">
                <a:solidFill>
                  <a:srgbClr val="DB0000"/>
                </a:solidFill>
                <a:latin typeface="Times" pitchFamily="2" charset="0"/>
              </a:rPr>
              <a:t>Slight decrease in extracted gluon fraction for jets with an initiating </a:t>
            </a:r>
            <a:r>
              <a:rPr lang="en-US" sz="2000" dirty="0" err="1">
                <a:solidFill>
                  <a:srgbClr val="DB0000"/>
                </a:solidFill>
                <a:latin typeface="Times" pitchFamily="2" charset="0"/>
              </a:rPr>
              <a:t>parton</a:t>
            </a:r>
            <a:r>
              <a:rPr lang="en-US" sz="2000" dirty="0">
                <a:solidFill>
                  <a:srgbClr val="DB0000"/>
                </a:solidFill>
                <a:latin typeface="Times" pitchFamily="2" charset="0"/>
              </a:rPr>
              <a:t> within the jet radius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E70BD8-99DF-DC4E-B6D1-6620908BBBA0}"/>
              </a:ext>
            </a:extLst>
          </p:cNvPr>
          <p:cNvSpPr/>
          <p:nvPr/>
        </p:nvSpPr>
        <p:spPr>
          <a:xfrm>
            <a:off x="838200" y="2183833"/>
            <a:ext cx="8396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000" dirty="0">
                <a:solidFill>
                  <a:srgbClr val="DB0000"/>
                </a:solidFill>
                <a:latin typeface="Times" pitchFamily="2" charset="0"/>
              </a:rPr>
              <a:t>Insignificant change in fractions due to factor 2.8 increase in statistics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EF85E5-C730-274D-8C1C-83CF1ED0E2C8}"/>
              </a:ext>
            </a:extLst>
          </p:cNvPr>
          <p:cNvSpPr/>
          <p:nvPr/>
        </p:nvSpPr>
        <p:spPr>
          <a:xfrm>
            <a:off x="304801" y="3775102"/>
            <a:ext cx="105291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389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" pitchFamily="2" charset="0"/>
              </a:rPr>
              <a:t>Deviations from quark/ gluon mutual irreducibility in constituent multiplicity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0F27D4-7CB9-6E40-AC9E-BC9EC61CDE0D}"/>
              </a:ext>
            </a:extLst>
          </p:cNvPr>
          <p:cNvSpPr/>
          <p:nvPr/>
        </p:nvSpPr>
        <p:spPr>
          <a:xfrm>
            <a:off x="304800" y="5260616"/>
            <a:ext cx="105291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389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" pitchFamily="2" charset="0"/>
              </a:rPr>
              <a:t>“Quark-initiated” jets become more gluon-like</a:t>
            </a:r>
          </a:p>
        </p:txBody>
      </p:sp>
    </p:spTree>
    <p:extLst>
      <p:ext uri="{BB962C8B-B14F-4D97-AF65-F5344CB8AC3E}">
        <p14:creationId xmlns:p14="http://schemas.microsoft.com/office/powerpoint/2010/main" val="1107488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Jasmine Brewer (CERN)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2547-46C7-A645-AEEC-F87B95663F1A}" type="slidenum">
              <a:rPr lang="en-US" smtClean="0"/>
              <a:t>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CDB07C-D4F9-BE4D-A87A-8D548D45B4BD}"/>
              </a:ext>
            </a:extLst>
          </p:cNvPr>
          <p:cNvSpPr/>
          <p:nvPr/>
        </p:nvSpPr>
        <p:spPr>
          <a:xfrm>
            <a:off x="637987" y="379695"/>
            <a:ext cx="107158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3200" dirty="0">
                <a:latin typeface="Times" pitchFamily="2" charset="0"/>
              </a:rPr>
              <a:t>Outline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4077F0B-C20F-0C42-B750-78C0E92F4C77}"/>
              </a:ext>
            </a:extLst>
          </p:cNvPr>
          <p:cNvGrpSpPr/>
          <p:nvPr/>
        </p:nvGrpSpPr>
        <p:grpSpPr>
          <a:xfrm>
            <a:off x="7317446" y="1037792"/>
            <a:ext cx="4036354" cy="2850456"/>
            <a:chOff x="7095934" y="1841508"/>
            <a:chExt cx="4596504" cy="332684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6DDA3C8-41C5-1546-BC76-E5605B25C6AC}"/>
                </a:ext>
              </a:extLst>
            </p:cNvPr>
            <p:cNvGrpSpPr/>
            <p:nvPr/>
          </p:nvGrpSpPr>
          <p:grpSpPr>
            <a:xfrm>
              <a:off x="7095934" y="1841508"/>
              <a:ext cx="4596504" cy="3326845"/>
              <a:chOff x="7095934" y="1841508"/>
              <a:chExt cx="4596504" cy="3326845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8C785EE9-9588-4246-A957-D01FCD0DB9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20438" y="1841508"/>
                <a:ext cx="4572000" cy="3200400"/>
              </a:xfrm>
              <a:prstGeom prst="rect">
                <a:avLst/>
              </a:prstGeom>
            </p:spPr>
          </p:pic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57DC8F2-764D-0C4B-9CD5-A9E2147A3443}"/>
                  </a:ext>
                </a:extLst>
              </p:cNvPr>
              <p:cNvSpPr/>
              <p:nvPr/>
            </p:nvSpPr>
            <p:spPr>
              <a:xfrm>
                <a:off x="7095934" y="4706688"/>
                <a:ext cx="4257866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457189" lvl="1" algn="ctr"/>
                <a:r>
                  <a:rPr lang="en-US" sz="2400" dirty="0">
                    <a:latin typeface="Times" pitchFamily="2" charset="0"/>
                  </a:rPr>
                  <a:t>Multiplicity</a:t>
                </a:r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0543117-F83F-4847-B23D-746DEF1CA865}"/>
                </a:ext>
              </a:extLst>
            </p:cNvPr>
            <p:cNvSpPr/>
            <p:nvPr/>
          </p:nvSpPr>
          <p:spPr>
            <a:xfrm>
              <a:off x="7740874" y="2822958"/>
              <a:ext cx="1370491" cy="5027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189" lvl="1" algn="ctr"/>
              <a:r>
                <a:rPr lang="en-US" sz="2667" dirty="0">
                  <a:solidFill>
                    <a:srgbClr val="FF0000"/>
                  </a:solidFill>
                  <a:latin typeface="Times" pitchFamily="2" charset="0"/>
                </a:rPr>
                <a:t>q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8798732-65F8-F14F-B436-F1ABAD954456}"/>
                </a:ext>
              </a:extLst>
            </p:cNvPr>
            <p:cNvSpPr/>
            <p:nvPr/>
          </p:nvSpPr>
          <p:spPr>
            <a:xfrm>
              <a:off x="7883301" y="3752050"/>
              <a:ext cx="1370491" cy="5027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189" lvl="1" algn="ctr"/>
              <a:r>
                <a:rPr lang="en-US" sz="2667" dirty="0">
                  <a:solidFill>
                    <a:srgbClr val="7030A0"/>
                  </a:solidFill>
                  <a:latin typeface="Times" pitchFamily="2" charset="0"/>
                </a:rPr>
                <a:t>g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692C4886-6953-8549-A445-923FA9677FF6}"/>
              </a:ext>
            </a:extLst>
          </p:cNvPr>
          <p:cNvSpPr/>
          <p:nvPr/>
        </p:nvSpPr>
        <p:spPr>
          <a:xfrm>
            <a:off x="499562" y="1766673"/>
            <a:ext cx="62391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endParaRPr lang="en-US" sz="2400" dirty="0">
              <a:latin typeface="Times" pitchFamily="2" charset="0"/>
            </a:endParaRP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" pitchFamily="2" charset="0"/>
              </a:rPr>
              <a:t>A data-driven method for extracting quark/gluon fractions (in cartoons)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Times" pitchFamily="2" charset="0"/>
            </a:endParaRP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" pitchFamily="2" charset="0"/>
              </a:rPr>
              <a:t>Monte Carlo studies in pp and AA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Times" pitchFamily="2" charset="0"/>
            </a:endParaRPr>
          </a:p>
          <a:p>
            <a:pPr marL="800089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Times" pitchFamily="2" charset="0"/>
            </a:endParaRPr>
          </a:p>
          <a:p>
            <a:pPr marL="800089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Times" pitchFamily="2" charset="0"/>
            </a:endParaRP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" pitchFamily="2" charset="0"/>
              </a:rPr>
              <a:t>Applications for studying the modification of quark and gluon jet substructure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FAEFD9-5E1A-5908-3BB1-DA561931500A}"/>
              </a:ext>
            </a:extLst>
          </p:cNvPr>
          <p:cNvSpPr/>
          <p:nvPr/>
        </p:nvSpPr>
        <p:spPr>
          <a:xfrm>
            <a:off x="6096000" y="4072353"/>
            <a:ext cx="41343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" pitchFamily="2" charset="0"/>
              </a:rPr>
              <a:t>Brewer, Thaler, Turner [2008.08596]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EFBD28-A933-7FA2-6497-E0428D6AEE1A}"/>
              </a:ext>
            </a:extLst>
          </p:cNvPr>
          <p:cNvSpPr/>
          <p:nvPr/>
        </p:nvSpPr>
        <p:spPr>
          <a:xfrm>
            <a:off x="6096000" y="5909457"/>
            <a:ext cx="41343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" pitchFamily="2" charset="0"/>
              </a:rPr>
              <a:t>Ying, Brewer, Chen, Lee [2204.00641]</a:t>
            </a:r>
          </a:p>
        </p:txBody>
      </p:sp>
    </p:spTree>
    <p:extLst>
      <p:ext uri="{BB962C8B-B14F-4D97-AF65-F5344CB8AC3E}">
        <p14:creationId xmlns:p14="http://schemas.microsoft.com/office/powerpoint/2010/main" val="3479657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A52A33F-5156-C74C-B2C2-0BC2D53B9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13" y="3331711"/>
            <a:ext cx="3043676" cy="21305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D25249-664D-8E4A-9384-01908B14A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13" y="1042323"/>
            <a:ext cx="3043676" cy="213057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Jasmine Brewer (CERN)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2547-46C7-A645-AEEC-F87B95663F1A}" type="slidenum">
              <a:rPr lang="en-US" smtClean="0"/>
              <a:t>3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44467D-BF66-CA44-B264-0F6B472BC809}"/>
              </a:ext>
            </a:extLst>
          </p:cNvPr>
          <p:cNvSpPr/>
          <p:nvPr/>
        </p:nvSpPr>
        <p:spPr>
          <a:xfrm>
            <a:off x="1762271" y="6436499"/>
            <a:ext cx="97933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000" dirty="0">
                <a:latin typeface="Times" pitchFamily="2" charset="0"/>
              </a:rPr>
              <a:t>p–p: </a:t>
            </a:r>
            <a:r>
              <a:rPr lang="en-US" sz="2000" dirty="0" err="1">
                <a:latin typeface="Times" pitchFamily="2" charset="0"/>
              </a:rPr>
              <a:t>Metodiev</a:t>
            </a:r>
            <a:r>
              <a:rPr lang="en-US" sz="2000" dirty="0">
                <a:latin typeface="Times" pitchFamily="2" charset="0"/>
              </a:rPr>
              <a:t> and Thaler [1802.00008] </a:t>
            </a:r>
            <a:r>
              <a:rPr lang="en-US" sz="2000" dirty="0" err="1">
                <a:latin typeface="Times" pitchFamily="2" charset="0"/>
              </a:rPr>
              <a:t>Komiske</a:t>
            </a:r>
            <a:r>
              <a:rPr lang="en-US" sz="2000" dirty="0">
                <a:latin typeface="Times" pitchFamily="2" charset="0"/>
              </a:rPr>
              <a:t>, </a:t>
            </a:r>
            <a:r>
              <a:rPr lang="en-US" sz="2000" dirty="0" err="1">
                <a:latin typeface="Times" pitchFamily="2" charset="0"/>
              </a:rPr>
              <a:t>Metodiev</a:t>
            </a:r>
            <a:r>
              <a:rPr lang="en-US" sz="2000" dirty="0">
                <a:latin typeface="Times" pitchFamily="2" charset="0"/>
              </a:rPr>
              <a:t>, Thaler [1809.01140]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0B1DD57-8CCA-2C40-973A-C9A200A00437}"/>
                  </a:ext>
                </a:extLst>
              </p:cNvPr>
              <p:cNvSpPr/>
              <p:nvPr/>
            </p:nvSpPr>
            <p:spPr>
              <a:xfrm>
                <a:off x="2675714" y="1479424"/>
                <a:ext cx="32151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0B1DD57-8CCA-2C40-973A-C9A200A004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714" y="1479424"/>
                <a:ext cx="3215176" cy="461665"/>
              </a:xfrm>
              <a:prstGeom prst="rect">
                <a:avLst/>
              </a:prstGeom>
              <a:blipFill>
                <a:blip r:embed="rId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3E488C-0821-6642-80CB-A7F62C19C23B}"/>
                  </a:ext>
                </a:extLst>
              </p:cNvPr>
              <p:cNvSpPr/>
              <p:nvPr/>
            </p:nvSpPr>
            <p:spPr>
              <a:xfrm>
                <a:off x="2621161" y="3740669"/>
                <a:ext cx="32365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3E488C-0821-6642-80CB-A7F62C19C2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161" y="3740669"/>
                <a:ext cx="3236527" cy="461665"/>
              </a:xfrm>
              <a:prstGeom prst="rect">
                <a:avLst/>
              </a:prstGeom>
              <a:blipFill>
                <a:blip r:embed="rId6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ED3F273-172E-424B-BD16-FE3387364906}"/>
                  </a:ext>
                </a:extLst>
              </p:cNvPr>
              <p:cNvSpPr/>
              <p:nvPr/>
            </p:nvSpPr>
            <p:spPr>
              <a:xfrm>
                <a:off x="1386834" y="1770647"/>
                <a:ext cx="6045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ED3F273-172E-424B-BD16-FE33873649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834" y="1770647"/>
                <a:ext cx="604518" cy="461665"/>
              </a:xfrm>
              <a:prstGeom prst="rect">
                <a:avLst/>
              </a:prstGeom>
              <a:blipFill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46664EB-A86C-1146-A4A2-93A4F6BB6D6D}"/>
                  </a:ext>
                </a:extLst>
              </p:cNvPr>
              <p:cNvSpPr/>
              <p:nvPr/>
            </p:nvSpPr>
            <p:spPr>
              <a:xfrm>
                <a:off x="1352754" y="4086353"/>
                <a:ext cx="6045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46664EB-A86C-1146-A4A2-93A4F6BB6D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754" y="4086353"/>
                <a:ext cx="604518" cy="461665"/>
              </a:xfrm>
              <a:prstGeom prst="rect">
                <a:avLst/>
              </a:prstGeom>
              <a:blipFill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07BC66A-A4E9-6244-A9FA-34DF11AF24A4}"/>
                  </a:ext>
                </a:extLst>
              </p:cNvPr>
              <p:cNvSpPr/>
              <p:nvPr/>
            </p:nvSpPr>
            <p:spPr>
              <a:xfrm>
                <a:off x="2171076" y="4611292"/>
                <a:ext cx="6045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07BC66A-A4E9-6244-A9FA-34DF11AF24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076" y="4611292"/>
                <a:ext cx="604518" cy="461665"/>
              </a:xfrm>
              <a:prstGeom prst="rect">
                <a:avLst/>
              </a:prstGeom>
              <a:blipFill>
                <a:blip r:embed="rId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19EE1E0-AF33-BA4E-8305-0B558B2B9C2B}"/>
                  </a:ext>
                </a:extLst>
              </p:cNvPr>
              <p:cNvSpPr/>
              <p:nvPr/>
            </p:nvSpPr>
            <p:spPr>
              <a:xfrm>
                <a:off x="2026424" y="2190344"/>
                <a:ext cx="6045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19EE1E0-AF33-BA4E-8305-0B558B2B9C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424" y="2190344"/>
                <a:ext cx="604518" cy="461665"/>
              </a:xfrm>
              <a:prstGeom prst="rect">
                <a:avLst/>
              </a:prstGeom>
              <a:blipFill>
                <a:blip r:embed="rId10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DF6A8DB0-0BE6-DE4A-BB5B-41D858884C65}"/>
              </a:ext>
            </a:extLst>
          </p:cNvPr>
          <p:cNvSpPr/>
          <p:nvPr/>
        </p:nvSpPr>
        <p:spPr>
          <a:xfrm>
            <a:off x="-212034" y="389711"/>
            <a:ext cx="124040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3200" dirty="0">
                <a:latin typeface="Times" pitchFamily="2" charset="0"/>
              </a:rPr>
              <a:t>Disentangling mixture distributions into “quark” and “gluon”</a:t>
            </a:r>
          </a:p>
        </p:txBody>
      </p:sp>
    </p:spTree>
    <p:extLst>
      <p:ext uri="{BB962C8B-B14F-4D97-AF65-F5344CB8AC3E}">
        <p14:creationId xmlns:p14="http://schemas.microsoft.com/office/powerpoint/2010/main" val="797904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A52A33F-5156-C74C-B2C2-0BC2D53B9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13" y="3331711"/>
            <a:ext cx="3043676" cy="21305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D25249-664D-8E4A-9384-01908B14A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13" y="1042323"/>
            <a:ext cx="3043676" cy="213057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Jasmine Brewer (CERN)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2547-46C7-A645-AEEC-F87B95663F1A}" type="slidenum">
              <a:rPr lang="en-US" smtClean="0"/>
              <a:t>4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44467D-BF66-CA44-B264-0F6B472BC809}"/>
              </a:ext>
            </a:extLst>
          </p:cNvPr>
          <p:cNvSpPr/>
          <p:nvPr/>
        </p:nvSpPr>
        <p:spPr>
          <a:xfrm>
            <a:off x="1762271" y="6436499"/>
            <a:ext cx="97933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000" dirty="0">
                <a:latin typeface="Times" pitchFamily="2" charset="0"/>
              </a:rPr>
              <a:t>p–p: </a:t>
            </a:r>
            <a:r>
              <a:rPr lang="en-US" sz="2000" dirty="0" err="1">
                <a:latin typeface="Times" pitchFamily="2" charset="0"/>
              </a:rPr>
              <a:t>Metodiev</a:t>
            </a:r>
            <a:r>
              <a:rPr lang="en-US" sz="2000" dirty="0">
                <a:latin typeface="Times" pitchFamily="2" charset="0"/>
              </a:rPr>
              <a:t> and Thaler [1802.00008] </a:t>
            </a:r>
            <a:r>
              <a:rPr lang="en-US" sz="2000" dirty="0" err="1">
                <a:latin typeface="Times" pitchFamily="2" charset="0"/>
              </a:rPr>
              <a:t>Komiske</a:t>
            </a:r>
            <a:r>
              <a:rPr lang="en-US" sz="2000" dirty="0">
                <a:latin typeface="Times" pitchFamily="2" charset="0"/>
              </a:rPr>
              <a:t>, </a:t>
            </a:r>
            <a:r>
              <a:rPr lang="en-US" sz="2000" dirty="0" err="1">
                <a:latin typeface="Times" pitchFamily="2" charset="0"/>
              </a:rPr>
              <a:t>Metodiev</a:t>
            </a:r>
            <a:r>
              <a:rPr lang="en-US" sz="2000" dirty="0">
                <a:latin typeface="Times" pitchFamily="2" charset="0"/>
              </a:rPr>
              <a:t>, Thaler [1809.01140]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0B1DD57-8CCA-2C40-973A-C9A200A00437}"/>
                  </a:ext>
                </a:extLst>
              </p:cNvPr>
              <p:cNvSpPr/>
              <p:nvPr/>
            </p:nvSpPr>
            <p:spPr>
              <a:xfrm>
                <a:off x="2675714" y="1479424"/>
                <a:ext cx="32151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0B1DD57-8CCA-2C40-973A-C9A200A004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714" y="1479424"/>
                <a:ext cx="3215176" cy="461665"/>
              </a:xfrm>
              <a:prstGeom prst="rect">
                <a:avLst/>
              </a:prstGeom>
              <a:blipFill>
                <a:blip r:embed="rId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3E488C-0821-6642-80CB-A7F62C19C23B}"/>
                  </a:ext>
                </a:extLst>
              </p:cNvPr>
              <p:cNvSpPr/>
              <p:nvPr/>
            </p:nvSpPr>
            <p:spPr>
              <a:xfrm>
                <a:off x="2621161" y="3740669"/>
                <a:ext cx="32365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3E488C-0821-6642-80CB-A7F62C19C2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161" y="3740669"/>
                <a:ext cx="3236527" cy="461665"/>
              </a:xfrm>
              <a:prstGeom prst="rect">
                <a:avLst/>
              </a:prstGeom>
              <a:blipFill>
                <a:blip r:embed="rId6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7EF6903B-234A-374A-A36B-6680F20A33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3777" y="3392143"/>
            <a:ext cx="3347312" cy="21850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F077F6C-5F96-5049-9F1D-C9EEE88D89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3777" y="1145587"/>
            <a:ext cx="3348956" cy="21861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E251526-FA82-0245-841B-5E4AF01E9F57}"/>
                  </a:ext>
                </a:extLst>
              </p:cNvPr>
              <p:cNvSpPr txBox="1"/>
              <p:nvPr/>
            </p:nvSpPr>
            <p:spPr>
              <a:xfrm>
                <a:off x="6658949" y="2185290"/>
                <a:ext cx="869341" cy="766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E251526-FA82-0245-841B-5E4AF01E9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949" y="2185290"/>
                <a:ext cx="869341" cy="766877"/>
              </a:xfrm>
              <a:prstGeom prst="rect">
                <a:avLst/>
              </a:prstGeom>
              <a:blipFill>
                <a:blip r:embed="rId9"/>
                <a:stretch>
                  <a:fillRect l="-8696" t="-1613" r="-2899" b="-1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EE98208-381C-9542-931C-CAAF24A91056}"/>
                  </a:ext>
                </a:extLst>
              </p:cNvPr>
              <p:cNvSpPr txBox="1"/>
              <p:nvPr/>
            </p:nvSpPr>
            <p:spPr>
              <a:xfrm>
                <a:off x="11020440" y="4667356"/>
                <a:ext cx="333360" cy="766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EE98208-381C-9542-931C-CAAF24A91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0440" y="4667356"/>
                <a:ext cx="333360" cy="766877"/>
              </a:xfrm>
              <a:prstGeom prst="rect">
                <a:avLst/>
              </a:prstGeom>
              <a:blipFill>
                <a:blip r:embed="rId10"/>
                <a:stretch>
                  <a:fillRect l="-28571" t="-3279" r="-3571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ED3F273-172E-424B-BD16-FE3387364906}"/>
                  </a:ext>
                </a:extLst>
              </p:cNvPr>
              <p:cNvSpPr/>
              <p:nvPr/>
            </p:nvSpPr>
            <p:spPr>
              <a:xfrm>
                <a:off x="1386834" y="1770647"/>
                <a:ext cx="6045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ED3F273-172E-424B-BD16-FE33873649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834" y="1770647"/>
                <a:ext cx="604518" cy="461665"/>
              </a:xfrm>
              <a:prstGeom prst="rect">
                <a:avLst/>
              </a:prstGeom>
              <a:blipFill>
                <a:blip r:embed="rId11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46664EB-A86C-1146-A4A2-93A4F6BB6D6D}"/>
                  </a:ext>
                </a:extLst>
              </p:cNvPr>
              <p:cNvSpPr/>
              <p:nvPr/>
            </p:nvSpPr>
            <p:spPr>
              <a:xfrm>
                <a:off x="1352754" y="4086353"/>
                <a:ext cx="6045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46664EB-A86C-1146-A4A2-93A4F6BB6D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754" y="4086353"/>
                <a:ext cx="604518" cy="461665"/>
              </a:xfrm>
              <a:prstGeom prst="rect">
                <a:avLst/>
              </a:prstGeom>
              <a:blipFill>
                <a:blip r:embed="rId1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07BC66A-A4E9-6244-A9FA-34DF11AF24A4}"/>
                  </a:ext>
                </a:extLst>
              </p:cNvPr>
              <p:cNvSpPr/>
              <p:nvPr/>
            </p:nvSpPr>
            <p:spPr>
              <a:xfrm>
                <a:off x="2171076" y="4611292"/>
                <a:ext cx="6045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07BC66A-A4E9-6244-A9FA-34DF11AF24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076" y="4611292"/>
                <a:ext cx="604518" cy="461665"/>
              </a:xfrm>
              <a:prstGeom prst="rect">
                <a:avLst/>
              </a:prstGeom>
              <a:blipFill>
                <a:blip r:embed="rId1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19EE1E0-AF33-BA4E-8305-0B558B2B9C2B}"/>
                  </a:ext>
                </a:extLst>
              </p:cNvPr>
              <p:cNvSpPr/>
              <p:nvPr/>
            </p:nvSpPr>
            <p:spPr>
              <a:xfrm>
                <a:off x="2026424" y="2190344"/>
                <a:ext cx="6045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19EE1E0-AF33-BA4E-8305-0B558B2B9C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424" y="2190344"/>
                <a:ext cx="604518" cy="461665"/>
              </a:xfrm>
              <a:prstGeom prst="rect">
                <a:avLst/>
              </a:prstGeom>
              <a:blipFill>
                <a:blip r:embed="rId1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DF6A8DB0-0BE6-DE4A-BB5B-41D858884C65}"/>
              </a:ext>
            </a:extLst>
          </p:cNvPr>
          <p:cNvSpPr/>
          <p:nvPr/>
        </p:nvSpPr>
        <p:spPr>
          <a:xfrm>
            <a:off x="-212034" y="389711"/>
            <a:ext cx="124040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3200" dirty="0">
                <a:latin typeface="Times" pitchFamily="2" charset="0"/>
              </a:rPr>
              <a:t>Disentangling mixture distributions into “quark” and “gluon”</a:t>
            </a:r>
          </a:p>
        </p:txBody>
      </p:sp>
    </p:spTree>
    <p:extLst>
      <p:ext uri="{BB962C8B-B14F-4D97-AF65-F5344CB8AC3E}">
        <p14:creationId xmlns:p14="http://schemas.microsoft.com/office/powerpoint/2010/main" val="3057459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A52A33F-5156-C74C-B2C2-0BC2D53B9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13" y="3331711"/>
            <a:ext cx="3043676" cy="21305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D25249-664D-8E4A-9384-01908B14A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13" y="1042323"/>
            <a:ext cx="3043676" cy="213057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Jasmine Brewer (CERN)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2547-46C7-A645-AEEC-F87B95663F1A}" type="slidenum">
              <a:rPr lang="en-US" smtClean="0"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26B0D09-ED09-D541-8F63-9FF15ED62D54}"/>
                  </a:ext>
                </a:extLst>
              </p:cNvPr>
              <p:cNvSpPr/>
              <p:nvPr/>
            </p:nvSpPr>
            <p:spPr>
              <a:xfrm>
                <a:off x="-375814" y="5793056"/>
                <a:ext cx="1253340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lvl="1" algn="ctr"/>
                <a:r>
                  <a:rPr lang="en-US" sz="2667" dirty="0">
                    <a:latin typeface="Times" pitchFamily="2" charset="0"/>
                  </a:rPr>
                  <a:t>Solve for base distributions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DB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DB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solidFill>
                              <a:srgbClr val="DB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67" dirty="0">
                    <a:latin typeface="Times" pitchFamily="2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67" dirty="0">
                    <a:latin typeface="Times" pitchFamily="2" charset="0"/>
                  </a:rPr>
                  <a:t> in terms of mixture distributions and fractions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26B0D09-ED09-D541-8F63-9FF15ED62D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5814" y="5793056"/>
                <a:ext cx="12533407" cy="523220"/>
              </a:xfrm>
              <a:prstGeom prst="rect">
                <a:avLst/>
              </a:prstGeom>
              <a:blipFill>
                <a:blip r:embed="rId5"/>
                <a:stretch>
                  <a:fillRect t="-9524" b="-2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CB44467D-BF66-CA44-B264-0F6B472BC809}"/>
              </a:ext>
            </a:extLst>
          </p:cNvPr>
          <p:cNvSpPr/>
          <p:nvPr/>
        </p:nvSpPr>
        <p:spPr>
          <a:xfrm>
            <a:off x="1762271" y="6436499"/>
            <a:ext cx="97933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000" dirty="0">
                <a:latin typeface="Times" pitchFamily="2" charset="0"/>
              </a:rPr>
              <a:t>p–p: </a:t>
            </a:r>
            <a:r>
              <a:rPr lang="en-US" sz="2000" dirty="0" err="1">
                <a:latin typeface="Times" pitchFamily="2" charset="0"/>
              </a:rPr>
              <a:t>Metodiev</a:t>
            </a:r>
            <a:r>
              <a:rPr lang="en-US" sz="2000" dirty="0">
                <a:latin typeface="Times" pitchFamily="2" charset="0"/>
              </a:rPr>
              <a:t> and Thaler [1802.00008] </a:t>
            </a:r>
            <a:r>
              <a:rPr lang="en-US" sz="2000" dirty="0" err="1">
                <a:latin typeface="Times" pitchFamily="2" charset="0"/>
              </a:rPr>
              <a:t>Komiske</a:t>
            </a:r>
            <a:r>
              <a:rPr lang="en-US" sz="2000" dirty="0">
                <a:latin typeface="Times" pitchFamily="2" charset="0"/>
              </a:rPr>
              <a:t>, </a:t>
            </a:r>
            <a:r>
              <a:rPr lang="en-US" sz="2000" dirty="0" err="1">
                <a:latin typeface="Times" pitchFamily="2" charset="0"/>
              </a:rPr>
              <a:t>Metodiev</a:t>
            </a:r>
            <a:r>
              <a:rPr lang="en-US" sz="2000" dirty="0">
                <a:latin typeface="Times" pitchFamily="2" charset="0"/>
              </a:rPr>
              <a:t>, Thaler [1809.01140]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0B1DD57-8CCA-2C40-973A-C9A200A00437}"/>
                  </a:ext>
                </a:extLst>
              </p:cNvPr>
              <p:cNvSpPr/>
              <p:nvPr/>
            </p:nvSpPr>
            <p:spPr>
              <a:xfrm>
                <a:off x="2675714" y="1479424"/>
                <a:ext cx="32151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0B1DD57-8CCA-2C40-973A-C9A200A004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714" y="1479424"/>
                <a:ext cx="3215176" cy="461665"/>
              </a:xfrm>
              <a:prstGeom prst="rect">
                <a:avLst/>
              </a:prstGeom>
              <a:blipFill>
                <a:blip r:embed="rId6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3E488C-0821-6642-80CB-A7F62C19C23B}"/>
                  </a:ext>
                </a:extLst>
              </p:cNvPr>
              <p:cNvSpPr/>
              <p:nvPr/>
            </p:nvSpPr>
            <p:spPr>
              <a:xfrm>
                <a:off x="2621161" y="3740669"/>
                <a:ext cx="32365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3E488C-0821-6642-80CB-A7F62C19C2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161" y="3740669"/>
                <a:ext cx="3236527" cy="461665"/>
              </a:xfrm>
              <a:prstGeom prst="rect">
                <a:avLst/>
              </a:prstGeom>
              <a:blipFill>
                <a:blip r:embed="rId7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ED3F273-172E-424B-BD16-FE3387364906}"/>
                  </a:ext>
                </a:extLst>
              </p:cNvPr>
              <p:cNvSpPr/>
              <p:nvPr/>
            </p:nvSpPr>
            <p:spPr>
              <a:xfrm>
                <a:off x="1386834" y="1770647"/>
                <a:ext cx="6045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ED3F273-172E-424B-BD16-FE33873649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834" y="1770647"/>
                <a:ext cx="604518" cy="461665"/>
              </a:xfrm>
              <a:prstGeom prst="rect">
                <a:avLst/>
              </a:prstGeom>
              <a:blipFill>
                <a:blip r:embed="rId12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46664EB-A86C-1146-A4A2-93A4F6BB6D6D}"/>
                  </a:ext>
                </a:extLst>
              </p:cNvPr>
              <p:cNvSpPr/>
              <p:nvPr/>
            </p:nvSpPr>
            <p:spPr>
              <a:xfrm>
                <a:off x="1352754" y="4086353"/>
                <a:ext cx="6045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46664EB-A86C-1146-A4A2-93A4F6BB6D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754" y="4086353"/>
                <a:ext cx="604518" cy="461665"/>
              </a:xfrm>
              <a:prstGeom prst="rect">
                <a:avLst/>
              </a:prstGeom>
              <a:blipFill>
                <a:blip r:embed="rId1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07BC66A-A4E9-6244-A9FA-34DF11AF24A4}"/>
                  </a:ext>
                </a:extLst>
              </p:cNvPr>
              <p:cNvSpPr/>
              <p:nvPr/>
            </p:nvSpPr>
            <p:spPr>
              <a:xfrm>
                <a:off x="2171076" y="4611292"/>
                <a:ext cx="6045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07BC66A-A4E9-6244-A9FA-34DF11AF24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076" y="4611292"/>
                <a:ext cx="604518" cy="461665"/>
              </a:xfrm>
              <a:prstGeom prst="rect">
                <a:avLst/>
              </a:prstGeom>
              <a:blipFill>
                <a:blip r:embed="rId1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19EE1E0-AF33-BA4E-8305-0B558B2B9C2B}"/>
                  </a:ext>
                </a:extLst>
              </p:cNvPr>
              <p:cNvSpPr/>
              <p:nvPr/>
            </p:nvSpPr>
            <p:spPr>
              <a:xfrm>
                <a:off x="2026424" y="2190344"/>
                <a:ext cx="6045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19EE1E0-AF33-BA4E-8305-0B558B2B9C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424" y="2190344"/>
                <a:ext cx="604518" cy="461665"/>
              </a:xfrm>
              <a:prstGeom prst="rect">
                <a:avLst/>
              </a:prstGeom>
              <a:blipFill>
                <a:blip r:embed="rId1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DF6A8DB0-0BE6-DE4A-BB5B-41D858884C65}"/>
              </a:ext>
            </a:extLst>
          </p:cNvPr>
          <p:cNvSpPr/>
          <p:nvPr/>
        </p:nvSpPr>
        <p:spPr>
          <a:xfrm>
            <a:off x="-212034" y="389711"/>
            <a:ext cx="124040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3200" dirty="0">
                <a:latin typeface="Times" pitchFamily="2" charset="0"/>
              </a:rPr>
              <a:t>Disentangling mixture distributions into “quark” and “gluon”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89FBAFD-7756-8C28-7C75-888B4C59422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13777" y="3392143"/>
            <a:ext cx="3347312" cy="218505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C44E239-42D2-5909-4CEF-D0295BC6FB6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13777" y="1145587"/>
            <a:ext cx="3348956" cy="21861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5213DE5-5766-A552-C8B1-FC69D3F20A72}"/>
                  </a:ext>
                </a:extLst>
              </p:cNvPr>
              <p:cNvSpPr txBox="1"/>
              <p:nvPr/>
            </p:nvSpPr>
            <p:spPr>
              <a:xfrm>
                <a:off x="6658949" y="2185290"/>
                <a:ext cx="869341" cy="766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5213DE5-5766-A552-C8B1-FC69D3F20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949" y="2185290"/>
                <a:ext cx="869341" cy="766877"/>
              </a:xfrm>
              <a:prstGeom prst="rect">
                <a:avLst/>
              </a:prstGeom>
              <a:blipFill>
                <a:blip r:embed="rId18"/>
                <a:stretch>
                  <a:fillRect l="-8696" t="-1613" r="-2899" b="-1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B81A940-C5FB-1217-654E-A6E94934EE32}"/>
                  </a:ext>
                </a:extLst>
              </p:cNvPr>
              <p:cNvSpPr txBox="1"/>
              <p:nvPr/>
            </p:nvSpPr>
            <p:spPr>
              <a:xfrm>
                <a:off x="11020440" y="4667356"/>
                <a:ext cx="333360" cy="766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DB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B81A940-C5FB-1217-654E-A6E94934E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0440" y="4667356"/>
                <a:ext cx="333360" cy="766877"/>
              </a:xfrm>
              <a:prstGeom prst="rect">
                <a:avLst/>
              </a:prstGeom>
              <a:blipFill>
                <a:blip r:embed="rId19"/>
                <a:stretch>
                  <a:fillRect l="-28571" t="-3279" r="-3571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0793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F811D03-B5A3-B44C-826A-80A8A3F86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124" y="1639488"/>
            <a:ext cx="3043676" cy="21305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8CAF00-ED78-D74F-B4B7-9C68FDDFA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722" y="1639488"/>
            <a:ext cx="3043676" cy="213057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Jasmine Brewer (CERN)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2547-46C7-A645-AEEC-F87B95663F1A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CDB07C-D4F9-BE4D-A87A-8D548D45B4BD}"/>
              </a:ext>
            </a:extLst>
          </p:cNvPr>
          <p:cNvSpPr/>
          <p:nvPr/>
        </p:nvSpPr>
        <p:spPr>
          <a:xfrm>
            <a:off x="-212034" y="389711"/>
            <a:ext cx="124040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3200" dirty="0">
                <a:latin typeface="Times" pitchFamily="2" charset="0"/>
              </a:rPr>
              <a:t>Disentangling mixture distributions into “quark” and “gluon”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2989AA0-D5C4-E741-B3B7-AB10E12A1C6E}"/>
              </a:ext>
            </a:extLst>
          </p:cNvPr>
          <p:cNvSpPr/>
          <p:nvPr/>
        </p:nvSpPr>
        <p:spPr>
          <a:xfrm>
            <a:off x="993060" y="2540569"/>
            <a:ext cx="3961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400" dirty="0">
                <a:latin typeface="Times" pitchFamily="2" charset="0"/>
              </a:rPr>
              <a:t>Independent mixtures of same base distributions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38AFF00-A813-9D45-ADA3-38F2D1FED567}"/>
              </a:ext>
            </a:extLst>
          </p:cNvPr>
          <p:cNvSpPr/>
          <p:nvPr/>
        </p:nvSpPr>
        <p:spPr>
          <a:xfrm>
            <a:off x="-311025" y="1639489"/>
            <a:ext cx="3801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800" dirty="0">
                <a:solidFill>
                  <a:srgbClr val="DB0000"/>
                </a:solidFill>
                <a:latin typeface="Times" pitchFamily="2" charset="0"/>
              </a:rPr>
              <a:t>Requires…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6B8110-8173-0444-8DDC-083468C56B7F}"/>
              </a:ext>
            </a:extLst>
          </p:cNvPr>
          <p:cNvSpPr/>
          <p:nvPr/>
        </p:nvSpPr>
        <p:spPr>
          <a:xfrm>
            <a:off x="4061875" y="1352346"/>
            <a:ext cx="2238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400" dirty="0">
                <a:solidFill>
                  <a:srgbClr val="0085F2"/>
                </a:solidFill>
                <a:latin typeface="Times" pitchFamily="2" charset="0"/>
              </a:rPr>
              <a:t>example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9D4CF5-12D8-D940-A284-2FEFAC88E3AB}"/>
              </a:ext>
            </a:extLst>
          </p:cNvPr>
          <p:cNvSpPr/>
          <p:nvPr/>
        </p:nvSpPr>
        <p:spPr>
          <a:xfrm>
            <a:off x="5487552" y="2017349"/>
            <a:ext cx="22381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800" dirty="0" err="1">
                <a:solidFill>
                  <a:srgbClr val="0085F2"/>
                </a:solidFill>
                <a:latin typeface="Times" pitchFamily="2" charset="0"/>
              </a:rPr>
              <a:t>dijets</a:t>
            </a:r>
            <a:endParaRPr lang="en-US" sz="2800" dirty="0">
              <a:solidFill>
                <a:srgbClr val="0085F2"/>
              </a:solidFill>
              <a:latin typeface="Times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4F35A0C-F925-DE47-847F-616CB851A335}"/>
                  </a:ext>
                </a:extLst>
              </p:cNvPr>
              <p:cNvSpPr/>
              <p:nvPr/>
            </p:nvSpPr>
            <p:spPr>
              <a:xfrm>
                <a:off x="9115655" y="2017349"/>
                <a:ext cx="223814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lvl="1" algn="ctr"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85F2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800" dirty="0">
                    <a:solidFill>
                      <a:srgbClr val="0085F2"/>
                    </a:solidFill>
                    <a:latin typeface="Times" pitchFamily="2" charset="0"/>
                  </a:rPr>
                  <a:t>+jet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4F35A0C-F925-DE47-847F-616CB851A3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5655" y="2017349"/>
                <a:ext cx="2238145" cy="523220"/>
              </a:xfrm>
              <a:prstGeom prst="rect">
                <a:avLst/>
              </a:prstGeom>
              <a:blipFill>
                <a:blip r:embed="rId5"/>
                <a:stretch>
                  <a:fillRect t="-9524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562EA83-ED06-BD4C-BC16-D50558682C5B}"/>
                  </a:ext>
                </a:extLst>
              </p:cNvPr>
              <p:cNvSpPr/>
              <p:nvPr/>
            </p:nvSpPr>
            <p:spPr>
              <a:xfrm>
                <a:off x="4957835" y="2421846"/>
                <a:ext cx="6045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562EA83-ED06-BD4C-BC16-D50558682C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835" y="2421846"/>
                <a:ext cx="604518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6C03D79-8EB0-104D-A402-C518D61CEFB7}"/>
                  </a:ext>
                </a:extLst>
              </p:cNvPr>
              <p:cNvSpPr/>
              <p:nvPr/>
            </p:nvSpPr>
            <p:spPr>
              <a:xfrm>
                <a:off x="5518603" y="2841543"/>
                <a:ext cx="6045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6C03D79-8EB0-104D-A402-C518D61CEF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603" y="2841543"/>
                <a:ext cx="604518" cy="461665"/>
              </a:xfrm>
              <a:prstGeom prst="rect">
                <a:avLst/>
              </a:prstGeom>
              <a:blipFill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702D365-CB3C-D84F-AB01-080DAC0E9AB0}"/>
                  </a:ext>
                </a:extLst>
              </p:cNvPr>
              <p:cNvSpPr/>
              <p:nvPr/>
            </p:nvSpPr>
            <p:spPr>
              <a:xfrm>
                <a:off x="8499331" y="2421846"/>
                <a:ext cx="6045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702D365-CB3C-D84F-AB01-080DAC0E9A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331" y="2421846"/>
                <a:ext cx="604518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839F029-1BAB-494B-AE84-66035AF7A787}"/>
                  </a:ext>
                </a:extLst>
              </p:cNvPr>
              <p:cNvSpPr/>
              <p:nvPr/>
            </p:nvSpPr>
            <p:spPr>
              <a:xfrm>
                <a:off x="9138921" y="2841543"/>
                <a:ext cx="6045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839F029-1BAB-494B-AE84-66035AF7A7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921" y="2841543"/>
                <a:ext cx="604518" cy="461665"/>
              </a:xfrm>
              <a:prstGeom prst="rect">
                <a:avLst/>
              </a:prstGeom>
              <a:blipFill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7126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F811D03-B5A3-B44C-826A-80A8A3F86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124" y="1639488"/>
            <a:ext cx="3043676" cy="21305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8CAF00-ED78-D74F-B4B7-9C68FDDFA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722" y="1639488"/>
            <a:ext cx="3043676" cy="213057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Jasmine Brewer (CERN)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2547-46C7-A645-AEEC-F87B95663F1A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CDB07C-D4F9-BE4D-A87A-8D548D45B4BD}"/>
              </a:ext>
            </a:extLst>
          </p:cNvPr>
          <p:cNvSpPr/>
          <p:nvPr/>
        </p:nvSpPr>
        <p:spPr>
          <a:xfrm>
            <a:off x="-212034" y="389711"/>
            <a:ext cx="124040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3200" dirty="0">
                <a:latin typeface="Times" pitchFamily="2" charset="0"/>
              </a:rPr>
              <a:t>Disentangling mixture distributions into “quark” and “gluon”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2989AA0-D5C4-E741-B3B7-AB10E12A1C6E}"/>
              </a:ext>
            </a:extLst>
          </p:cNvPr>
          <p:cNvSpPr/>
          <p:nvPr/>
        </p:nvSpPr>
        <p:spPr>
          <a:xfrm>
            <a:off x="993060" y="2540569"/>
            <a:ext cx="3961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400" dirty="0">
                <a:latin typeface="Times" pitchFamily="2" charset="0"/>
              </a:rPr>
              <a:t>Independent mixtures of same base distributions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38AFF00-A813-9D45-ADA3-38F2D1FED567}"/>
              </a:ext>
            </a:extLst>
          </p:cNvPr>
          <p:cNvSpPr/>
          <p:nvPr/>
        </p:nvSpPr>
        <p:spPr>
          <a:xfrm>
            <a:off x="-311025" y="1639489"/>
            <a:ext cx="3801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800" dirty="0">
                <a:solidFill>
                  <a:srgbClr val="DB0000"/>
                </a:solidFill>
                <a:latin typeface="Times" pitchFamily="2" charset="0"/>
              </a:rPr>
              <a:t>Requires…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6B8110-8173-0444-8DDC-083468C56B7F}"/>
              </a:ext>
            </a:extLst>
          </p:cNvPr>
          <p:cNvSpPr/>
          <p:nvPr/>
        </p:nvSpPr>
        <p:spPr>
          <a:xfrm>
            <a:off x="4061875" y="1352346"/>
            <a:ext cx="2238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400" dirty="0">
                <a:solidFill>
                  <a:srgbClr val="0085F2"/>
                </a:solidFill>
                <a:latin typeface="Times" pitchFamily="2" charset="0"/>
              </a:rPr>
              <a:t>example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9D4CF5-12D8-D940-A284-2FEFAC88E3AB}"/>
              </a:ext>
            </a:extLst>
          </p:cNvPr>
          <p:cNvSpPr/>
          <p:nvPr/>
        </p:nvSpPr>
        <p:spPr>
          <a:xfrm>
            <a:off x="5487552" y="2017349"/>
            <a:ext cx="22381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800" dirty="0" err="1">
                <a:solidFill>
                  <a:srgbClr val="0085F2"/>
                </a:solidFill>
                <a:latin typeface="Times" pitchFamily="2" charset="0"/>
              </a:rPr>
              <a:t>dijets</a:t>
            </a:r>
            <a:endParaRPr lang="en-US" sz="2800" dirty="0">
              <a:solidFill>
                <a:srgbClr val="0085F2"/>
              </a:solidFill>
              <a:latin typeface="Times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4F35A0C-F925-DE47-847F-616CB851A335}"/>
                  </a:ext>
                </a:extLst>
              </p:cNvPr>
              <p:cNvSpPr/>
              <p:nvPr/>
            </p:nvSpPr>
            <p:spPr>
              <a:xfrm>
                <a:off x="9115655" y="2017349"/>
                <a:ext cx="223814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lvl="1" algn="ctr"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85F2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800" dirty="0">
                    <a:solidFill>
                      <a:srgbClr val="0085F2"/>
                    </a:solidFill>
                    <a:latin typeface="Times" pitchFamily="2" charset="0"/>
                  </a:rPr>
                  <a:t>+jet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4F35A0C-F925-DE47-847F-616CB851A3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5655" y="2017349"/>
                <a:ext cx="2238145" cy="523220"/>
              </a:xfrm>
              <a:prstGeom prst="rect">
                <a:avLst/>
              </a:prstGeom>
              <a:blipFill>
                <a:blip r:embed="rId5"/>
                <a:stretch>
                  <a:fillRect t="-9524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562EA83-ED06-BD4C-BC16-D50558682C5B}"/>
                  </a:ext>
                </a:extLst>
              </p:cNvPr>
              <p:cNvSpPr/>
              <p:nvPr/>
            </p:nvSpPr>
            <p:spPr>
              <a:xfrm>
                <a:off x="4957835" y="2421846"/>
                <a:ext cx="6045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562EA83-ED06-BD4C-BC16-D50558682C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835" y="2421846"/>
                <a:ext cx="604518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6C03D79-8EB0-104D-A402-C518D61CEFB7}"/>
                  </a:ext>
                </a:extLst>
              </p:cNvPr>
              <p:cNvSpPr/>
              <p:nvPr/>
            </p:nvSpPr>
            <p:spPr>
              <a:xfrm>
                <a:off x="5518603" y="2841543"/>
                <a:ext cx="6045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6C03D79-8EB0-104D-A402-C518D61CEF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603" y="2841543"/>
                <a:ext cx="604518" cy="461665"/>
              </a:xfrm>
              <a:prstGeom prst="rect">
                <a:avLst/>
              </a:prstGeom>
              <a:blipFill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702D365-CB3C-D84F-AB01-080DAC0E9AB0}"/>
                  </a:ext>
                </a:extLst>
              </p:cNvPr>
              <p:cNvSpPr/>
              <p:nvPr/>
            </p:nvSpPr>
            <p:spPr>
              <a:xfrm>
                <a:off x="8499331" y="2421846"/>
                <a:ext cx="6045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DB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702D365-CB3C-D84F-AB01-080DAC0E9A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331" y="2421846"/>
                <a:ext cx="604518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839F029-1BAB-494B-AE84-66035AF7A787}"/>
                  </a:ext>
                </a:extLst>
              </p:cNvPr>
              <p:cNvSpPr/>
              <p:nvPr/>
            </p:nvSpPr>
            <p:spPr>
              <a:xfrm>
                <a:off x="9138921" y="2841543"/>
                <a:ext cx="6045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839F029-1BAB-494B-AE84-66035AF7A7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921" y="2841543"/>
                <a:ext cx="604518" cy="461665"/>
              </a:xfrm>
              <a:prstGeom prst="rect">
                <a:avLst/>
              </a:prstGeom>
              <a:blipFill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69C7C7D9-F4FD-E712-D100-917196D58E71}"/>
              </a:ext>
            </a:extLst>
          </p:cNvPr>
          <p:cNvSpPr/>
          <p:nvPr/>
        </p:nvSpPr>
        <p:spPr>
          <a:xfrm>
            <a:off x="993060" y="4662885"/>
            <a:ext cx="106434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400" dirty="0">
                <a:latin typeface="Times" pitchFamily="2" charset="0"/>
              </a:rPr>
              <a:t>samples are pure quark and pure gluon in some limits (“mutual irreducibility”)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B4AFB97-C13E-D710-D9F9-FA11576B524A}"/>
                  </a:ext>
                </a:extLst>
              </p:cNvPr>
              <p:cNvSpPr/>
              <p:nvPr/>
            </p:nvSpPr>
            <p:spPr>
              <a:xfrm>
                <a:off x="2517389" y="5230497"/>
                <a:ext cx="81063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lvl="1" algn="ctr"/>
                <a:r>
                  <a:rPr lang="en-US" sz="2400" dirty="0">
                    <a:solidFill>
                      <a:srgbClr val="0085F2"/>
                    </a:solidFill>
                    <a:latin typeface="Times" pitchFamily="2" charset="0"/>
                  </a:rPr>
                  <a:t>Above: base distributions are completely separated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85F2"/>
                        </a:solidFill>
                        <a:latin typeface="Cambria Math" panose="02040503050406030204" pitchFamily="18" charset="0"/>
                      </a:rPr>
                      <m:t>±∞</m:t>
                    </m:r>
                  </m:oMath>
                </a14:m>
                <a:r>
                  <a:rPr lang="en-US" sz="2400" dirty="0">
                    <a:solidFill>
                      <a:srgbClr val="0085F2"/>
                    </a:solidFill>
                    <a:latin typeface="Times" pitchFamily="2" charset="0"/>
                  </a:rPr>
                  <a:t> </a:t>
                </a: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B4AFB97-C13E-D710-D9F9-FA11576B52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389" y="5230497"/>
                <a:ext cx="8106368" cy="461665"/>
              </a:xfrm>
              <a:prstGeom prst="rect">
                <a:avLst/>
              </a:prstGeom>
              <a:blipFill>
                <a:blip r:embed="rId9"/>
                <a:stretch>
                  <a:fillRect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80216D23-E4C9-0FD9-D9E3-9C0F279469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33722" y="5781902"/>
            <a:ext cx="2285645" cy="79260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36CA496-FF3B-2889-2917-3C9B23CFD9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86249" y="5783238"/>
            <a:ext cx="2488406" cy="79260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368211E-A146-EF3C-C6F1-2CE5A5C6D559}"/>
              </a:ext>
            </a:extLst>
          </p:cNvPr>
          <p:cNvSpPr/>
          <p:nvPr/>
        </p:nvSpPr>
        <p:spPr>
          <a:xfrm>
            <a:off x="40552" y="5922278"/>
            <a:ext cx="6464056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667" dirty="0">
                <a:latin typeface="Times" pitchFamily="2" charset="0"/>
              </a:rPr>
              <a:t>Quantified by </a:t>
            </a:r>
          </a:p>
        </p:txBody>
      </p:sp>
    </p:spTree>
    <p:extLst>
      <p:ext uri="{BB962C8B-B14F-4D97-AF65-F5344CB8AC3E}">
        <p14:creationId xmlns:p14="http://schemas.microsoft.com/office/powerpoint/2010/main" val="53693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2547-46C7-A645-AEEC-F87B95663F1A}" type="slidenum">
              <a:rPr lang="en-US" smtClean="0"/>
              <a:t>8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7F4608-CA0D-E344-A9FA-4AD76C7135D2}"/>
              </a:ext>
            </a:extLst>
          </p:cNvPr>
          <p:cNvSpPr/>
          <p:nvPr/>
        </p:nvSpPr>
        <p:spPr>
          <a:xfrm>
            <a:off x="1406860" y="462412"/>
            <a:ext cx="89801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3200" dirty="0">
                <a:latin typeface="Times" pitchFamily="2" charset="0"/>
              </a:rPr>
              <a:t>Mutual irreducibility of counting observables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220F056-1B67-3F4C-9800-C0B297418E10}"/>
                  </a:ext>
                </a:extLst>
              </p:cNvPr>
              <p:cNvSpPr/>
              <p:nvPr/>
            </p:nvSpPr>
            <p:spPr>
              <a:xfrm>
                <a:off x="275480" y="1378536"/>
                <a:ext cx="1124288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lvl="1" algn="ctr"/>
                <a:r>
                  <a:rPr lang="en-US" sz="2800" dirty="0">
                    <a:solidFill>
                      <a:schemeClr val="tx1"/>
                    </a:solidFill>
                    <a:latin typeface="Times" pitchFamily="2" charset="0"/>
                  </a:rPr>
                  <a:t>Poisson distributions are mutually irreducible for large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220F056-1B67-3F4C-9800-C0B297418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80" y="1378536"/>
                <a:ext cx="11242888" cy="523220"/>
              </a:xfrm>
              <a:prstGeom prst="rect">
                <a:avLst/>
              </a:prstGeom>
              <a:blipFill>
                <a:blip r:embed="rId3"/>
                <a:stretch>
                  <a:fillRect t="-9524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4ACD5210-5458-434F-A816-661010D6C76E}"/>
              </a:ext>
            </a:extLst>
          </p:cNvPr>
          <p:cNvSpPr/>
          <p:nvPr/>
        </p:nvSpPr>
        <p:spPr>
          <a:xfrm>
            <a:off x="789064" y="5614215"/>
            <a:ext cx="95979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400" dirty="0">
                <a:solidFill>
                  <a:srgbClr val="DB0000"/>
                </a:solidFill>
                <a:latin typeface="Times" pitchFamily="2" charset="0"/>
              </a:rPr>
              <a:t>Quark and gluon constituent multiplicity distributions are mutually irreducible in the high-energy limit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CE96C5-3A16-6B4C-BB45-A7774B9FBD3C}"/>
              </a:ext>
            </a:extLst>
          </p:cNvPr>
          <p:cNvSpPr/>
          <p:nvPr/>
        </p:nvSpPr>
        <p:spPr>
          <a:xfrm>
            <a:off x="8803229" y="6106658"/>
            <a:ext cx="41343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" pitchFamily="2" charset="0"/>
              </a:rPr>
              <a:t>Frye et al [1704.06266]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CE174CE-1783-D94D-8628-296337604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315" y="2643891"/>
            <a:ext cx="3284385" cy="24632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90508ED-2EC9-B144-B381-32E29692914B}"/>
                  </a:ext>
                </a:extLst>
              </p:cNvPr>
              <p:cNvSpPr/>
              <p:nvPr/>
            </p:nvSpPr>
            <p:spPr>
              <a:xfrm>
                <a:off x="2611386" y="2973877"/>
                <a:ext cx="15844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Pois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90508ED-2EC9-B144-B381-32E2969291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386" y="2973877"/>
                <a:ext cx="15844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A4F7332-2D31-D049-B33B-573A2D76E52A}"/>
                  </a:ext>
                </a:extLst>
              </p:cNvPr>
              <p:cNvSpPr/>
              <p:nvPr/>
            </p:nvSpPr>
            <p:spPr>
              <a:xfrm>
                <a:off x="3427180" y="3923789"/>
                <a:ext cx="15951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Pois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A4F7332-2D31-D049-B33B-573A2D76E5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180" y="3923789"/>
                <a:ext cx="159511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ooter Placeholder 1">
            <a:extLst>
              <a:ext uri="{FF2B5EF4-FFF2-40B4-BE49-F238E27FC236}">
                <a16:creationId xmlns:a16="http://schemas.microsoft.com/office/drawing/2014/main" id="{BEDFA1D5-7301-DA4B-A391-349DED7D3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708230" cy="365125"/>
          </a:xfrm>
        </p:spPr>
        <p:txBody>
          <a:bodyPr/>
          <a:lstStyle/>
          <a:p>
            <a:r>
              <a:rPr lang="en-US" dirty="0"/>
              <a:t>Jasmine Brewer (CERN)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92CE12-4377-0E40-980B-DC54BF77B3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3238" y="2825746"/>
            <a:ext cx="2211307" cy="7668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EC6BD3-C8F6-334E-BCA6-57AFF685D8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3238" y="3992822"/>
            <a:ext cx="3691454" cy="76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63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67949</TotalTime>
  <Words>2848</Words>
  <Application>Microsoft Macintosh PowerPoint</Application>
  <PresentationFormat>Widescreen</PresentationFormat>
  <Paragraphs>293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Jasmine Therese Brewer</cp:lastModifiedBy>
  <cp:revision>1014</cp:revision>
  <cp:lastPrinted>2020-06-03T01:58:17Z</cp:lastPrinted>
  <dcterms:created xsi:type="dcterms:W3CDTF">2020-05-07T11:01:18Z</dcterms:created>
  <dcterms:modified xsi:type="dcterms:W3CDTF">2022-06-30T11:42:40Z</dcterms:modified>
</cp:coreProperties>
</file>