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6" r:id="rId2"/>
    <p:sldId id="2586" r:id="rId3"/>
    <p:sldId id="1148" r:id="rId4"/>
    <p:sldId id="1247" r:id="rId5"/>
    <p:sldId id="2521" r:id="rId6"/>
    <p:sldId id="2599" r:id="rId7"/>
    <p:sldId id="2623" r:id="rId8"/>
    <p:sldId id="2624" r:id="rId9"/>
    <p:sldId id="2606" r:id="rId10"/>
    <p:sldId id="2603" r:id="rId11"/>
    <p:sldId id="2607" r:id="rId12"/>
    <p:sldId id="2608" r:id="rId13"/>
    <p:sldId id="2609" r:id="rId14"/>
    <p:sldId id="2611" r:id="rId15"/>
    <p:sldId id="2631" r:id="rId16"/>
    <p:sldId id="2630" r:id="rId17"/>
    <p:sldId id="2637" r:id="rId18"/>
    <p:sldId id="2634" r:id="rId19"/>
    <p:sldId id="2636" r:id="rId20"/>
    <p:sldId id="2615" r:id="rId21"/>
    <p:sldId id="2616" r:id="rId22"/>
    <p:sldId id="2618" r:id="rId23"/>
    <p:sldId id="2639" r:id="rId24"/>
    <p:sldId id="2638" r:id="rId25"/>
    <p:sldId id="2620" r:id="rId26"/>
    <p:sldId id="224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00"/>
    <a:srgbClr val="005400"/>
    <a:srgbClr val="21FEFF"/>
    <a:srgbClr val="A75B85"/>
    <a:srgbClr val="09840A"/>
    <a:srgbClr val="4D4D4D"/>
    <a:srgbClr val="4A7EBB"/>
    <a:srgbClr val="0000FF"/>
    <a:srgbClr val="FF0000"/>
    <a:srgbClr val="3F3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3" autoAdjust="0"/>
    <p:restoredTop sz="86236" autoAdjust="0"/>
  </p:normalViewPr>
  <p:slideViewPr>
    <p:cSldViewPr>
      <p:cViewPr>
        <p:scale>
          <a:sx n="93" d="100"/>
          <a:sy n="93" d="100"/>
        </p:scale>
        <p:origin x="880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D8B53-A3EF-574B-BC18-9D3772D79EC6}" type="datetimeFigureOut">
              <a:rPr lang="en-US" smtClean="0"/>
              <a:t>7/1/22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497F0-8DDE-8947-B507-592C513B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9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7/1/22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15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1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80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Assumed factorization of initial hard scattering process with no subsequent interference</a:t>
            </a:r>
          </a:p>
          <a:p>
            <a:r>
              <a:rPr lang="en-US" dirty="0"/>
              <a:t>Order-by-order expansion in opacity, which is the number of times there’s a scattering off a medium quasi-particle</a:t>
            </a:r>
          </a:p>
          <a:p>
            <a:r>
              <a:rPr lang="en-US" dirty="0"/>
              <a:t>Designed to “</a:t>
            </a:r>
            <a:r>
              <a:rPr lang="en-US" dirty="0" err="1"/>
              <a:t>resum</a:t>
            </a:r>
            <a:r>
              <a:rPr lang="en-US" dirty="0"/>
              <a:t>” all the destructive interference contributions that give LPM effect</a:t>
            </a:r>
          </a:p>
          <a:p>
            <a:r>
              <a:rPr lang="en-US" dirty="0"/>
              <a:t>Incorporates exact kinematics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5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could study Jet </a:t>
            </a:r>
            <a:r>
              <a:rPr lang="en-US" dirty="0" err="1"/>
              <a:t>Tomo</a:t>
            </a:r>
            <a:r>
              <a:rPr lang="en-US" dirty="0"/>
              <a:t> from </a:t>
            </a:r>
            <a:r>
              <a:rPr lang="en-US" dirty="0" err="1"/>
              <a:t>AdS</a:t>
            </a:r>
            <a:r>
              <a:rPr lang="en-US" dirty="0"/>
              <a:t>/CFT.  However, hard to pinpoint physics; for E large, likely that perturbative dynamics dominate.  Assumes: factorization + theoretical control over production, in-medium </a:t>
            </a:r>
            <a:r>
              <a:rPr lang="en-US" dirty="0" err="1"/>
              <a:t>Eloss</a:t>
            </a:r>
            <a:r>
              <a:rPr lang="en-US" dirty="0"/>
              <a:t>, and fragmentation.  As a foreshadow: how important are these assumptions?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13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</a:t>
            </a:r>
            <a:r>
              <a:rPr lang="en-US" baseline="0" dirty="0"/>
              <a:t> qualitative successes of </a:t>
            </a:r>
            <a:r>
              <a:rPr lang="en-US" baseline="0" dirty="0" err="1"/>
              <a:t>pQCD</a:t>
            </a:r>
            <a:r>
              <a:rPr lang="en-US" baseline="0" dirty="0"/>
              <a:t> suggests worth investigating further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1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to focus on placing E-loss on a more rigorous footing for the rest of my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6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understand the Twist-4 calculation better; what are quantitative difference(s) from including production process and energy loss process on equal footing?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7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 is elastic scattering</a:t>
            </a:r>
          </a:p>
          <a:p>
            <a:r>
              <a:rPr lang="en-US" dirty="0"/>
              <a:t>At NLO, one has radiation + IS interference</a:t>
            </a:r>
          </a:p>
          <a:p>
            <a:endParaRPr lang="en-US" dirty="0"/>
          </a:p>
          <a:p>
            <a:r>
              <a:rPr lang="en-US" dirty="0"/>
              <a:t>How important is this radiation + IS interference?  How should we think about organizing the various contributing diagrams?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68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Opacity expansion assumptions fairly generic across energy loss derivations:</a:t>
            </a:r>
          </a:p>
          <a:p>
            <a:r>
              <a:rPr lang="en-US" dirty="0"/>
              <a:t>--assumed factorization: how important is this??</a:t>
            </a:r>
          </a:p>
          <a:p>
            <a:r>
              <a:rPr lang="en-US" dirty="0"/>
              <a:t>--LPM effect</a:t>
            </a:r>
          </a:p>
          <a:p>
            <a:r>
              <a:rPr lang="en-US" dirty="0"/>
              <a:t>--soft and collinear </a:t>
            </a:r>
            <a:r>
              <a:rPr lang="en-US" dirty="0" err="1"/>
              <a:t>approx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66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Weighted average shows how difficult it is to dig out the difference in &lt;p_T^2&gt;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9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Jet broadening obviously disagrees with the </a:t>
            </a:r>
            <a:r>
              <a:rPr lang="en-US" dirty="0" err="1"/>
              <a:t>numerics</a:t>
            </a:r>
            <a:r>
              <a:rPr lang="en-US" dirty="0"/>
              <a:t>.  Note the overall coefficient of the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2049-C3E7-DB4D-B083-889F2202B711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BF54-CC13-D444-AF1B-2BA2E0A1F38E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0F0E-4CA8-C243-8E2A-AA68623AC753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A8D-8CDC-F747-8422-DD81D9E6D3A1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CFF9-088D-8546-B0E5-2BA0FD40B550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D0F3-01D7-5946-8857-2CBE308304B7}" type="datetime1">
              <a:rPr lang="en-US" smtClean="0"/>
              <a:t>7/1/22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17EC-7A16-1F4A-9DD3-F86187B2941B}" type="datetime1">
              <a:rPr lang="en-US" smtClean="0"/>
              <a:t>7/1/22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1E5D-6BE0-9E44-8E68-F20FD504F4E8}" type="datetime1">
              <a:rPr lang="en-US" smtClean="0"/>
              <a:t>7/1/22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1083-3D36-D449-B5E2-B5BBB4CFB54B}" type="datetime1">
              <a:rPr lang="en-US" smtClean="0"/>
              <a:t>7/1/22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AE46-1322-1141-AE11-3A3CABE03F56}" type="datetime1">
              <a:rPr lang="en-US" smtClean="0"/>
              <a:t>7/1/22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241C-AA01-E945-B275-C6A6D19B33B8}" type="datetime1">
              <a:rPr lang="en-US" smtClean="0"/>
              <a:t>7/1/22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8BA70-B8B3-6342-B2EF-10E58D49650F}" type="datetime1">
              <a:rPr lang="en-US" smtClean="0"/>
              <a:t>7/1/22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2881" name="Picture 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04642"/>
            <a:ext cx="8229600" cy="1470025"/>
          </a:xfrm>
        </p:spPr>
        <p:txBody>
          <a:bodyPr>
            <a:normAutofit/>
          </a:bodyPr>
          <a:lstStyle/>
          <a:p>
            <a:r>
              <a:rPr lang="en-US" dirty="0"/>
              <a:t>Are Jets Narrowed or Broadened in </a:t>
            </a:r>
            <a:r>
              <a:rPr lang="en-US" dirty="0" err="1"/>
              <a:t>e+A</a:t>
            </a:r>
            <a:r>
              <a:rPr lang="en-US" dirty="0"/>
              <a:t> SIDIS?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3267"/>
            <a:ext cx="6400800" cy="1242716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>
                <a:solidFill>
                  <a:srgbClr val="660000"/>
                </a:solidFill>
              </a:rPr>
              <a:t>University of Cape Town</a:t>
            </a:r>
          </a:p>
          <a:p>
            <a:r>
              <a:rPr lang="en-US" sz="2000" dirty="0">
                <a:solidFill>
                  <a:srgbClr val="660000"/>
                </a:solidFill>
              </a:rPr>
              <a:t>July 1, 2022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EE7D-E317-D942-94EC-28D177725FEC}" type="datetime1">
              <a:rPr lang="en-US" smtClean="0"/>
              <a:t>7/1/22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03860" y="4114800"/>
            <a:ext cx="57007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Based on</a:t>
            </a:r>
          </a:p>
          <a:p>
            <a:pPr algn="ctr"/>
            <a:r>
              <a:rPr lang="en-US" sz="2000" dirty="0"/>
              <a:t>Hannah Clayton, Matthew D. Sievert, and WAH, </a:t>
            </a:r>
            <a:br>
              <a:rPr lang="en-US" sz="2000" dirty="0"/>
            </a:br>
            <a:r>
              <a:rPr lang="en-US" sz="2000" dirty="0" err="1"/>
              <a:t>Eur.Phys.J.C</a:t>
            </a:r>
            <a:r>
              <a:rPr lang="en-US" sz="2000" dirty="0"/>
              <a:t> 82 (2022) 5, 437; arXiv:2110.14737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EEF4E8A8-5401-DE4B-AC51-25C4A6CE0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5950" y="5422822"/>
            <a:ext cx="2587740" cy="90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a-cern-logo.png">
            <a:extLst>
              <a:ext uri="{FF2B5EF4-FFF2-40B4-BE49-F238E27FC236}">
                <a16:creationId xmlns:a16="http://schemas.microsoft.com/office/drawing/2014/main" id="{0FD6828F-1AFC-F048-9B4B-0444799B95F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362" y="5477278"/>
            <a:ext cx="1000899" cy="8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3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4AD6-61E5-5B4F-9D23-534BD6FA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Opacity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E0AAB-733C-1949-8CD7-CAB5A1D17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4350"/>
            <a:ext cx="8229600" cy="56150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Twist 4:</a:t>
            </a:r>
          </a:p>
          <a:p>
            <a:pPr lvl="1"/>
            <a:r>
              <a:rPr lang="en-US" dirty="0"/>
              <a:t>Order-by-order expansion in perp/Q</a:t>
            </a:r>
          </a:p>
          <a:p>
            <a:pPr lvl="2"/>
            <a:r>
              <a:rPr lang="en-US" dirty="0"/>
              <a:t>Order-by-order expansion in 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baseline="-25000" dirty="0"/>
              <a:t>s</a:t>
            </a:r>
            <a:endParaRPr lang="en-US" dirty="0"/>
          </a:p>
          <a:p>
            <a:pPr lvl="1"/>
            <a:r>
              <a:rPr lang="en-US" dirty="0"/>
              <a:t>Collinear factorization framework</a:t>
            </a:r>
            <a:endParaRPr lang="en-US" baseline="-25000" dirty="0"/>
          </a:p>
          <a:p>
            <a:r>
              <a:rPr lang="en-US" dirty="0"/>
              <a:t>Opacity:</a:t>
            </a:r>
          </a:p>
          <a:p>
            <a:pPr lvl="1"/>
            <a:r>
              <a:rPr lang="en-US" dirty="0"/>
              <a:t>Order-by-order expansion in opacity</a:t>
            </a:r>
          </a:p>
          <a:p>
            <a:pPr lvl="2"/>
            <a:r>
              <a:rPr lang="en-US" dirty="0"/>
              <a:t>number of times there’s a scattering off a medium quasi-particle</a:t>
            </a:r>
          </a:p>
          <a:p>
            <a:pPr lvl="1"/>
            <a:r>
              <a:rPr lang="en-US" dirty="0"/>
              <a:t>Captures destructive interference of LPM fully</a:t>
            </a:r>
          </a:p>
          <a:p>
            <a:pPr lvl="1"/>
            <a:r>
              <a:rPr lang="en-US" b="1" i="1" dirty="0"/>
              <a:t>Assumed</a:t>
            </a:r>
            <a:r>
              <a:rPr lang="en-US" dirty="0"/>
              <a:t> factorization of initial hard scattering process with no subsequent interference</a:t>
            </a:r>
          </a:p>
          <a:p>
            <a:pPr lvl="1"/>
            <a:r>
              <a:rPr lang="en-US" dirty="0"/>
              <a:t>Often assumes</a:t>
            </a:r>
          </a:p>
          <a:p>
            <a:pPr lvl="2"/>
            <a:r>
              <a:rPr lang="en-US" dirty="0"/>
              <a:t>soft (x &lt;&lt; 1)</a:t>
            </a:r>
          </a:p>
          <a:p>
            <a:pPr lvl="2"/>
            <a:r>
              <a:rPr lang="en-US" dirty="0"/>
              <a:t>collinear approx. (</a:t>
            </a:r>
            <a:r>
              <a:rPr lang="en-US" dirty="0" err="1"/>
              <a:t>k</a:t>
            </a:r>
            <a:r>
              <a:rPr lang="en-US" baseline="-25000" dirty="0" err="1"/>
              <a:t>T</a:t>
            </a:r>
            <a:r>
              <a:rPr lang="en-US" dirty="0"/>
              <a:t> &lt;&lt; x E)</a:t>
            </a:r>
          </a:p>
          <a:p>
            <a:pPr lvl="1"/>
            <a:r>
              <a:rPr lang="en-US" i="1" dirty="0"/>
              <a:t>Incorporates finite kinematics</a:t>
            </a:r>
          </a:p>
          <a:p>
            <a:r>
              <a:rPr lang="en-US" dirty="0"/>
              <a:t>How do the two compare at asymptotic </a:t>
            </a:r>
            <a:r>
              <a:rPr lang="en-US" dirty="0" err="1"/>
              <a:t>E</a:t>
            </a:r>
            <a:r>
              <a:rPr lang="en-US" baseline="-25000" dirty="0" err="1"/>
              <a:t>jet</a:t>
            </a:r>
            <a:r>
              <a:rPr lang="en-US" dirty="0"/>
              <a:t>?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6A030-0966-C443-A6FB-EAAD17C4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8583-0F4A-004F-984E-CFF8B5F0038C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5C4C8-04C6-2841-9E0E-43B38F01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41CB4-160A-E148-8F2A-260398FA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4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67FB-20ED-FE40-BEB5-A9F30C40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</a:t>
            </a:r>
            <a:r>
              <a:rPr lang="en-US" baseline="30000" dirty="0"/>
              <a:t>th</a:t>
            </a:r>
            <a:r>
              <a:rPr lang="en-US" dirty="0"/>
              <a:t> Order in Opacity, LO 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baseline="-25000" dirty="0"/>
              <a:t>s</a:t>
            </a:r>
            <a:r>
              <a:rPr lang="en-US" dirty="0"/>
              <a:t> &lt;p</a:t>
            </a:r>
            <a:r>
              <a:rPr lang="en-US" baseline="-25000" dirty="0"/>
              <a:t>T</a:t>
            </a:r>
            <a:r>
              <a:rPr lang="en-US" baseline="30000" dirty="0"/>
              <a:t>2</a:t>
            </a:r>
            <a:r>
              <a:rPr lang="en-US" dirty="0"/>
              <a:t>&gt;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BC7AA-EA44-2E48-A277-662E5DD5F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Production is </a:t>
            </a:r>
            <a:r>
              <a:rPr lang="en-US" i="1" dirty="0"/>
              <a:t>assumed</a:t>
            </a:r>
            <a:r>
              <a:rPr lang="en-US" dirty="0"/>
              <a:t> factorized into blob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No medium scattering (0</a:t>
            </a:r>
            <a:r>
              <a:rPr lang="en-US" baseline="30000" dirty="0"/>
              <a:t>th</a:t>
            </a:r>
            <a:r>
              <a:rPr lang="en-US" dirty="0"/>
              <a:t> Order in Opacity)</a:t>
            </a:r>
          </a:p>
          <a:p>
            <a:pPr lvl="1"/>
            <a:r>
              <a:rPr lang="en-US" dirty="0"/>
              <a:t>No emissions (LO 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baseline="-25000" dirty="0"/>
              <a:t>s</a:t>
            </a:r>
            <a:r>
              <a:rPr lang="en-US" dirty="0"/>
              <a:t>)</a:t>
            </a:r>
          </a:p>
          <a:p>
            <a:r>
              <a:rPr lang="en-US" dirty="0"/>
              <a:t>We seek medium modification, so </a:t>
            </a:r>
            <a:br>
              <a:rPr lang="en-US" dirty="0"/>
            </a:b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&lt;p</a:t>
            </a:r>
            <a:r>
              <a:rPr lang="en-US" baseline="-25000" dirty="0"/>
              <a:t>T</a:t>
            </a:r>
            <a:r>
              <a:rPr lang="en-US" baseline="30000" dirty="0"/>
              <a:t>2</a:t>
            </a:r>
            <a:r>
              <a:rPr lang="en-US" dirty="0"/>
              <a:t>&gt; = 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5B91-E055-F44B-A461-1C5D7C29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42A9-656E-384A-B537-BFD84FCF83CF}" type="datetime1">
              <a:rPr lang="en-US" smtClean="0"/>
              <a:t>7/1/22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24E21-E760-E44B-B734-AC55603B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B9232-EC08-9545-986F-88ECFB90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E472E2-5041-D148-9FE2-A841F108F2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75" y="2258871"/>
            <a:ext cx="33972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1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65F5-2B1F-0945-9CDF-D343BBA33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Order in Opacity, LO 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baseline="-25000" dirty="0"/>
              <a:t>s</a:t>
            </a:r>
            <a:r>
              <a:rPr lang="en-US" dirty="0"/>
              <a:t> &lt;p</a:t>
            </a:r>
            <a:r>
              <a:rPr lang="en-US" baseline="-25000" dirty="0"/>
              <a:t>T</a:t>
            </a:r>
            <a:r>
              <a:rPr lang="en-US" baseline="30000" dirty="0"/>
              <a:t>2</a:t>
            </a:r>
            <a:r>
              <a:rPr lang="en-US" dirty="0"/>
              <a:t>&gt;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6FD66-0428-2946-9350-E33EBAC3B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 Elastic energy loss</a:t>
            </a:r>
          </a:p>
          <a:p>
            <a:r>
              <a:rPr lang="en-US" dirty="0">
                <a:sym typeface="Wingdings" pitchFamily="2" charset="2"/>
              </a:rPr>
              <a:t>Calculation:</a:t>
            </a:r>
            <a:endParaRPr lang="en-US" dirty="0"/>
          </a:p>
          <a:p>
            <a:pPr lvl="1"/>
            <a:r>
              <a:rPr lang="en-US" dirty="0"/>
              <a:t>In medium Debye-screened scattering center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Yields, assuming finite q</a:t>
            </a:r>
            <a:r>
              <a:rPr lang="en-US" baseline="-25000" dirty="0"/>
              <a:t>max</a:t>
            </a:r>
            <a:r>
              <a:rPr lang="en-US" baseline="30000" dirty="0"/>
              <a:t>2</a:t>
            </a:r>
            <a:r>
              <a:rPr lang="en-US" dirty="0"/>
              <a:t> ~ E *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: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9EE75-F738-284D-8D75-D6C8F140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D879-6310-2447-B5BF-1135CC4FBC14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30B14-AE60-A741-8E4C-AA437444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33C25-543C-9A40-9F69-0F2B72A1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3591D-EA08-7742-BC60-33F5244429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74675"/>
            <a:ext cx="2743200" cy="1435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B6C88C-A3D7-7B49-B753-7B92D53A8B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44" y="3058643"/>
            <a:ext cx="3296056" cy="9037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7D8D85D-785B-A240-9906-E272133F291F}"/>
              </a:ext>
            </a:extLst>
          </p:cNvPr>
          <p:cNvGrpSpPr/>
          <p:nvPr/>
        </p:nvGrpSpPr>
        <p:grpSpPr>
          <a:xfrm>
            <a:off x="1219200" y="4495800"/>
            <a:ext cx="6553200" cy="1828800"/>
            <a:chOff x="1219200" y="3657600"/>
            <a:chExt cx="6553200" cy="18288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4A479B-0633-9A46-B932-085F6BFDE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57600"/>
              <a:ext cx="6553200" cy="8065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EEE498C-DA21-CF4B-BBA4-1A64A360B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08" t="42455"/>
            <a:stretch/>
          </p:blipFill>
          <p:spPr>
            <a:xfrm>
              <a:off x="2438399" y="4461854"/>
              <a:ext cx="4035287" cy="1024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037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FE1A3-5219-F94D-9063-5DD06FB2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Twist 4 LO 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baseline="-25000" dirty="0"/>
              <a:t>s</a:t>
            </a:r>
            <a:r>
              <a:rPr lang="en-US" dirty="0"/>
              <a:t> &lt;p</a:t>
            </a:r>
            <a:r>
              <a:rPr lang="en-US" baseline="-25000" dirty="0"/>
              <a:t>T</a:t>
            </a:r>
            <a:r>
              <a:rPr lang="en-US" baseline="30000" dirty="0"/>
              <a:t>2</a:t>
            </a:r>
            <a:r>
              <a:rPr lang="en-US" dirty="0"/>
              <a:t>&gt;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C4517-1B07-E74B-86A2-DCB55D98A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 Elastic energy loss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Assume loosely bound nucleus</a:t>
            </a:r>
          </a:p>
          <a:p>
            <a:endParaRPr lang="en-US" dirty="0"/>
          </a:p>
          <a:p>
            <a:pPr lvl="1"/>
            <a:r>
              <a:rPr lang="en-US" dirty="0"/>
              <a:t>Make FF trivial for comparison:</a:t>
            </a:r>
          </a:p>
          <a:p>
            <a:pPr lvl="1"/>
            <a:r>
              <a:rPr lang="en-US" dirty="0"/>
              <a:t>Result, after dividing by 2=&gt;2 x-</a:t>
            </a:r>
            <a:r>
              <a:rPr lang="en-US" dirty="0" err="1"/>
              <a:t>scn</a:t>
            </a:r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2"/>
            <a:r>
              <a:rPr lang="en-US" dirty="0"/>
              <a:t>Same as opacity expansion!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D779D-05B4-0340-A512-98CDFC8E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0EB36-FB0A-934D-95C9-B6EE97EC7E52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54CFC-FD8A-E344-A0CD-35CB871D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806ED-683D-1545-B6E4-67A7BE8B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57AA6-9D49-D54F-88F5-20A3D3BCAB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1061891"/>
            <a:ext cx="3435350" cy="1435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FBAFDE-1FE5-0542-B948-63F062C8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27200"/>
            <a:ext cx="4610100" cy="1397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19BDADD-5175-984D-B258-010CFA47B8D7}"/>
              </a:ext>
            </a:extLst>
          </p:cNvPr>
          <p:cNvGrpSpPr/>
          <p:nvPr/>
        </p:nvGrpSpPr>
        <p:grpSpPr>
          <a:xfrm>
            <a:off x="1981200" y="3657600"/>
            <a:ext cx="5143500" cy="685800"/>
            <a:chOff x="825500" y="4336895"/>
            <a:chExt cx="4381500" cy="5842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67984E4-5E58-524C-AFCE-328BEB662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500" y="4343400"/>
              <a:ext cx="1765300" cy="5334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43B6F1F-3311-FF4D-ADD6-8D7AD7E63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4336895"/>
              <a:ext cx="2540000" cy="584200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C2265F64-BB37-1F4A-B935-0A9C5731381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43400"/>
            <a:ext cx="2784807" cy="55084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E02F59D-3DA4-3645-A33A-003AA024845D}"/>
              </a:ext>
            </a:extLst>
          </p:cNvPr>
          <p:cNvGrpSpPr/>
          <p:nvPr/>
        </p:nvGrpSpPr>
        <p:grpSpPr>
          <a:xfrm>
            <a:off x="2362201" y="5288439"/>
            <a:ext cx="5411552" cy="801787"/>
            <a:chOff x="3124201" y="5593239"/>
            <a:chExt cx="5411552" cy="80178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64297E8-3295-7F49-ACE9-034FB4677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081"/>
            <a:stretch/>
          </p:blipFill>
          <p:spPr>
            <a:xfrm>
              <a:off x="3124201" y="5593239"/>
              <a:ext cx="533399" cy="80178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D7A6535-B271-B34B-9417-512346D1A4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08" t="81399"/>
            <a:stretch/>
          </p:blipFill>
          <p:spPr>
            <a:xfrm>
              <a:off x="3733800" y="5808725"/>
              <a:ext cx="4801953" cy="394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511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65F5-2B1F-0945-9CDF-D343BBA33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n-US" baseline="30000" dirty="0"/>
              <a:t>th</a:t>
            </a:r>
            <a:r>
              <a:rPr lang="en-US" dirty="0"/>
              <a:t> Order in Opacity, NLO 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baseline="-25000" dirty="0"/>
              <a:t>s</a:t>
            </a:r>
            <a:r>
              <a:rPr lang="en-US" dirty="0"/>
              <a:t> &lt;p</a:t>
            </a:r>
            <a:r>
              <a:rPr lang="en-US" baseline="-25000" dirty="0"/>
              <a:t>T</a:t>
            </a:r>
            <a:r>
              <a:rPr lang="en-US" baseline="30000" dirty="0"/>
              <a:t>2</a:t>
            </a:r>
            <a:r>
              <a:rPr lang="en-US" dirty="0"/>
              <a:t>&gt;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6FD66-0428-2946-9350-E33EBAC3B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 Vacuum radiation</a:t>
            </a:r>
          </a:p>
          <a:p>
            <a:r>
              <a:rPr lang="en-US" dirty="0">
                <a:sym typeface="Wingdings" pitchFamily="2" charset="2"/>
              </a:rPr>
              <a:t>Compute single inclusive rad. </a:t>
            </a:r>
            <a:r>
              <a:rPr lang="en-US" dirty="0" err="1">
                <a:sym typeface="Wingdings" pitchFamily="2" charset="2"/>
              </a:rPr>
              <a:t>glu</a:t>
            </a:r>
            <a:r>
              <a:rPr lang="en-US" dirty="0">
                <a:sym typeface="Wingdings" pitchFamily="2" charset="2"/>
              </a:rPr>
              <a:t>. dist.: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Finite kinematics </a:t>
            </a:r>
            <a:r>
              <a:rPr lang="en-US" dirty="0" err="1"/>
              <a:t>k</a:t>
            </a:r>
            <a:r>
              <a:rPr lang="en-US" baseline="-25000" dirty="0" err="1"/>
              <a:t>T</a:t>
            </a:r>
            <a:r>
              <a:rPr lang="en-US" dirty="0"/>
              <a:t> &lt; x 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9EE75-F738-284D-8D75-D6C8F140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0D10-CE7F-F44C-A947-6654E11FBFBF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30B14-AE60-A741-8E4C-AA437444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33C25-543C-9A40-9F69-0F2B72A1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009918-B738-1E4C-ABA2-82EB5FCB75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042" y="914400"/>
            <a:ext cx="3089497" cy="1143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97BD79-26BB-5846-8ED4-25B739D4A0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75" y="2569906"/>
            <a:ext cx="4337050" cy="9352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42014A-6A7C-A745-9AB9-B2D066D774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92600"/>
            <a:ext cx="3657600" cy="1955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8E9A73-E872-E04A-AA02-5D4FA365A1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92451"/>
            <a:ext cx="3089497" cy="20473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A91C94-5FBB-C340-B223-FFA192FE7B0E}"/>
              </a:ext>
            </a:extLst>
          </p:cNvPr>
          <p:cNvSpPr txBox="1"/>
          <p:nvPr/>
        </p:nvSpPr>
        <p:spPr>
          <a:xfrm>
            <a:off x="4191000" y="4800600"/>
            <a:ext cx="784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=&gt;</a:t>
            </a:r>
          </a:p>
        </p:txBody>
      </p:sp>
    </p:spTree>
    <p:extLst>
      <p:ext uri="{BB962C8B-B14F-4D97-AF65-F5344CB8AC3E}">
        <p14:creationId xmlns:p14="http://schemas.microsoft.com/office/powerpoint/2010/main" val="1383097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9AFC-0CD0-7B4F-A81B-83FE87BF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Order in Opacity, NLO</a:t>
            </a:r>
            <a:r>
              <a:rPr lang="en-US" dirty="0">
                <a:latin typeface="Symbol" pitchFamily="2" charset="2"/>
              </a:rPr>
              <a:t> a</a:t>
            </a:r>
            <a:r>
              <a:rPr lang="en-US" baseline="-25000" dirty="0"/>
              <a:t>s</a:t>
            </a:r>
            <a:r>
              <a:rPr lang="en-US" dirty="0"/>
              <a:t> &lt;p</a:t>
            </a:r>
            <a:r>
              <a:rPr lang="en-US" baseline="-25000" dirty="0"/>
              <a:t>T</a:t>
            </a:r>
            <a:r>
              <a:rPr lang="en-US" baseline="30000" dirty="0"/>
              <a:t>2</a:t>
            </a:r>
            <a:r>
              <a:rPr lang="en-US" dirty="0"/>
              <a:t>&gt;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9C41B-8B21-6C4A-A10C-DC9686AA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399"/>
            <a:ext cx="9144000" cy="5121275"/>
          </a:xfrm>
        </p:spPr>
        <p:txBody>
          <a:bodyPr>
            <a:normAutofit/>
          </a:bodyPr>
          <a:lstStyle/>
          <a:p>
            <a:r>
              <a:rPr lang="en-US" sz="3000" dirty="0">
                <a:sym typeface="Wingdings" pitchFamily="2" charset="2"/>
              </a:rPr>
              <a:t>Calculation:</a:t>
            </a:r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endParaRPr lang="en-US" dirty="0">
              <a:sym typeface="Wingdings" pitchFamily="2" charset="2"/>
            </a:endParaRPr>
          </a:p>
          <a:p>
            <a:r>
              <a:rPr lang="en-US" sz="3000" dirty="0"/>
              <a:t>Derivation of single inclusive kernel </a:t>
            </a:r>
            <a:r>
              <a:rPr lang="en-US" sz="3000" dirty="0" err="1"/>
              <a:t>dN</a:t>
            </a:r>
            <a:r>
              <a:rPr lang="en-US" sz="3000" dirty="0"/>
              <a:t>/dxd</a:t>
            </a:r>
            <a:r>
              <a:rPr lang="en-US" sz="3000" baseline="30000" dirty="0"/>
              <a:t>2</a:t>
            </a:r>
            <a:r>
              <a:rPr lang="en-US" sz="3000" dirty="0"/>
              <a:t>kd</a:t>
            </a:r>
            <a:r>
              <a:rPr lang="en-US" sz="3000" baseline="30000" dirty="0"/>
              <a:t>2</a:t>
            </a:r>
            <a:r>
              <a:rPr lang="en-US" sz="3000" dirty="0"/>
              <a:t>q: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FD5D5-AB75-A841-90A7-2D85FF99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13B4D-C901-764F-ACD2-2004EF208B43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A71A5-96FD-2042-9C4E-3F970196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DE10F-ADEB-564D-8F57-6B3F3C0F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5F78C1-E45D-924A-99AB-29ADCE185C1F}"/>
              </a:ext>
            </a:extLst>
          </p:cNvPr>
          <p:cNvGrpSpPr/>
          <p:nvPr/>
        </p:nvGrpSpPr>
        <p:grpSpPr>
          <a:xfrm>
            <a:off x="1905000" y="1369401"/>
            <a:ext cx="5029200" cy="1830999"/>
            <a:chOff x="1524000" y="1521801"/>
            <a:chExt cx="5029200" cy="183099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6DC4E14-32AF-ED47-B600-AB81BC743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67" b="38838"/>
            <a:stretch/>
          </p:blipFill>
          <p:spPr>
            <a:xfrm>
              <a:off x="1524000" y="1521801"/>
              <a:ext cx="4572000" cy="137379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8E0B16B-63C5-2948-A554-F3F1F6B23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91" b="14803"/>
            <a:stretch/>
          </p:blipFill>
          <p:spPr>
            <a:xfrm>
              <a:off x="1524000" y="2819400"/>
              <a:ext cx="5029200" cy="5334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C7ECCC2-F44F-DB25-7DDF-F36D314AECBA}"/>
              </a:ext>
            </a:extLst>
          </p:cNvPr>
          <p:cNvGrpSpPr/>
          <p:nvPr/>
        </p:nvGrpSpPr>
        <p:grpSpPr>
          <a:xfrm>
            <a:off x="76200" y="3886200"/>
            <a:ext cx="8915400" cy="2791599"/>
            <a:chOff x="76200" y="3886200"/>
            <a:chExt cx="8915400" cy="279159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0E696A5-906A-E54C-BCA8-B5034BCAB5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35" b="64169"/>
            <a:stretch/>
          </p:blipFill>
          <p:spPr>
            <a:xfrm>
              <a:off x="76200" y="5105399"/>
              <a:ext cx="1326371" cy="70137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393C6D7-E316-BA44-B269-F995D9981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910" r="24879" b="34476"/>
            <a:stretch/>
          </p:blipFill>
          <p:spPr>
            <a:xfrm>
              <a:off x="1316270" y="5174043"/>
              <a:ext cx="3945041" cy="5913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9F1C2E-F60E-98B0-1B46-FB7168A2C103}"/>
                </a:ext>
              </a:extLst>
            </p:cNvPr>
            <p:cNvSpPr txBox="1"/>
            <p:nvPr/>
          </p:nvSpPr>
          <p:spPr>
            <a:xfrm>
              <a:off x="1260124" y="6400800"/>
              <a:ext cx="23212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Djordjevic et al, NPA733 (2004)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6D9796E-22D0-1F2D-D86E-318A3B8A9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3886200"/>
              <a:ext cx="4132384" cy="110915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8E87793-6195-9123-F2A2-0F26A860E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189303"/>
              <a:ext cx="1190278" cy="44035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44D1FD1-02AA-E1BF-A04A-35A10C651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4014496"/>
              <a:ext cx="3581400" cy="105980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F3F4AF6-9715-13BC-49A3-7252F3AB74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581"/>
            <a:stretch/>
          </p:blipFill>
          <p:spPr>
            <a:xfrm>
              <a:off x="4118245" y="5809449"/>
              <a:ext cx="4797155" cy="591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457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D5A0-DECF-63E8-2C69-F49DC178C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Order in Opacity, NLO</a:t>
            </a:r>
            <a:r>
              <a:rPr lang="en-US" sz="3600" dirty="0">
                <a:latin typeface="Symbol" pitchFamily="2" charset="2"/>
              </a:rPr>
              <a:t> a</a:t>
            </a:r>
            <a:r>
              <a:rPr lang="en-US" sz="3600" baseline="-25000" dirty="0"/>
              <a:t>s</a:t>
            </a:r>
            <a:r>
              <a:rPr lang="en-US" sz="3600" dirty="0"/>
              <a:t> &lt;p</a:t>
            </a:r>
            <a:r>
              <a:rPr lang="en-US" sz="3600" baseline="-25000" dirty="0"/>
              <a:t>T</a:t>
            </a:r>
            <a:r>
              <a:rPr lang="en-US" sz="3600" baseline="30000" dirty="0"/>
              <a:t>2</a:t>
            </a:r>
            <a:r>
              <a:rPr lang="en-US" sz="3600" dirty="0"/>
              <a:t>&gt;, cont’d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1B897-1C37-74BF-68AC-96113F67B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" y="1295400"/>
            <a:ext cx="8229600" cy="4876800"/>
          </a:xfrm>
        </p:spPr>
        <p:txBody>
          <a:bodyPr/>
          <a:lstStyle/>
          <a:p>
            <a:r>
              <a:rPr lang="en-US" dirty="0">
                <a:sym typeface="Wingdings" pitchFamily="2" charset="2"/>
              </a:rPr>
              <a:t>Full </a:t>
            </a:r>
            <a:r>
              <a:rPr lang="en-US" dirty="0" err="1">
                <a:sym typeface="Wingdings" pitchFamily="2" charset="2"/>
              </a:rPr>
              <a:t>numerics</a:t>
            </a:r>
            <a:r>
              <a:rPr lang="en-US" dirty="0">
                <a:sym typeface="Wingdings" pitchFamily="2" charset="2"/>
              </a:rPr>
              <a:t> for </a:t>
            </a:r>
            <a:r>
              <a:rPr lang="en-US" dirty="0"/>
              <a:t>&lt;p</a:t>
            </a:r>
            <a:r>
              <a:rPr lang="en-US" baseline="-25000" dirty="0"/>
              <a:t>T</a:t>
            </a:r>
            <a:r>
              <a:rPr lang="en-US" baseline="30000" dirty="0"/>
              <a:t>2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LO ~ log(E/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0</a:t>
            </a:r>
            <a:r>
              <a:rPr lang="en-US" baseline="30000" dirty="0"/>
              <a:t>th</a:t>
            </a:r>
            <a:r>
              <a:rPr lang="en-US" dirty="0"/>
              <a:t> NLO ~ E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NLO ~ </a:t>
            </a:r>
            <a:r>
              <a:rPr lang="en-US" dirty="0">
                <a:latin typeface="Symbol" pitchFamily="2" charset="2"/>
              </a:rPr>
              <a:t>-</a:t>
            </a:r>
            <a:r>
              <a:rPr lang="en-US" dirty="0"/>
              <a:t>log</a:t>
            </a:r>
            <a:r>
              <a:rPr lang="en-US" baseline="30000" dirty="0"/>
              <a:t>2</a:t>
            </a:r>
            <a:r>
              <a:rPr lang="en-US" dirty="0"/>
              <a:t>(E/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)</a:t>
            </a:r>
          </a:p>
          <a:p>
            <a:r>
              <a:rPr lang="en-US" dirty="0"/>
              <a:t>Weighted average: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74D03-8F88-7335-26B9-1EADB63C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25DA-146B-FF46-BAB0-076D53E755B0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55C8A-6CD1-7240-1F90-D403324A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E27C8-9A86-35F7-0486-EB0EC13A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43A374-C61B-FCAD-91BD-B6DF01C9FB24}"/>
              </a:ext>
            </a:extLst>
          </p:cNvPr>
          <p:cNvGrpSpPr/>
          <p:nvPr/>
        </p:nvGrpSpPr>
        <p:grpSpPr>
          <a:xfrm>
            <a:off x="2590800" y="2355062"/>
            <a:ext cx="1120133" cy="769138"/>
            <a:chOff x="2971800" y="2355062"/>
            <a:chExt cx="1120133" cy="76913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BF692F0-1003-5156-87A5-69ABA67CE4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1800" y="2590800"/>
              <a:ext cx="609600" cy="533400"/>
            </a:xfrm>
            <a:prstGeom prst="straightConnector1">
              <a:avLst/>
            </a:prstGeom>
            <a:ln w="53975">
              <a:solidFill>
                <a:schemeClr val="accent2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6DA218-C545-61EC-D17D-4217CAD2F6D9}"/>
                </a:ext>
              </a:extLst>
            </p:cNvPr>
            <p:cNvSpPr txBox="1"/>
            <p:nvPr/>
          </p:nvSpPr>
          <p:spPr>
            <a:xfrm>
              <a:off x="3609109" y="2355062"/>
              <a:ext cx="48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</a:rPr>
                <a:t>!!!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3CC7DFB-33A8-55D4-D191-013D651A21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4061928"/>
            <a:ext cx="6095622" cy="25674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D697C5-9CCF-9765-DB3F-B4149A2EE3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58" y="1598274"/>
            <a:ext cx="4951142" cy="35447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8C884A-96EB-1B9A-9D5D-208489951900}"/>
              </a:ext>
            </a:extLst>
          </p:cNvPr>
          <p:cNvSpPr txBox="1"/>
          <p:nvPr/>
        </p:nvSpPr>
        <p:spPr>
          <a:xfrm>
            <a:off x="7206933" y="5075467"/>
            <a:ext cx="185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Clayton, Sievert, WAH, </a:t>
            </a:r>
          </a:p>
          <a:p>
            <a:r>
              <a:rPr lang="en-US" sz="1200" dirty="0"/>
              <a:t>EPJC; arXiv:2110.14737</a:t>
            </a:r>
          </a:p>
        </p:txBody>
      </p:sp>
    </p:spTree>
    <p:extLst>
      <p:ext uri="{BB962C8B-B14F-4D97-AF65-F5344CB8AC3E}">
        <p14:creationId xmlns:p14="http://schemas.microsoft.com/office/powerpoint/2010/main" val="11676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909A-D129-F5A5-133D-ABEC9B106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 Narrowing: Bad </a:t>
            </a:r>
            <a:r>
              <a:rPr lang="en-US" dirty="0" err="1"/>
              <a:t>Numerics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A0D5-1091-C631-2524-DCF3A593F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91250"/>
          </a:xfrm>
        </p:spPr>
        <p:txBody>
          <a:bodyPr>
            <a:normAutofit/>
          </a:bodyPr>
          <a:lstStyle/>
          <a:p>
            <a:r>
              <a:rPr lang="en-US" dirty="0"/>
              <a:t>Seek analytic insight for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Attempt with naïve infinite kinematics</a:t>
            </a:r>
          </a:p>
          <a:p>
            <a:pPr lvl="1"/>
            <a:r>
              <a:rPr lang="en-US" dirty="0"/>
              <a:t>Examine E loss first</a:t>
            </a:r>
          </a:p>
          <a:p>
            <a:pPr lvl="2"/>
            <a:r>
              <a:rPr lang="en-US" b="1" u="sng" dirty="0"/>
              <a:t>Integrate over all </a:t>
            </a:r>
            <a:r>
              <a:rPr lang="en-US" b="1" u="sng" dirty="0" err="1"/>
              <a:t>k</a:t>
            </a:r>
            <a:r>
              <a:rPr lang="en-US" b="1" u="sng" baseline="-25000" dirty="0" err="1"/>
              <a:t>T</a:t>
            </a:r>
            <a:endParaRPr lang="en-US" b="1" u="sng" dirty="0"/>
          </a:p>
          <a:p>
            <a:pPr lvl="2"/>
            <a:r>
              <a:rPr lang="en-US" dirty="0"/>
              <a:t>Shift integration over </a:t>
            </a:r>
            <a:r>
              <a:rPr lang="en-US" dirty="0" err="1"/>
              <a:t>q</a:t>
            </a:r>
            <a:r>
              <a:rPr lang="en-US" baseline="-25000" dirty="0" err="1"/>
              <a:t>T</a:t>
            </a:r>
            <a:r>
              <a:rPr lang="en-US" dirty="0"/>
              <a:t> and </a:t>
            </a:r>
            <a:r>
              <a:rPr lang="en-US" dirty="0" err="1"/>
              <a:t>k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3"/>
            <a:r>
              <a:rPr lang="en-US" dirty="0"/>
              <a:t>Agrees with </a:t>
            </a:r>
            <a:r>
              <a:rPr lang="en-US" dirty="0" err="1"/>
              <a:t>numerics</a:t>
            </a:r>
            <a:endParaRPr lang="en-US" dirty="0"/>
          </a:p>
          <a:p>
            <a:pPr lvl="1"/>
            <a:r>
              <a:rPr lang="en-US" dirty="0"/>
              <a:t>Examine &lt;p</a:t>
            </a:r>
            <a:r>
              <a:rPr lang="en-US" baseline="-25000" dirty="0"/>
              <a:t>T</a:t>
            </a:r>
            <a:r>
              <a:rPr lang="en-US" baseline="30000" dirty="0"/>
              <a:t>2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Log squared growth</a:t>
            </a:r>
          </a:p>
          <a:p>
            <a:pPr lvl="2"/>
            <a:r>
              <a:rPr lang="en-US" dirty="0"/>
              <a:t>Jet </a:t>
            </a:r>
            <a:r>
              <a:rPr lang="en-US" b="1" i="1" u="sng" dirty="0"/>
              <a:t>broadening</a:t>
            </a:r>
            <a:endParaRPr lang="en-US" dirty="0"/>
          </a:p>
          <a:p>
            <a:pPr lvl="1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baseline="-25000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F3C94-0588-4B19-8196-449B1F68C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D636F-2CD0-7245-9C1A-270BE6A8B562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FEC70-19B6-7942-0A14-AB804738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4B80B-E038-E654-F34F-2204D88B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763035-7FAA-EA5F-3069-94535B2AEF81}"/>
              </a:ext>
            </a:extLst>
          </p:cNvPr>
          <p:cNvGrpSpPr/>
          <p:nvPr/>
        </p:nvGrpSpPr>
        <p:grpSpPr>
          <a:xfrm>
            <a:off x="99719" y="1791013"/>
            <a:ext cx="8730062" cy="1104587"/>
            <a:chOff x="99719" y="1521336"/>
            <a:chExt cx="8730062" cy="110458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2FAA33-BBE4-AA80-F0B3-A7338C49E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497"/>
            <a:stretch/>
          </p:blipFill>
          <p:spPr>
            <a:xfrm>
              <a:off x="99719" y="1521336"/>
              <a:ext cx="4680282" cy="110458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6170ADD-C42A-0FFA-BE3F-2763053938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3" t="54177" r="4544"/>
            <a:stretch/>
          </p:blipFill>
          <p:spPr>
            <a:xfrm>
              <a:off x="4664652" y="1634381"/>
              <a:ext cx="4165129" cy="88021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67B712-238C-A2DB-4204-E9070255F738}"/>
              </a:ext>
            </a:extLst>
          </p:cNvPr>
          <p:cNvGrpSpPr/>
          <p:nvPr/>
        </p:nvGrpSpPr>
        <p:grpSpPr>
          <a:xfrm>
            <a:off x="5684891" y="3536349"/>
            <a:ext cx="3073400" cy="1014152"/>
            <a:chOff x="762000" y="5005648"/>
            <a:chExt cx="3073400" cy="10141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A264C81-EC44-59B1-90FC-D031DEDA33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5188" b="32326"/>
            <a:stretch/>
          </p:blipFill>
          <p:spPr>
            <a:xfrm>
              <a:off x="762000" y="5005648"/>
              <a:ext cx="1371600" cy="101415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526711E-60FA-AD4B-72CE-36BCFEC08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98" t="52419"/>
            <a:stretch/>
          </p:blipFill>
          <p:spPr>
            <a:xfrm>
              <a:off x="2133600" y="5102155"/>
              <a:ext cx="1701800" cy="71304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B691CE-857A-CA94-70F4-C1243ACDC635}"/>
              </a:ext>
            </a:extLst>
          </p:cNvPr>
          <p:cNvGrpSpPr/>
          <p:nvPr/>
        </p:nvGrpSpPr>
        <p:grpSpPr>
          <a:xfrm>
            <a:off x="5351720" y="5104901"/>
            <a:ext cx="2980353" cy="1676899"/>
            <a:chOff x="5454725" y="1109798"/>
            <a:chExt cx="3038475" cy="170960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30F5AF0-E0E6-DD1E-47FB-451829E2F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4725" y="1109798"/>
              <a:ext cx="3038475" cy="8382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460BFB-8019-348F-0F3A-DF044CECB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033509"/>
              <a:ext cx="2774875" cy="785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3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543F2-C94F-3274-011F-0E97EB28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Precise Kinematics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E7C9F-FA04-2C54-A010-F3E6A0BF0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/>
              <a:t>Attempt brute force integration, then expand for large 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D0CCD-9DE7-E900-9A9B-56FFEE908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FCB8-DCDC-1948-B5DC-249E68B69581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C3C54-4422-412A-8F32-90092958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E9D96-A3C2-11F8-58FE-ACED1DAF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B8024C-F8B3-4D8E-EA08-7BCB40C07C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3950"/>
            <a:ext cx="914400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2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312A-7F69-713F-566C-53604F77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Careful Kinematics =&gt; Jet Narrowing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C6FE-9FB6-4620-C682-4DDFD4707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/>
              <a:t>Determine individual contributions; compare with </a:t>
            </a:r>
            <a:r>
              <a:rPr lang="en-US" dirty="0" err="1"/>
              <a:t>numerics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When dust settles: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4492D-915B-C892-E0DB-72F4473C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AF93-17C5-7843-992A-5010BEE15C2C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608CC-F48A-F5A0-9992-A1C3159E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EA720-3637-9512-B782-97C2B8E1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E5D30529-955F-2B77-88B1-ABA6AE3ADE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66929"/>
            <a:ext cx="4648200" cy="3008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A7000A-9349-7639-5294-20F0A27EA1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6" y="5528390"/>
            <a:ext cx="5586794" cy="87656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44196DF-DE49-49A9-27C0-169BAFEE1E26}"/>
              </a:ext>
            </a:extLst>
          </p:cNvPr>
          <p:cNvSpPr/>
          <p:nvPr/>
        </p:nvSpPr>
        <p:spPr bwMode="auto">
          <a:xfrm>
            <a:off x="2273150" y="5749163"/>
            <a:ext cx="457200" cy="4572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B9A35-EA3A-AA64-37C1-3A38D541CF32}"/>
              </a:ext>
            </a:extLst>
          </p:cNvPr>
          <p:cNvSpPr txBox="1"/>
          <p:nvPr/>
        </p:nvSpPr>
        <p:spPr>
          <a:xfrm>
            <a:off x="5766800" y="6320135"/>
            <a:ext cx="185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Clayton, Sievert, WAH,</a:t>
            </a:r>
          </a:p>
          <a:p>
            <a:r>
              <a:rPr lang="en-US" sz="1200" dirty="0"/>
              <a:t>EPJC; arXiv:2110.14737</a:t>
            </a:r>
          </a:p>
        </p:txBody>
      </p:sp>
    </p:spTree>
    <p:extLst>
      <p:ext uri="{BB962C8B-B14F-4D97-AF65-F5344CB8AC3E}">
        <p14:creationId xmlns:p14="http://schemas.microsoft.com/office/powerpoint/2010/main" val="423446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2939-2170-5B4A-8D52-29A9EDEE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Many-Body QCD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FEDC6-D655-5844-A64D-C67576FBB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143000"/>
          </a:xfrm>
        </p:spPr>
        <p:txBody>
          <a:bodyPr/>
          <a:lstStyle/>
          <a:p>
            <a:r>
              <a:rPr lang="en-US" dirty="0"/>
              <a:t>Quantify non-trivial, emergent many-body phenomena of non-Abelian QFT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FA852-5EA4-5645-8859-06A57E00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351B-205F-9943-94E5-1AE1BD3537E6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170D2-984C-504C-A7BA-E86013D3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B232C-FD1F-E845-854C-2BE1F369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7C4B55-C007-9146-A9D1-99585D6F7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86463"/>
            <a:ext cx="5562600" cy="359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66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5201-D058-8140-B523-2761294C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Twist 4 NLO 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baseline="-25000" dirty="0"/>
              <a:t>s</a:t>
            </a:r>
            <a:r>
              <a:rPr lang="en-US" dirty="0"/>
              <a:t> &lt;p</a:t>
            </a:r>
            <a:r>
              <a:rPr lang="en-US" baseline="-25000" dirty="0"/>
              <a:t>T</a:t>
            </a:r>
            <a:r>
              <a:rPr lang="en-US" baseline="30000" dirty="0"/>
              <a:t>2</a:t>
            </a:r>
            <a:r>
              <a:rPr lang="en-US" dirty="0"/>
              <a:t>&gt;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64A8B-BA5E-8F41-B676-CD9337461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r>
              <a:rPr lang="en-US" dirty="0"/>
              <a:t>More difficult to extract </a:t>
            </a:r>
            <a:r>
              <a:rPr lang="en-US" dirty="0" err="1"/>
              <a:t>cf</a:t>
            </a:r>
            <a:r>
              <a:rPr lang="en-US" dirty="0"/>
              <a:t> T-4 LO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Assume color triviality breaking terms are small, trivialize FF, loosely bound nucleus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NB: 4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baseline="-25000" dirty="0"/>
              <a:t>s</a:t>
            </a:r>
            <a:r>
              <a:rPr lang="en-US" dirty="0"/>
              <a:t>/3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dirty="0"/>
              <a:t> identical to naïve inf. kin. opacity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ACFF-89FF-554A-A28C-033B2855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0E77-A4D7-974A-B1DD-5D06C7FD7970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1B587-1FD4-9A4F-A609-CCDA898F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C836D-A8F5-454A-9995-CEFEB40A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D90F14-6177-BA4D-BBE1-82B8A7914C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257758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95E3CE9-9B60-F44B-B514-83C23E65B628}"/>
              </a:ext>
            </a:extLst>
          </p:cNvPr>
          <p:cNvGrpSpPr/>
          <p:nvPr/>
        </p:nvGrpSpPr>
        <p:grpSpPr>
          <a:xfrm>
            <a:off x="230571" y="5092700"/>
            <a:ext cx="8532429" cy="1079500"/>
            <a:chOff x="230571" y="5092700"/>
            <a:chExt cx="8532429" cy="10795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92525E3-0B86-A142-92BA-DB77DCB6A199}"/>
                </a:ext>
              </a:extLst>
            </p:cNvPr>
            <p:cNvGrpSpPr/>
            <p:nvPr/>
          </p:nvGrpSpPr>
          <p:grpSpPr>
            <a:xfrm>
              <a:off x="230571" y="5092700"/>
              <a:ext cx="7531510" cy="1079500"/>
              <a:chOff x="838200" y="5203063"/>
              <a:chExt cx="7531510" cy="10795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CB0BA42-79EB-AB44-A4B9-5D15FD8EDE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5321300"/>
                <a:ext cx="1333500" cy="850900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EAC1DF3-8DAF-2E4A-8433-58E9B0906442}"/>
                  </a:ext>
                </a:extLst>
              </p:cNvPr>
              <p:cNvGrpSpPr/>
              <p:nvPr/>
            </p:nvGrpSpPr>
            <p:grpSpPr>
              <a:xfrm>
                <a:off x="2057400" y="5203063"/>
                <a:ext cx="6312310" cy="1079500"/>
                <a:chOff x="2057400" y="5203063"/>
                <a:chExt cx="6312310" cy="1079500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504FF195-CF68-AA40-A135-B01F93A256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8219"/>
                <a:stretch/>
              </p:blipFill>
              <p:spPr>
                <a:xfrm>
                  <a:off x="2057400" y="5323508"/>
                  <a:ext cx="5295900" cy="774700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F432BBC4-807F-0042-A9E2-641DCB1772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46" t="41781"/>
                <a:stretch/>
              </p:blipFill>
              <p:spPr>
                <a:xfrm>
                  <a:off x="3505200" y="5203063"/>
                  <a:ext cx="4864510" cy="1079500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275A4A-4F06-7D49-B986-93DC44198FB0}"/>
                </a:ext>
              </a:extLst>
            </p:cNvPr>
            <p:cNvSpPr txBox="1"/>
            <p:nvPr/>
          </p:nvSpPr>
          <p:spPr>
            <a:xfrm>
              <a:off x="7850571" y="5388114"/>
              <a:ext cx="9124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&gt;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0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E6ED-C4D7-B144-BBDD-BCA6F8CF2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0088F-C3DE-E047-AC24-390EAB09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9"/>
            <a:ext cx="8229600" cy="5562601"/>
          </a:xfrm>
        </p:spPr>
        <p:txBody>
          <a:bodyPr>
            <a:normAutofit/>
          </a:bodyPr>
          <a:lstStyle/>
          <a:p>
            <a:r>
              <a:rPr lang="en-US" dirty="0"/>
              <a:t>So do jets broaden (</a:t>
            </a:r>
            <a:r>
              <a:rPr lang="en-US" dirty="0" err="1"/>
              <a:t>cf</a:t>
            </a:r>
            <a:r>
              <a:rPr lang="en-US" dirty="0"/>
              <a:t> Twist 4) or narrow (</a:t>
            </a:r>
            <a:r>
              <a:rPr lang="en-US" dirty="0" err="1"/>
              <a:t>cf</a:t>
            </a:r>
            <a:r>
              <a:rPr lang="en-US" dirty="0"/>
              <a:t> Opacity)?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LHC data inconclusive; SIDIS suggests narrowing as E =&gt; infinity!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C426E-463C-3A4B-8F02-4DD9A254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48D37-BDF8-1E4E-ACF9-D36B0A9B1025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B513C-9328-8F41-9AF6-67235F1D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D0545-2733-9747-B6B7-2E878BDD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C9CE9-164B-F84F-930B-579BB5F24A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2101333"/>
            <a:ext cx="5164405" cy="33322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716A40-F605-974D-AE6A-FA7C0C704CEC}"/>
              </a:ext>
            </a:extLst>
          </p:cNvPr>
          <p:cNvSpPr txBox="1"/>
          <p:nvPr/>
        </p:nvSpPr>
        <p:spPr>
          <a:xfrm>
            <a:off x="-21820" y="5177135"/>
            <a:ext cx="367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ALICE, JHEP 09, 170 (2015)</a:t>
            </a:r>
          </a:p>
          <a:p>
            <a:r>
              <a:rPr lang="en-US" sz="1200" dirty="0"/>
              <a:t>Clayton, Sievert, WAH, arXiv:2110.14737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FBAD30-578F-2D4B-824A-311F1440B3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46" y="2401668"/>
            <a:ext cx="3490954" cy="2343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D1B1DE-CC89-BE4B-B491-1F6E31F1A395}"/>
              </a:ext>
            </a:extLst>
          </p:cNvPr>
          <p:cNvSpPr txBox="1"/>
          <p:nvPr/>
        </p:nvSpPr>
        <p:spPr>
          <a:xfrm>
            <a:off x="5601940" y="4687669"/>
            <a:ext cx="3542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Figure:</a:t>
            </a:r>
          </a:p>
          <a:p>
            <a:r>
              <a:rPr lang="en-US" sz="1200" dirty="0"/>
              <a:t>Ru, Kang, Wang, Xing, Zhang, PRD 103 (2021) 3</a:t>
            </a:r>
          </a:p>
          <a:p>
            <a:r>
              <a:rPr lang="en-US" sz="1200" dirty="0"/>
              <a:t>Data: HERMES, PLB684, 114 (2010)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9F4BB-5DFE-5447-BF88-1BA5A1074FA1}"/>
              </a:ext>
            </a:extLst>
          </p:cNvPr>
          <p:cNvSpPr txBox="1"/>
          <p:nvPr/>
        </p:nvSpPr>
        <p:spPr>
          <a:xfrm>
            <a:off x="2971800" y="5181600"/>
            <a:ext cx="2605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See also Derek Anderson’s QM talk</a:t>
            </a:r>
          </a:p>
        </p:txBody>
      </p:sp>
    </p:spTree>
    <p:extLst>
      <p:ext uri="{BB962C8B-B14F-4D97-AF65-F5344CB8AC3E}">
        <p14:creationId xmlns:p14="http://schemas.microsoft.com/office/powerpoint/2010/main" val="3017005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41C7D-451E-724A-8775-F5F86629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FB22C-3108-8C46-B8B3-41221087B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Seek precision jet tomography in HIC</a:t>
            </a:r>
          </a:p>
          <a:p>
            <a:pPr marL="457200" lvl="1" indent="0">
              <a:buNone/>
            </a:pPr>
            <a:r>
              <a:rPr lang="en-US" dirty="0"/>
              <a:t>  =&gt; Quantitative insight into many body QCD</a:t>
            </a:r>
          </a:p>
          <a:p>
            <a:r>
              <a:rPr lang="en-US" dirty="0"/>
              <a:t>Asymptotic analysis of Twist 4 and Opacity</a:t>
            </a:r>
          </a:p>
          <a:p>
            <a:pPr lvl="1"/>
            <a:r>
              <a:rPr lang="en-US" dirty="0"/>
              <a:t>Twist 4: jet </a:t>
            </a:r>
            <a:r>
              <a:rPr lang="en-US" b="1" dirty="0"/>
              <a:t>broadening</a:t>
            </a:r>
            <a:r>
              <a:rPr lang="en-US" dirty="0"/>
              <a:t> for large E</a:t>
            </a:r>
          </a:p>
          <a:p>
            <a:pPr lvl="1"/>
            <a:r>
              <a:rPr lang="en-US" dirty="0"/>
              <a:t>Opacity: jet </a:t>
            </a:r>
            <a:r>
              <a:rPr lang="en-US" i="1" dirty="0"/>
              <a:t>narrowing</a:t>
            </a:r>
            <a:r>
              <a:rPr lang="en-US" dirty="0"/>
              <a:t> for large E</a:t>
            </a:r>
          </a:p>
          <a:p>
            <a:pPr lvl="2"/>
            <a:r>
              <a:rPr lang="en-US" dirty="0"/>
              <a:t>Due to v delicate destructive (LPM) interference</a:t>
            </a:r>
          </a:p>
          <a:p>
            <a:r>
              <a:rPr lang="en-US" dirty="0"/>
              <a:t>Data: ambiguous, hints of narrowing</a:t>
            </a:r>
          </a:p>
          <a:p>
            <a:pPr lvl="1"/>
            <a:r>
              <a:rPr lang="en-US" dirty="0"/>
              <a:t>Difficult measurement, look forward to greater precision, range of systems,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7B14F-9D6C-7345-9300-53A1A5FD4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54AF-3D54-5D47-BA83-05644C6540BF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7F312-89D2-C043-98A2-514836181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A3D32-FC86-A042-8D00-78F8BE9BA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7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FFFE-3B4D-FA48-BB2A-CE6DC68E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C24D6-C12E-EA42-BFFC-EB90223BF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763000" cy="4876800"/>
          </a:xfrm>
        </p:spPr>
        <p:txBody>
          <a:bodyPr>
            <a:normAutofit fontScale="92500"/>
          </a:bodyPr>
          <a:lstStyle/>
          <a:p>
            <a:r>
              <a:rPr lang="en-US" dirty="0"/>
              <a:t>Why qualitative difference? (Educated guesses)</a:t>
            </a:r>
          </a:p>
          <a:p>
            <a:pPr lvl="1"/>
            <a:r>
              <a:rPr lang="en-US" dirty="0"/>
              <a:t>LPM:</a:t>
            </a:r>
          </a:p>
          <a:p>
            <a:pPr lvl="2"/>
            <a:r>
              <a:rPr lang="en-US" dirty="0"/>
              <a:t>Opacity captures LPM fully</a:t>
            </a:r>
          </a:p>
          <a:p>
            <a:pPr lvl="2"/>
            <a:r>
              <a:rPr lang="en-US" dirty="0"/>
              <a:t>Twist 4 only captures leading perp/E destructive interference</a:t>
            </a:r>
          </a:p>
          <a:p>
            <a:pPr lvl="3"/>
            <a:r>
              <a:rPr lang="en-US" dirty="0"/>
              <a:t>Future work: </a:t>
            </a:r>
            <a:r>
              <a:rPr lang="en-US" dirty="0" err="1"/>
              <a:t>resummation</a:t>
            </a:r>
            <a:r>
              <a:rPr lang="en-US" dirty="0"/>
              <a:t>? Finite kinematics:</a:t>
            </a:r>
          </a:p>
          <a:p>
            <a:pPr lvl="2"/>
            <a:r>
              <a:rPr lang="en-US" dirty="0"/>
              <a:t>Twist 4 integrates all </a:t>
            </a:r>
            <a:r>
              <a:rPr lang="en-US" dirty="0" err="1"/>
              <a:t>k</a:t>
            </a:r>
            <a:r>
              <a:rPr lang="en-US" baseline="-25000" dirty="0" err="1"/>
              <a:t>T</a:t>
            </a:r>
            <a:r>
              <a:rPr lang="en-US" dirty="0"/>
              <a:t>; needs generalization to TMD-like?</a:t>
            </a:r>
          </a:p>
          <a:p>
            <a:pPr lvl="3"/>
            <a:r>
              <a:rPr lang="en-US" dirty="0"/>
              <a:t>Loss of factorization?</a:t>
            </a:r>
          </a:p>
          <a:p>
            <a:pPr lvl="1"/>
            <a:r>
              <a:rPr lang="en-US" dirty="0"/>
              <a:t>Initial State Interference</a:t>
            </a:r>
          </a:p>
          <a:p>
            <a:pPr lvl="2"/>
            <a:r>
              <a:rPr lang="en-US" dirty="0"/>
              <a:t>Generalization of Opacity/E-loss to include production??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BE2E9-809B-B04A-9998-B0CCF8CC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61E8-FB4A-8348-B0ED-32C8F16F2D38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1B6F0-49BA-DF4B-8B63-AF57C1A9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37208-4CD9-8541-B345-669DB4BE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98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512A-534F-8753-BC0C-B7D548F1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AA517-43F0-0564-FAD9-1070E127E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saw:</a:t>
            </a:r>
          </a:p>
          <a:p>
            <a:pPr lvl="1"/>
            <a:r>
              <a:rPr lang="en-US" dirty="0"/>
              <a:t>Deep conceptual issues with Opacity Expansion vs Twist 4</a:t>
            </a:r>
          </a:p>
          <a:p>
            <a:pPr lvl="2"/>
            <a:r>
              <a:rPr lang="en-US" dirty="0"/>
              <a:t>How to categorize different classes of diagrams?</a:t>
            </a:r>
          </a:p>
          <a:p>
            <a:pPr lvl="3"/>
            <a:r>
              <a:rPr lang="en-US" dirty="0"/>
              <a:t>What’s in the initial state vs final state vs …?</a:t>
            </a:r>
          </a:p>
          <a:p>
            <a:pPr lvl="3"/>
            <a:r>
              <a:rPr lang="en-US" dirty="0"/>
              <a:t>Medium modification cannot be in FF</a:t>
            </a:r>
          </a:p>
          <a:p>
            <a:pPr lvl="2"/>
            <a:r>
              <a:rPr lang="en-US" dirty="0"/>
              <a:t>How to incorporate LPM, finite kinematics?</a:t>
            </a:r>
          </a:p>
          <a:p>
            <a:pPr lvl="3"/>
            <a:r>
              <a:rPr lang="en-US" dirty="0"/>
              <a:t>Generalization of collinear factorization needed?</a:t>
            </a:r>
          </a:p>
          <a:p>
            <a:pPr lvl="1"/>
            <a:r>
              <a:rPr lang="en-US" dirty="0"/>
              <a:t>E loss less sensitive to finite kinematics</a:t>
            </a:r>
          </a:p>
          <a:p>
            <a:pPr lvl="2"/>
            <a:r>
              <a:rPr lang="en-US" dirty="0"/>
              <a:t>Try to compare Twist 4 and Opacity for another observable, closer to E loss?</a:t>
            </a:r>
          </a:p>
          <a:p>
            <a:r>
              <a:rPr lang="en-US" dirty="0"/>
              <a:t>Much interesting work to do!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1C2D9-1100-D4E7-6416-99586535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1A8D-8CDC-F747-8422-DD81D9E6D3A1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00459-1C85-59EA-A393-7670776D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4907E-5E6F-908F-A4B5-E145D9ACC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12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283EC3-D278-4448-AF63-9FF32203D4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Bonus Material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7899B39-2E78-5843-A476-A0B11AF2D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75B6E-DF46-D345-8D76-44BD2737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7748-4C3B-2045-9D2D-CFEC9BC1D867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B622A-0CBC-1E4A-A74E-9330DFC1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FC6EB-BF5A-0D49-83E0-F30E0D74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67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pQCD</a:t>
            </a:r>
            <a:r>
              <a:rPr lang="en-US" dirty="0"/>
              <a:t> Rad Picture in Opacity Exp.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Bremsstrahlung</a:t>
            </a:r>
            <a:r>
              <a:rPr lang="en-US" dirty="0"/>
              <a:t> Radiation</a:t>
            </a:r>
          </a:p>
          <a:p>
            <a:pPr lvl="1"/>
            <a:r>
              <a:rPr lang="en-US" dirty="0"/>
              <a:t>Weakly-coupled plasma</a:t>
            </a:r>
          </a:p>
          <a:p>
            <a:pPr lvl="2"/>
            <a:r>
              <a:rPr lang="en-US" dirty="0"/>
              <a:t>Medium organizes into Debye-screened centers</a:t>
            </a:r>
          </a:p>
          <a:p>
            <a:pPr lvl="1"/>
            <a:r>
              <a:rPr lang="en-US" dirty="0"/>
              <a:t>T ~ 250 MeV, g(2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T) ~ 2</a:t>
            </a:r>
          </a:p>
          <a:p>
            <a:pPr lvl="2"/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~ </a:t>
            </a:r>
            <a:r>
              <a:rPr lang="en-US" dirty="0" err="1"/>
              <a:t>gT</a:t>
            </a:r>
            <a:r>
              <a:rPr lang="en-US" dirty="0"/>
              <a:t> ~ 0.5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 err="1">
                <a:latin typeface="Symbol" pitchFamily="18" charset="2"/>
              </a:rPr>
              <a:t>l</a:t>
            </a:r>
            <a:r>
              <a:rPr lang="en-US" baseline="-25000" dirty="0" err="1"/>
              <a:t>mfp</a:t>
            </a:r>
            <a:r>
              <a:rPr lang="en-US" dirty="0"/>
              <a:t> ~ 1/g</a:t>
            </a:r>
            <a:r>
              <a:rPr lang="en-US" baseline="30000" dirty="0"/>
              <a:t>2</a:t>
            </a:r>
            <a:r>
              <a:rPr lang="en-US" dirty="0"/>
              <a:t>T ~ 1 fm</a:t>
            </a:r>
          </a:p>
          <a:p>
            <a:pPr lvl="2"/>
            <a:r>
              <a:rPr lang="en-US" dirty="0" err="1"/>
              <a:t>R</a:t>
            </a:r>
            <a:r>
              <a:rPr lang="en-US" baseline="-25000" dirty="0" err="1"/>
              <a:t>Au</a:t>
            </a:r>
            <a:r>
              <a:rPr lang="en-US" baseline="-25000" dirty="0"/>
              <a:t> </a:t>
            </a:r>
            <a:r>
              <a:rPr lang="en-US" dirty="0"/>
              <a:t> ~ 6 fm</a:t>
            </a:r>
          </a:p>
          <a:p>
            <a:pPr lvl="1"/>
            <a:r>
              <a:rPr lang="en-US" dirty="0"/>
              <a:t>1/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&lt;&lt; 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baseline="-25000" dirty="0" err="1"/>
              <a:t>mfp</a:t>
            </a:r>
            <a:r>
              <a:rPr lang="en-US" dirty="0"/>
              <a:t> &lt;&lt;</a:t>
            </a:r>
            <a:r>
              <a:rPr lang="en-US" dirty="0" err="1">
                <a:latin typeface="Symbol" charset="2"/>
                <a:cs typeface="Symbol" charset="2"/>
              </a:rPr>
              <a:t>t</a:t>
            </a:r>
            <a:r>
              <a:rPr lang="en-US" baseline="-25000" dirty="0" err="1"/>
              <a:t>form</a:t>
            </a:r>
            <a:r>
              <a:rPr lang="en-US" dirty="0"/>
              <a:t>&lt;&lt; L</a:t>
            </a:r>
          </a:p>
          <a:p>
            <a:pPr lvl="2"/>
            <a:r>
              <a:rPr lang="en-US" dirty="0" err="1"/>
              <a:t>mult</a:t>
            </a:r>
            <a:r>
              <a:rPr lang="en-US" dirty="0"/>
              <a:t>. </a:t>
            </a:r>
            <a:r>
              <a:rPr lang="en-US" dirty="0" err="1"/>
              <a:t>coh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D7E1-1517-2D40-A5E0-034EF4A0F7F5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Bethe-</a:t>
            </a:r>
            <a:r>
              <a:rPr lang="en-US" sz="2800" dirty="0" err="1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>
                <a:solidFill>
                  <a:srgbClr val="4D4D4D"/>
                </a:solidFill>
              </a:rPr>
              <a:t>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>
                  <a:solidFill>
                    <a:srgbClr val="005400"/>
                  </a:solidFill>
                </a:rPr>
                <a:t>LPM</a:t>
              </a: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>
                  <a:solidFill>
                    <a:srgbClr val="4D4D4D"/>
                  </a:solidFill>
                </a:rPr>
                <a:t>)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953000" y="2971800"/>
            <a:ext cx="4102414" cy="1752600"/>
            <a:chOff x="1066800" y="1905000"/>
            <a:chExt cx="4102414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111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Gyulassy</a:t>
              </a:r>
              <a:r>
                <a:rPr lang="en-US" sz="1200" dirty="0"/>
                <a:t>, </a:t>
              </a:r>
              <a:r>
                <a:rPr lang="en-US" sz="1200" dirty="0" err="1"/>
                <a:t>Levai</a:t>
              </a:r>
              <a:r>
                <a:rPr lang="en-US" sz="1200" dirty="0"/>
                <a:t>, and </a:t>
              </a:r>
              <a:r>
                <a:rPr lang="en-US" sz="1200" dirty="0" err="1"/>
                <a:t>Vitev</a:t>
              </a:r>
              <a:r>
                <a:rPr lang="en-US" sz="1200" dirty="0"/>
                <a:t>, NPB571 (2000)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915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808580"/>
            <a:ext cx="8229600" cy="3592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 Tomography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620000" cy="838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/>
              <a:t>Most direct probe of DOF of QGP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D88F-0C34-5A4A-81C9-43C92585FBFD}" type="datetime1">
              <a:rPr lang="en-US" smtClean="0"/>
              <a:t>7/1/22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23723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pQCD Picture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Energy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Two types of E-loss</a:t>
            </a:r>
          </a:p>
          <a:p>
            <a:pPr lvl="1"/>
            <a:r>
              <a:rPr lang="en-US" dirty="0"/>
              <a:t>Collisional (elastic) 2➞2</a:t>
            </a:r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 err="1"/>
              <a:t>Radiative</a:t>
            </a:r>
            <a:r>
              <a:rPr lang="en-US" dirty="0"/>
              <a:t> (inelastic) 2➞3</a:t>
            </a:r>
          </a:p>
          <a:p>
            <a:pPr lvl="2"/>
            <a:r>
              <a:rPr lang="en-US" dirty="0"/>
              <a:t>Scales =&gt; ~few scatterings, </a:t>
            </a:r>
            <a:r>
              <a:rPr lang="en-US" dirty="0" err="1"/>
              <a:t>mult</a:t>
            </a:r>
            <a:r>
              <a:rPr lang="en-US" dirty="0"/>
              <a:t>. </a:t>
            </a:r>
            <a:r>
              <a:rPr lang="en-US" dirty="0" err="1"/>
              <a:t>coh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. =&gt; LPM</a:t>
            </a:r>
          </a:p>
          <a:p>
            <a:pPr lvl="2"/>
            <a:r>
              <a:rPr lang="en-US" dirty="0"/>
              <a:t>Must include interference with production radiation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888D-8132-3A4E-9493-0D3EA1E8A199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1752600" y="20574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66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4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/>
            <a:r>
              <a:rPr lang="en-US" sz="1600" dirty="0" err="1"/>
              <a:t>Bjorken</a:t>
            </a:r>
            <a:r>
              <a:rPr lang="en-US" sz="1600" dirty="0"/>
              <a:t>, FERMILAB-PUB-82-059-THY</a:t>
            </a:r>
          </a:p>
          <a:p>
            <a:pPr lvl="5"/>
            <a:r>
              <a:rPr lang="en-US" sz="1600" dirty="0" err="1"/>
              <a:t>Braaten</a:t>
            </a:r>
            <a:r>
              <a:rPr lang="en-US" sz="1600" dirty="0"/>
              <a:t> and </a:t>
            </a:r>
            <a:r>
              <a:rPr lang="en-US" sz="1600" dirty="0" err="1"/>
              <a:t>Thoma</a:t>
            </a:r>
            <a:r>
              <a:rPr lang="en-US" sz="1600" dirty="0"/>
              <a:t>, PRD44:2625–2630, 1991</a:t>
            </a:r>
          </a:p>
          <a:p>
            <a:pPr lvl="5"/>
            <a:r>
              <a:rPr lang="en-US" sz="1600" dirty="0" err="1"/>
              <a:t>Djordjevic</a:t>
            </a:r>
            <a:r>
              <a:rPr lang="en-US" sz="1600" dirty="0"/>
              <a:t>, </a:t>
            </a:r>
            <a:r>
              <a:rPr lang="en-US" sz="1600" dirty="0" err="1"/>
              <a:t>Phys.Rev</a:t>
            </a:r>
            <a:r>
              <a:rPr lang="en-US" sz="1600" dirty="0"/>
              <a:t>. C74 (2006) 064907</a:t>
            </a:r>
          </a:p>
          <a:p>
            <a:pPr lvl="5"/>
            <a:r>
              <a:rPr lang="en-US" sz="1600" dirty="0" err="1"/>
              <a:t>Adil</a:t>
            </a:r>
            <a:r>
              <a:rPr lang="en-US" sz="1600" dirty="0"/>
              <a:t> et al., </a:t>
            </a:r>
            <a:r>
              <a:rPr lang="en-US" sz="1600" dirty="0" err="1"/>
              <a:t>Phys.Rev</a:t>
            </a:r>
            <a:r>
              <a:rPr lang="en-US" sz="1600" dirty="0"/>
              <a:t>. C75 (2007) 044906</a:t>
            </a:r>
          </a:p>
        </p:txBody>
      </p:sp>
      <p:pic>
        <p:nvPicPr>
          <p:cNvPr id="8" name="Picture 7" descr="Screen Shot 2012-08-11 at 6.00.24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99401"/>
            <a:ext cx="3020768" cy="147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3200" y="2923401"/>
            <a:ext cx="1929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Djordjevic</a:t>
            </a:r>
            <a:r>
              <a:rPr lang="en-US" sz="1200" dirty="0"/>
              <a:t>, PRC74 (2006)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AC262E-3F4F-8851-3629-AD0BF83B71F8}"/>
              </a:ext>
            </a:extLst>
          </p:cNvPr>
          <p:cNvGrpSpPr/>
          <p:nvPr/>
        </p:nvGrpSpPr>
        <p:grpSpPr>
          <a:xfrm>
            <a:off x="-1600200" y="4726830"/>
            <a:ext cx="10744200" cy="1597770"/>
            <a:chOff x="-1600200" y="4726830"/>
            <a:chExt cx="10744200" cy="1597770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-1600200" y="5943600"/>
              <a:ext cx="86868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rgbClr val="660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rgbClr val="0054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rgbClr val="4D4D4D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5"/>
              <a:r>
                <a:rPr lang="en-US" sz="1600" dirty="0">
                  <a:solidFill>
                    <a:srgbClr val="4D4D4D"/>
                  </a:solidFill>
                </a:rPr>
                <a:t>Majumder and van Leeuwen, PPNPA66 (2011), and refs therein</a:t>
              </a:r>
            </a:p>
          </p:txBody>
        </p:sp>
        <p:pic>
          <p:nvPicPr>
            <p:cNvPr id="12" name="Picture 11" descr="Radiation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26830"/>
              <a:ext cx="9144000" cy="1140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735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Qual. Success of “LO” Jet </a:t>
            </a:r>
            <a:r>
              <a:rPr lang="en-US" dirty="0" err="1"/>
              <a:t>Tomo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4876800"/>
          </a:xfrm>
        </p:spPr>
        <p:txBody>
          <a:bodyPr>
            <a:normAutofit/>
          </a:bodyPr>
          <a:lstStyle/>
          <a:p>
            <a:r>
              <a:rPr lang="en-US" sz="3000" dirty="0"/>
              <a:t>Rad + El, realistic </a:t>
            </a:r>
            <a:r>
              <a:rPr lang="en-US" sz="3000" dirty="0" err="1"/>
              <a:t>geom</a:t>
            </a:r>
            <a:r>
              <a:rPr lang="en-US" sz="3000" dirty="0"/>
              <a:t> AA correct to factor ~2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CD09-9A1F-624B-8B8D-4277482205BA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866196"/>
            <a:ext cx="3485606" cy="220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656686"/>
            <a:ext cx="3124200" cy="20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9958" y="1676400"/>
            <a:ext cx="321784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RAA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86200"/>
            <a:ext cx="3124200" cy="2241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76400"/>
            <a:ext cx="2590800" cy="44987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6172200"/>
            <a:ext cx="1844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PHENIX </a:t>
            </a:r>
            <a:r>
              <a:rPr lang="hu-HU" sz="1200" dirty="0"/>
              <a:t>PRL105 (2010)</a:t>
            </a:r>
            <a:endParaRPr lang="en-US" sz="1200" dirty="0" err="1"/>
          </a:p>
        </p:txBody>
      </p:sp>
      <p:sp>
        <p:nvSpPr>
          <p:cNvPr id="13" name="TextBox 12"/>
          <p:cNvSpPr txBox="1"/>
          <p:nvPr/>
        </p:nvSpPr>
        <p:spPr>
          <a:xfrm>
            <a:off x="1600200" y="1905000"/>
            <a:ext cx="74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RHIC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58983" y="1752600"/>
            <a:ext cx="9326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LHC</a:t>
            </a:r>
          </a:p>
          <a:p>
            <a:r>
              <a:rPr lang="en-US" sz="1400" dirty="0"/>
              <a:t>ALICE D</a:t>
            </a:r>
            <a:endParaRPr lang="en-US" sz="1400" baseline="-25000" dirty="0"/>
          </a:p>
          <a:p>
            <a:r>
              <a:rPr lang="en-US" sz="1400" dirty="0"/>
              <a:t>WHDG D</a:t>
            </a:r>
            <a:endParaRPr lang="en-US" sz="14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1714381"/>
            <a:ext cx="12680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LHC</a:t>
            </a:r>
          </a:p>
          <a:p>
            <a:r>
              <a:rPr lang="en-US" sz="1400" dirty="0"/>
              <a:t>CMS h</a:t>
            </a:r>
            <a:r>
              <a:rPr lang="en-US" sz="1400" baseline="30000" dirty="0"/>
              <a:t>±</a:t>
            </a:r>
            <a:r>
              <a:rPr lang="en-US" sz="1400" dirty="0"/>
              <a:t> 0-5%</a:t>
            </a:r>
          </a:p>
          <a:p>
            <a:r>
              <a:rPr lang="en-US" sz="1400" dirty="0"/>
              <a:t>WHDG </a:t>
            </a:r>
            <a:r>
              <a:rPr lang="en-US" sz="1400" dirty="0">
                <a:latin typeface="Symbol" charset="2"/>
                <a:cs typeface="Symbol" charset="2"/>
              </a:rPr>
              <a:t>p</a:t>
            </a:r>
            <a:r>
              <a:rPr lang="en-US" sz="1400" baseline="30000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3974068"/>
            <a:ext cx="64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LHC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75851" y="3962400"/>
            <a:ext cx="14677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LHC</a:t>
            </a:r>
          </a:p>
          <a:p>
            <a:r>
              <a:rPr lang="en-US" sz="1400" dirty="0"/>
              <a:t>CMS h</a:t>
            </a:r>
            <a:r>
              <a:rPr lang="en-US" sz="1400" baseline="30000" dirty="0"/>
              <a:t>±</a:t>
            </a:r>
            <a:r>
              <a:rPr lang="en-US" sz="1400" dirty="0"/>
              <a:t> 40-50%</a:t>
            </a:r>
          </a:p>
          <a:p>
            <a:r>
              <a:rPr lang="en-US" sz="1400" dirty="0"/>
              <a:t>WHDG </a:t>
            </a:r>
            <a:r>
              <a:rPr lang="en-US" sz="1400" dirty="0">
                <a:latin typeface="Symbol" charset="2"/>
                <a:cs typeface="Symbol" charset="2"/>
              </a:rPr>
              <a:t>p</a:t>
            </a:r>
            <a:r>
              <a:rPr lang="en-US" sz="1400" baseline="3000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3897868"/>
            <a:ext cx="74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RHIC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6096000"/>
            <a:ext cx="2239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ALICE, JHEP1209 (2012) 112</a:t>
            </a:r>
          </a:p>
          <a:p>
            <a:r>
              <a:rPr lang="en-US" sz="1200" dirty="0"/>
              <a:t>CMS, JHEP 1205 (2012) 063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9503" y="6019800"/>
            <a:ext cx="2203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CMS, </a:t>
            </a:r>
            <a:r>
              <a:rPr lang="tr-TR" sz="1200" dirty="0"/>
              <a:t>Eur.Phys.J. C72 (2012)</a:t>
            </a:r>
          </a:p>
          <a:p>
            <a:r>
              <a:rPr lang="tr-TR" sz="1200" dirty="0"/>
              <a:t>CMS, PRL109 (2012)</a:t>
            </a:r>
          </a:p>
        </p:txBody>
      </p:sp>
    </p:spTree>
    <p:extLst>
      <p:ext uri="{BB962C8B-B14F-4D97-AF65-F5344CB8AC3E}">
        <p14:creationId xmlns:p14="http://schemas.microsoft.com/office/powerpoint/2010/main" val="7102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2DBB-D8C5-334F-9098-DF989A8A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(?)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C0636-F293-6F47-B985-AB30C1080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Improve E-loss calculations in various ways:</a:t>
            </a:r>
          </a:p>
          <a:p>
            <a:pPr lvl="1"/>
            <a:r>
              <a:rPr lang="en-US" dirty="0"/>
              <a:t>Higher orders in 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baseline="-25000" dirty="0"/>
              <a:t>s</a:t>
            </a:r>
          </a:p>
          <a:p>
            <a:pPr lvl="2"/>
            <a:r>
              <a:rPr lang="en-US" dirty="0" err="1"/>
              <a:t>Vitev</a:t>
            </a:r>
            <a:r>
              <a:rPr lang="en-US" dirty="0"/>
              <a:t> and Zhang, PRL (2010); arXiv:0910.1090</a:t>
            </a:r>
          </a:p>
          <a:p>
            <a:pPr lvl="1"/>
            <a:r>
              <a:rPr lang="en-US" dirty="0"/>
              <a:t>Consider small system corrections</a:t>
            </a:r>
          </a:p>
          <a:p>
            <a:pPr lvl="2"/>
            <a:r>
              <a:rPr lang="en-US" dirty="0" err="1"/>
              <a:t>Kolbé</a:t>
            </a:r>
            <a:r>
              <a:rPr lang="en-US" dirty="0"/>
              <a:t> and WAH, PRC (2019); arXiv:1511.09313</a:t>
            </a:r>
          </a:p>
          <a:p>
            <a:pPr lvl="1"/>
            <a:r>
              <a:rPr lang="en-US" dirty="0"/>
              <a:t>Extract transport coefficients</a:t>
            </a:r>
          </a:p>
          <a:p>
            <a:pPr lvl="2"/>
            <a:r>
              <a:rPr lang="en-US" dirty="0"/>
              <a:t>Brick, TECHQM, JET, JETSCAPE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b="1" dirty="0"/>
              <a:t>Place E-loss on more rigorous footing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67E59-6428-B049-AE65-BF369108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830B-755D-0341-8012-B17B4083BA6B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8034F-7A32-6B42-96C9-C8F5F168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9758E-533F-3040-ABE9-E8693F66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4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955B267-680A-A64D-BEDD-8F281194B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26" y="1062860"/>
            <a:ext cx="3729873" cy="4499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B588F4-2F6E-4F41-944D-5AC950A9E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Factorization </a:t>
            </a:r>
            <a:r>
              <a:rPr lang="en-US" dirty="0">
                <a:sym typeface="Wingdings" pitchFamily="2" charset="2"/>
              </a:rPr>
              <a:t> Rigorous QCD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FC37B-1A7E-EE4D-A06C-276F2419F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5562600" cy="5097525"/>
          </a:xfrm>
        </p:spPr>
        <p:txBody>
          <a:bodyPr>
            <a:normAutofit/>
          </a:bodyPr>
          <a:lstStyle/>
          <a:p>
            <a:pPr lvl="1"/>
            <a:r>
              <a:rPr lang="en-US" i="1" u="sng" dirty="0">
                <a:sym typeface="Wingdings" pitchFamily="2" charset="2"/>
              </a:rPr>
              <a:t>Controlled</a:t>
            </a:r>
            <a:r>
              <a:rPr lang="en-US" dirty="0">
                <a:sym typeface="Wingdings" pitchFamily="2" charset="2"/>
              </a:rPr>
              <a:t> order-by-order expansion in perp/Q</a:t>
            </a:r>
          </a:p>
          <a:p>
            <a:pPr lvl="2"/>
            <a:r>
              <a:rPr lang="en-US" dirty="0">
                <a:sym typeface="Wingdings" pitchFamily="2" charset="2"/>
              </a:rPr>
              <a:t>Further controlled o-b-o expansion in </a:t>
            </a:r>
            <a:r>
              <a:rPr lang="en-US" dirty="0">
                <a:latin typeface="Symbol" pitchFamily="2" charset="2"/>
                <a:sym typeface="Wingdings" pitchFamily="2" charset="2"/>
              </a:rPr>
              <a:t>a</a:t>
            </a:r>
            <a:r>
              <a:rPr lang="en-US" baseline="-25000" dirty="0">
                <a:sym typeface="Wingdings" pitchFamily="2" charset="2"/>
              </a:rPr>
              <a:t>s</a:t>
            </a:r>
          </a:p>
          <a:p>
            <a:pPr lvl="1"/>
            <a:r>
              <a:rPr lang="en-US" dirty="0">
                <a:sym typeface="Wingdings" pitchFamily="2" charset="2"/>
              </a:rPr>
              <a:t>Clean: rigorous theorems, expansion parameters clear, error </a:t>
            </a:r>
            <a:r>
              <a:rPr lang="en-US">
                <a:sym typeface="Wingdings" pitchFamily="2" charset="2"/>
              </a:rPr>
              <a:t>estimates from higher </a:t>
            </a:r>
            <a:r>
              <a:rPr lang="en-US" dirty="0">
                <a:sym typeface="Wingdings" pitchFamily="2" charset="2"/>
              </a:rPr>
              <a:t>order effects</a:t>
            </a:r>
          </a:p>
          <a:p>
            <a:pPr lvl="1"/>
            <a:r>
              <a:rPr lang="en-US" dirty="0">
                <a:sym typeface="Wingdings" pitchFamily="2" charset="2"/>
              </a:rPr>
              <a:t>Ex: </a:t>
            </a:r>
            <a:r>
              <a:rPr lang="en-US" dirty="0" err="1">
                <a:sym typeface="Wingdings" pitchFamily="2" charset="2"/>
              </a:rPr>
              <a:t>e+p</a:t>
            </a:r>
            <a:r>
              <a:rPr lang="en-US" dirty="0">
                <a:sym typeface="Wingdings" pitchFamily="2" charset="2"/>
              </a:rPr>
              <a:t> DIS, SIDIS, DY,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D26C6-D1A6-C748-A873-6BF78D3F2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1FCB-7795-7A42-A4AD-2551D314C5E8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B6256-3AFC-8D40-ACBF-327CD3E8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52373-ABA1-4C40-96B9-5E222D67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027527-2650-B248-A9EF-6D681BA93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691104"/>
            <a:ext cx="1450580" cy="11590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7B243A-D435-FD43-8B6F-9420B2528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5698958"/>
            <a:ext cx="1735591" cy="11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FE4D-0ED2-3E44-B83D-FF1BAD7B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Factorization in E-Loss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96595-D6FB-674C-ADF9-C5339EB5C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Most E-loss models </a:t>
            </a:r>
            <a:r>
              <a:rPr lang="en-US" i="1" dirty="0"/>
              <a:t>assume</a:t>
            </a:r>
            <a:r>
              <a:rPr lang="en-US" dirty="0"/>
              <a:t> factorization of production and in-medium E-loss</a:t>
            </a:r>
          </a:p>
          <a:p>
            <a:pPr lvl="1"/>
            <a:r>
              <a:rPr lang="en-US" dirty="0"/>
              <a:t>DGLV, BDMPS-Z, AMY, …</a:t>
            </a:r>
          </a:p>
          <a:p>
            <a:pPr lvl="1"/>
            <a:r>
              <a:rPr lang="en-US" dirty="0"/>
              <a:t>Medium modification of </a:t>
            </a:r>
            <a:br>
              <a:rPr lang="en-US" dirty="0"/>
            </a:br>
            <a:r>
              <a:rPr lang="en-US" dirty="0"/>
              <a:t>DGLAP for FF (Guo, Wang, </a:t>
            </a:r>
            <a:br>
              <a:rPr lang="en-US" dirty="0"/>
            </a:br>
            <a:r>
              <a:rPr lang="en-US" dirty="0"/>
              <a:t>Majumder, </a:t>
            </a:r>
            <a:r>
              <a:rPr lang="en-US" dirty="0" err="1"/>
              <a:t>Vitev</a:t>
            </a:r>
            <a:r>
              <a:rPr lang="en-US" dirty="0"/>
              <a:t>, et al.)</a:t>
            </a:r>
          </a:p>
          <a:p>
            <a:r>
              <a:rPr lang="en-US" dirty="0" err="1">
                <a:sym typeface="Wingdings" pitchFamily="2" charset="2"/>
              </a:rPr>
              <a:t>eA</a:t>
            </a:r>
            <a:r>
              <a:rPr lang="en-US" dirty="0">
                <a:sym typeface="Wingdings" pitchFamily="2" charset="2"/>
              </a:rPr>
              <a:t> SIDIS &lt;p</a:t>
            </a:r>
            <a:r>
              <a:rPr lang="en-US" baseline="-25000" dirty="0">
                <a:sym typeface="Wingdings" pitchFamily="2" charset="2"/>
              </a:rPr>
              <a:t>T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&gt; at Twist 4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(Kang, Wang, Wang, Xing)</a:t>
            </a:r>
          </a:p>
          <a:p>
            <a:pPr lvl="1"/>
            <a:r>
              <a:rPr lang="en-US" dirty="0">
                <a:sym typeface="Wingdings" pitchFamily="2" charset="2"/>
              </a:rPr>
              <a:t>Production </a:t>
            </a:r>
            <a:r>
              <a:rPr lang="en-US" u="sng" dirty="0">
                <a:sym typeface="Wingdings" pitchFamily="2" charset="2"/>
              </a:rPr>
              <a:t>and</a:t>
            </a:r>
            <a:r>
              <a:rPr lang="en-US" b="1" i="1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subsequent interaction on equal footing</a:t>
            </a:r>
          </a:p>
          <a:p>
            <a:pPr lvl="1"/>
            <a:r>
              <a:rPr lang="en-US" dirty="0">
                <a:sym typeface="Wingdings" pitchFamily="2" charset="2"/>
              </a:rPr>
              <a:t>Self-consistent to NLO; no factorization theorem yet</a:t>
            </a:r>
          </a:p>
          <a:p>
            <a:pPr lvl="1"/>
            <a:r>
              <a:rPr lang="en-US" dirty="0">
                <a:sym typeface="Wingdings" pitchFamily="2" charset="2"/>
              </a:rPr>
              <a:t>Make apples-to-apples comparison with DGLV? Quantify importance of ignoring production + E-loss interference in DGLV?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5E9C9-512A-0F45-A868-665A86FB6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2D8C-F9B9-CE46-BB64-742BB2B4C347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3844C-3035-DD48-91B6-16945D47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2307A-D776-1340-98BA-A02F9394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14E2CF-3C38-6C40-A6BD-AB98671E22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108200"/>
            <a:ext cx="2813291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5DF6-E1D6-EE42-AC5D-5E53A1D8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Twist 4 &lt;p</a:t>
            </a:r>
            <a:r>
              <a:rPr lang="en-US" baseline="-25000" dirty="0"/>
              <a:t>T</a:t>
            </a:r>
            <a:r>
              <a:rPr lang="en-US" baseline="30000" dirty="0"/>
              <a:t>2</a:t>
            </a:r>
            <a:r>
              <a:rPr lang="en-US" dirty="0"/>
              <a:t>&gt; in SIDIS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A4BE5-6FDA-AB4B-84E8-88542799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1ABD-924B-8B45-A6B9-39D1F8364CAA}" type="datetime1">
              <a:rPr lang="en-US" smtClean="0"/>
              <a:t>7/1/22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7B866-854A-FF4E-8502-8EED9058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CFNS Jets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EBA1F-BA74-0C48-9784-48CD0C7B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3310AC-9B97-5645-854E-4F949513D3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2514600" cy="540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5CBE1B-DAA3-4246-8BE8-905DE5651C2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04" y="1018401"/>
            <a:ext cx="3057585" cy="441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D2E0DD-CAFD-E84F-B007-3DA0095C3128}"/>
              </a:ext>
            </a:extLst>
          </p:cNvPr>
          <p:cNvSpPr txBox="1"/>
          <p:nvPr/>
        </p:nvSpPr>
        <p:spPr>
          <a:xfrm>
            <a:off x="6705600" y="5438001"/>
            <a:ext cx="1546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KWWX, PRL (2014)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4A8AEF-9FFD-8E4F-BEE9-E9A7545BE5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83"/>
          <a:stretch/>
        </p:blipFill>
        <p:spPr>
          <a:xfrm>
            <a:off x="76200" y="1741921"/>
            <a:ext cx="7271471" cy="662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0BDD73-89F1-BC43-B9F1-B7E6594A93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8"/>
          <a:stretch/>
        </p:blipFill>
        <p:spPr>
          <a:xfrm>
            <a:off x="-609600" y="2440254"/>
            <a:ext cx="6429107" cy="129354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20D54FD-41C6-3D41-86C1-B550DEE6A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3886201"/>
            <a:ext cx="8229600" cy="2565139"/>
          </a:xfrm>
        </p:spPr>
        <p:txBody>
          <a:bodyPr>
            <a:normAutofit/>
          </a:bodyPr>
          <a:lstStyle/>
          <a:p>
            <a:r>
              <a:rPr lang="en-US" dirty="0"/>
              <a:t>Twist 4 </a:t>
            </a:r>
            <a:r>
              <a:rPr lang="en-US" i="1" u="sng" dirty="0"/>
              <a:t>PDF</a:t>
            </a:r>
            <a:r>
              <a:rPr lang="en-US" dirty="0"/>
              <a:t>s</a:t>
            </a:r>
          </a:p>
          <a:p>
            <a:r>
              <a:rPr lang="en-US" dirty="0"/>
              <a:t>Cross talk with IS</a:t>
            </a:r>
          </a:p>
          <a:p>
            <a:r>
              <a:rPr lang="en-US" i="1" u="sng" dirty="0"/>
              <a:t>Vac FF evolve with vac</a:t>
            </a:r>
            <a:br>
              <a:rPr lang="en-US" i="1" u="sng" dirty="0"/>
            </a:br>
            <a:r>
              <a:rPr lang="en-US" i="1" u="sng" dirty="0"/>
              <a:t>splitting functions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47B14C1-E0AA-1948-9A2C-2BCA01C9C71E}"/>
              </a:ext>
            </a:extLst>
          </p:cNvPr>
          <p:cNvSpPr txBox="1">
            <a:spLocks/>
          </p:cNvSpPr>
          <p:nvPr/>
        </p:nvSpPr>
        <p:spPr>
          <a:xfrm>
            <a:off x="3592559" y="5910922"/>
            <a:ext cx="5551441" cy="1328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66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4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buNone/>
            </a:pPr>
            <a:r>
              <a:rPr lang="en-US" dirty="0"/>
              <a:t>KWWX, PRL (2014);  arXiv:1310.6759</a:t>
            </a:r>
          </a:p>
          <a:p>
            <a:pPr marL="1371600" lvl="3" indent="0">
              <a:buNone/>
            </a:pPr>
            <a:r>
              <a:rPr lang="en-US" dirty="0"/>
              <a:t>XKWW, NPA (2014);  arXiv:1407.8506</a:t>
            </a:r>
          </a:p>
          <a:p>
            <a:pPr marL="1371600" lvl="3" indent="0">
              <a:buNone/>
            </a:pPr>
            <a:r>
              <a:rPr lang="en-US" dirty="0"/>
              <a:t>KWWX, PRD (2016); arXiv:1409.1315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19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97860</TotalTime>
  <Words>1691</Words>
  <Application>Microsoft Macintosh PowerPoint</Application>
  <PresentationFormat>On-screen Show (4:3)</PresentationFormat>
  <Paragraphs>351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Symbol</vt:lpstr>
      <vt:lpstr>Office Theme</vt:lpstr>
      <vt:lpstr>Are Jets Narrowed or Broadened in e+A SIDIS?</vt:lpstr>
      <vt:lpstr>Many-Body QCD Motivation</vt:lpstr>
      <vt:lpstr>Jet Tomography</vt:lpstr>
      <vt:lpstr>Types of Energy Loss</vt:lpstr>
      <vt:lpstr>Qual. Success of “LO” Jet Tomo</vt:lpstr>
      <vt:lpstr>Next Steps (?)</vt:lpstr>
      <vt:lpstr>Factorization  Rigorous QCD</vt:lpstr>
      <vt:lpstr>Factorization in E-Loss</vt:lpstr>
      <vt:lpstr>Twist 4 &lt;pT2&gt; in SIDIS</vt:lpstr>
      <vt:lpstr>Comparison to Opacity Expansion</vt:lpstr>
      <vt:lpstr>0th Order in Opacity, LO as &lt;pT2&gt; </vt:lpstr>
      <vt:lpstr>1st Order in Opacity, LO as &lt;pT2&gt; </vt:lpstr>
      <vt:lpstr>Twist 4 LO as &lt;pT2&gt; </vt:lpstr>
      <vt:lpstr>0th Order in Opacity, NLO as &lt;pT2&gt; </vt:lpstr>
      <vt:lpstr>1st Order in Opacity, NLO as &lt;pT2&gt; </vt:lpstr>
      <vt:lpstr>1st Order in Opacity, NLO as &lt;pT2&gt;, cont’d </vt:lpstr>
      <vt:lpstr>Jet Narrowing: Bad Numerics?</vt:lpstr>
      <vt:lpstr>More Precise Kinematics</vt:lpstr>
      <vt:lpstr>Careful Kinematics =&gt; Jet Narrowing</vt:lpstr>
      <vt:lpstr>Twist 4 NLO as &lt;pT2&gt; </vt:lpstr>
      <vt:lpstr>Comparison to Data</vt:lpstr>
      <vt:lpstr>Conclusions (1/3)</vt:lpstr>
      <vt:lpstr>Discussion (2/3)</vt:lpstr>
      <vt:lpstr>Future Work (3/3)</vt:lpstr>
      <vt:lpstr>Bonus Material</vt:lpstr>
      <vt:lpstr>pQCD Rad Picture in Opacity Exp.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WA Horowitz</cp:lastModifiedBy>
  <cp:revision>2791</cp:revision>
  <dcterms:created xsi:type="dcterms:W3CDTF">2009-09-03T22:02:25Z</dcterms:created>
  <dcterms:modified xsi:type="dcterms:W3CDTF">2022-07-01T20:15:40Z</dcterms:modified>
</cp:coreProperties>
</file>