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921" r:id="rId2"/>
    <p:sldId id="920" r:id="rId3"/>
    <p:sldId id="945" r:id="rId4"/>
    <p:sldId id="859" r:id="rId5"/>
    <p:sldId id="943" r:id="rId6"/>
    <p:sldId id="944" r:id="rId7"/>
    <p:sldId id="948" r:id="rId8"/>
    <p:sldId id="960" r:id="rId9"/>
    <p:sldId id="887" r:id="rId10"/>
    <p:sldId id="890" r:id="rId11"/>
    <p:sldId id="922" r:id="rId12"/>
    <p:sldId id="942" r:id="rId13"/>
    <p:sldId id="923" r:id="rId14"/>
    <p:sldId id="924" r:id="rId15"/>
    <p:sldId id="925" r:id="rId16"/>
    <p:sldId id="926" r:id="rId17"/>
    <p:sldId id="927" r:id="rId18"/>
    <p:sldId id="928" r:id="rId19"/>
    <p:sldId id="929" r:id="rId20"/>
    <p:sldId id="930" r:id="rId21"/>
    <p:sldId id="931" r:id="rId22"/>
    <p:sldId id="932" r:id="rId23"/>
    <p:sldId id="933" r:id="rId24"/>
    <p:sldId id="934" r:id="rId25"/>
    <p:sldId id="935" r:id="rId26"/>
    <p:sldId id="936" r:id="rId27"/>
    <p:sldId id="937" r:id="rId28"/>
    <p:sldId id="938" r:id="rId29"/>
    <p:sldId id="939" r:id="rId30"/>
    <p:sldId id="951" r:id="rId31"/>
    <p:sldId id="952" r:id="rId32"/>
    <p:sldId id="953" r:id="rId33"/>
    <p:sldId id="954" r:id="rId34"/>
    <p:sldId id="955" r:id="rId35"/>
    <p:sldId id="956" r:id="rId36"/>
    <p:sldId id="957" r:id="rId37"/>
    <p:sldId id="958" r:id="rId38"/>
    <p:sldId id="959" r:id="rId39"/>
    <p:sldId id="949" r:id="rId40"/>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06"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19"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28"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43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544" algn="l" defTabSz="914219" rtl="0" eaLnBrk="1" latinLnBrk="0" hangingPunct="1">
      <a:defRPr kern="1200">
        <a:solidFill>
          <a:schemeClr val="tx1"/>
        </a:solidFill>
        <a:latin typeface="Calibri" pitchFamily="34" charset="0"/>
        <a:ea typeface="MS PGothic" pitchFamily="34" charset="-128"/>
        <a:cs typeface="+mn-cs"/>
      </a:defRPr>
    </a:lvl6pPr>
    <a:lvl7pPr marL="2742650" algn="l" defTabSz="914219" rtl="0" eaLnBrk="1" latinLnBrk="0" hangingPunct="1">
      <a:defRPr kern="1200">
        <a:solidFill>
          <a:schemeClr val="tx1"/>
        </a:solidFill>
        <a:latin typeface="Calibri" pitchFamily="34" charset="0"/>
        <a:ea typeface="MS PGothic" pitchFamily="34" charset="-128"/>
        <a:cs typeface="+mn-cs"/>
      </a:defRPr>
    </a:lvl7pPr>
    <a:lvl8pPr marL="3199760" algn="l" defTabSz="914219" rtl="0" eaLnBrk="1" latinLnBrk="0" hangingPunct="1">
      <a:defRPr kern="1200">
        <a:solidFill>
          <a:schemeClr val="tx1"/>
        </a:solidFill>
        <a:latin typeface="Calibri" pitchFamily="34" charset="0"/>
        <a:ea typeface="MS PGothic" pitchFamily="34" charset="-128"/>
        <a:cs typeface="+mn-cs"/>
      </a:defRPr>
    </a:lvl8pPr>
    <a:lvl9pPr marL="3656869" algn="l" defTabSz="914219"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6" autoAdjust="0"/>
    <p:restoredTop sz="99805" autoAdjust="0"/>
  </p:normalViewPr>
  <p:slideViewPr>
    <p:cSldViewPr>
      <p:cViewPr>
        <p:scale>
          <a:sx n="116" d="100"/>
          <a:sy n="116" d="100"/>
        </p:scale>
        <p:origin x="-256" y="-752"/>
      </p:cViewPr>
      <p:guideLst>
        <p:guide orient="horz" pos="1620"/>
        <p:guide pos="2880"/>
      </p:guideLst>
    </p:cSldViewPr>
  </p:slideViewPr>
  <p:notesTextViewPr>
    <p:cViewPr>
      <p:scale>
        <a:sx n="1" d="1"/>
        <a:sy n="1" d="1"/>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1/18/22</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1/18/22</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0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1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28"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43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544" algn="l" defTabSz="914219" rtl="0" eaLnBrk="1" latinLnBrk="0" hangingPunct="1">
      <a:defRPr sz="1200" kern="1200">
        <a:solidFill>
          <a:schemeClr val="tx1"/>
        </a:solidFill>
        <a:latin typeface="+mn-lt"/>
        <a:ea typeface="+mn-ea"/>
        <a:cs typeface="+mn-cs"/>
      </a:defRPr>
    </a:lvl6pPr>
    <a:lvl7pPr marL="2742650" algn="l" defTabSz="914219" rtl="0" eaLnBrk="1" latinLnBrk="0" hangingPunct="1">
      <a:defRPr sz="1200" kern="1200">
        <a:solidFill>
          <a:schemeClr val="tx1"/>
        </a:solidFill>
        <a:latin typeface="+mn-lt"/>
        <a:ea typeface="+mn-ea"/>
        <a:cs typeface="+mn-cs"/>
      </a:defRPr>
    </a:lvl7pPr>
    <a:lvl8pPr marL="3199760" algn="l" defTabSz="914219" rtl="0" eaLnBrk="1" latinLnBrk="0" hangingPunct="1">
      <a:defRPr sz="1200" kern="1200">
        <a:solidFill>
          <a:schemeClr val="tx1"/>
        </a:solidFill>
        <a:latin typeface="+mn-lt"/>
        <a:ea typeface="+mn-ea"/>
        <a:cs typeface="+mn-cs"/>
      </a:defRPr>
    </a:lvl8pPr>
    <a:lvl9pPr marL="3656869" algn="l" defTabSz="91421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11"/>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06" indent="0" algn="ctr">
              <a:buNone/>
              <a:defRPr>
                <a:solidFill>
                  <a:schemeClr val="tx1">
                    <a:tint val="75000"/>
                  </a:schemeClr>
                </a:solidFill>
              </a:defRPr>
            </a:lvl2pPr>
            <a:lvl3pPr marL="914219"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0"/>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06" indent="0">
              <a:buNone/>
              <a:defRPr sz="1800">
                <a:solidFill>
                  <a:schemeClr val="tx1">
                    <a:tint val="75000"/>
                  </a:schemeClr>
                </a:solidFill>
              </a:defRPr>
            </a:lvl2pPr>
            <a:lvl3pPr marL="914219"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39"/>
            <a:ext cx="3008313" cy="351829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06" indent="0">
              <a:buNone/>
              <a:defRPr sz="2800"/>
            </a:lvl2pPr>
            <a:lvl3pPr marL="914219"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pPr lvl="0"/>
            <a:endParaRPr lang="en-US" noProof="0" dirty="0"/>
          </a:p>
        </p:txBody>
      </p:sp>
      <p:sp>
        <p:nvSpPr>
          <p:cNvPr id="4" name="Text Placeholder 3"/>
          <p:cNvSpPr>
            <a:spLocks noGrp="1"/>
          </p:cNvSpPr>
          <p:nvPr>
            <p:ph type="body" sz="half" idx="2"/>
          </p:nvPr>
        </p:nvSpPr>
        <p:spPr>
          <a:xfrm>
            <a:off x="1828800" y="4229113"/>
            <a:ext cx="5486400" cy="60364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1/27/22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6"/>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3" tIns="45712" rIns="91423" bIns="45712"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1/27/22</a:t>
            </a:r>
            <a:endParaRPr lang="en-US" altLang="en-US" dirty="0"/>
          </a:p>
        </p:txBody>
      </p:sp>
      <p:sp>
        <p:nvSpPr>
          <p:cNvPr id="5" name="Footer Placeholder 4"/>
          <p:cNvSpPr>
            <a:spLocks noGrp="1"/>
          </p:cNvSpPr>
          <p:nvPr>
            <p:ph type="ftr" sz="quarter" idx="3"/>
          </p:nvPr>
        </p:nvSpPr>
        <p:spPr>
          <a:xfrm>
            <a:off x="3171031" y="4914911"/>
            <a:ext cx="2895600" cy="207169"/>
          </a:xfrm>
          <a:prstGeom prst="rect">
            <a:avLst/>
          </a:prstGeom>
        </p:spPr>
        <p:txBody>
          <a:bodyPr vert="horz" lIns="91423" tIns="45712" rIns="91423" bIns="45712"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3" tIns="45712" rIns="91423" bIns="45712"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 xmlns:a16="http://schemas.microsoft.com/office/drawing/2014/main"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06" algn="ctr" rtl="0" fontAlgn="base">
        <a:spcBef>
          <a:spcPct val="0"/>
        </a:spcBef>
        <a:spcAft>
          <a:spcPct val="0"/>
        </a:spcAft>
        <a:defRPr sz="4400">
          <a:solidFill>
            <a:schemeClr val="tx1"/>
          </a:solidFill>
          <a:latin typeface="Calibri" charset="0"/>
          <a:ea typeface="ＭＳ Ｐゴシック" charset="0"/>
        </a:defRPr>
      </a:lvl6pPr>
      <a:lvl7pPr marL="914219" algn="ctr" rtl="0" fontAlgn="base">
        <a:spcBef>
          <a:spcPct val="0"/>
        </a:spcBef>
        <a:spcAft>
          <a:spcPct val="0"/>
        </a:spcAft>
        <a:defRPr sz="4400">
          <a:solidFill>
            <a:schemeClr val="tx1"/>
          </a:solidFill>
          <a:latin typeface="Calibri" charset="0"/>
          <a:ea typeface="ＭＳ Ｐゴシック" charset="0"/>
        </a:defRPr>
      </a:lvl7pPr>
      <a:lvl8pPr marL="1371328" algn="ctr" rtl="0" fontAlgn="base">
        <a:spcBef>
          <a:spcPct val="0"/>
        </a:spcBef>
        <a:spcAft>
          <a:spcPct val="0"/>
        </a:spcAft>
        <a:defRPr sz="4400">
          <a:solidFill>
            <a:schemeClr val="tx1"/>
          </a:solidFill>
          <a:latin typeface="Calibri" charset="0"/>
          <a:ea typeface="ＭＳ Ｐゴシック" charset="0"/>
        </a:defRPr>
      </a:lvl8pPr>
      <a:lvl9pPr marL="1828439" algn="ctr" rtl="0" fontAlgn="base">
        <a:spcBef>
          <a:spcPct val="0"/>
        </a:spcBef>
        <a:spcAft>
          <a:spcPct val="0"/>
        </a:spcAft>
        <a:defRPr sz="4400">
          <a:solidFill>
            <a:schemeClr val="tx1"/>
          </a:solidFill>
          <a:latin typeface="Calibri" charset="0"/>
          <a:ea typeface="ＭＳ Ｐゴシック" charset="0"/>
        </a:defRPr>
      </a:lvl9pPr>
    </p:titleStyle>
    <p:bodyStyle>
      <a:lvl1pPr marL="342830" indent="-34283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05" indent="-285694"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773" indent="-228554"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880" indent="-228554"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6991" indent="-228554"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09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6"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8" algn="l" defTabSz="914219" rtl="0" eaLnBrk="1" latinLnBrk="0" hangingPunct="1">
        <a:defRPr sz="1800" kern="1200">
          <a:solidFill>
            <a:schemeClr val="tx1"/>
          </a:solidFill>
          <a:latin typeface="+mn-lt"/>
          <a:ea typeface="+mn-ea"/>
          <a:cs typeface="+mn-cs"/>
        </a:defRPr>
      </a:lvl4pPr>
      <a:lvl5pPr marL="1828439"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0"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33" y="8399"/>
            <a:ext cx="8328991" cy="574187"/>
          </a:xfrm>
        </p:spPr>
        <p:txBody>
          <a:bodyPr>
            <a:normAutofit fontScale="90000"/>
          </a:bodyPr>
          <a:lstStyle/>
          <a:p>
            <a:r>
              <a:rPr lang="en-US" b="0" dirty="0"/>
              <a:t>sPHENIX MIE Project Overview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10789749"/>
              </p:ext>
            </p:extLst>
          </p:nvPr>
        </p:nvGraphicFramePr>
        <p:xfrm>
          <a:off x="304801" y="666751"/>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4246309965"/>
                    </a:ext>
                  </a:extLst>
                </a:gridCol>
                <a:gridCol w="1622853">
                  <a:extLst>
                    <a:ext uri="{9D8B030D-6E8A-4147-A177-3AD203B41FA5}">
                      <a16:colId xmlns:a16="http://schemas.microsoft.com/office/drawing/2014/main" xmlns="" val="2547196037"/>
                    </a:ext>
                  </a:extLst>
                </a:gridCol>
                <a:gridCol w="1606378">
                  <a:extLst>
                    <a:ext uri="{9D8B030D-6E8A-4147-A177-3AD203B41FA5}">
                      <a16:colId xmlns:a16="http://schemas.microsoft.com/office/drawing/2014/main" xmlns="" val="2906043885"/>
                    </a:ext>
                  </a:extLst>
                </a:gridCol>
                <a:gridCol w="2891482">
                  <a:extLst>
                    <a:ext uri="{9D8B030D-6E8A-4147-A177-3AD203B41FA5}">
                      <a16:colId xmlns:a16="http://schemas.microsoft.com/office/drawing/2014/main" xmlns="" val="2998244554"/>
                    </a:ext>
                  </a:extLst>
                </a:gridCol>
                <a:gridCol w="864972">
                  <a:extLst>
                    <a:ext uri="{9D8B030D-6E8A-4147-A177-3AD203B41FA5}">
                      <a16:colId xmlns:a16="http://schemas.microsoft.com/office/drawing/2014/main" xmlns="" val="859748088"/>
                    </a:ext>
                  </a:extLst>
                </a:gridCol>
                <a:gridCol w="699915">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rgbClr val="0080FF"/>
                    </a:solidFill>
                  </a:tcPr>
                </a:tc>
                <a:tc>
                  <a:txBody>
                    <a:bodyPr/>
                    <a:lstStyle/>
                    <a:p>
                      <a:r>
                        <a:rPr lang="en-US" sz="1200" dirty="0"/>
                        <a:t>Project Director</a:t>
                      </a:r>
                    </a:p>
                  </a:txBody>
                  <a:tcPr marT="34290" marB="34290">
                    <a:solidFill>
                      <a:srgbClr val="0080FF"/>
                    </a:solidFill>
                  </a:tcPr>
                </a:tc>
                <a:tc>
                  <a:txBody>
                    <a:bodyPr/>
                    <a:lstStyle/>
                    <a:p>
                      <a:r>
                        <a:rPr lang="en-US" sz="1200" dirty="0"/>
                        <a:t>Last CD Achieved</a:t>
                      </a:r>
                    </a:p>
                  </a:txBody>
                  <a:tcPr marT="34290" marB="34290">
                    <a:solidFill>
                      <a:srgbClr val="0080FF"/>
                    </a:solidFill>
                  </a:tcPr>
                </a:tc>
                <a:tc>
                  <a:txBody>
                    <a:bodyPr/>
                    <a:lstStyle/>
                    <a:p>
                      <a:r>
                        <a:rPr lang="en-US" sz="1200" dirty="0"/>
                        <a:t>% Complete</a:t>
                      </a:r>
                    </a:p>
                  </a:txBody>
                  <a:tcPr marT="34290" marB="34290">
                    <a:solidFill>
                      <a:srgbClr val="0080FF"/>
                    </a:solidFill>
                  </a:tcPr>
                </a:tc>
                <a:tc>
                  <a:txBody>
                    <a:bodyPr/>
                    <a:lstStyle/>
                    <a:p>
                      <a:r>
                        <a:rPr lang="en-US" sz="1200" dirty="0"/>
                        <a:t>CPI</a:t>
                      </a:r>
                    </a:p>
                  </a:txBody>
                  <a:tcPr marT="34290" marB="34290">
                    <a:solidFill>
                      <a:srgbClr val="0080FF"/>
                    </a:solidFill>
                  </a:tcPr>
                </a:tc>
                <a:tc>
                  <a:txBody>
                    <a:bodyPr/>
                    <a:lstStyle/>
                    <a:p>
                      <a:r>
                        <a:rPr lang="en-US" sz="1200" dirty="0"/>
                        <a:t>SPI</a:t>
                      </a:r>
                    </a:p>
                  </a:txBody>
                  <a:tcPr marT="34290" marB="34290">
                    <a:solidFill>
                      <a:srgbClr val="0080FF"/>
                    </a:solidFill>
                  </a:tcPr>
                </a:tc>
                <a:extLst>
                  <a:ext uri="{0D108BD9-81ED-4DB2-BD59-A6C34878D82A}">
                    <a16:rowId xmlns:a16="http://schemas.microsoft.com/office/drawing/2014/main" xmlns="" val="291641492"/>
                  </a:ext>
                </a:extLst>
              </a:tr>
              <a:tr h="502920">
                <a:tc>
                  <a:txBody>
                    <a:bodyPr/>
                    <a:lstStyle/>
                    <a:p>
                      <a:r>
                        <a:rPr lang="en-US" sz="1400" dirty="0"/>
                        <a:t>$27.0M</a:t>
                      </a:r>
                    </a:p>
                  </a:txBody>
                  <a:tcPr marT="34290" marB="34290">
                    <a:solidFill>
                      <a:schemeClr val="accent5">
                        <a:lumMod val="40000"/>
                        <a:lumOff val="6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40000"/>
                        <a:lumOff val="60000"/>
                      </a:schemeClr>
                    </a:solidFill>
                  </a:tcPr>
                </a:tc>
                <a:tc>
                  <a:txBody>
                    <a:bodyPr/>
                    <a:lstStyle/>
                    <a:p>
                      <a:r>
                        <a:rPr lang="en-US" sz="1400" dirty="0"/>
                        <a:t>PD-2/3</a:t>
                      </a:r>
                    </a:p>
                  </a:txBody>
                  <a:tcPr marT="34290" marB="34290">
                    <a:solidFill>
                      <a:schemeClr val="accent5">
                        <a:lumMod val="40000"/>
                        <a:lumOff val="60000"/>
                      </a:schemeClr>
                    </a:solidFill>
                  </a:tcPr>
                </a:tc>
                <a:tc>
                  <a:txBody>
                    <a:bodyPr/>
                    <a:lstStyle/>
                    <a:p>
                      <a:r>
                        <a:rPr lang="en-US" sz="1400" dirty="0" smtClean="0"/>
                        <a:t>93.1%  </a:t>
                      </a:r>
                      <a:r>
                        <a:rPr lang="en-US" sz="1400" dirty="0"/>
                        <a:t>BCWP/BAC @ </a:t>
                      </a:r>
                      <a:r>
                        <a:rPr lang="en-US" sz="1400" dirty="0" smtClean="0"/>
                        <a:t>12/31/</a:t>
                      </a:r>
                      <a:r>
                        <a:rPr lang="en-US" sz="1400" dirty="0"/>
                        <a:t>2021</a:t>
                      </a:r>
                    </a:p>
                  </a:txBody>
                  <a:tcPr marT="34290" marB="34290">
                    <a:solidFill>
                      <a:schemeClr val="accent5">
                        <a:lumMod val="40000"/>
                        <a:lumOff val="60000"/>
                      </a:schemeClr>
                    </a:solidFill>
                  </a:tcPr>
                </a:tc>
                <a:tc>
                  <a:txBody>
                    <a:bodyPr/>
                    <a:lstStyle/>
                    <a:p>
                      <a:r>
                        <a:rPr lang="en-US" sz="1400" dirty="0" smtClean="0"/>
                        <a:t>1.03</a:t>
                      </a:r>
                      <a:endParaRPr lang="en-US" sz="1400" dirty="0"/>
                    </a:p>
                  </a:txBody>
                  <a:tcPr marT="34290" marB="34290">
                    <a:solidFill>
                      <a:schemeClr val="accent5">
                        <a:lumMod val="40000"/>
                        <a:lumOff val="60000"/>
                      </a:schemeClr>
                    </a:solidFill>
                  </a:tcPr>
                </a:tc>
                <a:tc>
                  <a:txBody>
                    <a:bodyPr/>
                    <a:lstStyle/>
                    <a:p>
                      <a:r>
                        <a:rPr lang="en-US" sz="1400" dirty="0" smtClean="0"/>
                        <a:t>0.93</a:t>
                      </a:r>
                      <a:endParaRPr lang="en-US" sz="1400" dirty="0"/>
                    </a:p>
                  </a:txBody>
                  <a:tcPr marT="34290" marB="34290">
                    <a:solidFill>
                      <a:schemeClr val="accent5">
                        <a:lumMod val="40000"/>
                        <a:lumOff val="60000"/>
                      </a:schemeClr>
                    </a:solidFill>
                  </a:tcPr>
                </a:tc>
                <a:extLst>
                  <a:ext uri="{0D108BD9-81ED-4DB2-BD59-A6C34878D82A}">
                    <a16:rowId xmlns:a16="http://schemas.microsoft.com/office/drawing/2014/main" xmlns="" val="1730370277"/>
                  </a:ext>
                </a:extLst>
              </a:tr>
            </a:tbl>
          </a:graphicData>
        </a:graphic>
      </p:graphicFrame>
      <p:sp>
        <p:nvSpPr>
          <p:cNvPr id="7" name="Content Placeholder 2"/>
          <p:cNvSpPr txBox="1">
            <a:spLocks/>
          </p:cNvSpPr>
          <p:nvPr/>
        </p:nvSpPr>
        <p:spPr>
          <a:xfrm>
            <a:off x="242329" y="1428753"/>
            <a:ext cx="8836242" cy="3714748"/>
          </a:xfrm>
          <a:prstGeom prst="rect">
            <a:avLst/>
          </a:prstGeom>
          <a:solidFill>
            <a:schemeClr val="bg1"/>
          </a:solidFill>
        </p:spPr>
        <p:txBody>
          <a:bodyPr vert="horz" lIns="91418" tIns="45709" rIns="91418" bIns="45709"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2900" dirty="0"/>
              <a:t>CD-0 received Sept 2016</a:t>
            </a:r>
          </a:p>
          <a:p>
            <a:pPr lvl="1"/>
            <a:r>
              <a:rPr lang="en-US" sz="2900" dirty="0"/>
              <a:t>CD-1/3A received Aug 2018</a:t>
            </a:r>
          </a:p>
          <a:p>
            <a:pPr lvl="1"/>
            <a:r>
              <a:rPr lang="en-US" sz="2900" dirty="0"/>
              <a:t>PD-2/3  received Sept 2019</a:t>
            </a:r>
          </a:p>
          <a:p>
            <a:pPr lvl="1"/>
            <a:r>
              <a:rPr lang="en-US" sz="2900" b="1" dirty="0"/>
              <a:t>Early completion </a:t>
            </a:r>
            <a:r>
              <a:rPr lang="en-US" sz="2900" b="1" dirty="0" smtClean="0"/>
              <a:t>mid-Feb 2022  based on P6</a:t>
            </a:r>
          </a:p>
          <a:p>
            <a:pPr lvl="1"/>
            <a:r>
              <a:rPr lang="en-US" sz="2900" b="1" dirty="0" smtClean="0"/>
              <a:t>Early completion based on November status end of April 2022</a:t>
            </a:r>
            <a:endParaRPr lang="en-US" sz="2900" b="1" dirty="0"/>
          </a:p>
          <a:p>
            <a:pPr lvl="1"/>
            <a:r>
              <a:rPr lang="en-US" sz="2900" dirty="0"/>
              <a:t>PD-4 Dec 2022</a:t>
            </a:r>
          </a:p>
          <a:p>
            <a:pPr marL="0" indent="0">
              <a:buNone/>
            </a:pPr>
            <a:r>
              <a:rPr lang="en-US" sz="3800" b="1" dirty="0"/>
              <a:t>Cost</a:t>
            </a:r>
          </a:p>
          <a:p>
            <a:pPr lvl="1"/>
            <a:r>
              <a:rPr lang="en-US" sz="3300" b="1" dirty="0"/>
              <a:t>$27.0M AY TPC  </a:t>
            </a:r>
            <a:r>
              <a:rPr lang="en-US" sz="3300" b="1" dirty="0" smtClean="0"/>
              <a:t>8</a:t>
            </a:r>
            <a:r>
              <a:rPr lang="en-US" sz="3300" b="1" dirty="0" smtClean="0"/>
              <a:t>0.1% </a:t>
            </a:r>
            <a:r>
              <a:rPr lang="en-US" sz="3300" b="1" dirty="0"/>
              <a:t>contingency on an ETC of </a:t>
            </a:r>
            <a:r>
              <a:rPr lang="en-US" sz="3300" b="1" dirty="0" smtClean="0"/>
              <a:t>$</a:t>
            </a:r>
            <a:r>
              <a:rPr lang="en-US" sz="3300" b="1" dirty="0" smtClean="0"/>
              <a:t>2.6</a:t>
            </a:r>
            <a:r>
              <a:rPr lang="en-US" sz="3300" b="1" dirty="0" smtClean="0"/>
              <a:t>8M</a:t>
            </a:r>
            <a:endParaRPr lang="en-US" sz="3300" b="1" dirty="0"/>
          </a:p>
        </p:txBody>
      </p:sp>
      <p:sp>
        <p:nvSpPr>
          <p:cNvPr id="8" name="Slide Number Placeholder 7">
            <a:extLst>
              <a:ext uri="{FF2B5EF4-FFF2-40B4-BE49-F238E27FC236}">
                <a16:creationId xmlns:a16="http://schemas.microsoft.com/office/drawing/2014/main" xmlns="" id="{2D8087AA-C3CB-4551-9C02-D93B3CA1CF5F}"/>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a:t>
            </a:fld>
            <a:endParaRPr lang="en-US" altLang="en-US" dirty="0"/>
          </a:p>
        </p:txBody>
      </p:sp>
      <p:sp>
        <p:nvSpPr>
          <p:cNvPr id="6" name="TextBox 5"/>
          <p:cNvSpPr txBox="1"/>
          <p:nvPr/>
        </p:nvSpPr>
        <p:spPr>
          <a:xfrm>
            <a:off x="3549699" y="2876550"/>
            <a:ext cx="3191999" cy="338554"/>
          </a:xfrm>
          <a:prstGeom prst="rect">
            <a:avLst/>
          </a:prstGeom>
          <a:solidFill>
            <a:srgbClr val="0080FF"/>
          </a:solidFill>
        </p:spPr>
        <p:txBody>
          <a:bodyPr wrap="square" rtlCol="0">
            <a:spAutoFit/>
          </a:bodyPr>
          <a:lstStyle/>
          <a:p>
            <a:r>
              <a:rPr lang="en-US" sz="1600" dirty="0">
                <a:solidFill>
                  <a:schemeClr val="bg1"/>
                </a:solidFill>
              </a:rPr>
              <a:t> </a:t>
            </a:r>
            <a:r>
              <a:rPr lang="en-US" sz="1600" dirty="0" smtClean="0">
                <a:solidFill>
                  <a:schemeClr val="bg1"/>
                </a:solidFill>
              </a:rPr>
              <a:t> </a:t>
            </a:r>
            <a:r>
              <a:rPr lang="en-US" sz="1600" b="1" dirty="0" smtClean="0">
                <a:solidFill>
                  <a:schemeClr val="bg1"/>
                </a:solidFill>
              </a:rPr>
              <a:t>Commitments = </a:t>
            </a:r>
            <a:r>
              <a:rPr lang="en-US" sz="1600" b="1" dirty="0" smtClean="0">
                <a:solidFill>
                  <a:schemeClr val="bg1"/>
                </a:solidFill>
              </a:rPr>
              <a:t>$</a:t>
            </a:r>
            <a:r>
              <a:rPr lang="en-US" sz="1600" b="1" dirty="0" smtClean="0">
                <a:solidFill>
                  <a:schemeClr val="bg1"/>
                </a:solidFill>
              </a:rPr>
              <a:t>2.86</a:t>
            </a:r>
            <a:r>
              <a:rPr lang="en-US" sz="1600" b="1" dirty="0" smtClean="0">
                <a:solidFill>
                  <a:schemeClr val="bg1"/>
                </a:solidFill>
              </a:rPr>
              <a:t> </a:t>
            </a:r>
            <a:r>
              <a:rPr lang="en-US" sz="1600" b="1" dirty="0" smtClean="0">
                <a:solidFill>
                  <a:schemeClr val="bg1"/>
                </a:solidFill>
              </a:rPr>
              <a:t>M</a:t>
            </a:r>
          </a:p>
        </p:txBody>
      </p:sp>
      <p:pic>
        <p:nvPicPr>
          <p:cNvPr id="10" name="Picture 9"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4802" y="2858478"/>
            <a:ext cx="2336877" cy="1923072"/>
          </a:xfrm>
          <a:prstGeom prst="rect">
            <a:avLst/>
          </a:prstGeom>
        </p:spPr>
      </p:pic>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9" name="TextBox 8"/>
          <p:cNvSpPr txBox="1"/>
          <p:nvPr/>
        </p:nvSpPr>
        <p:spPr>
          <a:xfrm>
            <a:off x="2057400" y="4248150"/>
            <a:ext cx="4684996" cy="338554"/>
          </a:xfrm>
          <a:prstGeom prst="rect">
            <a:avLst/>
          </a:prstGeom>
          <a:noFill/>
        </p:spPr>
        <p:txBody>
          <a:bodyPr wrap="none" rtlCol="0">
            <a:spAutoFit/>
          </a:bodyPr>
          <a:lstStyle/>
          <a:p>
            <a:r>
              <a:rPr lang="en-US" sz="1600" b="1" dirty="0" smtClean="0">
                <a:solidFill>
                  <a:srgbClr val="0080FF"/>
                </a:solidFill>
              </a:rPr>
              <a:t>The early completion date did not move in December</a:t>
            </a:r>
            <a:endParaRPr lang="en-US" sz="1600" b="1" dirty="0">
              <a:solidFill>
                <a:srgbClr val="0080FF"/>
              </a:solidFill>
            </a:endParaRPr>
          </a:p>
        </p:txBody>
      </p:sp>
    </p:spTree>
    <p:extLst>
      <p:ext uri="{BB962C8B-B14F-4D97-AF65-F5344CB8AC3E}">
        <p14:creationId xmlns:p14="http://schemas.microsoft.com/office/powerpoint/2010/main" val="42640789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Back Up</a:t>
            </a:r>
            <a:endParaRPr lang="en-US" dirty="0"/>
          </a:p>
        </p:txBody>
      </p:sp>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10</a:t>
            </a:fld>
            <a:endParaRPr lang="en-US" altLang="en-US" dirty="0"/>
          </a:p>
        </p:txBody>
      </p:sp>
    </p:spTree>
    <p:extLst>
      <p:ext uri="{BB962C8B-B14F-4D97-AF65-F5344CB8AC3E}">
        <p14:creationId xmlns:p14="http://schemas.microsoft.com/office/powerpoint/2010/main" val="24922979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Performance Indices – sPHENIX MIE</a:t>
            </a:r>
          </a:p>
        </p:txBody>
      </p:sp>
      <p:sp>
        <p:nvSpPr>
          <p:cNvPr id="20" name="Slide Number Placeholder 19">
            <a:extLst>
              <a:ext uri="{FF2B5EF4-FFF2-40B4-BE49-F238E27FC236}">
                <a16:creationId xmlns:a16="http://schemas.microsoft.com/office/drawing/2014/main" xmlns="" id="{9B0114B7-40C8-4089-A9B9-CD2D41043857}"/>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11</a:t>
            </a:fld>
            <a:endParaRPr lang="en-US" altLang="en-US" dirty="0"/>
          </a:p>
        </p:txBody>
      </p:sp>
      <p:sp>
        <p:nvSpPr>
          <p:cNvPr id="18" name="Footer Placeholder 2">
            <a:extLst>
              <a:ext uri="{FF2B5EF4-FFF2-40B4-BE49-F238E27FC236}">
                <a16:creationId xmlns:a16="http://schemas.microsoft.com/office/drawing/2014/main" xmlns="" id="{E0F9F878-5B26-4649-8D53-8DAA42BD0163}"/>
              </a:ext>
            </a:extLst>
          </p:cNvPr>
          <p:cNvSpPr>
            <a:spLocks noGrp="1"/>
          </p:cNvSpPr>
          <p:nvPr>
            <p:ph type="ftr" sz="quarter" idx="11"/>
          </p:nvPr>
        </p:nvSpPr>
        <p:spPr>
          <a:xfrm>
            <a:off x="1059680" y="4963113"/>
            <a:ext cx="7899495" cy="155377"/>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pic>
        <p:nvPicPr>
          <p:cNvPr id="17" name="Picture 16"/>
          <p:cNvPicPr/>
          <p:nvPr/>
        </p:nvPicPr>
        <p:blipFill rotWithShape="1">
          <a:blip r:embed="rId2" cstate="print">
            <a:extLst>
              <a:ext uri="{28A0092B-C50C-407E-A947-70E740481C1C}">
                <a14:useLocalDpi xmlns:a14="http://schemas.microsoft.com/office/drawing/2010/main"/>
              </a:ext>
            </a:extLst>
          </a:blip>
          <a:srcRect/>
          <a:stretch/>
        </p:blipFill>
        <p:spPr bwMode="auto">
          <a:xfrm>
            <a:off x="457200" y="666750"/>
            <a:ext cx="7924800" cy="4343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6958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5020"/>
            <a:ext cx="8686800" cy="546497"/>
          </a:xfrm>
        </p:spPr>
        <p:txBody>
          <a:bodyPr/>
          <a:lstStyle/>
          <a:p>
            <a:r>
              <a:rPr lang="en-US" sz="3200" dirty="0" smtClean="0"/>
              <a:t>Cost Performance Report December 2021</a:t>
            </a:r>
            <a:endParaRPr lang="en-US" sz="3200"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pic>
        <p:nvPicPr>
          <p:cNvPr id="8" name="Picture 7"/>
          <p:cNvPicPr/>
          <p:nvPr/>
        </p:nvPicPr>
        <p:blipFill>
          <a:blip r:embed="rId2" cstate="print">
            <a:extLst>
              <a:ext uri="{28A0092B-C50C-407E-A947-70E740481C1C}">
                <a14:useLocalDpi xmlns:a14="http://schemas.microsoft.com/office/drawing/2010/main"/>
              </a:ext>
            </a:extLst>
          </a:blip>
          <a:stretch>
            <a:fillRect/>
          </a:stretch>
        </p:blipFill>
        <p:spPr>
          <a:xfrm>
            <a:off x="304800" y="666750"/>
            <a:ext cx="8229600" cy="4191000"/>
          </a:xfrm>
          <a:prstGeom prst="rect">
            <a:avLst/>
          </a:prstGeom>
        </p:spPr>
      </p:pic>
    </p:spTree>
    <p:extLst>
      <p:ext uri="{BB962C8B-B14F-4D97-AF65-F5344CB8AC3E}">
        <p14:creationId xmlns:p14="http://schemas.microsoft.com/office/powerpoint/2010/main" val="2870272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457200" y="69918"/>
            <a:ext cx="8229600" cy="409873"/>
          </a:xfrm>
        </p:spPr>
        <p:txBody>
          <a:bodyPr/>
          <a:lstStyle/>
          <a:p>
            <a:r>
              <a:rPr lang="en-US" sz="2400" dirty="0"/>
              <a:t>Milestones Status – sPHENIX MIE</a:t>
            </a:r>
          </a:p>
        </p:txBody>
      </p:sp>
      <p:sp>
        <p:nvSpPr>
          <p:cNvPr id="17" name="Slide Number Placeholder 16">
            <a:extLst>
              <a:ext uri="{FF2B5EF4-FFF2-40B4-BE49-F238E27FC236}">
                <a16:creationId xmlns:a16="http://schemas.microsoft.com/office/drawing/2014/main" xmlns=""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13</a:t>
            </a:fld>
            <a:endParaRPr lang="en-US" altLang="en-US" dirty="0"/>
          </a:p>
        </p:txBody>
      </p:sp>
      <p:sp>
        <p:nvSpPr>
          <p:cNvPr id="9" name="Footer Placeholder 2">
            <a:extLst>
              <a:ext uri="{FF2B5EF4-FFF2-40B4-BE49-F238E27FC236}">
                <a16:creationId xmlns:a16="http://schemas.microsoft.com/office/drawing/2014/main" xmlns="" id="{E2730F8C-314B-4DE9-9F5B-B6AB0AF074B6}"/>
              </a:ext>
            </a:extLst>
          </p:cNvPr>
          <p:cNvSpPr>
            <a:spLocks noGrp="1"/>
          </p:cNvSpPr>
          <p:nvPr>
            <p:ph type="ftr" sz="quarter" idx="11"/>
          </p:nvPr>
        </p:nvSpPr>
        <p:spPr>
          <a:xfrm>
            <a:off x="3687510" y="4900545"/>
            <a:ext cx="1768979" cy="155377"/>
          </a:xfrm>
        </p:spPr>
        <p:txBody>
          <a:bodyPr/>
          <a:lstStyle/>
          <a:p>
            <a:pPr>
              <a:defRPr/>
            </a:pPr>
            <a:r>
              <a:rPr lang="en-US" smtClean="0"/>
              <a:t>PMG</a:t>
            </a:r>
            <a:endParaRPr lang="en-US" dirty="0"/>
          </a:p>
        </p:txBody>
      </p:sp>
      <p:sp>
        <p:nvSpPr>
          <p:cNvPr id="2" name="Date Placeholder 1"/>
          <p:cNvSpPr>
            <a:spLocks noGrp="1"/>
          </p:cNvSpPr>
          <p:nvPr>
            <p:ph type="dt" sz="half" idx="10"/>
          </p:nvPr>
        </p:nvSpPr>
        <p:spPr/>
        <p:txBody>
          <a:bodyPr/>
          <a:lstStyle/>
          <a:p>
            <a:pPr>
              <a:defRPr/>
            </a:pPr>
            <a:r>
              <a:rPr lang="en-US" altLang="en-US" smtClean="0"/>
              <a:t>1/27/22</a:t>
            </a:r>
            <a:endParaRPr lang="en-US" altLang="en-US" dirty="0"/>
          </a:p>
        </p:txBody>
      </p:sp>
      <p:pic>
        <p:nvPicPr>
          <p:cNvPr id="8" name="Picture 7"/>
          <p:cNvPicPr/>
          <p:nvPr/>
        </p:nvPicPr>
        <p:blipFill>
          <a:blip r:embed="rId2">
            <a:extLst>
              <a:ext uri="{28A0092B-C50C-407E-A947-70E740481C1C}">
                <a14:useLocalDpi xmlns:a14="http://schemas.microsoft.com/office/drawing/2010/main"/>
              </a:ext>
            </a:extLst>
          </a:blip>
          <a:stretch>
            <a:fillRect/>
          </a:stretch>
        </p:blipFill>
        <p:spPr>
          <a:xfrm>
            <a:off x="1400810" y="590549"/>
            <a:ext cx="5990590" cy="4562475"/>
          </a:xfrm>
          <a:prstGeom prst="rect">
            <a:avLst/>
          </a:prstGeom>
        </p:spPr>
      </p:pic>
    </p:spTree>
    <p:extLst>
      <p:ext uri="{BB962C8B-B14F-4D97-AF65-F5344CB8AC3E}">
        <p14:creationId xmlns:p14="http://schemas.microsoft.com/office/powerpoint/2010/main" val="38579870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457200" y="69917"/>
            <a:ext cx="8229600" cy="409873"/>
          </a:xfrm>
        </p:spPr>
        <p:txBody>
          <a:bodyPr/>
          <a:lstStyle/>
          <a:p>
            <a:r>
              <a:rPr lang="en-US" sz="2400" dirty="0"/>
              <a:t>Summary Schedule – sPHENIX MIE</a:t>
            </a:r>
          </a:p>
        </p:txBody>
      </p:sp>
      <p:sp>
        <p:nvSpPr>
          <p:cNvPr id="17" name="Slide Number Placeholder 16">
            <a:extLst>
              <a:ext uri="{FF2B5EF4-FFF2-40B4-BE49-F238E27FC236}">
                <a16:creationId xmlns:a16="http://schemas.microsoft.com/office/drawing/2014/main" xmlns=""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14</a:t>
            </a:fld>
            <a:endParaRPr lang="en-US" altLang="en-US" dirty="0"/>
          </a:p>
        </p:txBody>
      </p:sp>
      <p:sp>
        <p:nvSpPr>
          <p:cNvPr id="8" name="Footer Placeholder 2">
            <a:extLst>
              <a:ext uri="{FF2B5EF4-FFF2-40B4-BE49-F238E27FC236}">
                <a16:creationId xmlns:a16="http://schemas.microsoft.com/office/drawing/2014/main" xmlns="" id="{A94A588E-76FC-46B8-915D-9551A95DAD2D}"/>
              </a:ext>
            </a:extLst>
          </p:cNvPr>
          <p:cNvSpPr>
            <a:spLocks noGrp="1"/>
          </p:cNvSpPr>
          <p:nvPr>
            <p:ph type="ftr" sz="quarter" idx="11"/>
          </p:nvPr>
        </p:nvSpPr>
        <p:spPr>
          <a:xfrm>
            <a:off x="3888338" y="4899903"/>
            <a:ext cx="1828800" cy="155377"/>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pic>
        <p:nvPicPr>
          <p:cNvPr id="9" name="Picture 8"/>
          <p:cNvPicPr/>
          <p:nvPr/>
        </p:nvPicPr>
        <p:blipFill rotWithShape="1">
          <a:blip r:embed="rId2" cstate="print">
            <a:extLst>
              <a:ext uri="{28A0092B-C50C-407E-A947-70E740481C1C}">
                <a14:useLocalDpi xmlns:a14="http://schemas.microsoft.com/office/drawing/2010/main"/>
              </a:ext>
            </a:extLst>
          </a:blip>
          <a:srcRect/>
          <a:stretch/>
        </p:blipFill>
        <p:spPr bwMode="auto">
          <a:xfrm>
            <a:off x="152400" y="666750"/>
            <a:ext cx="8610600" cy="4191000"/>
          </a:xfrm>
          <a:prstGeom prst="rect">
            <a:avLst/>
          </a:prstGeom>
          <a:ln>
            <a:solidFill>
              <a:schemeClr val="tx1"/>
            </a:solidFill>
          </a:ln>
          <a:extLst>
            <a:ext uri="{53640926-AAD7-44d8-BBD7-CCE9431645EC}">
              <a14:shadowObscured xmlns:a14="http://schemas.microsoft.com/office/drawing/2010/main"/>
            </a:ext>
          </a:extLst>
        </p:spPr>
      </p:pic>
      <p:sp>
        <p:nvSpPr>
          <p:cNvPr id="2" name="TextBox 1"/>
          <p:cNvSpPr txBox="1"/>
          <p:nvPr/>
        </p:nvSpPr>
        <p:spPr>
          <a:xfrm>
            <a:off x="7315200" y="1137106"/>
            <a:ext cx="533399" cy="215444"/>
          </a:xfrm>
          <a:prstGeom prst="rect">
            <a:avLst/>
          </a:prstGeom>
          <a:solidFill>
            <a:schemeClr val="bg1"/>
          </a:solidFill>
        </p:spPr>
        <p:txBody>
          <a:bodyPr wrap="square" rtlCol="0">
            <a:spAutoFit/>
          </a:bodyPr>
          <a:lstStyle/>
          <a:p>
            <a:r>
              <a:rPr lang="en-US" sz="800" b="1" dirty="0" smtClean="0"/>
              <a:t>Apr-22</a:t>
            </a:r>
            <a:endParaRPr lang="en-US" sz="800" b="1" dirty="0"/>
          </a:p>
        </p:txBody>
      </p:sp>
    </p:spTree>
    <p:extLst>
      <p:ext uri="{BB962C8B-B14F-4D97-AF65-F5344CB8AC3E}">
        <p14:creationId xmlns:p14="http://schemas.microsoft.com/office/powerpoint/2010/main" val="12892985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EAC and Contingency Profile – sPHENIX MIE</a:t>
            </a:r>
          </a:p>
        </p:txBody>
      </p:sp>
      <p:sp>
        <p:nvSpPr>
          <p:cNvPr id="10" name="Slide Number Placeholder 9">
            <a:extLst>
              <a:ext uri="{FF2B5EF4-FFF2-40B4-BE49-F238E27FC236}">
                <a16:creationId xmlns:a16="http://schemas.microsoft.com/office/drawing/2014/main" xmlns=""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15</a:t>
            </a:fld>
            <a:endParaRPr lang="en-US" altLang="en-US" dirty="0"/>
          </a:p>
        </p:txBody>
      </p:sp>
      <p:sp>
        <p:nvSpPr>
          <p:cNvPr id="3" name="Footer Placeholder 2">
            <a:extLst>
              <a:ext uri="{FF2B5EF4-FFF2-40B4-BE49-F238E27FC236}">
                <a16:creationId xmlns:a16="http://schemas.microsoft.com/office/drawing/2014/main" xmlns="" id="{4B148875-9830-4005-9075-C7A1D289408E}"/>
              </a:ext>
            </a:extLst>
          </p:cNvPr>
          <p:cNvSpPr>
            <a:spLocks noGrp="1"/>
          </p:cNvSpPr>
          <p:nvPr>
            <p:ph type="ftr" sz="quarter" idx="11"/>
          </p:nvPr>
        </p:nvSpPr>
        <p:spPr>
          <a:xfrm>
            <a:off x="3201445" y="4749641"/>
            <a:ext cx="3108960" cy="207169"/>
          </a:xfrm>
        </p:spPr>
        <p:txBody>
          <a:bodyPr/>
          <a:lstStyle/>
          <a:p>
            <a:pPr>
              <a:defRPr/>
            </a:pPr>
            <a:r>
              <a:rPr lang="en-US" smtClean="0"/>
              <a:t>PMG</a:t>
            </a:r>
            <a:endParaRPr lang="en-US"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pic>
        <p:nvPicPr>
          <p:cNvPr id="7" name="Picture 6"/>
          <p:cNvPicPr/>
          <p:nvPr/>
        </p:nvPicPr>
        <p:blipFill>
          <a:blip r:embed="rId2" cstate="print">
            <a:extLst>
              <a:ext uri="{28A0092B-C50C-407E-A947-70E740481C1C}">
                <a14:useLocalDpi xmlns:a14="http://schemas.microsoft.com/office/drawing/2010/main"/>
              </a:ext>
            </a:extLst>
          </a:blip>
          <a:stretch>
            <a:fillRect/>
          </a:stretch>
        </p:blipFill>
        <p:spPr>
          <a:xfrm>
            <a:off x="533400" y="666750"/>
            <a:ext cx="7848600" cy="4114800"/>
          </a:xfrm>
          <a:prstGeom prst="rect">
            <a:avLst/>
          </a:prstGeom>
          <a:ln>
            <a:solidFill>
              <a:srgbClr val="000000"/>
            </a:solidFill>
          </a:ln>
        </p:spPr>
      </p:pic>
    </p:spTree>
    <p:extLst>
      <p:ext uri="{BB962C8B-B14F-4D97-AF65-F5344CB8AC3E}">
        <p14:creationId xmlns:p14="http://schemas.microsoft.com/office/powerpoint/2010/main" val="27912259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0" y="25012"/>
            <a:ext cx="8686800" cy="546497"/>
          </a:xfrm>
        </p:spPr>
        <p:txBody>
          <a:bodyPr/>
          <a:lstStyle/>
          <a:p>
            <a:r>
              <a:rPr lang="en-US" sz="2400" dirty="0"/>
              <a:t>Baseline/Contingency Log and ETC adjustment Log - MIE</a:t>
            </a:r>
          </a:p>
        </p:txBody>
      </p:sp>
      <p:sp>
        <p:nvSpPr>
          <p:cNvPr id="10" name="Slide Number Placeholder 9">
            <a:extLst>
              <a:ext uri="{FF2B5EF4-FFF2-40B4-BE49-F238E27FC236}">
                <a16:creationId xmlns:a16="http://schemas.microsoft.com/office/drawing/2014/main" xmlns=""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16</a:t>
            </a:fld>
            <a:endParaRPr lang="en-US" altLang="en-US" dirty="0"/>
          </a:p>
        </p:txBody>
      </p:sp>
      <p:sp>
        <p:nvSpPr>
          <p:cNvPr id="4" name="Footer Placeholder 3">
            <a:extLst>
              <a:ext uri="{FF2B5EF4-FFF2-40B4-BE49-F238E27FC236}">
                <a16:creationId xmlns:a16="http://schemas.microsoft.com/office/drawing/2014/main" xmlns="" id="{382C8243-708D-482A-A30D-09AC54D69CCF}"/>
              </a:ext>
            </a:extLst>
          </p:cNvPr>
          <p:cNvSpPr>
            <a:spLocks noGrp="1"/>
          </p:cNvSpPr>
          <p:nvPr>
            <p:ph type="ftr" sz="quarter" idx="11"/>
          </p:nvPr>
        </p:nvSpPr>
        <p:spPr>
          <a:xfrm>
            <a:off x="3239398" y="4813486"/>
            <a:ext cx="3108960" cy="207169"/>
          </a:xfrm>
        </p:spPr>
        <p:txBody>
          <a:bodyPr/>
          <a:lstStyle/>
          <a:p>
            <a:pPr>
              <a:defRPr/>
            </a:pPr>
            <a:r>
              <a:rPr lang="en-US" smtClean="0"/>
              <a:t>PMG</a:t>
            </a:r>
            <a:endParaRPr lang="en-US" dirty="0"/>
          </a:p>
        </p:txBody>
      </p:sp>
      <p:pic>
        <p:nvPicPr>
          <p:cNvPr id="6" name="Picture 5" descr="Table&#10;&#10;Description automatically generated">
            <a:extLst>
              <a:ext uri="{FF2B5EF4-FFF2-40B4-BE49-F238E27FC236}">
                <a16:creationId xmlns:a16="http://schemas.microsoft.com/office/drawing/2014/main" xmlns="" id="{426CAD29-F18D-48B5-AB85-1164CE168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7025"/>
            <a:ext cx="9144000" cy="2245965"/>
          </a:xfrm>
          <a:prstGeom prst="rect">
            <a:avLst/>
          </a:prstGeom>
        </p:spPr>
      </p:pic>
      <p:sp>
        <p:nvSpPr>
          <p:cNvPr id="5" name="Date Placeholder 4"/>
          <p:cNvSpPr>
            <a:spLocks noGrp="1"/>
          </p:cNvSpPr>
          <p:nvPr>
            <p:ph type="dt" sz="half" idx="10"/>
          </p:nvPr>
        </p:nvSpPr>
        <p:spPr/>
        <p:txBody>
          <a:bodyPr/>
          <a:lstStyle/>
          <a:p>
            <a:pPr>
              <a:defRPr/>
            </a:pPr>
            <a:r>
              <a:rPr lang="en-US" altLang="en-US" smtClean="0"/>
              <a:t>1/27/22</a:t>
            </a:r>
            <a:endParaRPr lang="en-US" altLang="en-US" dirty="0"/>
          </a:p>
        </p:txBody>
      </p:sp>
      <p:pic>
        <p:nvPicPr>
          <p:cNvPr id="7" name="Picture 6" descr="Screen Shot 2022-01-26 at 12.35.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952750"/>
            <a:ext cx="5181600" cy="2095700"/>
          </a:xfrm>
          <a:prstGeom prst="rect">
            <a:avLst/>
          </a:prstGeom>
        </p:spPr>
      </p:pic>
    </p:spTree>
    <p:extLst>
      <p:ext uri="{BB962C8B-B14F-4D97-AF65-F5344CB8AC3E}">
        <p14:creationId xmlns:p14="http://schemas.microsoft.com/office/powerpoint/2010/main" val="12265876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Critical Path </a:t>
            </a:r>
            <a:r>
              <a:rPr lang="mr-IN" dirty="0" smtClean="0"/>
              <a:t>–</a:t>
            </a:r>
            <a:r>
              <a:rPr lang="en-US" dirty="0" smtClean="0"/>
              <a:t> </a:t>
            </a:r>
            <a:r>
              <a:rPr lang="en-US" dirty="0" smtClean="0"/>
              <a:t>December </a:t>
            </a:r>
            <a:r>
              <a:rPr lang="en-US" dirty="0" smtClean="0"/>
              <a:t>2021 </a:t>
            </a:r>
            <a:endParaRPr lang="en-US"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17</a:t>
            </a:fld>
            <a:endParaRPr lang="en-US" altLang="en-US" dirty="0"/>
          </a:p>
        </p:txBody>
      </p:sp>
      <p:pic>
        <p:nvPicPr>
          <p:cNvPr id="9" name="Picture 8"/>
          <p:cNvPicPr/>
          <p:nvPr/>
        </p:nvPicPr>
        <p:blipFill rotWithShape="1">
          <a:blip r:embed="rId2" cstate="print">
            <a:extLst>
              <a:ext uri="{28A0092B-C50C-407E-A947-70E740481C1C}">
                <a14:useLocalDpi xmlns:a14="http://schemas.microsoft.com/office/drawing/2010/main"/>
              </a:ext>
            </a:extLst>
          </a:blip>
          <a:srcRect l="436" t="1522" b="1386"/>
          <a:stretch/>
        </p:blipFill>
        <p:spPr bwMode="auto">
          <a:xfrm>
            <a:off x="152400" y="819150"/>
            <a:ext cx="8763000" cy="3810000"/>
          </a:xfrm>
          <a:prstGeom prst="rect">
            <a:avLst/>
          </a:prstGeom>
          <a:ln w="9525" cap="flat" cmpd="sng" algn="ctr">
            <a:solidFill>
              <a:srgbClr val="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82348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Profile</a:t>
            </a:r>
            <a:endParaRPr lang="en-US" dirty="0"/>
          </a:p>
        </p:txBody>
      </p:sp>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18</a:t>
            </a:fld>
            <a:endParaRPr lang="en-US" alt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347352863"/>
              </p:ext>
            </p:extLst>
          </p:nvPr>
        </p:nvGraphicFramePr>
        <p:xfrm>
          <a:off x="457216" y="895350"/>
          <a:ext cx="8246619" cy="3429000"/>
        </p:xfrm>
        <a:graphic>
          <a:graphicData uri="http://schemas.openxmlformats.org/presentationml/2006/ole">
            <mc:AlternateContent xmlns:mc="http://schemas.openxmlformats.org/markup-compatibility/2006">
              <mc:Choice xmlns:v="urn:schemas-microsoft-com:vml" Requires="v">
                <p:oleObj spid="_x0000_s1031" name="Document" r:id="rId3" imgW="6604000" imgH="2501900" progId="Word.Document.12">
                  <p:embed/>
                </p:oleObj>
              </mc:Choice>
              <mc:Fallback>
                <p:oleObj name="Document" r:id="rId3" imgW="6604000" imgH="2501900" progId="Word.Document.12">
                  <p:embed/>
                  <p:pic>
                    <p:nvPicPr>
                      <p:cNvPr id="0" name=""/>
                      <p:cNvPicPr/>
                      <p:nvPr/>
                    </p:nvPicPr>
                    <p:blipFill>
                      <a:blip r:embed="rId4"/>
                      <a:stretch>
                        <a:fillRect/>
                      </a:stretch>
                    </p:blipFill>
                    <p:spPr>
                      <a:xfrm>
                        <a:off x="457216" y="895350"/>
                        <a:ext cx="8246619" cy="3429000"/>
                      </a:xfrm>
                      <a:prstGeom prst="rect">
                        <a:avLst/>
                      </a:prstGeom>
                    </p:spPr>
                  </p:pic>
                </p:oleObj>
              </mc:Fallback>
            </mc:AlternateContent>
          </a:graphicData>
        </a:graphic>
      </p:graphicFrame>
      <p:sp>
        <p:nvSpPr>
          <p:cNvPr id="7" name="TextBox 6"/>
          <p:cNvSpPr txBox="1"/>
          <p:nvPr/>
        </p:nvSpPr>
        <p:spPr>
          <a:xfrm>
            <a:off x="2819400" y="4171950"/>
            <a:ext cx="2796296" cy="369332"/>
          </a:xfrm>
          <a:prstGeom prst="rect">
            <a:avLst/>
          </a:prstGeom>
          <a:solidFill>
            <a:srgbClr val="0080FF"/>
          </a:solidFill>
        </p:spPr>
        <p:txBody>
          <a:bodyPr wrap="none" rtlCol="0">
            <a:spAutoFit/>
          </a:bodyPr>
          <a:lstStyle/>
          <a:p>
            <a:r>
              <a:rPr lang="en-US" b="1" dirty="0" smtClean="0">
                <a:solidFill>
                  <a:srgbClr val="FFFFFF"/>
                </a:solidFill>
              </a:rPr>
              <a:t>All MIE funds now received</a:t>
            </a:r>
            <a:endParaRPr lang="en-US" b="1" dirty="0">
              <a:solidFill>
                <a:srgbClr val="FFFFFF"/>
              </a:solidFill>
            </a:endParaRPr>
          </a:p>
        </p:txBody>
      </p:sp>
    </p:spTree>
    <p:extLst>
      <p:ext uri="{BB962C8B-B14F-4D97-AF65-F5344CB8AC3E}">
        <p14:creationId xmlns:p14="http://schemas.microsoft.com/office/powerpoint/2010/main" val="21939806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9" name="Content Placeholder 8"/>
          <p:cNvSpPr>
            <a:spLocks noGrp="1"/>
          </p:cNvSpPr>
          <p:nvPr>
            <p:ph idx="1"/>
          </p:nvPr>
        </p:nvSpPr>
        <p:spPr>
          <a:xfrm>
            <a:off x="152400" y="742950"/>
            <a:ext cx="8534400" cy="3851676"/>
          </a:xfrm>
        </p:spPr>
        <p:txBody>
          <a:bodyPr/>
          <a:lstStyle/>
          <a:p>
            <a:pPr marL="0" indent="0">
              <a:buNone/>
            </a:pPr>
            <a:r>
              <a:rPr lang="en-US" sz="1400" b="1" dirty="0" smtClean="0"/>
              <a:t> </a:t>
            </a:r>
            <a:r>
              <a:rPr lang="en-US" sz="1400" dirty="0" smtClean="0"/>
              <a:t>sPHENIX </a:t>
            </a:r>
            <a:r>
              <a:rPr lang="en-US" sz="1400" dirty="0"/>
              <a:t>MIE Project (Edward O'Brien [18368]</a:t>
            </a:r>
            <a:r>
              <a:rPr lang="en-US" sz="1400" dirty="0" smtClean="0"/>
              <a:t>) Report prepared by Irina Sourikova</a:t>
            </a:r>
            <a:endParaRPr lang="en-US" sz="1400" dirty="0"/>
          </a:p>
          <a:p>
            <a:pPr marL="0" indent="0">
              <a:buNone/>
            </a:pPr>
            <a:r>
              <a:rPr lang="en-US" sz="1400" b="1" dirty="0"/>
              <a:t>Reporting Period:</a:t>
            </a:r>
            <a:r>
              <a:rPr lang="en-US" sz="1400" dirty="0"/>
              <a:t>  12/1/2021 - 12/31/2021</a:t>
            </a:r>
          </a:p>
          <a:p>
            <a:pPr marL="0" indent="0">
              <a:buNone/>
            </a:pPr>
            <a:r>
              <a:rPr lang="en-US" sz="1400" dirty="0"/>
              <a:t>December 2021</a:t>
            </a:r>
          </a:p>
          <a:p>
            <a:pPr marL="0" indent="0">
              <a:buNone/>
            </a:pPr>
            <a:r>
              <a:rPr lang="en-US" sz="1400" dirty="0"/>
              <a:t>Cumulative BCWS $24,835,924</a:t>
            </a:r>
          </a:p>
          <a:p>
            <a:pPr marL="0" indent="0">
              <a:buNone/>
            </a:pPr>
            <a:r>
              <a:rPr lang="en-US" sz="1400" dirty="0"/>
              <a:t>Cumulative BCWP $23,145,035</a:t>
            </a:r>
          </a:p>
          <a:p>
            <a:pPr marL="0" indent="0">
              <a:buNone/>
            </a:pPr>
            <a:r>
              <a:rPr lang="en-US" sz="1400" dirty="0"/>
              <a:t>Cumulative ACWP $22,546,042</a:t>
            </a:r>
          </a:p>
          <a:p>
            <a:pPr marL="0" indent="0">
              <a:buNone/>
            </a:pPr>
            <a:r>
              <a:rPr lang="en-US" sz="1400" dirty="0"/>
              <a:t/>
            </a:r>
            <a:br>
              <a:rPr lang="en-US" sz="1400" dirty="0"/>
            </a:br>
            <a:r>
              <a:rPr lang="en-US" sz="1400" dirty="0"/>
              <a:t>SV = -$1,690,890</a:t>
            </a:r>
          </a:p>
          <a:p>
            <a:pPr marL="0" indent="0">
              <a:buNone/>
            </a:pPr>
            <a:r>
              <a:rPr lang="en-US" sz="1400" dirty="0"/>
              <a:t>CV = +$598,992</a:t>
            </a:r>
            <a:br>
              <a:rPr lang="en-US" sz="1400" dirty="0"/>
            </a:br>
            <a:r>
              <a:rPr lang="en-US" sz="1400" dirty="0"/>
              <a:t/>
            </a:r>
            <a:br>
              <a:rPr lang="en-US" sz="1400" dirty="0"/>
            </a:br>
            <a:r>
              <a:rPr lang="en-US" sz="1400" dirty="0"/>
              <a:t>SPI = 0.9319</a:t>
            </a:r>
          </a:p>
          <a:p>
            <a:pPr marL="0" indent="0">
              <a:buNone/>
            </a:pPr>
            <a:r>
              <a:rPr lang="en-US" sz="1400" dirty="0"/>
              <a:t>CPI = 1.0266</a:t>
            </a:r>
          </a:p>
          <a:p>
            <a:pPr marL="0" indent="0">
              <a:buNone/>
            </a:pPr>
            <a:r>
              <a:rPr lang="en-US" sz="1400" dirty="0"/>
              <a:t> </a:t>
            </a:r>
          </a:p>
          <a:p>
            <a:pPr marL="0" indent="0">
              <a:buNone/>
            </a:pPr>
            <a:r>
              <a:rPr lang="en-US" sz="1400" dirty="0"/>
              <a:t>The following report discusses the major sources of schedule variance, including all items comprising 1% of the total schedule variance, plus a few select other items, and discusses the impact as well as the corrective actions taken. The analysis is done at level 3 of the Work Breakdown Structure.</a:t>
            </a:r>
          </a:p>
          <a:p>
            <a:pPr marL="0" indent="0">
              <a:buNone/>
            </a:pPr>
            <a:r>
              <a:rPr lang="en-US" sz="1400" dirty="0"/>
              <a:t> </a:t>
            </a:r>
          </a:p>
          <a:p>
            <a:pPr marL="0" indent="0">
              <a:buNone/>
            </a:pPr>
            <a:endParaRPr lang="en-US" sz="1400" dirty="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19</a:t>
            </a:fld>
            <a:endParaRPr lang="en-US" altLang="en-US" dirty="0"/>
          </a:p>
        </p:txBody>
      </p:sp>
    </p:spTree>
    <p:extLst>
      <p:ext uri="{BB962C8B-B14F-4D97-AF65-F5344CB8AC3E}">
        <p14:creationId xmlns:p14="http://schemas.microsoft.com/office/powerpoint/2010/main" val="18937089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b="0" dirty="0"/>
              <a:t>   BNL 1008 Infrastructure &amp; Facility Upgrade  </a:t>
            </a:r>
          </a:p>
        </p:txBody>
      </p:sp>
      <p:sp>
        <p:nvSpPr>
          <p:cNvPr id="7" name="Content Placeholder 2"/>
          <p:cNvSpPr txBox="1">
            <a:spLocks/>
          </p:cNvSpPr>
          <p:nvPr/>
        </p:nvSpPr>
        <p:spPr>
          <a:xfrm>
            <a:off x="279329" y="1352550"/>
            <a:ext cx="8884209" cy="3735283"/>
          </a:xfrm>
          <a:prstGeom prst="rect">
            <a:avLst/>
          </a:prstGeom>
          <a:solidFill>
            <a:srgbClr val="FFFFFF"/>
          </a:solidFill>
        </p:spPr>
        <p:txBody>
          <a:bodyPr vert="horz" lIns="91434" tIns="45717" rIns="91434" bIns="45717"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t>
            </a:r>
            <a:r>
              <a:rPr lang="en-US" sz="1600" dirty="0">
                <a:solidFill>
                  <a:srgbClr val="0F80FF"/>
                </a:solidFill>
              </a:rPr>
              <a:t>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a:t>PreOps prior to RHIC collisions</a:t>
            </a:r>
          </a:p>
          <a:p>
            <a:pPr marL="0" indent="0">
              <a:buNone/>
            </a:pPr>
            <a:r>
              <a:rPr lang="en-US" sz="1700" b="1" dirty="0"/>
              <a:t>Schedule</a:t>
            </a:r>
          </a:p>
          <a:p>
            <a:pPr lvl="1"/>
            <a:r>
              <a:rPr lang="en-US" sz="1600" dirty="0"/>
              <a:t>sPHENIX Ready for Operations (Early Completion)  </a:t>
            </a:r>
            <a:r>
              <a:rPr lang="en-US" sz="1600" dirty="0" smtClean="0"/>
              <a:t>1/19/23</a:t>
            </a:r>
            <a:endParaRPr lang="en-US" sz="1600" dirty="0"/>
          </a:p>
          <a:p>
            <a:pPr lvl="1"/>
            <a:r>
              <a:rPr lang="en-US" sz="1600" dirty="0"/>
              <a:t>First RHIC run of sPHENIX Feb 1, 2023  </a:t>
            </a:r>
          </a:p>
          <a:p>
            <a:pPr lvl="1"/>
            <a:r>
              <a:rPr lang="en-US" sz="1600" dirty="0"/>
              <a:t>0</a:t>
            </a:r>
            <a:r>
              <a:rPr lang="en-US" sz="1600" dirty="0" smtClean="0"/>
              <a:t>.5 </a:t>
            </a:r>
            <a:r>
              <a:rPr lang="en-US" sz="1600" dirty="0"/>
              <a:t>months float in schedule between sPHENIX ORR and </a:t>
            </a:r>
          </a:p>
          <a:p>
            <a:pPr marL="457200" lvl="1" indent="0">
              <a:buNone/>
            </a:pPr>
            <a:r>
              <a:rPr lang="en-US" sz="1600" dirty="0"/>
              <a:t>    nominal start of RHIC 2023 run.</a:t>
            </a:r>
          </a:p>
          <a:p>
            <a:pPr marL="0" indent="0">
              <a:buNone/>
            </a:pPr>
            <a:r>
              <a:rPr lang="en-US" sz="1800" b="1" dirty="0"/>
              <a:t>Cost</a:t>
            </a:r>
          </a:p>
          <a:p>
            <a:pPr lvl="1"/>
            <a:r>
              <a:rPr lang="en-US" sz="1600" b="1" dirty="0"/>
              <a:t>$33.4 M AY  Total Project Cost  with </a:t>
            </a:r>
            <a:r>
              <a:rPr lang="en-US" sz="1600" b="1" dirty="0" smtClean="0"/>
              <a:t>18.1</a:t>
            </a:r>
            <a:r>
              <a:rPr lang="en-US" sz="1600" b="1" dirty="0"/>
              <a:t>% contingency on ETC of </a:t>
            </a:r>
            <a:r>
              <a:rPr lang="en-US" sz="1600" b="1" dirty="0" smtClean="0"/>
              <a:t>$</a:t>
            </a:r>
            <a:r>
              <a:rPr lang="en-US" sz="1600" b="1" dirty="0" smtClean="0"/>
              <a:t>9.1</a:t>
            </a:r>
            <a:r>
              <a:rPr lang="en-US" sz="1600" b="1" dirty="0" smtClean="0"/>
              <a:t>M </a:t>
            </a:r>
            <a:endParaRPr lang="en-US" sz="1600" b="1" dirty="0"/>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4294967295"/>
          </p:nvPr>
        </p:nvSpPr>
        <p:spPr>
          <a:xfrm>
            <a:off x="7390774" y="4980333"/>
            <a:ext cx="1683815" cy="140038"/>
          </a:xfrm>
          <a:prstGeom prst="rect">
            <a:avLst/>
          </a:prstGeom>
        </p:spPr>
        <p:txBody>
          <a:bodyPr/>
          <a:lstStyle/>
          <a:p>
            <a:fld id="{D96174C5-6044-42D1-B178-7EA7F4E8CD18}" type="slidenum">
              <a:rPr lang="en-US" smtClean="0"/>
              <a:pPr/>
              <a:t>2</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134128991"/>
              </p:ext>
            </p:extLst>
          </p:nvPr>
        </p:nvGraphicFramePr>
        <p:xfrm>
          <a:off x="268672" y="590552"/>
          <a:ext cx="8832836" cy="761998"/>
        </p:xfrm>
        <a:graphic>
          <a:graphicData uri="http://schemas.openxmlformats.org/drawingml/2006/table">
            <a:tbl>
              <a:tblPr firstRow="1" bandRow="1">
                <a:tableStyleId>{F5AB1C69-6EDB-4FF4-983F-18BD219EF322}</a:tableStyleId>
              </a:tblPr>
              <a:tblGrid>
                <a:gridCol w="1159022">
                  <a:extLst>
                    <a:ext uri="{9D8B030D-6E8A-4147-A177-3AD203B41FA5}">
                      <a16:colId xmlns="" xmlns:a16="http://schemas.microsoft.com/office/drawing/2014/main" val="4246309965"/>
                    </a:ext>
                  </a:extLst>
                </a:gridCol>
                <a:gridCol w="1490170">
                  <a:extLst>
                    <a:ext uri="{9D8B030D-6E8A-4147-A177-3AD203B41FA5}">
                      <a16:colId xmlns="" xmlns:a16="http://schemas.microsoft.com/office/drawing/2014/main" val="2547196037"/>
                    </a:ext>
                  </a:extLst>
                </a:gridCol>
                <a:gridCol w="3274468">
                  <a:extLst>
                    <a:ext uri="{9D8B030D-6E8A-4147-A177-3AD203B41FA5}">
                      <a16:colId xmlns="" xmlns:a16="http://schemas.microsoft.com/office/drawing/2014/main" val="2998244554"/>
                    </a:ext>
                  </a:extLst>
                </a:gridCol>
                <a:gridCol w="1570337">
                  <a:extLst>
                    <a:ext uri="{9D8B030D-6E8A-4147-A177-3AD203B41FA5}">
                      <a16:colId xmlns="" xmlns:a16="http://schemas.microsoft.com/office/drawing/2014/main" val="859748088"/>
                    </a:ext>
                  </a:extLst>
                </a:gridCol>
                <a:gridCol w="1338839">
                  <a:extLst>
                    <a:ext uri="{9D8B030D-6E8A-4147-A177-3AD203B41FA5}">
                      <a16:colId xmlns="" xmlns:a16="http://schemas.microsoft.com/office/drawing/2014/main" val="2369523134"/>
                    </a:ext>
                  </a:extLst>
                </a:gridCol>
              </a:tblGrid>
              <a:tr h="353121">
                <a:tc>
                  <a:txBody>
                    <a:bodyPr/>
                    <a:lstStyle/>
                    <a:p>
                      <a:r>
                        <a:rPr lang="en-US" sz="1200" dirty="0"/>
                        <a:t>TPC</a:t>
                      </a:r>
                    </a:p>
                  </a:txBody>
                  <a:tcPr marT="34290" marB="34290">
                    <a:solidFill>
                      <a:srgbClr val="3399FF"/>
                    </a:solidFill>
                  </a:tcPr>
                </a:tc>
                <a:tc>
                  <a:txBody>
                    <a:bodyPr/>
                    <a:lstStyle/>
                    <a:p>
                      <a:r>
                        <a:rPr lang="en-US" sz="1200" dirty="0"/>
                        <a:t>Project Director</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 </a:t>
                      </a:r>
                    </a:p>
                  </a:txBody>
                  <a:tcPr marT="34290" marB="34290">
                    <a:solidFill>
                      <a:srgbClr val="3399FF"/>
                    </a:solidFill>
                  </a:tcPr>
                </a:tc>
                <a:tc>
                  <a:txBody>
                    <a:bodyPr/>
                    <a:lstStyle/>
                    <a:p>
                      <a:r>
                        <a:rPr lang="en-US" sz="1200" dirty="0"/>
                        <a:t>SPI</a:t>
                      </a:r>
                    </a:p>
                  </a:txBody>
                  <a:tcPr marT="34290" marB="34290">
                    <a:solidFill>
                      <a:srgbClr val="3399FF"/>
                    </a:solidFill>
                  </a:tcPr>
                </a:tc>
                <a:extLst>
                  <a:ext uri="{0D108BD9-81ED-4DB2-BD59-A6C34878D82A}">
                    <a16:rowId xmlns="" xmlns:a16="http://schemas.microsoft.com/office/drawing/2014/main" val="291641492"/>
                  </a:ext>
                </a:extLst>
              </a:tr>
              <a:tr h="408877">
                <a:tc>
                  <a:txBody>
                    <a:bodyPr/>
                    <a:lstStyle/>
                    <a:p>
                      <a:r>
                        <a:rPr lang="en-US" sz="1400" dirty="0"/>
                        <a:t>$33.4</a:t>
                      </a:r>
                      <a:r>
                        <a:rPr lang="en-US" sz="1400" baseline="0" dirty="0"/>
                        <a:t> M AY</a:t>
                      </a:r>
                      <a:endParaRPr lang="en-US" sz="1400" dirty="0"/>
                    </a:p>
                  </a:txBody>
                  <a:tcPr marT="34290" marB="34290">
                    <a:solidFill>
                      <a:schemeClr val="accent5">
                        <a:lumMod val="40000"/>
                        <a:lumOff val="6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40000"/>
                        <a:lumOff val="60000"/>
                      </a:schemeClr>
                    </a:solidFill>
                  </a:tcPr>
                </a:tc>
                <a:tc>
                  <a:txBody>
                    <a:bodyPr/>
                    <a:lstStyle/>
                    <a:p>
                      <a:r>
                        <a:rPr lang="en-US" sz="1400" dirty="0" smtClean="0"/>
                        <a:t>72.6%  </a:t>
                      </a:r>
                      <a:r>
                        <a:rPr lang="en-US" sz="1400" dirty="0"/>
                        <a:t>BCWP/BAC @ </a:t>
                      </a:r>
                      <a:r>
                        <a:rPr lang="en-US" sz="1400" dirty="0" smtClean="0"/>
                        <a:t>12/</a:t>
                      </a:r>
                      <a:r>
                        <a:rPr lang="en-US" sz="1400" dirty="0"/>
                        <a:t>31/2021</a:t>
                      </a:r>
                    </a:p>
                  </a:txBody>
                  <a:tcPr marT="34290" marB="34290">
                    <a:solidFill>
                      <a:schemeClr val="accent5">
                        <a:lumMod val="40000"/>
                        <a:lumOff val="60000"/>
                      </a:schemeClr>
                    </a:solidFill>
                  </a:tcPr>
                </a:tc>
                <a:tc>
                  <a:txBody>
                    <a:bodyPr/>
                    <a:lstStyle/>
                    <a:p>
                      <a:r>
                        <a:rPr lang="en-US" sz="1400" dirty="0" smtClean="0"/>
                        <a:t>0.99</a:t>
                      </a:r>
                      <a:endParaRPr lang="en-US" sz="1400" dirty="0"/>
                    </a:p>
                  </a:txBody>
                  <a:tcPr marT="34290" marB="34290">
                    <a:solidFill>
                      <a:schemeClr val="accent5">
                        <a:lumMod val="40000"/>
                        <a:lumOff val="60000"/>
                      </a:schemeClr>
                    </a:solidFill>
                  </a:tcPr>
                </a:tc>
                <a:tc>
                  <a:txBody>
                    <a:bodyPr/>
                    <a:lstStyle/>
                    <a:p>
                      <a:r>
                        <a:rPr lang="en-US" sz="1400" dirty="0"/>
                        <a:t> </a:t>
                      </a:r>
                      <a:r>
                        <a:rPr lang="en-US" sz="1400" dirty="0" smtClean="0"/>
                        <a:t>0.85</a:t>
                      </a:r>
                      <a:endParaRPr lang="en-US" sz="1400" dirty="0"/>
                    </a:p>
                  </a:txBody>
                  <a:tcPr marT="34290" marB="34290">
                    <a:solidFill>
                      <a:schemeClr val="accent5">
                        <a:lumMod val="40000"/>
                        <a:lumOff val="60000"/>
                      </a:schemeClr>
                    </a:solidFill>
                  </a:tcPr>
                </a:tc>
                <a:extLst>
                  <a:ext uri="{0D108BD9-81ED-4DB2-BD59-A6C34878D82A}">
                    <a16:rowId xmlns="" xmlns:a16="http://schemas.microsoft.com/office/drawing/2014/main" val="1730370277"/>
                  </a:ext>
                </a:extLst>
              </a:tr>
            </a:tbl>
          </a:graphicData>
        </a:graphic>
      </p:graphicFrame>
      <p:pic>
        <p:nvPicPr>
          <p:cNvPr id="8" name="Picture 7"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1464" y="2715846"/>
            <a:ext cx="2393461" cy="1914769"/>
          </a:xfrm>
          <a:prstGeom prst="rect">
            <a:avLst/>
          </a:prstGeom>
          <a:ln>
            <a:noFill/>
          </a:ln>
        </p:spPr>
      </p:pic>
      <p:sp>
        <p:nvSpPr>
          <p:cNvPr id="11" name="TextBox 10"/>
          <p:cNvSpPr txBox="1"/>
          <p:nvPr/>
        </p:nvSpPr>
        <p:spPr>
          <a:xfrm>
            <a:off x="3772813" y="2390076"/>
            <a:ext cx="3205480" cy="584776"/>
          </a:xfrm>
          <a:prstGeom prst="rect">
            <a:avLst/>
          </a:prstGeom>
          <a:solidFill>
            <a:srgbClr val="0080FF"/>
          </a:solidFill>
        </p:spPr>
        <p:txBody>
          <a:bodyPr wrap="square" rtlCol="0">
            <a:spAutoFit/>
          </a:bodyPr>
          <a:lstStyle/>
          <a:p>
            <a:r>
              <a:rPr lang="en-US" sz="1600" b="1" dirty="0" smtClean="0">
                <a:solidFill>
                  <a:schemeClr val="bg1"/>
                </a:solidFill>
              </a:rPr>
              <a:t>85.4% </a:t>
            </a:r>
            <a:r>
              <a:rPr lang="en-US" sz="1600" b="1" dirty="0">
                <a:solidFill>
                  <a:schemeClr val="bg1"/>
                </a:solidFill>
              </a:rPr>
              <a:t>Costed and Committed</a:t>
            </a:r>
          </a:p>
          <a:p>
            <a:r>
              <a:rPr lang="en-US" sz="1600" b="1" dirty="0">
                <a:solidFill>
                  <a:schemeClr val="bg1"/>
                </a:solidFill>
              </a:rPr>
              <a:t>Commitments = </a:t>
            </a:r>
            <a:r>
              <a:rPr lang="en-US" sz="1600" b="1" dirty="0" smtClean="0">
                <a:solidFill>
                  <a:schemeClr val="bg1"/>
                </a:solidFill>
              </a:rPr>
              <a:t>$</a:t>
            </a:r>
            <a:r>
              <a:rPr lang="en-US" sz="1600" b="1" dirty="0" smtClean="0">
                <a:solidFill>
                  <a:schemeClr val="bg1"/>
                </a:solidFill>
              </a:rPr>
              <a:t>3.59</a:t>
            </a:r>
            <a:r>
              <a:rPr lang="en-US" sz="1600" b="1" dirty="0" smtClean="0">
                <a:solidFill>
                  <a:schemeClr val="bg1"/>
                </a:solidFill>
              </a:rPr>
              <a:t>M</a:t>
            </a:r>
            <a:endParaRPr lang="en-US" sz="1600" b="1" dirty="0">
              <a:solidFill>
                <a:schemeClr val="bg1"/>
              </a:solidFill>
            </a:endParaRPr>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1741565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a:t>
            </a:r>
            <a:r>
              <a:rPr lang="en-US" dirty="0" smtClean="0"/>
              <a:t>Report - TPC  </a:t>
            </a:r>
            <a:endParaRPr lang="en-US" dirty="0"/>
          </a:p>
        </p:txBody>
      </p:sp>
      <p:sp>
        <p:nvSpPr>
          <p:cNvPr id="9" name="Content Placeholder 8"/>
          <p:cNvSpPr>
            <a:spLocks noGrp="1"/>
          </p:cNvSpPr>
          <p:nvPr>
            <p:ph idx="1"/>
          </p:nvPr>
        </p:nvSpPr>
        <p:spPr>
          <a:xfrm>
            <a:off x="381000" y="742950"/>
            <a:ext cx="8229600" cy="2743200"/>
          </a:xfrm>
        </p:spPr>
        <p:txBody>
          <a:bodyPr/>
          <a:lstStyle/>
          <a:p>
            <a:pPr marL="0" indent="0">
              <a:buNone/>
            </a:pPr>
            <a:r>
              <a:rPr lang="en-US" sz="1400" b="1" dirty="0"/>
              <a:t>WBS 1.2.1 TPC Mechanics</a:t>
            </a:r>
            <a:endParaRPr lang="en-US" sz="1400" dirty="0"/>
          </a:p>
          <a:p>
            <a:pPr marL="0" indent="0">
              <a:buNone/>
            </a:pPr>
            <a:r>
              <a:rPr lang="en-US" sz="1400" dirty="0"/>
              <a:t>Description – None.</a:t>
            </a:r>
          </a:p>
          <a:p>
            <a:pPr marL="0" indent="0">
              <a:buNone/>
            </a:pPr>
            <a:r>
              <a:rPr lang="en-US" sz="1400" dirty="0"/>
              <a:t>Impact – None.</a:t>
            </a:r>
          </a:p>
          <a:p>
            <a:pPr marL="0" indent="0">
              <a:buNone/>
            </a:pPr>
            <a:r>
              <a:rPr lang="en-US" sz="1400" dirty="0"/>
              <a:t>Corrective – None.</a:t>
            </a:r>
          </a:p>
          <a:p>
            <a:pPr marL="0" indent="0">
              <a:buNone/>
            </a:pPr>
            <a:r>
              <a:rPr lang="en-US" sz="1400" dirty="0"/>
              <a:t> </a:t>
            </a:r>
          </a:p>
          <a:p>
            <a:pPr marL="0" indent="0">
              <a:buNone/>
            </a:pPr>
            <a:r>
              <a:rPr lang="en-US" sz="1400" b="1" dirty="0"/>
              <a:t>WBS 1.2.2 TPC GEM Modules R1</a:t>
            </a:r>
            <a:endParaRPr lang="en-US" sz="1400" dirty="0"/>
          </a:p>
          <a:p>
            <a:pPr marL="0" indent="0">
              <a:buNone/>
            </a:pPr>
            <a:r>
              <a:rPr lang="en-US" sz="1400" b="1" dirty="0"/>
              <a:t>WBS 1.2.3 TPC GEM Modules R2</a:t>
            </a:r>
            <a:endParaRPr lang="en-US" sz="1400" dirty="0"/>
          </a:p>
          <a:p>
            <a:pPr marL="0" indent="0">
              <a:buNone/>
            </a:pPr>
            <a:r>
              <a:rPr lang="en-US" sz="1400" b="1" dirty="0"/>
              <a:t>WBS 1.2.4 TPC GEM Modules R3</a:t>
            </a:r>
            <a:endParaRPr lang="en-US" sz="1400" dirty="0"/>
          </a:p>
          <a:p>
            <a:pPr marL="0" indent="0">
              <a:buNone/>
            </a:pPr>
            <a:r>
              <a:rPr lang="en-US" sz="1400" dirty="0"/>
              <a:t>Description – None.</a:t>
            </a:r>
          </a:p>
          <a:p>
            <a:pPr marL="0" indent="0">
              <a:buNone/>
            </a:pPr>
            <a:r>
              <a:rPr lang="en-US" sz="1400" dirty="0"/>
              <a:t>Impact – None.</a:t>
            </a:r>
          </a:p>
          <a:p>
            <a:pPr marL="0" indent="0">
              <a:buNone/>
            </a:pPr>
            <a:r>
              <a:rPr lang="en-US" sz="1400" dirty="0"/>
              <a:t>Corrective – None.</a:t>
            </a:r>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20</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666750"/>
            <a:ext cx="9144000" cy="954107"/>
          </a:xfrm>
          <a:prstGeom prst="rect">
            <a:avLst/>
          </a:prstGeom>
        </p:spPr>
        <p:txBody>
          <a:bodyPr wrap="square">
            <a:spAutoFit/>
          </a:bodyPr>
          <a:lstStyle/>
          <a:p>
            <a:r>
              <a:rPr lang="en-US" sz="1400" b="1" dirty="0" smtClean="0"/>
              <a:t> </a:t>
            </a:r>
            <a:endParaRPr lang="en-US" sz="1400" dirty="0"/>
          </a:p>
          <a:p>
            <a:endParaRPr lang="en-US" sz="1400" dirty="0"/>
          </a:p>
          <a:p>
            <a:r>
              <a:rPr lang="en-US" sz="1400" dirty="0" smtClean="0"/>
              <a:t> </a:t>
            </a:r>
            <a:endParaRPr lang="en-US" sz="1400" dirty="0"/>
          </a:p>
          <a:p>
            <a:endParaRPr lang="en-US" sz="1400" dirty="0"/>
          </a:p>
        </p:txBody>
      </p:sp>
    </p:spTree>
    <p:extLst>
      <p:ext uri="{BB962C8B-B14F-4D97-AF65-F5344CB8AC3E}">
        <p14:creationId xmlns:p14="http://schemas.microsoft.com/office/powerpoint/2010/main" val="42867040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a:t>
            </a:r>
            <a:r>
              <a:rPr lang="en-US" dirty="0" smtClean="0"/>
              <a:t>Report -TPC  </a:t>
            </a:r>
            <a:endParaRPr lang="en-US" dirty="0"/>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a:t>WBS 1.2.5 TPC Front End Electronics.</a:t>
            </a:r>
            <a:r>
              <a:rPr lang="en-US" sz="1400" dirty="0"/>
              <a:t/>
            </a:r>
            <a:br>
              <a:rPr lang="en-US" sz="1400" dirty="0"/>
            </a:br>
            <a:r>
              <a:rPr lang="en-US" sz="1400" dirty="0"/>
              <a:t>Description – There are three activities with significant SV. They are: </a:t>
            </a:r>
          </a:p>
          <a:p>
            <a:pPr marL="0" indent="0">
              <a:buNone/>
            </a:pPr>
            <a:r>
              <a:rPr lang="en-US" sz="1400" dirty="0"/>
              <a:t>activity S141800 TPC FEE Production Components, SV = -$9,286,</a:t>
            </a:r>
          </a:p>
          <a:p>
            <a:pPr marL="0" indent="0">
              <a:buNone/>
            </a:pPr>
            <a:r>
              <a:rPr lang="en-US" sz="1400" dirty="0"/>
              <a:t>activity S142500 TPC FEE Low Voltage Power system, SV = -$30,883, </a:t>
            </a:r>
            <a:r>
              <a:rPr lang="en-US" sz="1400" dirty="0" smtClean="0"/>
              <a:t>and</a:t>
            </a:r>
            <a:endParaRPr lang="en-US" sz="1400" dirty="0"/>
          </a:p>
          <a:p>
            <a:pPr marL="0" indent="0">
              <a:buNone/>
            </a:pPr>
            <a:r>
              <a:rPr lang="en-US" sz="1400" dirty="0"/>
              <a:t>activity S143200 TPC FEE Production boards and assembly, SV = -$12,267. </a:t>
            </a:r>
          </a:p>
          <a:p>
            <a:pPr marL="0" indent="0">
              <a:buNone/>
            </a:pPr>
            <a:r>
              <a:rPr lang="en-US" sz="1400" dirty="0"/>
              <a:t>The net SV is -$52,436, which is a 74% improvement over last month.</a:t>
            </a:r>
          </a:p>
          <a:p>
            <a:pPr marL="0" indent="0">
              <a:buNone/>
            </a:pPr>
            <a:r>
              <a:rPr lang="en-US" sz="1400" dirty="0"/>
              <a:t>Impact – None as yet.</a:t>
            </a:r>
          </a:p>
          <a:p>
            <a:pPr marL="0" indent="0">
              <a:buNone/>
            </a:pPr>
            <a:r>
              <a:rPr lang="en-US" sz="1400" dirty="0"/>
              <a:t>Corrective – All the items covered by these activities are on order. The TPC FEE production components are on order and around 97% in hand; a specific timing crystal remains to be acquired but is on allocation and may require several months to obtain in bulk. Sample crystals each operating at a different frequency have been evaluated to see if the board can use a frequency for which an adequate supply of crystals can be obtained quickly. Fortunately, this is a simple 6-pad part that could be added later to otherwise assembled boards. The TPC FEE Low Voltage power supplies are delivered, with the remaining work being procurement of conductor wire and connectors and the fabrication of the cable assemblies for the LV system, all of which are on order. The series </a:t>
            </a:r>
            <a:r>
              <a:rPr lang="en-US" sz="1400" b="1" dirty="0" smtClean="0"/>
              <a:t> </a:t>
            </a:r>
            <a:r>
              <a:rPr lang="en-US" sz="1400" dirty="0"/>
              <a:t>production for the TPC boards started in November at the vendor. A first major delivery occurred in early December. About 7% of the TPC boards remain to be delivered.</a:t>
            </a:r>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21</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5862" y="590550"/>
            <a:ext cx="9144000" cy="954107"/>
          </a:xfrm>
          <a:prstGeom prst="rect">
            <a:avLst/>
          </a:prstGeom>
        </p:spPr>
        <p:txBody>
          <a:bodyPr wrap="square">
            <a:spAutoFit/>
          </a:bodyPr>
          <a:lstStyle/>
          <a:p>
            <a:r>
              <a:rPr lang="en-US" sz="1400" b="1" dirty="0" smtClean="0"/>
              <a:t> </a:t>
            </a:r>
            <a:endParaRPr lang="en-US" sz="1400" dirty="0"/>
          </a:p>
          <a:p>
            <a:endParaRPr lang="en-US" sz="1400" dirty="0" smtClean="0"/>
          </a:p>
          <a:p>
            <a:r>
              <a:rPr lang="en-US" sz="1400" dirty="0" smtClean="0"/>
              <a:t> </a:t>
            </a:r>
            <a:endParaRPr lang="en-US" sz="1400" dirty="0"/>
          </a:p>
          <a:p>
            <a:endParaRPr lang="en-US" sz="1400" dirty="0"/>
          </a:p>
        </p:txBody>
      </p:sp>
    </p:spTree>
    <p:extLst>
      <p:ext uri="{BB962C8B-B14F-4D97-AF65-F5344CB8AC3E}">
        <p14:creationId xmlns:p14="http://schemas.microsoft.com/office/powerpoint/2010/main" val="35559709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r>
              <a:rPr lang="en-US" dirty="0" smtClean="0"/>
              <a:t>- TPC </a:t>
            </a:r>
            <a:endParaRPr lang="en-US" dirty="0"/>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smtClean="0"/>
              <a:t> </a:t>
            </a:r>
            <a:r>
              <a:rPr lang="en-US" sz="1400" b="1" dirty="0"/>
              <a:t>WBS 1.2.6 TPC Data Aggregator Modules</a:t>
            </a:r>
            <a:endParaRPr lang="en-US" sz="1400" dirty="0"/>
          </a:p>
          <a:p>
            <a:pPr marL="0" indent="0">
              <a:buNone/>
            </a:pPr>
            <a:r>
              <a:rPr lang="en-US" sz="1400" dirty="0"/>
              <a:t>Description – One activity contributes to the SV:</a:t>
            </a:r>
          </a:p>
          <a:p>
            <a:pPr marL="0" indent="0">
              <a:buNone/>
            </a:pPr>
            <a:r>
              <a:rPr lang="en-US" sz="1400" dirty="0"/>
              <a:t>activity S147370 FELIX 2.0 board optical components, SV =-$93,719.</a:t>
            </a:r>
          </a:p>
          <a:p>
            <a:pPr marL="0" indent="0">
              <a:buNone/>
            </a:pPr>
            <a:r>
              <a:rPr lang="en-US" sz="1400" dirty="0"/>
              <a:t>Impact – None</a:t>
            </a:r>
          </a:p>
          <a:p>
            <a:pPr marL="0" indent="0">
              <a:buNone/>
            </a:pPr>
            <a:r>
              <a:rPr lang="en-US" sz="1400" dirty="0"/>
              <a:t>Corrective – The FELIX optical components are fiber optics and specialized connectors to group and route signals from the TPC FEE cards (WBS 1.2.5) to the FELIX boards. The topology of these connectors must accommodate a board used to reprogram the FEE cards in case of radiation-induced single event upsets (SEUs); this board’s architecture was determined at the beginning of March and the board’s layout is now complete. The fiber topology was updated, the bill of materials for the fiber optic components was revised, and submissions started to Procurement in April. This production will require first articles be built and tested prior to releasing the full production. A first article arrived at the beginning of August and is being tested. This is a harness of multiple fiber optic cables of over 50m length because it must reach from the Interaction Region to the Rack Room. This length has been checked as part of the acceptance of this first article. Proper operation of a FEE card and a FELIX card connected by this first article cable harness is now being checked.</a:t>
            </a:r>
          </a:p>
          <a:p>
            <a:endParaRPr lang="en-US" sz="1400"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22</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819151"/>
            <a:ext cx="9144000" cy="523220"/>
          </a:xfrm>
          <a:prstGeom prst="rect">
            <a:avLst/>
          </a:prstGeom>
        </p:spPr>
        <p:txBody>
          <a:bodyPr wrap="square">
            <a:spAutoFit/>
          </a:bodyPr>
          <a:lstStyle/>
          <a:p>
            <a:r>
              <a:rPr lang="en-US" sz="1400" b="1" dirty="0" smtClean="0"/>
              <a:t> </a:t>
            </a:r>
            <a:endParaRPr lang="en-US" sz="1400" dirty="0" smtClean="0"/>
          </a:p>
          <a:p>
            <a:r>
              <a:rPr lang="en-US" sz="1400" dirty="0" smtClean="0"/>
              <a:t> </a:t>
            </a:r>
            <a:endParaRPr lang="en-US" sz="1400" dirty="0"/>
          </a:p>
        </p:txBody>
      </p:sp>
    </p:spTree>
    <p:extLst>
      <p:ext uri="{BB962C8B-B14F-4D97-AF65-F5344CB8AC3E}">
        <p14:creationId xmlns:p14="http://schemas.microsoft.com/office/powerpoint/2010/main" val="16976231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a:t>
            </a:r>
            <a:r>
              <a:rPr lang="en-US" dirty="0" smtClean="0"/>
              <a:t>Report - TPC  </a:t>
            </a:r>
            <a:endParaRPr lang="en-US"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23</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819150"/>
            <a:ext cx="9144000" cy="3108544"/>
          </a:xfrm>
          <a:prstGeom prst="rect">
            <a:avLst/>
          </a:prstGeom>
        </p:spPr>
        <p:txBody>
          <a:bodyPr wrap="square">
            <a:spAutoFit/>
          </a:bodyPr>
          <a:lstStyle/>
          <a:p>
            <a:r>
              <a:rPr lang="en-US" sz="1400" b="1" dirty="0"/>
              <a:t>WBS 1.2.7 TPC Support Systems</a:t>
            </a:r>
            <a:endParaRPr lang="en-US" sz="1400" dirty="0"/>
          </a:p>
          <a:p>
            <a:r>
              <a:rPr lang="en-US" sz="1400" dirty="0"/>
              <a:t>Description – There are two areas of effort. The TPC Lasers delivery has started but only the line lasers have been delivered, with the diffuse lasers remaining on order, SV =-$158,058. The TPC Gas System has procured and received some 60% of the components but still needs to place requisitions for the balance, SV =-$36,406. </a:t>
            </a:r>
          </a:p>
          <a:p>
            <a:r>
              <a:rPr lang="en-US" sz="1400" dirty="0"/>
              <a:t>The total SV for these key items is -$194,464.</a:t>
            </a:r>
          </a:p>
          <a:p>
            <a:r>
              <a:rPr lang="en-US" sz="1400" dirty="0"/>
              <a:t>Impact – These are all items being procured ahead of their needed installation to allow for more time to test them on the bench and adjust settings. </a:t>
            </a:r>
          </a:p>
          <a:p>
            <a:r>
              <a:rPr lang="en-US" sz="1400" dirty="0"/>
              <a:t>Corrective – The Final Design Reviews are complete. The Procurement Readiness Reviews for the lasers and gas systems are complete. A contract for the six Diffuse Lasers was awarded in September. The delivery schedule for these six units will stretch into summer 2022, with one unit expected to be delivered every 2 months. Procurements for remaining items are being submitted.</a:t>
            </a:r>
          </a:p>
          <a:p>
            <a:endParaRPr lang="en-US" sz="1400" dirty="0" smtClean="0"/>
          </a:p>
          <a:p>
            <a:endParaRPr lang="en-US" sz="1400" dirty="0"/>
          </a:p>
          <a:p>
            <a:endParaRPr lang="en-US" sz="1400" dirty="0"/>
          </a:p>
        </p:txBody>
      </p:sp>
    </p:spTree>
    <p:extLst>
      <p:ext uri="{BB962C8B-B14F-4D97-AF65-F5344CB8AC3E}">
        <p14:creationId xmlns:p14="http://schemas.microsoft.com/office/powerpoint/2010/main" val="16937204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a:t>
            </a:r>
            <a:r>
              <a:rPr lang="en-US" dirty="0" smtClean="0"/>
              <a:t>Report - EMCal  </a:t>
            </a:r>
            <a:endParaRPr lang="en-US" dirty="0"/>
          </a:p>
        </p:txBody>
      </p:sp>
      <p:sp>
        <p:nvSpPr>
          <p:cNvPr id="2" name="Content Placeholder 1"/>
          <p:cNvSpPr>
            <a:spLocks noGrp="1"/>
          </p:cNvSpPr>
          <p:nvPr>
            <p:ph idx="1"/>
          </p:nvPr>
        </p:nvSpPr>
        <p:spPr/>
        <p:txBody>
          <a:bodyPr/>
          <a:lstStyle/>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24</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819150"/>
            <a:ext cx="9296400" cy="738664"/>
          </a:xfrm>
          <a:prstGeom prst="rect">
            <a:avLst/>
          </a:prstGeom>
        </p:spPr>
        <p:txBody>
          <a:bodyPr wrap="square">
            <a:spAutoFit/>
          </a:bodyPr>
          <a:lstStyle/>
          <a:p>
            <a:r>
              <a:rPr lang="en-US" sz="1400" b="1" dirty="0" smtClean="0"/>
              <a:t> </a:t>
            </a:r>
            <a:endParaRPr lang="en-US" sz="1400" dirty="0"/>
          </a:p>
          <a:p>
            <a:endParaRPr lang="en-US" sz="1400" b="1" dirty="0"/>
          </a:p>
          <a:p>
            <a:endParaRPr lang="en-US" sz="1400" dirty="0"/>
          </a:p>
        </p:txBody>
      </p:sp>
      <p:sp>
        <p:nvSpPr>
          <p:cNvPr id="9" name="Rectangle 8"/>
          <p:cNvSpPr/>
          <p:nvPr/>
        </p:nvSpPr>
        <p:spPr>
          <a:xfrm>
            <a:off x="228600" y="819150"/>
            <a:ext cx="8763000" cy="2893100"/>
          </a:xfrm>
          <a:prstGeom prst="rect">
            <a:avLst/>
          </a:prstGeom>
        </p:spPr>
        <p:txBody>
          <a:bodyPr wrap="square">
            <a:spAutoFit/>
          </a:bodyPr>
          <a:lstStyle/>
          <a:p>
            <a:r>
              <a:rPr lang="en-US" sz="1400" b="1" dirty="0"/>
              <a:t>WBS 1.3.1 EMCal Blocks</a:t>
            </a:r>
            <a:endParaRPr lang="en-US" sz="1400" dirty="0"/>
          </a:p>
          <a:p>
            <a:r>
              <a:rPr lang="en-US" sz="1400" dirty="0"/>
              <a:t>Description – This work is now complete and thus removed from the critical path for the MIE.</a:t>
            </a:r>
          </a:p>
          <a:p>
            <a:r>
              <a:rPr lang="en-US" sz="1400" dirty="0"/>
              <a:t>Impact – None.</a:t>
            </a:r>
          </a:p>
          <a:p>
            <a:r>
              <a:rPr lang="en-US" sz="1400" dirty="0"/>
              <a:t>Corrective – None.</a:t>
            </a:r>
          </a:p>
          <a:p>
            <a:r>
              <a:rPr lang="en-US" sz="1400" dirty="0"/>
              <a:t> </a:t>
            </a:r>
          </a:p>
          <a:p>
            <a:r>
              <a:rPr lang="en-US" sz="1400" b="1" dirty="0"/>
              <a:t>WBS 1.3.2 EMCal Modules and Sectors</a:t>
            </a:r>
            <a:endParaRPr lang="en-US" sz="1400" dirty="0"/>
          </a:p>
          <a:p>
            <a:r>
              <a:rPr lang="en-US" sz="1400" dirty="0"/>
              <a:t>Description – The S196910 Technical Support Labor for EMCal Assembly is not complete, SV = -$25,520.</a:t>
            </a:r>
          </a:p>
          <a:p>
            <a:r>
              <a:rPr lang="en-US" sz="1400" dirty="0"/>
              <a:t>Impact – None. The EMCal sector production remains near the critical path for the MIE.</a:t>
            </a:r>
          </a:p>
          <a:p>
            <a:r>
              <a:rPr lang="en-US" sz="1400" dirty="0"/>
              <a:t>Corrective – Labor to complete sectors remains a key aspect of holding the critical path schedule. Recent retirement of a technician has slowed the rate of sector production to the point that completion of the EMCal sectors only by late March 2022 appears now likely. A request to hire a replacement technician is being processed, and two technicians have been loaned to us by other groups at BNL These latter two technicians are at work and handling several mechanical tasks in sector assembly.</a:t>
            </a:r>
          </a:p>
        </p:txBody>
      </p:sp>
    </p:spTree>
    <p:extLst>
      <p:ext uri="{BB962C8B-B14F-4D97-AF65-F5344CB8AC3E}">
        <p14:creationId xmlns:p14="http://schemas.microsoft.com/office/powerpoint/2010/main" val="6372155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396"/>
            <a:ext cx="8229600" cy="546497"/>
          </a:xfrm>
        </p:spPr>
        <p:txBody>
          <a:bodyPr/>
          <a:lstStyle/>
          <a:p>
            <a:r>
              <a:rPr lang="en-US" sz="3200" dirty="0" smtClean="0"/>
              <a:t>MIE Variance </a:t>
            </a:r>
            <a:r>
              <a:rPr lang="en-US" sz="3200" dirty="0" smtClean="0"/>
              <a:t>Report </a:t>
            </a:r>
            <a:r>
              <a:rPr lang="mr-IN" sz="3200" dirty="0" smtClean="0"/>
              <a:t>–</a:t>
            </a:r>
            <a:r>
              <a:rPr lang="en-US" sz="3200" dirty="0" smtClean="0"/>
              <a:t> Cal Electronics  </a:t>
            </a:r>
            <a:endParaRPr lang="en-US" sz="3200" dirty="0"/>
          </a:p>
        </p:txBody>
      </p:sp>
      <p:sp>
        <p:nvSpPr>
          <p:cNvPr id="3" name="Content Placeholder 2"/>
          <p:cNvSpPr>
            <a:spLocks noGrp="1"/>
          </p:cNvSpPr>
          <p:nvPr>
            <p:ph idx="1"/>
          </p:nvPr>
        </p:nvSpPr>
        <p:spPr>
          <a:xfrm>
            <a:off x="228600" y="742950"/>
            <a:ext cx="8229600" cy="3394472"/>
          </a:xfrm>
        </p:spPr>
        <p:txBody>
          <a:bodyPr/>
          <a:lstStyle/>
          <a:p>
            <a:pPr marL="0" indent="0">
              <a:buNone/>
            </a:pPr>
            <a:r>
              <a:rPr lang="en-US" sz="1400" b="1" dirty="0"/>
              <a:t>WBS 1.5.2 Calorimeter Front End Electronics</a:t>
            </a:r>
            <a:endParaRPr lang="en-US" sz="1400" dirty="0"/>
          </a:p>
          <a:p>
            <a:pPr marL="0" indent="0">
              <a:buNone/>
            </a:pPr>
            <a:r>
              <a:rPr lang="en-US" sz="1400" dirty="0"/>
              <a:t>Description – Three separate activities contribute substantially to this SV. All consist of cable orders. The electronics board orders are all complete. The activities are:</a:t>
            </a:r>
          </a:p>
          <a:p>
            <a:pPr marL="0" indent="0">
              <a:buNone/>
            </a:pPr>
            <a:r>
              <a:rPr lang="en-US" sz="1400" dirty="0"/>
              <a:t>activity S233200 EMCal external cables are only 90% complete, SV = -$20,585,</a:t>
            </a:r>
          </a:p>
          <a:p>
            <a:pPr marL="0" indent="0">
              <a:buNone/>
            </a:pPr>
            <a:r>
              <a:rPr lang="en-US" sz="1400" dirty="0"/>
              <a:t>activity S233250 EMCal trunk signal cables are only 20% complete, SV = -$622,275, and</a:t>
            </a:r>
          </a:p>
          <a:p>
            <a:pPr marL="0" indent="0">
              <a:buNone/>
            </a:pPr>
            <a:r>
              <a:rPr lang="en-US" sz="1400" dirty="0"/>
              <a:t>activity S244400 HCal External cables are only 90% complete, SV = -$10,194.</a:t>
            </a:r>
            <a:br>
              <a:rPr lang="en-US" sz="1400" dirty="0"/>
            </a:br>
            <a:r>
              <a:rPr lang="en-US" sz="1400" dirty="0"/>
              <a:t>The total SV for these activities is -$653,054, a 26% improvement over last month driven by the start of delivery of the trunk signal cables.</a:t>
            </a:r>
          </a:p>
          <a:p>
            <a:pPr marL="0" indent="0">
              <a:buNone/>
            </a:pPr>
            <a:r>
              <a:rPr lang="en-US" sz="1400" dirty="0"/>
              <a:t>Impact – None.</a:t>
            </a:r>
          </a:p>
          <a:p>
            <a:pPr marL="0" indent="0">
              <a:buNone/>
            </a:pPr>
            <a:r>
              <a:rPr lang="en-US" sz="1400" dirty="0"/>
              <a:t>Correctives – The remaining cables are catalog items built to order to a custom length. The largest of the procurements for these were finally placed the first week of August. These remaining cables are all for installation external to the calorimeters and thus do not impact the progress in the rest of the MIE project. The vendor began delivery in December.</a:t>
            </a:r>
          </a:p>
          <a:p>
            <a:endParaRPr lang="en-US" sz="1400"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25</a:t>
            </a:fld>
            <a:endParaRPr lang="en-US" altLang="en-US" dirty="0"/>
          </a:p>
        </p:txBody>
      </p:sp>
      <p:sp>
        <p:nvSpPr>
          <p:cNvPr id="8" name="Rectangle 7"/>
          <p:cNvSpPr/>
          <p:nvPr/>
        </p:nvSpPr>
        <p:spPr>
          <a:xfrm>
            <a:off x="228600" y="742951"/>
            <a:ext cx="8763000" cy="307777"/>
          </a:xfrm>
          <a:prstGeom prst="rect">
            <a:avLst/>
          </a:prstGeom>
        </p:spPr>
        <p:txBody>
          <a:bodyPr wrap="square">
            <a:spAutoFit/>
          </a:bodyPr>
          <a:lstStyle/>
          <a:p>
            <a:pPr marL="0" indent="0">
              <a:spcBef>
                <a:spcPts val="600"/>
              </a:spcBef>
              <a:buNone/>
            </a:pPr>
            <a:r>
              <a:rPr lang="en-US" sz="1400" b="1" dirty="0" smtClean="0"/>
              <a:t> </a:t>
            </a:r>
            <a:endParaRPr lang="en-US" sz="1400" b="1" dirty="0"/>
          </a:p>
        </p:txBody>
      </p:sp>
      <p:sp>
        <p:nvSpPr>
          <p:cNvPr id="2" name="Rectangle 1"/>
          <p:cNvSpPr/>
          <p:nvPr/>
        </p:nvSpPr>
        <p:spPr>
          <a:xfrm>
            <a:off x="0" y="666751"/>
            <a:ext cx="9144000" cy="954107"/>
          </a:xfrm>
          <a:prstGeom prst="rect">
            <a:avLst/>
          </a:prstGeom>
        </p:spPr>
        <p:txBody>
          <a:bodyPr wrap="square">
            <a:spAutoFit/>
          </a:bodyPr>
          <a:lstStyle/>
          <a:p>
            <a:r>
              <a:rPr lang="en-US" sz="1400" b="1" dirty="0" smtClean="0"/>
              <a:t> </a:t>
            </a:r>
            <a:endParaRPr lang="en-US" sz="1400" dirty="0"/>
          </a:p>
          <a:p>
            <a:endParaRPr lang="en-US" sz="1400" dirty="0" smtClean="0"/>
          </a:p>
          <a:p>
            <a:r>
              <a:rPr lang="en-US" sz="1400" dirty="0" smtClean="0"/>
              <a:t> </a:t>
            </a:r>
            <a:endParaRPr lang="en-US" sz="1400" dirty="0"/>
          </a:p>
          <a:p>
            <a:endParaRPr lang="en-US" sz="1400" dirty="0"/>
          </a:p>
        </p:txBody>
      </p:sp>
    </p:spTree>
    <p:extLst>
      <p:ext uri="{BB962C8B-B14F-4D97-AF65-F5344CB8AC3E}">
        <p14:creationId xmlns:p14="http://schemas.microsoft.com/office/powerpoint/2010/main" val="9819695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354" y="6350"/>
            <a:ext cx="8229600" cy="546497"/>
          </a:xfrm>
        </p:spPr>
        <p:txBody>
          <a:bodyPr/>
          <a:lstStyle/>
          <a:p>
            <a:r>
              <a:rPr lang="en-US" sz="3200" dirty="0" smtClean="0"/>
              <a:t>MIE Variance </a:t>
            </a:r>
            <a:r>
              <a:rPr lang="en-US" sz="3200" dirty="0" smtClean="0"/>
              <a:t>Report </a:t>
            </a:r>
            <a:r>
              <a:rPr lang="mr-IN" sz="3200" dirty="0" smtClean="0"/>
              <a:t>–</a:t>
            </a:r>
            <a:r>
              <a:rPr lang="en-US" sz="3200" dirty="0" smtClean="0"/>
              <a:t> Cal Electronics </a:t>
            </a:r>
            <a:endParaRPr lang="en-US" sz="3200" dirty="0"/>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smtClean="0"/>
              <a:t> </a:t>
            </a:r>
            <a:r>
              <a:rPr lang="en-US" sz="1400" b="1" dirty="0"/>
              <a:t>WBS 1.5.3 Calorimeter Digitizers</a:t>
            </a:r>
            <a:endParaRPr lang="en-US" sz="1400" dirty="0"/>
          </a:p>
          <a:p>
            <a:pPr marL="0" indent="0">
              <a:buNone/>
            </a:pPr>
            <a:r>
              <a:rPr lang="en-US" sz="1400" dirty="0"/>
              <a:t>Description – There are two activities contributing to this SV. They are: </a:t>
            </a:r>
          </a:p>
          <a:p>
            <a:pPr marL="0" indent="0">
              <a:buNone/>
            </a:pPr>
            <a:r>
              <a:rPr lang="en-US" sz="1400" dirty="0"/>
              <a:t>activity S252700 Digitizer Parts, now 95% complete, SV = -$33,927</a:t>
            </a:r>
            <a:r>
              <a:rPr lang="en-US" sz="1400" dirty="0" smtClean="0"/>
              <a:t>, and</a:t>
            </a:r>
            <a:endParaRPr lang="en-US" sz="1400" dirty="0"/>
          </a:p>
          <a:p>
            <a:pPr marL="0" indent="0">
              <a:buNone/>
            </a:pPr>
            <a:r>
              <a:rPr lang="en-US" sz="1400" dirty="0"/>
              <a:t>activity S252900 Digitizer Assembly, now 35% complete, SV = -$150,193,</a:t>
            </a:r>
          </a:p>
          <a:p>
            <a:pPr marL="0" indent="0">
              <a:buNone/>
            </a:pPr>
            <a:r>
              <a:rPr lang="en-US" sz="1400" dirty="0"/>
              <a:t>for a total SV = -$184,120, a 28% improvement from last month’s SV.</a:t>
            </a:r>
            <a:br>
              <a:rPr lang="en-US" sz="1400" dirty="0"/>
            </a:br>
            <a:r>
              <a:rPr lang="en-US" sz="1400" dirty="0"/>
              <a:t>Impact – None presently. The EMCal and OHCal sector production lines have an adequate number of digitizers to perform all needed QA during remaining detector construction. Therefore, the remaining digitizers are only needed by the completion of the MIE project.</a:t>
            </a:r>
          </a:p>
          <a:p>
            <a:pPr marL="0" indent="0">
              <a:buNone/>
            </a:pPr>
            <a:r>
              <a:rPr lang="en-US" sz="1400" dirty="0"/>
              <a:t>Corrective – The contract for the production digitizers is placed. The vendor indicates they have placed orders for production quantities of all parts but that world-wide supply chains have led to more lead time than foreseen pre-COVID. Supply chains for electronics parts continue to experience 6-9 months delays in parts availability. Parts arrivals have now reached 95% of required deliveries. The parts vendors used by the digitizer vendor now have accepted all remaining parts orders. Board orders are complete. Full assembly kits have been delivered to electronics assembly houses for three of the seven required board types and some 35% of the board assemblies have been completed.</a:t>
            </a:r>
          </a:p>
          <a:p>
            <a:pPr marL="0" indent="0">
              <a:buNone/>
            </a:pPr>
            <a:endParaRPr lang="en-US" sz="1400" b="1" dirty="0" smtClean="0"/>
          </a:p>
          <a:p>
            <a:pPr marL="0" indent="0">
              <a:buNone/>
            </a:pPr>
            <a:endParaRPr lang="en-US" sz="1400" dirty="0"/>
          </a:p>
          <a:p>
            <a:pPr marL="0" indent="0">
              <a:buNone/>
            </a:pPr>
            <a:r>
              <a:rPr lang="en-US" sz="1400" dirty="0" smtClean="0"/>
              <a:t> </a:t>
            </a:r>
            <a:endParaRPr lang="en-US" sz="1400" dirty="0"/>
          </a:p>
          <a:p>
            <a:pPr marL="0" indent="0">
              <a:buNone/>
            </a:pPr>
            <a:r>
              <a:rPr lang="en-US" sz="1400" dirty="0"/>
              <a:t> </a:t>
            </a:r>
          </a:p>
          <a:p>
            <a:pPr marL="0" indent="0">
              <a:buNone/>
            </a:pPr>
            <a:r>
              <a:rPr lang="en-US" sz="1400" dirty="0" smtClean="0"/>
              <a:t> </a:t>
            </a:r>
            <a:endParaRPr lang="en-US" sz="1400" dirty="0"/>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26</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Tree>
    <p:extLst>
      <p:ext uri="{BB962C8B-B14F-4D97-AF65-F5344CB8AC3E}">
        <p14:creationId xmlns:p14="http://schemas.microsoft.com/office/powerpoint/2010/main" val="22123527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smtClean="0"/>
              <a:t>MIE Variance </a:t>
            </a:r>
            <a:r>
              <a:rPr lang="en-US" sz="3200" dirty="0" smtClean="0"/>
              <a:t>Report </a:t>
            </a:r>
            <a:r>
              <a:rPr lang="mr-IN" sz="3200" dirty="0" smtClean="0"/>
              <a:t>–</a:t>
            </a:r>
            <a:r>
              <a:rPr lang="en-US" sz="3200" dirty="0" smtClean="0"/>
              <a:t>  DAQ/Trigger</a:t>
            </a:r>
            <a:endParaRPr lang="en-US" sz="3200" dirty="0"/>
          </a:p>
        </p:txBody>
      </p:sp>
      <p:sp>
        <p:nvSpPr>
          <p:cNvPr id="2" name="Content Placeholder 1"/>
          <p:cNvSpPr>
            <a:spLocks noGrp="1"/>
          </p:cNvSpPr>
          <p:nvPr>
            <p:ph idx="1"/>
          </p:nvPr>
        </p:nvSpPr>
        <p:spPr/>
        <p:txBody>
          <a:bodyPr/>
          <a:lstStyle/>
          <a:p>
            <a:pPr marL="0" indent="0">
              <a:buNone/>
            </a:pPr>
            <a:r>
              <a:rPr lang="en-US" sz="1400" b="1" dirty="0" smtClean="0"/>
              <a:t> </a:t>
            </a:r>
            <a:r>
              <a:rPr lang="en-US" sz="1400" b="1" dirty="0" smtClean="0"/>
              <a:t> </a:t>
            </a:r>
            <a:endParaRPr lang="en-US" sz="1400" b="1" dirty="0" smtClean="0"/>
          </a:p>
          <a:p>
            <a:pPr marL="0" indent="0">
              <a:buNone/>
            </a:pPr>
            <a:endParaRPr lang="en-US" sz="1400" dirty="0"/>
          </a:p>
          <a:p>
            <a:pPr marL="0" indent="0">
              <a:buNone/>
            </a:pPr>
            <a:r>
              <a:rPr lang="en-US" sz="1400" dirty="0" smtClean="0"/>
              <a:t> </a:t>
            </a:r>
            <a:endParaRPr lang="en-US" sz="1400" dirty="0"/>
          </a:p>
          <a:p>
            <a:pPr marL="0" indent="0">
              <a:buNone/>
            </a:pPr>
            <a:r>
              <a:rPr lang="en-US" sz="1400" dirty="0"/>
              <a:t> </a:t>
            </a:r>
          </a:p>
          <a:p>
            <a:pPr marL="0" indent="0">
              <a:buNone/>
            </a:pPr>
            <a:r>
              <a:rPr lang="en-US" sz="1400" dirty="0" smtClean="0"/>
              <a:t> </a:t>
            </a:r>
            <a:endParaRPr lang="en-US" sz="1400" dirty="0"/>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27</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9" name="Rectangle 8"/>
          <p:cNvSpPr/>
          <p:nvPr/>
        </p:nvSpPr>
        <p:spPr>
          <a:xfrm>
            <a:off x="228600" y="742950"/>
            <a:ext cx="8915400" cy="4185761"/>
          </a:xfrm>
          <a:prstGeom prst="rect">
            <a:avLst/>
          </a:prstGeom>
        </p:spPr>
        <p:txBody>
          <a:bodyPr wrap="square">
            <a:spAutoFit/>
          </a:bodyPr>
          <a:lstStyle/>
          <a:p>
            <a:r>
              <a:rPr lang="en-US" sz="1400" b="1" dirty="0"/>
              <a:t>WBS 1.6.1 Data Acquisition</a:t>
            </a:r>
            <a:endParaRPr lang="en-US" sz="1400" dirty="0"/>
          </a:p>
          <a:p>
            <a:r>
              <a:rPr lang="en-US" sz="1400" dirty="0"/>
              <a:t>Description – Three activities contributed to this SV, including:</a:t>
            </a:r>
          </a:p>
          <a:p>
            <a:r>
              <a:rPr lang="en-US" sz="1400" dirty="0"/>
              <a:t>activity S255900 Production Boards not complete, SV = -$121,503,</a:t>
            </a:r>
          </a:p>
          <a:p>
            <a:r>
              <a:rPr lang="en-US" sz="1400" dirty="0"/>
              <a:t>activity S256700 Crates not complete, SV = -$74,284,</a:t>
            </a:r>
          </a:p>
          <a:p>
            <a:r>
              <a:rPr lang="en-US" sz="1400" dirty="0"/>
              <a:t>and</a:t>
            </a:r>
          </a:p>
          <a:p>
            <a:r>
              <a:rPr lang="en-US" sz="1400" dirty="0"/>
              <a:t>activity S258700 jSEB Slow Control Boards not complete, SV = -$19,181,</a:t>
            </a:r>
          </a:p>
          <a:p>
            <a:r>
              <a:rPr lang="en-US" sz="1400" dirty="0"/>
              <a:t>for a total SV = -$214,968.</a:t>
            </a:r>
          </a:p>
          <a:p>
            <a:r>
              <a:rPr lang="en-US" sz="1400" dirty="0"/>
              <a:t>Impact – None. These items do not affect the production schedule for any other MIE items.</a:t>
            </a:r>
          </a:p>
          <a:p>
            <a:r>
              <a:rPr lang="en-US" sz="1400" dirty="0"/>
              <a:t>Corrective – The contract has been placed with the vendor for the final items. The vendor is now ordering parts and PCBs for this effort. These activities construct more of existing designs from the PHENIX experiment thus need no development or preproduction cycle.</a:t>
            </a:r>
          </a:p>
          <a:p>
            <a:r>
              <a:rPr lang="en-US" sz="1400" dirty="0"/>
              <a:t> </a:t>
            </a:r>
          </a:p>
          <a:p>
            <a:r>
              <a:rPr lang="en-US" sz="1400" b="1" dirty="0"/>
              <a:t>WBS 1.6.2 Local Level-1 Trigger</a:t>
            </a:r>
            <a:endParaRPr lang="en-US" sz="1400" dirty="0"/>
          </a:p>
          <a:p>
            <a:r>
              <a:rPr lang="en-US" sz="1400" dirty="0"/>
              <a:t>Description – Activity S264900 Production LL1 trigger is not complete, SV = -$135,800.</a:t>
            </a:r>
          </a:p>
          <a:p>
            <a:r>
              <a:rPr lang="en-US" sz="1400" dirty="0"/>
              <a:t>Impact – None</a:t>
            </a:r>
          </a:p>
          <a:p>
            <a:r>
              <a:rPr lang="en-US" sz="1400" dirty="0"/>
              <a:t>Corrective – The production manufacture is still expected to start in February 2022 based on the existing board assembly house and Bill of Materials. That production will complete this level-3 WBS. The contract with the vendor was finally placed in August. There is now some concern about electronics parts availability to complete this order by the Early Finish date. A review of the prototype is set for January.</a:t>
            </a:r>
          </a:p>
        </p:txBody>
      </p:sp>
    </p:spTree>
    <p:extLst>
      <p:ext uri="{BB962C8B-B14F-4D97-AF65-F5344CB8AC3E}">
        <p14:creationId xmlns:p14="http://schemas.microsoft.com/office/powerpoint/2010/main" val="13544621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354" y="6350"/>
            <a:ext cx="8229600" cy="546497"/>
          </a:xfrm>
        </p:spPr>
        <p:txBody>
          <a:bodyPr/>
          <a:lstStyle/>
          <a:p>
            <a:r>
              <a:rPr lang="en-US" sz="3200" dirty="0" smtClean="0"/>
              <a:t>MIE Variance </a:t>
            </a:r>
            <a:r>
              <a:rPr lang="en-US" sz="3200" dirty="0" smtClean="0"/>
              <a:t>Report </a:t>
            </a:r>
            <a:r>
              <a:rPr lang="mr-IN" sz="3200" dirty="0" smtClean="0"/>
              <a:t>–</a:t>
            </a:r>
            <a:r>
              <a:rPr lang="en-US" sz="3200" dirty="0" smtClean="0"/>
              <a:t>  DAQ/Trigger</a:t>
            </a:r>
            <a:endParaRPr lang="en-US" sz="3200" dirty="0"/>
          </a:p>
        </p:txBody>
      </p:sp>
      <p:sp>
        <p:nvSpPr>
          <p:cNvPr id="2" name="Content Placeholder 1"/>
          <p:cNvSpPr>
            <a:spLocks noGrp="1"/>
          </p:cNvSpPr>
          <p:nvPr>
            <p:ph idx="1"/>
          </p:nvPr>
        </p:nvSpPr>
        <p:spPr>
          <a:xfrm>
            <a:off x="152400" y="666750"/>
            <a:ext cx="8991600" cy="4191000"/>
          </a:xfrm>
        </p:spPr>
        <p:txBody>
          <a:bodyPr/>
          <a:lstStyle/>
          <a:p>
            <a:pPr marL="0" indent="0">
              <a:buNone/>
            </a:pPr>
            <a:r>
              <a:rPr lang="en-US" sz="1200" b="1" dirty="0" smtClean="0"/>
              <a:t>WBS </a:t>
            </a:r>
            <a:r>
              <a:rPr lang="en-US" sz="1200" b="1" dirty="0"/>
              <a:t>1.6.3 Global Level-1 Trigger</a:t>
            </a:r>
            <a:endParaRPr lang="en-US" sz="1200" dirty="0"/>
          </a:p>
          <a:p>
            <a:pPr marL="0" indent="0">
              <a:buNone/>
            </a:pPr>
            <a:r>
              <a:rPr lang="en-US" sz="1200" dirty="0"/>
              <a:t>Description – Activity S267600 Production of final GL1 is not complete, SV =-$24,505.</a:t>
            </a:r>
          </a:p>
          <a:p>
            <a:pPr marL="0" indent="0">
              <a:buNone/>
            </a:pPr>
            <a:r>
              <a:rPr lang="en-US" sz="1200" dirty="0"/>
              <a:t>Impact – None</a:t>
            </a:r>
          </a:p>
          <a:p>
            <a:pPr marL="0" indent="0">
              <a:buNone/>
            </a:pPr>
            <a:r>
              <a:rPr lang="en-US" sz="1200" dirty="0"/>
              <a:t>Corrective – The prototype Global Level-1 Trigger is being used as part of an extended test of electronics for sPHENIX. This test requires multiple front-end cards to operate, respond to triggers and timing signals, and send data to the production DAQ computers correctly over an extended period. These tests are done. The prototype board is in use with both calorimetry FEE and TPC FEE in the various test setups. The basic real-time board at the core of the Global Level-1 Trigger arrived in November. The design of the Global Level-1 Trigger and also the Timing System (WBS 1.6.4, below) has converged so that the same add-on </a:t>
            </a:r>
            <a:r>
              <a:rPr lang="en-US" sz="1200" dirty="0" err="1"/>
              <a:t>fanout</a:t>
            </a:r>
            <a:r>
              <a:rPr lang="en-US" sz="1200" dirty="0"/>
              <a:t> board can serve both functions. The circuit schematic for the </a:t>
            </a:r>
            <a:r>
              <a:rPr lang="en-US" sz="1200" dirty="0" err="1"/>
              <a:t>fanout</a:t>
            </a:r>
            <a:r>
              <a:rPr lang="en-US" sz="1200" dirty="0"/>
              <a:t> board needed was reviewed in December and approved to proceed to final layout and thence to manufacturing. Parts acquisition has started.</a:t>
            </a:r>
          </a:p>
          <a:p>
            <a:pPr marL="0" indent="0">
              <a:buNone/>
            </a:pPr>
            <a:r>
              <a:rPr lang="en-US" sz="1200" dirty="0"/>
              <a:t> </a:t>
            </a:r>
          </a:p>
          <a:p>
            <a:pPr marL="0" indent="0">
              <a:buNone/>
            </a:pPr>
            <a:r>
              <a:rPr lang="en-US" sz="1200" b="1" dirty="0"/>
              <a:t>WBS 1.6.4 Timing System</a:t>
            </a:r>
            <a:endParaRPr lang="en-US" sz="1200" dirty="0"/>
          </a:p>
          <a:p>
            <a:pPr marL="0" indent="0">
              <a:buNone/>
            </a:pPr>
            <a:r>
              <a:rPr lang="en-US" sz="1200" dirty="0"/>
              <a:t>Description – Activity S270300 Production of Timing System is not complete, SV =-$36,213.</a:t>
            </a:r>
          </a:p>
          <a:p>
            <a:pPr marL="0" indent="0">
              <a:buNone/>
            </a:pPr>
            <a:r>
              <a:rPr lang="en-US" sz="1200" dirty="0"/>
              <a:t>Impact – None</a:t>
            </a:r>
          </a:p>
          <a:p>
            <a:pPr marL="0" indent="0">
              <a:buNone/>
            </a:pPr>
            <a:r>
              <a:rPr lang="en-US" sz="1200" dirty="0"/>
              <a:t>Corrective – The prototype Timing System is being used as part of an extended test of electronics for sPHENIX. This test requires multiple front-end cards to operate, respond to triggers and timing signals, and send data to the production DAQ computers correctly over an extended period. These tests are done. The prototype board is in use with both calorimetry FEE and TPC FEE in the various test setups. The basic real-time board at the core of the Timing System arrived in November. The design of the Timing System and also the Global Level-1 Trigger (WBS 1.6.3, above) has converged so that the same add-on </a:t>
            </a:r>
            <a:r>
              <a:rPr lang="en-US" sz="1200" dirty="0" err="1"/>
              <a:t>fanout</a:t>
            </a:r>
            <a:r>
              <a:rPr lang="en-US" sz="1200" dirty="0"/>
              <a:t> board can serve both functions. The circuit schematic for the </a:t>
            </a:r>
            <a:r>
              <a:rPr lang="en-US" sz="1200" dirty="0" err="1"/>
              <a:t>fanout</a:t>
            </a:r>
            <a:r>
              <a:rPr lang="en-US" sz="1200" dirty="0"/>
              <a:t> board needed was reviewed in December and approved to proceed to final layout and thence to manufacturing. Parts acquisition has started</a:t>
            </a:r>
            <a:r>
              <a:rPr lang="en-US" sz="1200" dirty="0" smtClean="0"/>
              <a:t>.</a:t>
            </a:r>
            <a:r>
              <a:rPr lang="en-US" sz="1200" dirty="0"/>
              <a:t> </a:t>
            </a:r>
          </a:p>
          <a:p>
            <a:pPr marL="0" indent="0">
              <a:buNone/>
            </a:pPr>
            <a:endParaRPr lang="en-US" sz="1400" dirty="0"/>
          </a:p>
          <a:p>
            <a:pPr marL="0" indent="0">
              <a:buNone/>
            </a:pPr>
            <a:endParaRPr lang="en-US" sz="1400" b="1" dirty="0" smtClean="0"/>
          </a:p>
          <a:p>
            <a:pPr marL="0" indent="0">
              <a:buNone/>
            </a:pPr>
            <a:endParaRPr lang="en-US" sz="1400" dirty="0"/>
          </a:p>
          <a:p>
            <a:pPr marL="0" indent="0">
              <a:buNone/>
            </a:pPr>
            <a:r>
              <a:rPr lang="en-US" sz="1400" dirty="0" smtClean="0"/>
              <a:t> </a:t>
            </a:r>
            <a:endParaRPr lang="en-US" sz="1400" dirty="0"/>
          </a:p>
          <a:p>
            <a:pPr marL="0" indent="0">
              <a:buNone/>
            </a:pPr>
            <a:r>
              <a:rPr lang="en-US" sz="1400" dirty="0"/>
              <a:t> </a:t>
            </a:r>
          </a:p>
          <a:p>
            <a:pPr marL="0" indent="0">
              <a:buNone/>
            </a:pPr>
            <a:r>
              <a:rPr lang="en-US" sz="1400" dirty="0" smtClean="0"/>
              <a:t> </a:t>
            </a:r>
            <a:endParaRPr lang="en-US" sz="1400" dirty="0"/>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28</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Tree>
    <p:extLst>
      <p:ext uri="{BB962C8B-B14F-4D97-AF65-F5344CB8AC3E}">
        <p14:creationId xmlns:p14="http://schemas.microsoft.com/office/powerpoint/2010/main" val="29502970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354" y="6350"/>
            <a:ext cx="8229600" cy="546497"/>
          </a:xfrm>
        </p:spPr>
        <p:txBody>
          <a:bodyPr/>
          <a:lstStyle/>
          <a:p>
            <a:r>
              <a:rPr lang="en-US" sz="3200" dirty="0" smtClean="0"/>
              <a:t>MIE Variance </a:t>
            </a:r>
            <a:r>
              <a:rPr lang="en-US" sz="3200" dirty="0" smtClean="0"/>
              <a:t>Report </a:t>
            </a:r>
            <a:r>
              <a:rPr lang="mr-IN" sz="3200" dirty="0" smtClean="0"/>
              <a:t>–</a:t>
            </a:r>
            <a:r>
              <a:rPr lang="en-US" sz="3200" dirty="0" smtClean="0"/>
              <a:t>   Min Bias Det</a:t>
            </a:r>
            <a:endParaRPr lang="en-US" sz="3200" dirty="0"/>
          </a:p>
        </p:txBody>
      </p:sp>
      <p:sp>
        <p:nvSpPr>
          <p:cNvPr id="2" name="Content Placeholder 1"/>
          <p:cNvSpPr>
            <a:spLocks noGrp="1"/>
          </p:cNvSpPr>
          <p:nvPr>
            <p:ph idx="1"/>
          </p:nvPr>
        </p:nvSpPr>
        <p:spPr>
          <a:xfrm>
            <a:off x="152400" y="666750"/>
            <a:ext cx="8991600" cy="2590800"/>
          </a:xfrm>
        </p:spPr>
        <p:txBody>
          <a:bodyPr/>
          <a:lstStyle/>
          <a:p>
            <a:pPr marL="0" indent="0">
              <a:buNone/>
            </a:pPr>
            <a:r>
              <a:rPr lang="en-US" sz="1200" b="1" dirty="0" smtClean="0"/>
              <a:t> </a:t>
            </a:r>
            <a:r>
              <a:rPr lang="en-US" sz="1400" b="1" dirty="0" smtClean="0"/>
              <a:t>WBS </a:t>
            </a:r>
            <a:r>
              <a:rPr lang="en-US" sz="1400" b="1" dirty="0"/>
              <a:t>1.7 Min Bias Trigger Detector</a:t>
            </a:r>
            <a:endParaRPr lang="en-US" sz="1400" dirty="0"/>
          </a:p>
          <a:p>
            <a:pPr marL="0" indent="0">
              <a:buNone/>
            </a:pPr>
            <a:r>
              <a:rPr lang="en-US" sz="1400" dirty="0"/>
              <a:t>Description – Activity S273500 Min/Bias production digitizers is not complete, SV = -$8,572, and activity S273600 MBD Shaper/Disc Board is not complete, SV = -$53,879, for a total of -$62,451. </a:t>
            </a:r>
          </a:p>
          <a:p>
            <a:pPr marL="0" indent="0">
              <a:buNone/>
            </a:pPr>
            <a:r>
              <a:rPr lang="en-US" sz="1400" dirty="0"/>
              <a:t>Impact – None</a:t>
            </a:r>
          </a:p>
          <a:p>
            <a:pPr marL="0" indent="0">
              <a:buNone/>
            </a:pPr>
            <a:r>
              <a:rPr lang="en-US" sz="1400" dirty="0"/>
              <a:t>Corrective – The digitizers needed for the MBD are part of the larger digitizers order noted above for WBS 1.5.3 A final design review and production readiness review were held for the MBD shaper/discriminator board in February, no required changes were identified, and the board approved for production procurement. This procurement is placed with the vendor who prepared and tested the prototype versions. The all-too-common worldwide electronics procurements delays apply to the MBD also. Completion by December 2021 is still anticipated.</a:t>
            </a:r>
          </a:p>
          <a:p>
            <a:pPr marL="0" indent="0">
              <a:buNone/>
            </a:pPr>
            <a:endParaRPr lang="en-US" sz="1400" dirty="0"/>
          </a:p>
          <a:p>
            <a:pPr marL="0" indent="0">
              <a:buNone/>
            </a:pPr>
            <a:endParaRPr lang="en-US" sz="1400" b="1" dirty="0" smtClean="0"/>
          </a:p>
          <a:p>
            <a:pPr marL="0" indent="0">
              <a:buNone/>
            </a:pPr>
            <a:endParaRPr lang="en-US" sz="1400" dirty="0"/>
          </a:p>
          <a:p>
            <a:pPr marL="0" indent="0">
              <a:buNone/>
            </a:pPr>
            <a:r>
              <a:rPr lang="en-US" sz="1400" dirty="0" smtClean="0"/>
              <a:t> </a:t>
            </a:r>
            <a:endParaRPr lang="en-US" sz="1400" dirty="0"/>
          </a:p>
          <a:p>
            <a:pPr marL="0" indent="0">
              <a:buNone/>
            </a:pPr>
            <a:r>
              <a:rPr lang="en-US" sz="1400" dirty="0"/>
              <a:t> </a:t>
            </a:r>
          </a:p>
          <a:p>
            <a:pPr marL="0" indent="0">
              <a:buNone/>
            </a:pPr>
            <a:r>
              <a:rPr lang="en-US" sz="1400" dirty="0" smtClean="0"/>
              <a:t> </a:t>
            </a:r>
            <a:endParaRPr lang="en-US" sz="1400" dirty="0"/>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29</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Tree>
    <p:extLst>
      <p:ext uri="{BB962C8B-B14F-4D97-AF65-F5344CB8AC3E}">
        <p14:creationId xmlns:p14="http://schemas.microsoft.com/office/powerpoint/2010/main" val="38981205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09" y="666750"/>
            <a:ext cx="4929691" cy="4267198"/>
          </a:xfrm>
          <a:solidFill>
            <a:srgbClr val="FFFFFF"/>
          </a:solidFill>
        </p:spPr>
        <p:txBody>
          <a:bodyPr>
            <a:normAutofit/>
          </a:bodyPr>
          <a:lstStyle/>
          <a:p>
            <a:r>
              <a:rPr lang="en-US" sz="1300" b="1" dirty="0" smtClean="0"/>
              <a:t>OHCal Sectors 1-20 installed in 1008. Sector 21 to be installed tomorrow. All remaining OHCal sectors complete, tested and ready to install.</a:t>
            </a:r>
            <a:endParaRPr lang="en-US" sz="1300" dirty="0"/>
          </a:p>
          <a:p>
            <a:r>
              <a:rPr lang="en-US" sz="1300" b="1" dirty="0" smtClean="0"/>
              <a:t>All Inner HCal sectors instrumented.  Electronic burn in of final 8 sectors underway.</a:t>
            </a:r>
            <a:endParaRPr lang="en-US" sz="1300" b="1" dirty="0" smtClean="0">
              <a:cs typeface="Calibri" panose="020F0502020204030204" pitchFamily="34" charset="0"/>
            </a:endParaRPr>
          </a:p>
          <a:p>
            <a:r>
              <a:rPr lang="en-US" sz="1300" b="1" dirty="0" smtClean="0"/>
              <a:t>All EMCal</a:t>
            </a:r>
            <a:r>
              <a:rPr lang="en-US" sz="1300" dirty="0" smtClean="0"/>
              <a:t> </a:t>
            </a:r>
            <a:r>
              <a:rPr lang="en-US" sz="1300" b="1" dirty="0" smtClean="0"/>
              <a:t>blocks complete at UIUC/Fudan/PKU/CIAE </a:t>
            </a:r>
            <a:endParaRPr lang="en-US" sz="1300" dirty="0" smtClean="0"/>
          </a:p>
          <a:p>
            <a:r>
              <a:rPr lang="en-US" sz="1300" b="1" dirty="0" smtClean="0"/>
              <a:t>EMCal</a:t>
            </a:r>
            <a:r>
              <a:rPr lang="en-US" sz="1300" b="1" dirty="0" smtClean="0"/>
              <a:t> </a:t>
            </a:r>
            <a:r>
              <a:rPr lang="en-US" sz="1300" b="1" dirty="0"/>
              <a:t>Sectors </a:t>
            </a:r>
            <a:r>
              <a:rPr lang="en-US" sz="1300" b="1" dirty="0" smtClean="0"/>
              <a:t>83</a:t>
            </a:r>
            <a:r>
              <a:rPr lang="en-US" sz="1300" b="1" dirty="0" smtClean="0"/>
              <a:t>% (53/64)  </a:t>
            </a:r>
            <a:r>
              <a:rPr lang="en-US" sz="1300" b="1" dirty="0"/>
              <a:t>complete at BNL</a:t>
            </a:r>
            <a:r>
              <a:rPr lang="en-US" sz="1300" b="1" dirty="0" smtClean="0"/>
              <a:t>. </a:t>
            </a:r>
            <a:r>
              <a:rPr lang="en-US" sz="1300" b="1" dirty="0" smtClean="0"/>
              <a:t>We’ve assembled all</a:t>
            </a:r>
            <a:r>
              <a:rPr lang="en-US" sz="1300" b="1" dirty="0" smtClean="0"/>
              <a:t> </a:t>
            </a:r>
            <a:r>
              <a:rPr lang="en-US" sz="1300" b="1" dirty="0"/>
              <a:t>s</a:t>
            </a:r>
            <a:r>
              <a:rPr lang="en-US" sz="1300" b="1" dirty="0" smtClean="0"/>
              <a:t>ectors needed for installation prior to the magnet mapping.  </a:t>
            </a:r>
            <a:endParaRPr lang="en-US" sz="1300" dirty="0"/>
          </a:p>
          <a:p>
            <a:r>
              <a:rPr lang="en-US" sz="1300" b="1" dirty="0"/>
              <a:t>All TPC ASICs complete, tested and at BNL</a:t>
            </a:r>
            <a:r>
              <a:rPr lang="en-US" sz="1300" dirty="0"/>
              <a:t>. </a:t>
            </a:r>
            <a:r>
              <a:rPr lang="en-US" sz="1300" b="1" dirty="0"/>
              <a:t>TPC Fee </a:t>
            </a:r>
            <a:r>
              <a:rPr lang="en-US" sz="1300" b="1" dirty="0" smtClean="0"/>
              <a:t>boards/DAM boards 100% assembled. Testin</a:t>
            </a:r>
            <a:r>
              <a:rPr lang="en-US" sz="1300" b="1" dirty="0" smtClean="0"/>
              <a:t>g and firmware development underway. </a:t>
            </a:r>
            <a:r>
              <a:rPr lang="en-US" sz="1300" b="1" dirty="0" smtClean="0"/>
              <a:t>  </a:t>
            </a:r>
            <a:endParaRPr lang="en-US" sz="1300" dirty="0"/>
          </a:p>
          <a:p>
            <a:r>
              <a:rPr lang="en-US" sz="1300" b="1" dirty="0"/>
              <a:t>All EMCal and OHCal on-detector electronics received at BNL</a:t>
            </a:r>
            <a:r>
              <a:rPr lang="en-US" sz="1300" dirty="0"/>
              <a:t>.  Calorimeter digitizer components  continue to arrive at Columbia University </a:t>
            </a:r>
            <a:r>
              <a:rPr lang="en-US" sz="1300" b="1" dirty="0"/>
              <a:t>(</a:t>
            </a:r>
            <a:r>
              <a:rPr lang="en-US" sz="1300" b="1" dirty="0" smtClean="0"/>
              <a:t>99% </a:t>
            </a:r>
            <a:r>
              <a:rPr lang="en-US" sz="1300" b="1" dirty="0"/>
              <a:t>received to date)</a:t>
            </a:r>
          </a:p>
          <a:p>
            <a:r>
              <a:rPr lang="en-US" sz="1300" b="1" dirty="0"/>
              <a:t>All GEM framing for TPC </a:t>
            </a:r>
            <a:r>
              <a:rPr lang="en-US" sz="1300" dirty="0"/>
              <a:t>at WSU, WIS, Vanderbilt, Temple</a:t>
            </a:r>
            <a:r>
              <a:rPr lang="en-US" sz="1300" b="1" dirty="0"/>
              <a:t>. Quad-GEM module assembly 100% complete at SBU</a:t>
            </a:r>
          </a:p>
          <a:p>
            <a:r>
              <a:rPr lang="en-US" sz="1300" dirty="0"/>
              <a:t>Major DAQ/Trigger orders: </a:t>
            </a:r>
            <a:r>
              <a:rPr lang="en-US" sz="1300" b="1" dirty="0"/>
              <a:t>Large switch, DAQ computers and Buffer Boxes are delivered to BNL</a:t>
            </a:r>
            <a:r>
              <a:rPr lang="en-US" sz="1300" dirty="0"/>
              <a:t>.</a:t>
            </a:r>
            <a:endParaRPr lang="en-US" sz="1300" b="1" dirty="0"/>
          </a:p>
          <a:p>
            <a:pPr marL="0" indent="0">
              <a:buNone/>
            </a:pPr>
            <a:endParaRPr lang="en-US" sz="1400" b="1" dirty="0">
              <a:solidFill>
                <a:srgbClr val="0080FF"/>
              </a:solidFill>
            </a:endParaRPr>
          </a:p>
          <a:p>
            <a:pPr marL="0" indent="0">
              <a:buNone/>
            </a:pPr>
            <a:endParaRPr lang="en-US" sz="1800" b="1" dirty="0"/>
          </a:p>
          <a:p>
            <a:pPr marL="0" indent="0">
              <a:buNone/>
            </a:pPr>
            <a:endParaRPr lang="en-US" sz="1800" dirty="0"/>
          </a:p>
          <a:p>
            <a:pPr marL="0" indent="0">
              <a:buNone/>
            </a:pPr>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2" name="Title 1"/>
          <p:cNvSpPr>
            <a:spLocks noGrp="1"/>
          </p:cNvSpPr>
          <p:nvPr>
            <p:ph type="title"/>
          </p:nvPr>
        </p:nvSpPr>
        <p:spPr>
          <a:xfrm>
            <a:off x="652103" y="5946"/>
            <a:ext cx="9113157" cy="546497"/>
          </a:xfrm>
        </p:spPr>
        <p:txBody>
          <a:bodyPr>
            <a:normAutofit fontScale="90000"/>
          </a:bodyPr>
          <a:lstStyle/>
          <a:p>
            <a:r>
              <a:rPr lang="en-US" sz="3200" b="0" dirty="0"/>
              <a:t>  sPHENIX MIE Status  </a:t>
            </a:r>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3</a:t>
            </a:fld>
            <a:endParaRPr lang="en-US" altLang="en-US" dirty="0"/>
          </a:p>
        </p:txBody>
      </p:sp>
      <p:pic>
        <p:nvPicPr>
          <p:cNvPr id="7" name="Picture 6" descr="Screen Shot 2022-01-21 at 10.16.32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8140" y="3086100"/>
            <a:ext cx="4185860" cy="2057400"/>
          </a:xfrm>
          <a:prstGeom prst="rect">
            <a:avLst/>
          </a:prstGeom>
        </p:spPr>
      </p:pic>
      <p:pic>
        <p:nvPicPr>
          <p:cNvPr id="9" name="Picture 8" descr="Screen Shot 2022-01-21 at 10.30.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238" y="666750"/>
            <a:ext cx="3338110" cy="2286000"/>
          </a:xfrm>
          <a:prstGeom prst="rect">
            <a:avLst/>
          </a:prstGeom>
        </p:spPr>
      </p:pic>
      <p:sp>
        <p:nvSpPr>
          <p:cNvPr id="10" name="TextBox 9"/>
          <p:cNvSpPr txBox="1"/>
          <p:nvPr/>
        </p:nvSpPr>
        <p:spPr>
          <a:xfrm>
            <a:off x="5791200" y="666750"/>
            <a:ext cx="2026253" cy="369332"/>
          </a:xfrm>
          <a:prstGeom prst="rect">
            <a:avLst/>
          </a:prstGeom>
          <a:solidFill>
            <a:srgbClr val="0000FF"/>
          </a:solidFill>
        </p:spPr>
        <p:txBody>
          <a:bodyPr wrap="none" rtlCol="0">
            <a:spAutoFit/>
          </a:bodyPr>
          <a:lstStyle/>
          <a:p>
            <a:r>
              <a:rPr lang="en-US" dirty="0" smtClean="0">
                <a:solidFill>
                  <a:schemeClr val="accent6"/>
                </a:solidFill>
              </a:rPr>
              <a:t>EMCal Fighting Illini</a:t>
            </a:r>
            <a:endParaRPr lang="en-US" dirty="0">
              <a:solidFill>
                <a:schemeClr val="accent6"/>
              </a:solidFill>
            </a:endParaRPr>
          </a:p>
        </p:txBody>
      </p:sp>
      <p:sp>
        <p:nvSpPr>
          <p:cNvPr id="11" name="TextBox 10"/>
          <p:cNvSpPr txBox="1"/>
          <p:nvPr/>
        </p:nvSpPr>
        <p:spPr>
          <a:xfrm>
            <a:off x="4953000" y="3105150"/>
            <a:ext cx="2056973" cy="369332"/>
          </a:xfrm>
          <a:prstGeom prst="rect">
            <a:avLst/>
          </a:prstGeom>
          <a:solidFill>
            <a:srgbClr val="0080FF"/>
          </a:solidFill>
        </p:spPr>
        <p:txBody>
          <a:bodyPr wrap="none" rtlCol="0">
            <a:spAutoFit/>
          </a:bodyPr>
          <a:lstStyle/>
          <a:p>
            <a:r>
              <a:rPr lang="en-US" dirty="0" smtClean="0">
                <a:solidFill>
                  <a:schemeClr val="bg1"/>
                </a:solidFill>
              </a:rPr>
              <a:t>IHCal factory at BNL</a:t>
            </a:r>
            <a:endParaRPr lang="en-US" dirty="0">
              <a:solidFill>
                <a:schemeClr val="bg1"/>
              </a:solidFill>
            </a:endParaRPr>
          </a:p>
        </p:txBody>
      </p:sp>
      <p:sp>
        <p:nvSpPr>
          <p:cNvPr id="4" name="TextBox 3"/>
          <p:cNvSpPr txBox="1"/>
          <p:nvPr/>
        </p:nvSpPr>
        <p:spPr>
          <a:xfrm>
            <a:off x="5791200" y="2571750"/>
            <a:ext cx="1828107" cy="369332"/>
          </a:xfrm>
          <a:prstGeom prst="rect">
            <a:avLst/>
          </a:prstGeom>
          <a:noFill/>
        </p:spPr>
        <p:txBody>
          <a:bodyPr wrap="none" rtlCol="0">
            <a:spAutoFit/>
          </a:bodyPr>
          <a:lstStyle/>
          <a:p>
            <a:r>
              <a:rPr lang="en-US" dirty="0" smtClean="0">
                <a:solidFill>
                  <a:schemeClr val="bg1"/>
                </a:solidFill>
              </a:rPr>
              <a:t>Final EMCal block</a:t>
            </a:r>
            <a:endParaRPr lang="en-US" dirty="0">
              <a:solidFill>
                <a:schemeClr val="bg1"/>
              </a:solidFill>
            </a:endParaRPr>
          </a:p>
        </p:txBody>
      </p:sp>
      <p:cxnSp>
        <p:nvCxnSpPr>
          <p:cNvPr id="8" name="Straight Arrow Connector 7"/>
          <p:cNvCxnSpPr/>
          <p:nvPr/>
        </p:nvCxnSpPr>
        <p:spPr>
          <a:xfrm flipV="1">
            <a:off x="7086600" y="1962150"/>
            <a:ext cx="304800" cy="685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pPr>
              <a:defRPr/>
            </a:pPr>
            <a:r>
              <a:rPr lang="en-US" altLang="en-US" smtClean="0"/>
              <a:t>1/27/22</a:t>
            </a:r>
            <a:endParaRPr lang="en-US" altLang="en-US" dirty="0"/>
          </a:p>
        </p:txBody>
      </p:sp>
      <p:sp>
        <p:nvSpPr>
          <p:cNvPr id="12" name="Footer Placeholder 11"/>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5423710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1008 Infra and Facility Upgrade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658438"/>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2"/>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1"/>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1126492740"/>
              </p:ext>
            </p:extLst>
          </p:nvPr>
        </p:nvGraphicFramePr>
        <p:xfrm>
          <a:off x="511341" y="3122455"/>
          <a:ext cx="2431884" cy="35433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5">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5">
                <a:tc>
                  <a:txBody>
                    <a:bodyPr/>
                    <a:lstStyle/>
                    <a:p>
                      <a:pPr algn="ctr"/>
                      <a:r>
                        <a:rPr lang="en-US" sz="800" b="0" dirty="0">
                          <a:solidFill>
                            <a:schemeClr val="tx1"/>
                          </a:solidFill>
                        </a:rPr>
                        <a:t>0.85</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0.99</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4179043695"/>
              </p:ext>
            </p:extLst>
          </p:nvPr>
        </p:nvGraphicFramePr>
        <p:xfrm>
          <a:off x="4779170" y="3275523"/>
          <a:ext cx="2431884" cy="1114427"/>
        </p:xfrm>
        <a:graphic>
          <a:graphicData uri="http://schemas.openxmlformats.org/drawingml/2006/table">
            <a:tbl>
              <a:tblPr firstRow="1" bandRow="1">
                <a:tableStyleId>{5C22544A-7EE6-4342-B048-85BDC9FD1C3A}</a:tableStyleId>
              </a:tblPr>
              <a:tblGrid>
                <a:gridCol w="1663741">
                  <a:extLst>
                    <a:ext uri="{9D8B030D-6E8A-4147-A177-3AD203B41FA5}">
                      <a16:colId xmlns="" xmlns:a16="http://schemas.microsoft.com/office/drawing/2014/main" val="2785976325"/>
                    </a:ext>
                  </a:extLst>
                </a:gridCol>
                <a:gridCol w="768143">
                  <a:extLst>
                    <a:ext uri="{9D8B030D-6E8A-4147-A177-3AD203B41FA5}">
                      <a16:colId xmlns="" xmlns:a16="http://schemas.microsoft.com/office/drawing/2014/main" val="1842318650"/>
                    </a:ext>
                  </a:extLst>
                </a:gridCol>
              </a:tblGrid>
              <a:tr h="360045">
                <a:tc>
                  <a:txBody>
                    <a:bodyPr/>
                    <a:lstStyle/>
                    <a:p>
                      <a:r>
                        <a:rPr lang="en-US" sz="7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$27,250,195</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360045">
                <a:tc>
                  <a:txBody>
                    <a:bodyPr/>
                    <a:lstStyle/>
                    <a:p>
                      <a:r>
                        <a:rPr lang="en-US" sz="7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$23,059,648</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360045">
                <a:tc>
                  <a:txBody>
                    <a:bodyPr/>
                    <a:lstStyle/>
                    <a:p>
                      <a:r>
                        <a:rPr lang="en-US" sz="7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$23,383,523</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28"/>
            <a:ext cx="126332" cy="75073"/>
          </a:xfrm>
          <a:prstGeom prst="ellips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28"/>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0516"/>
            <a:ext cx="534194" cy="205383"/>
          </a:xfrm>
        </p:spPr>
        <p:txBody>
          <a:bodyPr/>
          <a:lstStyle/>
          <a:p>
            <a:fld id="{4B932B3A-BA38-40C7-ADEE-2A1902CEB265}" type="slidenum">
              <a:rPr lang="en-US" altLang="en-US" smtClean="0"/>
              <a:pPr/>
              <a:t>30</a:t>
            </a:fld>
            <a:endParaRPr lang="en-US" altLang="en-US" dirty="0"/>
          </a:p>
        </p:txBody>
      </p:sp>
      <p:cxnSp>
        <p:nvCxnSpPr>
          <p:cNvPr id="19" name="Straight Connector 18">
            <a:extLst>
              <a:ext uri="{FF2B5EF4-FFF2-40B4-BE49-F238E27FC236}">
                <a16:creationId xmlns="" xmlns:a16="http://schemas.microsoft.com/office/drawing/2014/main" id="{08B44467-2FFC-4B16-9486-8796274BB846}"/>
              </a:ext>
            </a:extLst>
          </p:cNvPr>
          <p:cNvCxnSpPr/>
          <p:nvPr/>
        </p:nvCxnSpPr>
        <p:spPr>
          <a:xfrm>
            <a:off x="363955" y="490851"/>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21" name="Footer Placeholder 2">
            <a:extLst>
              <a:ext uri="{FF2B5EF4-FFF2-40B4-BE49-F238E27FC236}">
                <a16:creationId xmlns="" xmlns:a16="http://schemas.microsoft.com/office/drawing/2014/main" id="{F65CA21E-1AAC-4F53-B810-43BBD7CAD9DB}"/>
              </a:ext>
            </a:extLst>
          </p:cNvPr>
          <p:cNvSpPr>
            <a:spLocks noGrp="1"/>
          </p:cNvSpPr>
          <p:nvPr>
            <p:ph type="ftr" sz="quarter" idx="11"/>
          </p:nvPr>
        </p:nvSpPr>
        <p:spPr>
          <a:xfrm>
            <a:off x="3888338" y="4899903"/>
            <a:ext cx="1828800" cy="155377"/>
          </a:xfrm>
        </p:spPr>
        <p:txBody>
          <a:bodyPr/>
          <a:lstStyle/>
          <a:p>
            <a:pPr>
              <a:defRPr/>
            </a:pPr>
            <a:r>
              <a:rPr lang="en-US" smtClean="0"/>
              <a:t>PMG</a:t>
            </a:r>
            <a:endParaRPr lang="en-US" dirty="0"/>
          </a:p>
        </p:txBody>
      </p:sp>
      <p:pic>
        <p:nvPicPr>
          <p:cNvPr id="17" name="Picture 16" descr="Chart, scatter chart&#10;&#10;Description automatically generated">
            <a:extLst>
              <a:ext uri="{FF2B5EF4-FFF2-40B4-BE49-F238E27FC236}">
                <a16:creationId xmlns="" xmlns:a16="http://schemas.microsoft.com/office/drawing/2014/main" id="{EBC0B45C-9055-4DEC-8963-C9D40BFB6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4790"/>
            <a:ext cx="9144000" cy="2303986"/>
          </a:xfrm>
          <a:prstGeom prst="rect">
            <a:avLst/>
          </a:prstGeom>
        </p:spPr>
      </p:pic>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1363700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 xmlns:a16="http://schemas.microsoft.com/office/drawing/2014/main" id="{ABC34552-90D4-445C-88AF-944D0C12F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4544"/>
            <a:ext cx="9144000" cy="3534413"/>
          </a:xfrm>
          <a:prstGeom prst="rect">
            <a:avLst/>
          </a:prstGeom>
        </p:spPr>
      </p:pic>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13258" y="67202"/>
            <a:ext cx="8229600" cy="409873"/>
          </a:xfrm>
        </p:spPr>
        <p:txBody>
          <a:bodyPr/>
          <a:lstStyle/>
          <a:p>
            <a:r>
              <a:rPr lang="en-US" sz="2100" dirty="0"/>
              <a:t>Cost Performance Report (CPR) – 1008 Infra and Facility Upgrade</a:t>
            </a:r>
          </a:p>
        </p:txBody>
      </p:sp>
      <p:sp>
        <p:nvSpPr>
          <p:cNvPr id="9" name="TextBox 8">
            <a:extLst>
              <a:ext uri="{FF2B5EF4-FFF2-40B4-BE49-F238E27FC236}">
                <a16:creationId xmlns="" xmlns:a16="http://schemas.microsoft.com/office/drawing/2014/main" id="{486B556E-4F11-43E1-9E35-BE09EBA3995D}"/>
              </a:ext>
            </a:extLst>
          </p:cNvPr>
          <p:cNvSpPr txBox="1"/>
          <p:nvPr/>
        </p:nvSpPr>
        <p:spPr>
          <a:xfrm>
            <a:off x="7149420" y="3664181"/>
            <a:ext cx="1886595" cy="1246495"/>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r>
              <a:rPr lang="en-US" sz="750" dirty="0"/>
              <a:t>*Highlights in table above takes variance $ into consideration, not just Indices</a:t>
            </a:r>
          </a:p>
          <a:p>
            <a:endParaRPr lang="en-US" sz="750" dirty="0"/>
          </a:p>
        </p:txBody>
      </p:sp>
      <p:sp>
        <p:nvSpPr>
          <p:cNvPr id="10" name="Oval 9">
            <a:extLst>
              <a:ext uri="{FF2B5EF4-FFF2-40B4-BE49-F238E27FC236}">
                <a16:creationId xmlns="" xmlns:a16="http://schemas.microsoft.com/office/drawing/2014/main" id="{A603BB0E-C5D4-4D9D-9A0B-9C6ED4302350}"/>
              </a:ext>
            </a:extLst>
          </p:cNvPr>
          <p:cNvSpPr/>
          <p:nvPr/>
        </p:nvSpPr>
        <p:spPr>
          <a:xfrm>
            <a:off x="7200900" y="3969885"/>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sp>
        <p:nvSpPr>
          <p:cNvPr id="11" name="Oval 10">
            <a:extLst>
              <a:ext uri="{FF2B5EF4-FFF2-40B4-BE49-F238E27FC236}">
                <a16:creationId xmlns="" xmlns:a16="http://schemas.microsoft.com/office/drawing/2014/main" id="{F16B8F53-657B-4EA6-8B18-9A57FCEF642B}"/>
              </a:ext>
            </a:extLst>
          </p:cNvPr>
          <p:cNvSpPr/>
          <p:nvPr/>
        </p:nvSpPr>
        <p:spPr>
          <a:xfrm>
            <a:off x="7200900" y="4086760"/>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6FA953B8-B3C0-4651-A2E3-115D6ABDE3D4}"/>
              </a:ext>
            </a:extLst>
          </p:cNvPr>
          <p:cNvSpPr/>
          <p:nvPr/>
        </p:nvSpPr>
        <p:spPr>
          <a:xfrm>
            <a:off x="7200900" y="4193795"/>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31</a:t>
            </a:fld>
            <a:endParaRPr lang="en-US" altLang="en-US" dirty="0"/>
          </a:p>
        </p:txBody>
      </p:sp>
      <p:cxnSp>
        <p:nvCxnSpPr>
          <p:cNvPr id="5" name="Straight Connector 4">
            <a:extLst>
              <a:ext uri="{FF2B5EF4-FFF2-40B4-BE49-F238E27FC236}">
                <a16:creationId xmlns="" xmlns:a16="http://schemas.microsoft.com/office/drawing/2014/main" id="{54DEBCEE-64AC-4883-911D-6C8B25D8385E}"/>
              </a:ext>
            </a:extLst>
          </p:cNvPr>
          <p:cNvCxnSpPr/>
          <p:nvPr/>
        </p:nvCxnSpPr>
        <p:spPr>
          <a:xfrm>
            <a:off x="305854" y="477074"/>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 xmlns:a16="http://schemas.microsoft.com/office/drawing/2014/main" id="{F289F0CC-CC89-4D29-89AB-39F3D43038A2}"/>
              </a:ext>
            </a:extLst>
          </p:cNvPr>
          <p:cNvSpPr>
            <a:spLocks noGrp="1"/>
          </p:cNvSpPr>
          <p:nvPr>
            <p:ph type="ftr" sz="quarter" idx="11"/>
          </p:nvPr>
        </p:nvSpPr>
        <p:spPr>
          <a:xfrm>
            <a:off x="3888338" y="4899903"/>
            <a:ext cx="1828800" cy="155377"/>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140023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141816"/>
            <a:ext cx="8229600" cy="409873"/>
          </a:xfrm>
        </p:spPr>
        <p:txBody>
          <a:bodyPr/>
          <a:lstStyle/>
          <a:p>
            <a:r>
              <a:rPr lang="en-US" sz="2400" dirty="0"/>
              <a:t>Milestones Status – 1008 Infra and Facility Upgrade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32</a:t>
            </a:fld>
            <a:endParaRPr lang="en-US" altLang="en-US" dirty="0"/>
          </a:p>
        </p:txBody>
      </p:sp>
      <p:cxnSp>
        <p:nvCxnSpPr>
          <p:cNvPr id="10" name="Straight Connector 9">
            <a:extLst>
              <a:ext uri="{FF2B5EF4-FFF2-40B4-BE49-F238E27FC236}">
                <a16:creationId xmlns="" xmlns:a16="http://schemas.microsoft.com/office/drawing/2014/main" id="{F670B067-67E8-41BA-BE06-21ADFCBF3854}"/>
              </a:ext>
            </a:extLst>
          </p:cNvPr>
          <p:cNvCxnSpPr/>
          <p:nvPr/>
        </p:nvCxnSpPr>
        <p:spPr>
          <a:xfrm>
            <a:off x="366358" y="55168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B3EFBABC-14F0-4AEB-8BB0-200481F835F5}"/>
              </a:ext>
            </a:extLst>
          </p:cNvPr>
          <p:cNvSpPr>
            <a:spLocks noGrp="1"/>
          </p:cNvSpPr>
          <p:nvPr>
            <p:ph type="ftr" sz="quarter" idx="11"/>
          </p:nvPr>
        </p:nvSpPr>
        <p:spPr>
          <a:xfrm>
            <a:off x="1264779" y="4963113"/>
            <a:ext cx="6716993" cy="155377"/>
          </a:xfrm>
        </p:spPr>
        <p:txBody>
          <a:bodyPr/>
          <a:lstStyle/>
          <a:p>
            <a:pPr>
              <a:defRPr/>
            </a:pPr>
            <a:r>
              <a:rPr lang="en-US" smtClean="0"/>
              <a:t>PMG</a:t>
            </a:r>
            <a:endParaRPr lang="en-US" dirty="0"/>
          </a:p>
        </p:txBody>
      </p:sp>
      <p:pic>
        <p:nvPicPr>
          <p:cNvPr id="4" name="Picture 3" descr="Table&#10;&#10;Description automatically generated">
            <a:extLst>
              <a:ext uri="{FF2B5EF4-FFF2-40B4-BE49-F238E27FC236}">
                <a16:creationId xmlns="" xmlns:a16="http://schemas.microsoft.com/office/drawing/2014/main" id="{DBAF82C1-BC26-42B3-8D14-3DB22D2F2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1561"/>
            <a:ext cx="9144000" cy="3560379"/>
          </a:xfrm>
          <a:prstGeom prst="rect">
            <a:avLst/>
          </a:prstGeom>
        </p:spPr>
      </p:pic>
      <p:sp>
        <p:nvSpPr>
          <p:cNvPr id="2" name="Date Placeholder 1"/>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186429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2"/>
            <a:ext cx="8229600" cy="434309"/>
          </a:xfrm>
        </p:spPr>
        <p:txBody>
          <a:bodyPr/>
          <a:lstStyle/>
          <a:p>
            <a:r>
              <a:rPr lang="en-US" sz="2100" dirty="0"/>
              <a:t>Summary Schedule – sPHENIX MIE and 1008 Infra and Facility Upgrade</a:t>
            </a:r>
          </a:p>
        </p:txBody>
      </p:sp>
      <p:sp>
        <p:nvSpPr>
          <p:cNvPr id="11" name="Slide Number Placeholder 10">
            <a:extLst>
              <a:ext uri="{FF2B5EF4-FFF2-40B4-BE49-F238E27FC236}">
                <a16:creationId xmlns="" xmlns:a16="http://schemas.microsoft.com/office/drawing/2014/main" id="{F36AEA68-9766-481A-A7DB-7E2DDE8EE300}"/>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33</a:t>
            </a:fld>
            <a:endParaRPr lang="en-US" altLang="en-US" dirty="0"/>
          </a:p>
        </p:txBody>
      </p:sp>
      <p:cxnSp>
        <p:nvCxnSpPr>
          <p:cNvPr id="7" name="Straight Connector 6">
            <a:extLst>
              <a:ext uri="{FF2B5EF4-FFF2-40B4-BE49-F238E27FC236}">
                <a16:creationId xmlns="" xmlns:a16="http://schemas.microsoft.com/office/drawing/2014/main" id="{2EA95CDE-3397-44D4-BD4F-72BE3296D1EE}"/>
              </a:ext>
            </a:extLst>
          </p:cNvPr>
          <p:cNvCxnSpPr/>
          <p:nvPr/>
        </p:nvCxnSpPr>
        <p:spPr>
          <a:xfrm>
            <a:off x="198522" y="45932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93681FF0-27A1-4A83-A9ED-B229082B29C6}"/>
              </a:ext>
            </a:extLst>
          </p:cNvPr>
          <p:cNvSpPr>
            <a:spLocks noGrp="1"/>
          </p:cNvSpPr>
          <p:nvPr>
            <p:ph type="ftr" sz="quarter" idx="11"/>
          </p:nvPr>
        </p:nvSpPr>
        <p:spPr>
          <a:xfrm>
            <a:off x="6103390" y="4982748"/>
            <a:ext cx="2059536" cy="155377"/>
          </a:xfrm>
        </p:spPr>
        <p:txBody>
          <a:bodyPr/>
          <a:lstStyle/>
          <a:p>
            <a:pPr>
              <a:defRPr/>
            </a:pPr>
            <a:r>
              <a:rPr lang="en-US" smtClean="0"/>
              <a:t>PMG</a:t>
            </a:r>
            <a:endParaRPr lang="en-US" dirty="0"/>
          </a:p>
        </p:txBody>
      </p:sp>
      <p:pic>
        <p:nvPicPr>
          <p:cNvPr id="5" name="Picture 4" descr="Timeline&#10;&#10;Description automatically generated with medium confidence">
            <a:extLst>
              <a:ext uri="{FF2B5EF4-FFF2-40B4-BE49-F238E27FC236}">
                <a16:creationId xmlns="" xmlns:a16="http://schemas.microsoft.com/office/drawing/2014/main" id="{F3FB0946-77F2-4FB5-9823-E903175FC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16" y="413551"/>
            <a:ext cx="8411285" cy="4729949"/>
          </a:xfrm>
          <a:prstGeom prst="rect">
            <a:avLst/>
          </a:prstGeom>
        </p:spPr>
      </p:pic>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708413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100" dirty="0"/>
              <a:t>EAC and Contingency Profile – 1008 Infra and Facility Upgrade </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34</a:t>
            </a:fld>
            <a:endParaRPr lang="en-US" altLang="en-US" dirty="0"/>
          </a:p>
        </p:txBody>
      </p:sp>
      <p:cxnSp>
        <p:nvCxnSpPr>
          <p:cNvPr id="6" name="Straight Connector 5">
            <a:extLst>
              <a:ext uri="{FF2B5EF4-FFF2-40B4-BE49-F238E27FC236}">
                <a16:creationId xmlns="" xmlns:a16="http://schemas.microsoft.com/office/drawing/2014/main" id="{B470AD2A-EA14-43B0-A898-782F8E026DEA}"/>
              </a:ext>
            </a:extLst>
          </p:cNvPr>
          <p:cNvCxnSpPr/>
          <p:nvPr/>
        </p:nvCxnSpPr>
        <p:spPr>
          <a:xfrm>
            <a:off x="275516" y="477892"/>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8387F027-F700-4C12-AA18-519652BD0C1C}"/>
              </a:ext>
            </a:extLst>
          </p:cNvPr>
          <p:cNvSpPr>
            <a:spLocks noGrp="1"/>
          </p:cNvSpPr>
          <p:nvPr>
            <p:ph type="ftr" sz="quarter" idx="11"/>
          </p:nvPr>
        </p:nvSpPr>
        <p:spPr>
          <a:xfrm>
            <a:off x="3017520" y="4853662"/>
            <a:ext cx="3108960" cy="207169"/>
          </a:xfrm>
        </p:spPr>
        <p:txBody>
          <a:bodyPr/>
          <a:lstStyle/>
          <a:p>
            <a:pPr>
              <a:defRPr/>
            </a:pPr>
            <a:r>
              <a:rPr lang="en-US" smtClean="0"/>
              <a:t>PMG</a:t>
            </a:r>
            <a:endParaRPr lang="en-US" dirty="0"/>
          </a:p>
        </p:txBody>
      </p:sp>
      <p:pic>
        <p:nvPicPr>
          <p:cNvPr id="5" name="Picture 4" descr="Chart, line chart&#10;&#10;Description automatically generated">
            <a:extLst>
              <a:ext uri="{FF2B5EF4-FFF2-40B4-BE49-F238E27FC236}">
                <a16:creationId xmlns="" xmlns:a16="http://schemas.microsoft.com/office/drawing/2014/main" id="{CE6F842B-06D2-4AED-A3EE-E78714C45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535781"/>
            <a:ext cx="7943850" cy="4071938"/>
          </a:xfrm>
          <a:prstGeom prst="rect">
            <a:avLst/>
          </a:prstGeom>
        </p:spPr>
      </p:pic>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1670192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2"/>
            <a:ext cx="8229600" cy="476901"/>
          </a:xfrm>
        </p:spPr>
        <p:txBody>
          <a:bodyPr/>
          <a:lstStyle/>
          <a:p>
            <a:r>
              <a:rPr lang="en-US" sz="2000" dirty="0"/>
              <a:t>Baseline/Contingency Log and ETC adjustment Log – 2.X</a:t>
            </a:r>
            <a:r>
              <a:rPr lang="en-US" sz="2100" dirty="0"/>
              <a:t> </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35</a:t>
            </a:fld>
            <a:endParaRPr lang="en-US" altLang="en-US" dirty="0"/>
          </a:p>
        </p:txBody>
      </p:sp>
      <p:cxnSp>
        <p:nvCxnSpPr>
          <p:cNvPr id="5" name="Straight Connector 4">
            <a:extLst>
              <a:ext uri="{FF2B5EF4-FFF2-40B4-BE49-F238E27FC236}">
                <a16:creationId xmlns="" xmlns:a16="http://schemas.microsoft.com/office/drawing/2014/main" id="{4A62159B-AE89-4D4E-8F10-C625480F9557}"/>
              </a:ext>
            </a:extLst>
          </p:cNvPr>
          <p:cNvCxnSpPr/>
          <p:nvPr/>
        </p:nvCxnSpPr>
        <p:spPr>
          <a:xfrm>
            <a:off x="432197" y="501912"/>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5C805D0B-EDE5-417B-92AB-1036AFCBEE05}"/>
              </a:ext>
            </a:extLst>
          </p:cNvPr>
          <p:cNvSpPr>
            <a:spLocks noGrp="1"/>
          </p:cNvSpPr>
          <p:nvPr>
            <p:ph type="ftr" sz="quarter" idx="11"/>
          </p:nvPr>
        </p:nvSpPr>
        <p:spPr>
          <a:xfrm>
            <a:off x="3017520" y="4833632"/>
            <a:ext cx="3108960" cy="207169"/>
          </a:xfrm>
        </p:spPr>
        <p:txBody>
          <a:bodyPr/>
          <a:lstStyle/>
          <a:p>
            <a:pPr>
              <a:defRPr/>
            </a:pPr>
            <a:r>
              <a:rPr lang="en-US" smtClean="0"/>
              <a:t>PMG</a:t>
            </a:r>
            <a:endParaRPr lang="en-US" dirty="0"/>
          </a:p>
        </p:txBody>
      </p:sp>
      <p:graphicFrame>
        <p:nvGraphicFramePr>
          <p:cNvPr id="9" name="Table 4">
            <a:extLst>
              <a:ext uri="{FF2B5EF4-FFF2-40B4-BE49-F238E27FC236}">
                <a16:creationId xmlns="" xmlns:a16="http://schemas.microsoft.com/office/drawing/2014/main" id="{2BCB1284-ADE5-4D7C-95CF-AC0B85CD56A7}"/>
              </a:ext>
            </a:extLst>
          </p:cNvPr>
          <p:cNvGraphicFramePr>
            <a:graphicFrameLocks noGrp="1"/>
          </p:cNvGraphicFramePr>
          <p:nvPr>
            <p:extLst>
              <p:ext uri="{D42A27DB-BD31-4B8C-83A1-F6EECF244321}">
                <p14:modId xmlns:p14="http://schemas.microsoft.com/office/powerpoint/2010/main" val="2718850941"/>
              </p:ext>
            </p:extLst>
          </p:nvPr>
        </p:nvGraphicFramePr>
        <p:xfrm>
          <a:off x="2168666" y="3287813"/>
          <a:ext cx="4656341" cy="1421638"/>
        </p:xfrm>
        <a:graphic>
          <a:graphicData uri="http://schemas.openxmlformats.org/drawingml/2006/table">
            <a:tbl>
              <a:tblPr firstRow="1" bandRow="1">
                <a:tableStyleId>{5C22544A-7EE6-4342-B048-85BDC9FD1C3A}</a:tableStyleId>
              </a:tblPr>
              <a:tblGrid>
                <a:gridCol w="1005961">
                  <a:extLst>
                    <a:ext uri="{9D8B030D-6E8A-4147-A177-3AD203B41FA5}">
                      <a16:colId xmlns="" xmlns:a16="http://schemas.microsoft.com/office/drawing/2014/main" val="3390971189"/>
                    </a:ext>
                  </a:extLst>
                </a:gridCol>
                <a:gridCol w="912595">
                  <a:extLst>
                    <a:ext uri="{9D8B030D-6E8A-4147-A177-3AD203B41FA5}">
                      <a16:colId xmlns="" xmlns:a16="http://schemas.microsoft.com/office/drawing/2014/main" val="1144594892"/>
                    </a:ext>
                  </a:extLst>
                </a:gridCol>
                <a:gridCol w="912595">
                  <a:extLst>
                    <a:ext uri="{9D8B030D-6E8A-4147-A177-3AD203B41FA5}">
                      <a16:colId xmlns="" xmlns:a16="http://schemas.microsoft.com/office/drawing/2014/main" val="227815110"/>
                    </a:ext>
                  </a:extLst>
                </a:gridCol>
                <a:gridCol w="912595">
                  <a:extLst>
                    <a:ext uri="{9D8B030D-6E8A-4147-A177-3AD203B41FA5}">
                      <a16:colId xmlns="" xmlns:a16="http://schemas.microsoft.com/office/drawing/2014/main" val="1677430360"/>
                    </a:ext>
                  </a:extLst>
                </a:gridCol>
                <a:gridCol w="912595">
                  <a:extLst>
                    <a:ext uri="{9D8B030D-6E8A-4147-A177-3AD203B41FA5}">
                      <a16:colId xmlns="" xmlns:a16="http://schemas.microsoft.com/office/drawing/2014/main" val="4281731348"/>
                    </a:ext>
                  </a:extLst>
                </a:gridCol>
              </a:tblGrid>
              <a:tr h="194310">
                <a:tc gridSpan="2">
                  <a:txBody>
                    <a:bodyPr/>
                    <a:lstStyle/>
                    <a:p>
                      <a:pPr algn="ctr"/>
                      <a:r>
                        <a:rPr lang="en-US" sz="800" dirty="0"/>
                        <a:t>ETC Adjustments</a:t>
                      </a:r>
                    </a:p>
                  </a:txBody>
                  <a:tcPr marT="34290" marB="34290"/>
                </a:tc>
                <a:tc hMerge="1">
                  <a:txBody>
                    <a:bodyPr/>
                    <a:lstStyle/>
                    <a:p>
                      <a:endParaRPr lang="en-US" sz="1100" dirty="0"/>
                    </a:p>
                  </a:txBody>
                  <a:tcPr/>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extLst>
                  <a:ext uri="{0D108BD9-81ED-4DB2-BD59-A6C34878D82A}">
                    <a16:rowId xmlns="" xmlns:a16="http://schemas.microsoft.com/office/drawing/2014/main" val="3082196650"/>
                  </a:ext>
                </a:extLst>
              </a:tr>
              <a:tr h="320040">
                <a:tc>
                  <a:txBody>
                    <a:bodyPr/>
                    <a:lstStyle/>
                    <a:p>
                      <a:r>
                        <a:rPr lang="en-US" sz="800" dirty="0"/>
                        <a:t>Control Account</a:t>
                      </a:r>
                    </a:p>
                  </a:txBody>
                  <a:tcPr marT="34290" marB="34290"/>
                </a:tc>
                <a:tc>
                  <a:txBody>
                    <a:bodyPr/>
                    <a:lstStyle/>
                    <a:p>
                      <a:r>
                        <a:rPr lang="en-US" sz="800" dirty="0"/>
                        <a:t>Sep’21</a:t>
                      </a:r>
                    </a:p>
                  </a:txBody>
                  <a:tcPr marT="34290" marB="34290"/>
                </a:tc>
                <a:tc>
                  <a:txBody>
                    <a:bodyPr/>
                    <a:lstStyle/>
                    <a:p>
                      <a:r>
                        <a:rPr lang="en-US" sz="800" dirty="0"/>
                        <a:t>Oct’21</a:t>
                      </a:r>
                    </a:p>
                  </a:txBody>
                  <a:tcPr marT="34290" marB="34290"/>
                </a:tc>
                <a:tc>
                  <a:txBody>
                    <a:bodyPr/>
                    <a:lstStyle/>
                    <a:p>
                      <a:r>
                        <a:rPr lang="en-US" sz="800" dirty="0"/>
                        <a:t>Nov’21</a:t>
                      </a:r>
                    </a:p>
                  </a:txBody>
                  <a:tcPr marT="34290" marB="34290"/>
                </a:tc>
                <a:tc>
                  <a:txBody>
                    <a:bodyPr/>
                    <a:lstStyle/>
                    <a:p>
                      <a:r>
                        <a:rPr lang="en-US" sz="800" dirty="0"/>
                        <a:t>Dec’21</a:t>
                      </a:r>
                    </a:p>
                  </a:txBody>
                  <a:tcPr marT="34290" marB="34290"/>
                </a:tc>
                <a:extLst>
                  <a:ext uri="{0D108BD9-81ED-4DB2-BD59-A6C34878D82A}">
                    <a16:rowId xmlns="" xmlns:a16="http://schemas.microsoft.com/office/drawing/2014/main" val="2508260019"/>
                  </a:ext>
                </a:extLst>
              </a:tr>
              <a:tr h="226822">
                <a:tc>
                  <a:txBody>
                    <a:bodyPr/>
                    <a:lstStyle/>
                    <a:p>
                      <a:r>
                        <a:rPr lang="en-US" sz="800" dirty="0"/>
                        <a:t>2.3</a:t>
                      </a:r>
                    </a:p>
                  </a:txBody>
                  <a:tcPr marT="34290" marB="34290"/>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sz="800" dirty="0"/>
                        <a:t>$90,775</a:t>
                      </a:r>
                    </a:p>
                  </a:txBody>
                  <a:tcPr marT="34290" marB="34290"/>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sz="800" dirty="0"/>
                        <a:t>$70,349</a:t>
                      </a:r>
                    </a:p>
                  </a:txBody>
                  <a:tcPr marT="34290" marB="34290"/>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sz="800" dirty="0"/>
                        <a:t>$125,472</a:t>
                      </a:r>
                    </a:p>
                  </a:txBody>
                  <a:tcPr marT="34290" marB="34290"/>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sz="800" dirty="0"/>
                        <a:t>$102,957</a:t>
                      </a:r>
                    </a:p>
                  </a:txBody>
                  <a:tcPr marT="34290" marB="34290"/>
                </a:tc>
                <a:extLst>
                  <a:ext uri="{0D108BD9-81ED-4DB2-BD59-A6C34878D82A}">
                    <a16:rowId xmlns="" xmlns:a16="http://schemas.microsoft.com/office/drawing/2014/main" val="4121604446"/>
                  </a:ext>
                </a:extLst>
              </a:tr>
              <a:tr h="226822">
                <a:tc>
                  <a:txBody>
                    <a:bodyPr/>
                    <a:lstStyle/>
                    <a:p>
                      <a:r>
                        <a:rPr lang="en-US" sz="800" dirty="0"/>
                        <a:t>2.4</a:t>
                      </a:r>
                    </a:p>
                  </a:txBody>
                  <a:tcPr marT="34290" marB="34290"/>
                </a:tc>
                <a:tc>
                  <a:txBody>
                    <a:bodyPr/>
                    <a:lstStyle/>
                    <a:p>
                      <a:r>
                        <a:rPr lang="en-US" sz="800" dirty="0"/>
                        <a:t> $70,160</a:t>
                      </a:r>
                    </a:p>
                  </a:txBody>
                  <a:tcPr marT="34290" marB="34290"/>
                </a:tc>
                <a:tc>
                  <a:txBody>
                    <a:bodyPr/>
                    <a:lstStyle/>
                    <a:p>
                      <a:r>
                        <a:rPr lang="en-US" sz="800"/>
                        <a:t>$350,388</a:t>
                      </a:r>
                      <a:endParaRPr lang="en-US" sz="800" dirty="0"/>
                    </a:p>
                  </a:txBody>
                  <a:tcPr marT="34290" marB="34290"/>
                </a:tc>
                <a:tc>
                  <a:txBody>
                    <a:bodyPr/>
                    <a:lstStyle/>
                    <a:p>
                      <a:r>
                        <a:rPr lang="en-US" sz="800" dirty="0"/>
                        <a:t>$152,069</a:t>
                      </a:r>
                    </a:p>
                  </a:txBody>
                  <a:tcPr marT="34290" marB="34290"/>
                </a:tc>
                <a:tc>
                  <a:txBody>
                    <a:bodyPr/>
                    <a:lstStyle/>
                    <a:p>
                      <a:r>
                        <a:rPr lang="en-US" sz="800"/>
                        <a:t> $</a:t>
                      </a:r>
                      <a:r>
                        <a:rPr lang="en-US" sz="800" dirty="0"/>
                        <a:t>69,283</a:t>
                      </a:r>
                    </a:p>
                  </a:txBody>
                  <a:tcPr marT="34290" marB="34290"/>
                </a:tc>
                <a:extLst>
                  <a:ext uri="{0D108BD9-81ED-4DB2-BD59-A6C34878D82A}">
                    <a16:rowId xmlns="" xmlns:a16="http://schemas.microsoft.com/office/drawing/2014/main" val="2329925008"/>
                  </a:ext>
                </a:extLst>
              </a:tr>
              <a:tr h="226822">
                <a:tc>
                  <a:txBody>
                    <a:bodyPr/>
                    <a:lstStyle/>
                    <a:p>
                      <a:r>
                        <a:rPr lang="en-US" sz="800" dirty="0"/>
                        <a:t>2.5</a:t>
                      </a:r>
                    </a:p>
                  </a:txBody>
                  <a:tcPr marT="34290" marB="34290"/>
                </a:tc>
                <a:tc>
                  <a:txBody>
                    <a:bodyPr/>
                    <a:lstStyle/>
                    <a:p>
                      <a:r>
                        <a:rPr lang="en-US" sz="800" dirty="0"/>
                        <a:t>-</a:t>
                      </a:r>
                    </a:p>
                  </a:txBody>
                  <a:tcPr marT="34290" marB="34290"/>
                </a:tc>
                <a:tc>
                  <a:txBody>
                    <a:bodyPr/>
                    <a:lstStyle/>
                    <a:p>
                      <a:r>
                        <a:rPr lang="en-US" sz="800" dirty="0"/>
                        <a:t>$73,413</a:t>
                      </a:r>
                    </a:p>
                  </a:txBody>
                  <a:tcPr marT="34290" marB="34290"/>
                </a:tc>
                <a:tc>
                  <a:txBody>
                    <a:bodyPr/>
                    <a:lstStyle/>
                    <a:p>
                      <a:r>
                        <a:rPr lang="en-US" sz="800" dirty="0"/>
                        <a:t>  $63,117</a:t>
                      </a:r>
                    </a:p>
                  </a:txBody>
                  <a:tcPr marT="34290" marB="34290"/>
                </a:tc>
                <a:tc>
                  <a:txBody>
                    <a:bodyPr/>
                    <a:lstStyle/>
                    <a:p>
                      <a:r>
                        <a:rPr lang="en-US" sz="800" dirty="0"/>
                        <a:t>$161,496</a:t>
                      </a:r>
                    </a:p>
                  </a:txBody>
                  <a:tcPr marT="34290" marB="34290"/>
                </a:tc>
                <a:extLst>
                  <a:ext uri="{0D108BD9-81ED-4DB2-BD59-A6C34878D82A}">
                    <a16:rowId xmlns="" xmlns:a16="http://schemas.microsoft.com/office/drawing/2014/main" val="3356010135"/>
                  </a:ext>
                </a:extLst>
              </a:tr>
              <a:tr h="226822">
                <a:tc>
                  <a:txBody>
                    <a:bodyPr/>
                    <a:lstStyle/>
                    <a:p>
                      <a:r>
                        <a:rPr lang="en-US" sz="800" dirty="0"/>
                        <a:t>Total</a:t>
                      </a:r>
                    </a:p>
                  </a:txBody>
                  <a:tcPr marT="34290" marB="34290">
                    <a:solidFill>
                      <a:schemeClr val="accent3">
                        <a:lumMod val="20000"/>
                        <a:lumOff val="80000"/>
                      </a:schemeClr>
                    </a:solidFill>
                  </a:tcPr>
                </a:tc>
                <a:tc>
                  <a:txBody>
                    <a:bodyPr/>
                    <a:lstStyle/>
                    <a:p>
                      <a:r>
                        <a:rPr lang="en-US" sz="800" dirty="0"/>
                        <a:t>$160,935</a:t>
                      </a:r>
                    </a:p>
                  </a:txBody>
                  <a:tcPr marT="34290" marB="34290">
                    <a:solidFill>
                      <a:schemeClr val="accent3">
                        <a:lumMod val="20000"/>
                        <a:lumOff val="80000"/>
                      </a:schemeClr>
                    </a:solidFill>
                  </a:tcPr>
                </a:tc>
                <a:tc>
                  <a:txBody>
                    <a:bodyPr/>
                    <a:lstStyle/>
                    <a:p>
                      <a:r>
                        <a:rPr lang="en-US" sz="800" dirty="0"/>
                        <a:t>$494,150</a:t>
                      </a:r>
                    </a:p>
                  </a:txBody>
                  <a:tcPr marT="34290" marB="34290">
                    <a:solidFill>
                      <a:schemeClr val="accent3">
                        <a:lumMod val="20000"/>
                        <a:lumOff val="80000"/>
                      </a:schemeClr>
                    </a:solidFill>
                  </a:tcPr>
                </a:tc>
                <a:tc>
                  <a:txBody>
                    <a:bodyPr/>
                    <a:lstStyle/>
                    <a:p>
                      <a:r>
                        <a:rPr lang="en-US" sz="800" dirty="0"/>
                        <a:t>$340,658</a:t>
                      </a:r>
                    </a:p>
                  </a:txBody>
                  <a:tcPr marT="34290" marB="34290">
                    <a:solidFill>
                      <a:schemeClr val="accent3">
                        <a:lumMod val="20000"/>
                        <a:lumOff val="80000"/>
                      </a:schemeClr>
                    </a:solidFill>
                  </a:tcPr>
                </a:tc>
                <a:tc>
                  <a:txBody>
                    <a:bodyPr/>
                    <a:lstStyle/>
                    <a:p>
                      <a:r>
                        <a:rPr lang="en-US" sz="800" dirty="0"/>
                        <a:t>$333,737</a:t>
                      </a:r>
                    </a:p>
                  </a:txBody>
                  <a:tcPr marT="34290" marB="34290">
                    <a:solidFill>
                      <a:schemeClr val="accent3">
                        <a:lumMod val="20000"/>
                        <a:lumOff val="80000"/>
                      </a:schemeClr>
                    </a:solidFill>
                  </a:tcPr>
                </a:tc>
                <a:extLst>
                  <a:ext uri="{0D108BD9-81ED-4DB2-BD59-A6C34878D82A}">
                    <a16:rowId xmlns="" xmlns:a16="http://schemas.microsoft.com/office/drawing/2014/main" val="1130151294"/>
                  </a:ext>
                </a:extLst>
              </a:tr>
            </a:tbl>
          </a:graphicData>
        </a:graphic>
      </p:graphicFrame>
      <p:pic>
        <p:nvPicPr>
          <p:cNvPr id="6" name="Picture 5" descr="Table&#10;&#10;Description automatically generated">
            <a:extLst>
              <a:ext uri="{FF2B5EF4-FFF2-40B4-BE49-F238E27FC236}">
                <a16:creationId xmlns="" xmlns:a16="http://schemas.microsoft.com/office/drawing/2014/main" id="{EEC9AEF3-D1F2-4FEF-90EF-4822EF6E5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912"/>
            <a:ext cx="9144000" cy="2661719"/>
          </a:xfrm>
          <a:prstGeom prst="rect">
            <a:avLst/>
          </a:prstGeom>
        </p:spPr>
      </p:pic>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2114580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36</a:t>
            </a:fld>
            <a:endParaRPr lang="en-US" altLang="en-US" dirty="0"/>
          </a:p>
        </p:txBody>
      </p:sp>
      <p:sp>
        <p:nvSpPr>
          <p:cNvPr id="3" name="Footer Placeholder 2">
            <a:extLst>
              <a:ext uri="{FF2B5EF4-FFF2-40B4-BE49-F238E27FC236}">
                <a16:creationId xmlns="" xmlns:a16="http://schemas.microsoft.com/office/drawing/2014/main" id="{AF94F4F5-EA43-470D-9854-EF41C371D6E0}"/>
              </a:ext>
            </a:extLst>
          </p:cNvPr>
          <p:cNvSpPr>
            <a:spLocks noGrp="1"/>
          </p:cNvSpPr>
          <p:nvPr>
            <p:ph type="ftr" sz="quarter" idx="11"/>
          </p:nvPr>
        </p:nvSpPr>
        <p:spPr>
          <a:xfrm>
            <a:off x="3085574" y="4885050"/>
            <a:ext cx="3108960" cy="207169"/>
          </a:xfrm>
        </p:spPr>
        <p:txBody>
          <a:bodyPr/>
          <a:lstStyle/>
          <a:p>
            <a:pPr>
              <a:defRPr/>
            </a:pPr>
            <a:r>
              <a:rPr lang="en-US" smtClean="0"/>
              <a:t>PMG</a:t>
            </a:r>
            <a:endParaRPr lang="en-US" dirty="0"/>
          </a:p>
        </p:txBody>
      </p:sp>
      <p:pic>
        <p:nvPicPr>
          <p:cNvPr id="5" name="Picture 4" descr="A picture containing table&#10;&#10;Description automatically generated">
            <a:extLst>
              <a:ext uri="{FF2B5EF4-FFF2-40B4-BE49-F238E27FC236}">
                <a16:creationId xmlns="" xmlns:a16="http://schemas.microsoft.com/office/drawing/2014/main" id="{823EC863-242E-40B6-99BB-2B0E1FFD3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845"/>
            <a:ext cx="9144000" cy="4409078"/>
          </a:xfrm>
          <a:prstGeom prst="rect">
            <a:avLst/>
          </a:prstGeom>
        </p:spPr>
      </p:pic>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714612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37</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36977F58-3A10-434C-99AC-50338FB7CF17}"/>
              </a:ext>
            </a:extLst>
          </p:cNvPr>
          <p:cNvSpPr>
            <a:spLocks noGrp="1"/>
          </p:cNvSpPr>
          <p:nvPr>
            <p:ph type="ftr" sz="quarter" idx="11"/>
          </p:nvPr>
        </p:nvSpPr>
        <p:spPr>
          <a:xfrm>
            <a:off x="2957387" y="4833632"/>
            <a:ext cx="3108960" cy="207169"/>
          </a:xfrm>
        </p:spPr>
        <p:txBody>
          <a:bodyPr/>
          <a:lstStyle/>
          <a:p>
            <a:pPr>
              <a:defRPr/>
            </a:pPr>
            <a:r>
              <a:rPr lang="en-US" smtClean="0"/>
              <a:t>PMG</a:t>
            </a:r>
            <a:endParaRPr lang="en-US" dirty="0"/>
          </a:p>
        </p:txBody>
      </p:sp>
      <p:pic>
        <p:nvPicPr>
          <p:cNvPr id="5" name="Picture 4" descr="Chart&#10;&#10;Description automatically generated with medium confidence">
            <a:extLst>
              <a:ext uri="{FF2B5EF4-FFF2-40B4-BE49-F238E27FC236}">
                <a16:creationId xmlns="" xmlns:a16="http://schemas.microsoft.com/office/drawing/2014/main" id="{22F61E1C-9EC4-48E2-B7FD-2BC00B78B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8246"/>
            <a:ext cx="9144000" cy="4498970"/>
          </a:xfrm>
          <a:prstGeom prst="rect">
            <a:avLst/>
          </a:prstGeom>
        </p:spPr>
      </p:pic>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3802141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38</a:t>
            </a:fld>
            <a:endParaRPr lang="en-US" altLang="en-US" dirty="0"/>
          </a:p>
        </p:txBody>
      </p:sp>
      <p:sp>
        <p:nvSpPr>
          <p:cNvPr id="4" name="Footer Placeholder 3">
            <a:extLst>
              <a:ext uri="{FF2B5EF4-FFF2-40B4-BE49-F238E27FC236}">
                <a16:creationId xmlns="" xmlns:a16="http://schemas.microsoft.com/office/drawing/2014/main" id="{36977F58-3A10-434C-99AC-50338FB7CF17}"/>
              </a:ext>
            </a:extLst>
          </p:cNvPr>
          <p:cNvSpPr>
            <a:spLocks noGrp="1"/>
          </p:cNvSpPr>
          <p:nvPr>
            <p:ph type="ftr" sz="quarter" idx="11"/>
          </p:nvPr>
        </p:nvSpPr>
        <p:spPr>
          <a:xfrm>
            <a:off x="2957387" y="4833632"/>
            <a:ext cx="3108960" cy="207169"/>
          </a:xfrm>
        </p:spPr>
        <p:txBody>
          <a:bodyPr/>
          <a:lstStyle/>
          <a:p>
            <a:pPr>
              <a:defRPr/>
            </a:pPr>
            <a:r>
              <a:rPr lang="en-US" smtClean="0"/>
              <a:t>PMG</a:t>
            </a:r>
            <a:endParaRPr lang="en-US" dirty="0"/>
          </a:p>
        </p:txBody>
      </p:sp>
      <p:pic>
        <p:nvPicPr>
          <p:cNvPr id="6" name="Picture 5" descr="Table&#10;&#10;Description automatically generated">
            <a:extLst>
              <a:ext uri="{FF2B5EF4-FFF2-40B4-BE49-F238E27FC236}">
                <a16:creationId xmlns="" xmlns:a16="http://schemas.microsoft.com/office/drawing/2014/main" id="{B7CC6D31-00A7-42EE-8557-EC75EA781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2105"/>
            <a:ext cx="9144000" cy="4100555"/>
          </a:xfrm>
          <a:prstGeom prst="rect">
            <a:avLst/>
          </a:prstGeom>
        </p:spPr>
      </p:pic>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420679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A63C2AB-FCFC-45AF-91ED-90FF3CDC9FD4}"/>
              </a:ext>
            </a:extLst>
          </p:cNvPr>
          <p:cNvSpPr>
            <a:spLocks noGrp="1"/>
          </p:cNvSpPr>
          <p:nvPr>
            <p:ph type="dt" sz="half" idx="10"/>
          </p:nvPr>
        </p:nvSpPr>
        <p:spPr>
          <a:xfrm>
            <a:off x="73742" y="4905376"/>
            <a:ext cx="2133600" cy="171450"/>
          </a:xfrm>
        </p:spPr>
        <p:txBody>
          <a:bodyPr/>
          <a:lstStyle/>
          <a:p>
            <a:pPr>
              <a:defRPr/>
            </a:pPr>
            <a:r>
              <a:rPr lang="en-US" altLang="en-US" smtClean="0"/>
              <a:t>1/27/22</a:t>
            </a:r>
            <a:endParaRPr lang="en-US" altLang="en-US" dirty="0"/>
          </a:p>
        </p:txBody>
      </p:sp>
      <p:sp>
        <p:nvSpPr>
          <p:cNvPr id="3" name="Footer Placeholder 2">
            <a:extLst>
              <a:ext uri="{FF2B5EF4-FFF2-40B4-BE49-F238E27FC236}">
                <a16:creationId xmlns="" xmlns:a16="http://schemas.microsoft.com/office/drawing/2014/main" id="{1D042002-2974-4271-9C06-60EED9704903}"/>
              </a:ext>
            </a:extLst>
          </p:cNvPr>
          <p:cNvSpPr>
            <a:spLocks noGrp="1"/>
          </p:cNvSpPr>
          <p:nvPr>
            <p:ph type="ftr" sz="quarter" idx="11"/>
          </p:nvPr>
        </p:nvSpPr>
        <p:spPr>
          <a:xfrm>
            <a:off x="3276604" y="4905560"/>
            <a:ext cx="2490467" cy="207169"/>
          </a:xfrm>
        </p:spPr>
        <p:txBody>
          <a:bodyPr/>
          <a:lstStyle/>
          <a:p>
            <a:pPr>
              <a:defRPr/>
            </a:pPr>
            <a:r>
              <a:rPr lang="en-US" smtClean="0"/>
              <a:t>PMG</a:t>
            </a:r>
            <a:endParaRPr lang="en-US" dirty="0"/>
          </a:p>
        </p:txBody>
      </p:sp>
      <p:sp>
        <p:nvSpPr>
          <p:cNvPr id="4" name="Slide Number Placeholder 3">
            <a:extLst>
              <a:ext uri="{FF2B5EF4-FFF2-40B4-BE49-F238E27FC236}">
                <a16:creationId xmlns="" xmlns:a16="http://schemas.microsoft.com/office/drawing/2014/main" id="{67AEB28E-8A82-421B-A51B-B961A7ADD34B}"/>
              </a:ext>
            </a:extLst>
          </p:cNvPr>
          <p:cNvSpPr>
            <a:spLocks noGrp="1"/>
          </p:cNvSpPr>
          <p:nvPr>
            <p:ph type="sldNum" sz="quarter" idx="12"/>
          </p:nvPr>
        </p:nvSpPr>
        <p:spPr/>
        <p:txBody>
          <a:bodyPr/>
          <a:lstStyle/>
          <a:p>
            <a:fld id="{07AE5DAE-5A25-4D93-A5BA-3F3E3A62C8C6}" type="slidenum">
              <a:rPr lang="en-US" altLang="en-US" smtClean="0"/>
              <a:pPr/>
              <a:t>39</a:t>
            </a:fld>
            <a:endParaRPr lang="en-US" altLang="en-US"/>
          </a:p>
        </p:txBody>
      </p:sp>
      <p:sp>
        <p:nvSpPr>
          <p:cNvPr id="6" name="TextBox 5">
            <a:extLst>
              <a:ext uri="{FF2B5EF4-FFF2-40B4-BE49-F238E27FC236}">
                <a16:creationId xmlns="" xmlns:a16="http://schemas.microsoft.com/office/drawing/2014/main" id="{4AA2C34F-3D37-47D3-9AF5-34D4834543DE}"/>
              </a:ext>
            </a:extLst>
          </p:cNvPr>
          <p:cNvSpPr txBox="1"/>
          <p:nvPr/>
        </p:nvSpPr>
        <p:spPr>
          <a:xfrm>
            <a:off x="0" y="22374"/>
            <a:ext cx="8686800" cy="438582"/>
          </a:xfrm>
          <a:prstGeom prst="rect">
            <a:avLst/>
          </a:prstGeom>
          <a:noFill/>
        </p:spPr>
        <p:txBody>
          <a:bodyPr wrap="square" lIns="68580" tIns="34290" rIns="68580" bIns="34290" rtlCol="0">
            <a:spAutoFit/>
          </a:bodyPr>
          <a:lstStyle/>
          <a:p>
            <a:r>
              <a:rPr lang="en-US" sz="2400" dirty="0" smtClean="0"/>
              <a:t>EMCal Sector Assembly </a:t>
            </a:r>
            <a:r>
              <a:rPr lang="en-US" sz="2400" dirty="0" smtClean="0"/>
              <a:t>83</a:t>
            </a:r>
            <a:r>
              <a:rPr lang="en-US" sz="2400" dirty="0" smtClean="0"/>
              <a:t>% </a:t>
            </a:r>
            <a:r>
              <a:rPr lang="en-US" sz="2400" dirty="0" smtClean="0"/>
              <a:t>Complete as of </a:t>
            </a:r>
            <a:r>
              <a:rPr lang="en-US" sz="2400" dirty="0" smtClean="0"/>
              <a:t>1/26/22  </a:t>
            </a:r>
            <a:endParaRPr lang="en-US" sz="2400" dirty="0"/>
          </a:p>
        </p:txBody>
      </p:sp>
      <p:sp>
        <p:nvSpPr>
          <p:cNvPr id="5" name="TextBox 4"/>
          <p:cNvSpPr txBox="1"/>
          <p:nvPr/>
        </p:nvSpPr>
        <p:spPr>
          <a:xfrm>
            <a:off x="457200" y="3333750"/>
            <a:ext cx="4194908" cy="923330"/>
          </a:xfrm>
          <a:prstGeom prst="rect">
            <a:avLst/>
          </a:prstGeom>
          <a:solidFill>
            <a:schemeClr val="bg1"/>
          </a:solidFill>
        </p:spPr>
        <p:txBody>
          <a:bodyPr wrap="square" rtlCol="0">
            <a:spAutoFit/>
          </a:bodyPr>
          <a:lstStyle/>
          <a:p>
            <a:r>
              <a:rPr lang="en-US" dirty="0" smtClean="0"/>
              <a:t>Sectors 1</a:t>
            </a:r>
            <a:r>
              <a:rPr lang="en-US" dirty="0" smtClean="0"/>
              <a:t>-</a:t>
            </a:r>
            <a:r>
              <a:rPr lang="en-US" dirty="0" smtClean="0"/>
              <a:t>53</a:t>
            </a:r>
            <a:r>
              <a:rPr lang="en-US" dirty="0" smtClean="0"/>
              <a:t> </a:t>
            </a:r>
            <a:r>
              <a:rPr lang="en-US" dirty="0" smtClean="0"/>
              <a:t>complete  </a:t>
            </a:r>
          </a:p>
          <a:p>
            <a:r>
              <a:rPr lang="en-US" dirty="0" smtClean="0"/>
              <a:t>Sectors  </a:t>
            </a:r>
            <a:r>
              <a:rPr lang="en-US" dirty="0" smtClean="0"/>
              <a:t>54, 55 </a:t>
            </a:r>
            <a:r>
              <a:rPr lang="en-US" dirty="0" smtClean="0"/>
              <a:t>being </a:t>
            </a:r>
            <a:r>
              <a:rPr lang="en-US" dirty="0" smtClean="0"/>
              <a:t>assembled</a:t>
            </a:r>
          </a:p>
          <a:p>
            <a:r>
              <a:rPr lang="en-US" dirty="0" smtClean="0"/>
              <a:t>Modules for </a:t>
            </a:r>
            <a:r>
              <a:rPr lang="en-US" dirty="0" smtClean="0"/>
              <a:t>Sector 56, 57 </a:t>
            </a:r>
            <a:r>
              <a:rPr lang="en-US" dirty="0" smtClean="0"/>
              <a:t>being prepared</a:t>
            </a:r>
          </a:p>
        </p:txBody>
      </p:sp>
      <p:sp>
        <p:nvSpPr>
          <p:cNvPr id="9" name="TextBox 8"/>
          <p:cNvSpPr txBox="1"/>
          <p:nvPr/>
        </p:nvSpPr>
        <p:spPr>
          <a:xfrm rot="20592733">
            <a:off x="2081672" y="3116259"/>
            <a:ext cx="1082348" cy="369332"/>
          </a:xfrm>
          <a:prstGeom prst="rect">
            <a:avLst/>
          </a:prstGeom>
          <a:noFill/>
        </p:spPr>
        <p:txBody>
          <a:bodyPr wrap="none" rtlCol="0">
            <a:spAutoFit/>
          </a:bodyPr>
          <a:lstStyle/>
          <a:p>
            <a:r>
              <a:rPr lang="en-US" b="1" dirty="0" smtClean="0">
                <a:solidFill>
                  <a:srgbClr val="FFFFFF"/>
                </a:solidFill>
              </a:rPr>
              <a:t>Sector 32</a:t>
            </a:r>
            <a:endParaRPr lang="en-US" b="1" dirty="0">
              <a:solidFill>
                <a:srgbClr val="FFFFFF"/>
              </a:solidFill>
            </a:endParaRPr>
          </a:p>
        </p:txBody>
      </p:sp>
      <p:sp>
        <p:nvSpPr>
          <p:cNvPr id="7" name="TextBox 6"/>
          <p:cNvSpPr txBox="1"/>
          <p:nvPr/>
        </p:nvSpPr>
        <p:spPr>
          <a:xfrm>
            <a:off x="152400" y="4552950"/>
            <a:ext cx="8839200" cy="338554"/>
          </a:xfrm>
          <a:prstGeom prst="rect">
            <a:avLst/>
          </a:prstGeom>
          <a:solidFill>
            <a:schemeClr val="bg1"/>
          </a:solidFill>
          <a:ln w="19050" cmpd="sng">
            <a:solidFill>
              <a:srgbClr val="0099FF"/>
            </a:solidFill>
          </a:ln>
        </p:spPr>
        <p:txBody>
          <a:bodyPr wrap="square" rtlCol="0">
            <a:spAutoFit/>
          </a:bodyPr>
          <a:lstStyle/>
          <a:p>
            <a:r>
              <a:rPr lang="en-US" sz="1600" dirty="0" smtClean="0"/>
              <a:t>We </a:t>
            </a:r>
            <a:r>
              <a:rPr lang="en-US" sz="1600" dirty="0" smtClean="0"/>
              <a:t>have added </a:t>
            </a:r>
            <a:r>
              <a:rPr lang="en-US" sz="1600" dirty="0"/>
              <a:t>3</a:t>
            </a:r>
            <a:r>
              <a:rPr lang="en-US" sz="1600" dirty="0" smtClean="0"/>
              <a:t> </a:t>
            </a:r>
            <a:r>
              <a:rPr lang="en-US" sz="1600" dirty="0" smtClean="0"/>
              <a:t>additional </a:t>
            </a:r>
            <a:r>
              <a:rPr lang="en-US" sz="1600" dirty="0" err="1" smtClean="0"/>
              <a:t>mech</a:t>
            </a:r>
            <a:r>
              <a:rPr lang="en-US" sz="1600" dirty="0" smtClean="0"/>
              <a:t> techs to the EMCal Sector factory </a:t>
            </a:r>
            <a:r>
              <a:rPr lang="en-US" sz="1600" dirty="0" smtClean="0"/>
              <a:t>since mid-fall 2021</a:t>
            </a:r>
            <a:r>
              <a:rPr lang="en-US" sz="1600" dirty="0" smtClean="0"/>
              <a:t>.  </a:t>
            </a:r>
            <a:endParaRPr lang="en-US" sz="1600" dirty="0"/>
          </a:p>
        </p:txBody>
      </p:sp>
      <p:pic>
        <p:nvPicPr>
          <p:cNvPr id="17" name="Picture 16" descr="Screen Shot 2022-01-21 at 10.27.14 AM.png"/>
          <p:cNvPicPr>
            <a:picLocks noChangeAspect="1"/>
          </p:cNvPicPr>
          <p:nvPr/>
        </p:nvPicPr>
        <p:blipFill rotWithShape="1">
          <a:blip r:embed="rId2">
            <a:extLst>
              <a:ext uri="{28A0092B-C50C-407E-A947-70E740481C1C}">
                <a14:useLocalDpi xmlns:a14="http://schemas.microsoft.com/office/drawing/2010/main" val="0"/>
              </a:ext>
            </a:extLst>
          </a:blip>
          <a:srcRect l="234" t="21374" r="-234" b="15909"/>
          <a:stretch/>
        </p:blipFill>
        <p:spPr>
          <a:xfrm>
            <a:off x="76200" y="666750"/>
            <a:ext cx="5116833" cy="2514600"/>
          </a:xfrm>
          <a:prstGeom prst="rect">
            <a:avLst/>
          </a:prstGeom>
        </p:spPr>
      </p:pic>
      <p:sp>
        <p:nvSpPr>
          <p:cNvPr id="8" name="TextBox 7"/>
          <p:cNvSpPr txBox="1"/>
          <p:nvPr/>
        </p:nvSpPr>
        <p:spPr>
          <a:xfrm>
            <a:off x="5486400" y="666750"/>
            <a:ext cx="3429000" cy="646331"/>
          </a:xfrm>
          <a:prstGeom prst="rect">
            <a:avLst/>
          </a:prstGeom>
          <a:solidFill>
            <a:srgbClr val="0080FF"/>
          </a:solidFill>
        </p:spPr>
        <p:txBody>
          <a:bodyPr wrap="square" rtlCol="0">
            <a:spAutoFit/>
          </a:bodyPr>
          <a:lstStyle/>
          <a:p>
            <a:r>
              <a:rPr lang="en-US" dirty="0" smtClean="0">
                <a:solidFill>
                  <a:schemeClr val="bg1"/>
                </a:solidFill>
              </a:rPr>
              <a:t>Maximum 52 sectors installed in sPHENIX prior to magnet mapping</a:t>
            </a:r>
            <a:endParaRPr lang="en-US" dirty="0">
              <a:solidFill>
                <a:schemeClr val="bg1"/>
              </a:solidFill>
            </a:endParaRPr>
          </a:p>
        </p:txBody>
      </p:sp>
      <p:pic>
        <p:nvPicPr>
          <p:cNvPr id="12" name="Picture 11" descr="Screen Shot 2022-01-26 at 10.4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352550"/>
            <a:ext cx="3746500" cy="3008847"/>
          </a:xfrm>
          <a:prstGeom prst="rect">
            <a:avLst/>
          </a:prstGeom>
        </p:spPr>
      </p:pic>
    </p:spTree>
    <p:extLst>
      <p:ext uri="{BB962C8B-B14F-4D97-AF65-F5344CB8AC3E}">
        <p14:creationId xmlns:p14="http://schemas.microsoft.com/office/powerpoint/2010/main" val="17938015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4" y="2"/>
            <a:ext cx="8807241" cy="546497"/>
          </a:xfrm>
        </p:spPr>
        <p:txBody>
          <a:bodyPr>
            <a:noAutofit/>
          </a:bodyPr>
          <a:lstStyle/>
          <a:p>
            <a:r>
              <a:rPr lang="en-US" sz="2500" dirty="0"/>
              <a:t> </a:t>
            </a:r>
            <a:r>
              <a:rPr lang="en-US" sz="2800" dirty="0"/>
              <a:t>1008 Infrastructure and Facility Upgrade  Status</a:t>
            </a:r>
          </a:p>
        </p:txBody>
      </p:sp>
      <p:sp>
        <p:nvSpPr>
          <p:cNvPr id="3" name="Content Placeholder 2"/>
          <p:cNvSpPr>
            <a:spLocks noGrp="1"/>
          </p:cNvSpPr>
          <p:nvPr>
            <p:ph idx="1"/>
          </p:nvPr>
        </p:nvSpPr>
        <p:spPr>
          <a:xfrm>
            <a:off x="33824" y="666750"/>
            <a:ext cx="6290776" cy="4191000"/>
          </a:xfrm>
          <a:solidFill>
            <a:schemeClr val="bg1"/>
          </a:solidFill>
        </p:spPr>
        <p:txBody>
          <a:bodyPr>
            <a:noAutofit/>
          </a:bodyPr>
          <a:lstStyle/>
          <a:p>
            <a:r>
              <a:rPr lang="en-US" sz="1600" b="1" dirty="0">
                <a:solidFill>
                  <a:srgbClr val="108001"/>
                </a:solidFill>
              </a:rPr>
              <a:t>Carriage/Cradle assembled in 1008  </a:t>
            </a:r>
          </a:p>
          <a:p>
            <a:r>
              <a:rPr lang="en-US" sz="1600" b="1" dirty="0">
                <a:solidFill>
                  <a:srgbClr val="108001"/>
                </a:solidFill>
              </a:rPr>
              <a:t>XY Carriage tables, Carriage Hydraulics installed</a:t>
            </a:r>
          </a:p>
          <a:p>
            <a:r>
              <a:rPr lang="en-US" sz="1600" b="1" dirty="0">
                <a:solidFill>
                  <a:srgbClr val="108001"/>
                </a:solidFill>
              </a:rPr>
              <a:t>SC- Magnet  installed in 1008</a:t>
            </a:r>
          </a:p>
          <a:p>
            <a:r>
              <a:rPr lang="en-US" sz="1600" b="1" dirty="0">
                <a:solidFill>
                  <a:srgbClr val="108001"/>
                </a:solidFill>
              </a:rPr>
              <a:t>EMCal Installation fixture completed at SBU</a:t>
            </a:r>
          </a:p>
          <a:p>
            <a:r>
              <a:rPr lang="en-US" sz="1600" b="1" dirty="0">
                <a:solidFill>
                  <a:srgbClr val="108001"/>
                </a:solidFill>
              </a:rPr>
              <a:t>IR track reinforcement complete.  </a:t>
            </a:r>
          </a:p>
          <a:p>
            <a:r>
              <a:rPr lang="en-US" sz="1600" b="1" dirty="0">
                <a:solidFill>
                  <a:srgbClr val="108001"/>
                </a:solidFill>
              </a:rPr>
              <a:t>Large Support </a:t>
            </a:r>
            <a:r>
              <a:rPr lang="en-US" sz="1600" b="1" dirty="0">
                <a:solidFill>
                  <a:srgbClr val="108001"/>
                </a:solidFill>
              </a:rPr>
              <a:t>Rings installed</a:t>
            </a:r>
            <a:endParaRPr lang="en-US" sz="1600" dirty="0"/>
          </a:p>
          <a:p>
            <a:r>
              <a:rPr lang="en-US" sz="1600" b="1" dirty="0">
                <a:solidFill>
                  <a:srgbClr val="108001"/>
                </a:solidFill>
              </a:rPr>
              <a:t>LHe cryo components part delivered installation begun</a:t>
            </a:r>
          </a:p>
          <a:p>
            <a:r>
              <a:rPr lang="en-US" sz="1600" b="1" dirty="0">
                <a:solidFill>
                  <a:srgbClr val="108001"/>
                </a:solidFill>
              </a:rPr>
              <a:t>LN2 &amp; warm piping part delivered installation </a:t>
            </a:r>
            <a:r>
              <a:rPr lang="en-US" sz="1600" b="1" dirty="0">
                <a:solidFill>
                  <a:srgbClr val="108001"/>
                </a:solidFill>
              </a:rPr>
              <a:t>begun</a:t>
            </a:r>
          </a:p>
          <a:p>
            <a:r>
              <a:rPr lang="en-US" sz="1600" b="1" dirty="0">
                <a:solidFill>
                  <a:srgbClr val="108001"/>
                </a:solidFill>
              </a:rPr>
              <a:t>IHCal assembly fixture complete</a:t>
            </a:r>
          </a:p>
          <a:p>
            <a:r>
              <a:rPr lang="en-US" sz="1600" b="1" dirty="0"/>
              <a:t>IHCal installation fixtures </a:t>
            </a:r>
            <a:r>
              <a:rPr lang="en-US" sz="1600" dirty="0"/>
              <a:t>in </a:t>
            </a:r>
            <a:r>
              <a:rPr lang="en-US" sz="1600" dirty="0" smtClean="0"/>
              <a:t>production (Delivery in Mar)</a:t>
            </a:r>
            <a:endParaRPr lang="en-US" sz="1600" dirty="0"/>
          </a:p>
          <a:p>
            <a:pPr>
              <a:lnSpc>
                <a:spcPct val="120000"/>
              </a:lnSpc>
            </a:pPr>
            <a:r>
              <a:rPr lang="en-US" sz="1600" b="1" dirty="0"/>
              <a:t>Magnet flux return Pole tip/end cap </a:t>
            </a:r>
            <a:r>
              <a:rPr lang="en-US" sz="1600" dirty="0"/>
              <a:t>in </a:t>
            </a:r>
            <a:r>
              <a:rPr lang="en-US" sz="1600" dirty="0" smtClean="0"/>
              <a:t>production (</a:t>
            </a:r>
            <a:r>
              <a:rPr lang="en-US" sz="1600" dirty="0"/>
              <a:t>Delivery in </a:t>
            </a:r>
            <a:r>
              <a:rPr lang="en-US" sz="1600" dirty="0" smtClean="0"/>
              <a:t>Feb)</a:t>
            </a:r>
            <a:endParaRPr lang="en-US" sz="1600" dirty="0"/>
          </a:p>
          <a:p>
            <a:r>
              <a:rPr lang="en-US" sz="1600" b="1" dirty="0" smtClean="0"/>
              <a:t>sPHENIX </a:t>
            </a:r>
            <a:r>
              <a:rPr lang="en-US" sz="1600" b="1" dirty="0"/>
              <a:t>Beam Pipe</a:t>
            </a:r>
            <a:r>
              <a:rPr lang="en-US" sz="1600" dirty="0"/>
              <a:t> at vendor for modification. </a:t>
            </a:r>
            <a:r>
              <a:rPr lang="en-US" sz="1600" dirty="0" smtClean="0"/>
              <a:t>(Delivery in Apr)</a:t>
            </a:r>
            <a:r>
              <a:rPr lang="en-US" sz="1600" dirty="0" smtClean="0">
                <a:solidFill>
                  <a:srgbClr val="0080FF"/>
                </a:solidFill>
              </a:rPr>
              <a:t> </a:t>
            </a:r>
            <a:endParaRPr lang="en-US" sz="1600" dirty="0"/>
          </a:p>
          <a:p>
            <a:r>
              <a:rPr lang="en-US" sz="1600" b="1" dirty="0"/>
              <a:t>Rack Platform </a:t>
            </a:r>
            <a:r>
              <a:rPr lang="en-US" sz="1600" dirty="0"/>
              <a:t>in production at </a:t>
            </a:r>
            <a:r>
              <a:rPr lang="en-US" sz="1600" dirty="0" smtClean="0"/>
              <a:t>vendor (delivery in Feb)</a:t>
            </a:r>
            <a:endParaRPr lang="en-US" sz="1600" dirty="0"/>
          </a:p>
        </p:txBody>
      </p:sp>
      <p:sp>
        <p:nvSpPr>
          <p:cNvPr id="7" name="Slide Number Placeholder 6"/>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100">
                <a:latin typeface="Calibri"/>
                <a:cs typeface="Calibri"/>
              </a:rPr>
              <a:pPr/>
              <a:t>4</a:t>
            </a:fld>
            <a:endParaRPr lang="en-US" altLang="en-US" sz="1100" dirty="0">
              <a:latin typeface="Calibri"/>
              <a:cs typeface="Calibri"/>
            </a:endParaRPr>
          </a:p>
        </p:txBody>
      </p:sp>
      <p:sp>
        <p:nvSpPr>
          <p:cNvPr id="4" name="Date Placeholder 3"/>
          <p:cNvSpPr>
            <a:spLocks noGrp="1"/>
          </p:cNvSpPr>
          <p:nvPr>
            <p:ph type="dt" sz="half" idx="4294967295"/>
          </p:nvPr>
        </p:nvSpPr>
        <p:spPr>
          <a:xfrm>
            <a:off x="158261" y="4924086"/>
            <a:ext cx="2133600" cy="171450"/>
          </a:xfrm>
          <a:prstGeom prst="rect">
            <a:avLst/>
          </a:prstGeom>
        </p:spPr>
        <p:txBody>
          <a:bodyPr/>
          <a:lstStyle/>
          <a:p>
            <a:pPr algn="ctr">
              <a:defRPr/>
            </a:pPr>
            <a:r>
              <a:rPr lang="en-US" altLang="en-US" sz="1100" smtClean="0">
                <a:latin typeface="Calibri"/>
                <a:cs typeface="Calibri"/>
              </a:rPr>
              <a:t>1/27/22</a:t>
            </a:r>
            <a:endParaRPr lang="en-US" altLang="en-US" sz="1100" dirty="0">
              <a:latin typeface="Calibri"/>
              <a:cs typeface="Calibri"/>
            </a:endParaRPr>
          </a:p>
        </p:txBody>
      </p:sp>
      <p:sp>
        <p:nvSpPr>
          <p:cNvPr id="5" name="Footer Placeholder 4"/>
          <p:cNvSpPr>
            <a:spLocks noGrp="1"/>
          </p:cNvSpPr>
          <p:nvPr>
            <p:ph type="ftr" sz="quarter" idx="4294967295"/>
          </p:nvPr>
        </p:nvSpPr>
        <p:spPr>
          <a:xfrm>
            <a:off x="3171031" y="4914916"/>
            <a:ext cx="2895600" cy="207169"/>
          </a:xfrm>
          <a:prstGeom prst="rect">
            <a:avLst/>
          </a:prstGeom>
        </p:spPr>
        <p:txBody>
          <a:bodyPr/>
          <a:lstStyle/>
          <a:p>
            <a:pPr algn="ctr">
              <a:defRPr/>
            </a:pPr>
            <a:r>
              <a:rPr lang="en-US" sz="1100" smtClean="0">
                <a:latin typeface="Calibri"/>
                <a:cs typeface="Calibri"/>
              </a:rPr>
              <a:t>PMG</a:t>
            </a:r>
            <a:endParaRPr lang="en-US" sz="1100" dirty="0">
              <a:latin typeface="Calibri"/>
              <a:cs typeface="Calibri"/>
            </a:endParaRPr>
          </a:p>
        </p:txBody>
      </p:sp>
      <p:pic>
        <p:nvPicPr>
          <p:cNvPr id="9" name="Picture 8" descr="Screen Shot 2021-12-07 at 12.12.21 AM.png"/>
          <p:cNvPicPr>
            <a:picLocks noChangeAspect="1"/>
          </p:cNvPicPr>
          <p:nvPr/>
        </p:nvPicPr>
        <p:blipFill rotWithShape="1">
          <a:blip r:embed="rId2" cstate="print">
            <a:extLst>
              <a:ext uri="{28A0092B-C50C-407E-A947-70E740481C1C}">
                <a14:useLocalDpi xmlns:a14="http://schemas.microsoft.com/office/drawing/2010/main"/>
              </a:ext>
            </a:extLst>
          </a:blip>
          <a:srcRect b="18539"/>
          <a:stretch/>
        </p:blipFill>
        <p:spPr>
          <a:xfrm>
            <a:off x="6703023" y="590551"/>
            <a:ext cx="2438400" cy="2694282"/>
          </a:xfrm>
          <a:prstGeom prst="rect">
            <a:avLst/>
          </a:prstGeom>
        </p:spPr>
      </p:pic>
      <p:pic>
        <p:nvPicPr>
          <p:cNvPr id="6" name="Picture 5" descr="Screen Shot 2022-01-21 at 10.4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301292"/>
            <a:ext cx="2971800" cy="1738359"/>
          </a:xfrm>
          <a:prstGeom prst="rect">
            <a:avLst/>
          </a:prstGeom>
        </p:spPr>
      </p:pic>
    </p:spTree>
    <p:extLst>
      <p:ext uri="{BB962C8B-B14F-4D97-AF65-F5344CB8AC3E}">
        <p14:creationId xmlns:p14="http://schemas.microsoft.com/office/powerpoint/2010/main" val="21372472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High Priority Issues</a:t>
            </a:r>
            <a:endParaRPr lang="en-US" dirty="0"/>
          </a:p>
        </p:txBody>
      </p:sp>
      <p:sp>
        <p:nvSpPr>
          <p:cNvPr id="3" name="Content Placeholder 2"/>
          <p:cNvSpPr>
            <a:spLocks noGrp="1"/>
          </p:cNvSpPr>
          <p:nvPr>
            <p:ph idx="1"/>
          </p:nvPr>
        </p:nvSpPr>
        <p:spPr>
          <a:xfrm>
            <a:off x="4" y="590550"/>
            <a:ext cx="9148983" cy="4552950"/>
          </a:xfrm>
        </p:spPr>
        <p:txBody>
          <a:bodyPr/>
          <a:lstStyle/>
          <a:p>
            <a:r>
              <a:rPr lang="en-US" sz="1600" dirty="0"/>
              <a:t>I</a:t>
            </a:r>
            <a:r>
              <a:rPr lang="en-US" sz="1600" dirty="0" smtClean="0"/>
              <a:t>nstallation in 1008. </a:t>
            </a:r>
          </a:p>
          <a:p>
            <a:pPr lvl="1"/>
            <a:r>
              <a:rPr lang="en-US" sz="1600" dirty="0" smtClean="0"/>
              <a:t>The OHCal installation </a:t>
            </a:r>
            <a:r>
              <a:rPr lang="en-US" sz="1600" dirty="0" smtClean="0"/>
              <a:t>continuing</a:t>
            </a:r>
            <a:r>
              <a:rPr lang="en-US" sz="1600" dirty="0" smtClean="0"/>
              <a:t>.  Projected end date for OHCal  installation is 1</a:t>
            </a:r>
            <a:r>
              <a:rPr lang="en-US" sz="1600" baseline="30000" dirty="0" smtClean="0"/>
              <a:t>st</a:t>
            </a:r>
            <a:r>
              <a:rPr lang="en-US" sz="1600" dirty="0" smtClean="0"/>
              <a:t> week of March</a:t>
            </a:r>
            <a:endParaRPr lang="en-US" sz="1600" dirty="0" smtClean="0"/>
          </a:p>
          <a:p>
            <a:r>
              <a:rPr lang="en-US" sz="1600" dirty="0" smtClean="0"/>
              <a:t>Keep </a:t>
            </a:r>
            <a:r>
              <a:rPr lang="en-US" sz="1600" dirty="0"/>
              <a:t>the EMCal </a:t>
            </a:r>
            <a:r>
              <a:rPr lang="en-US" sz="1600" dirty="0" smtClean="0"/>
              <a:t>Sectors and </a:t>
            </a:r>
            <a:r>
              <a:rPr lang="en-US" sz="1600" dirty="0"/>
              <a:t>IHCal on schedule. </a:t>
            </a:r>
            <a:endParaRPr lang="en-US" sz="1600" dirty="0" smtClean="0"/>
          </a:p>
          <a:p>
            <a:pPr lvl="1"/>
            <a:r>
              <a:rPr lang="en-US" sz="1600" b="1" dirty="0" smtClean="0"/>
              <a:t> Preparation of IHCal barrel build is underway.</a:t>
            </a:r>
            <a:endParaRPr lang="en-US" sz="1600" b="1" dirty="0" smtClean="0"/>
          </a:p>
          <a:p>
            <a:r>
              <a:rPr lang="en-US" sz="1600" dirty="0" smtClean="0"/>
              <a:t>Maintain the sPHENIX technical work force.  </a:t>
            </a:r>
          </a:p>
          <a:p>
            <a:r>
              <a:rPr lang="en-US" sz="1600" dirty="0" smtClean="0"/>
              <a:t>Order the TPC installation and support components</a:t>
            </a:r>
            <a:endParaRPr lang="en-US" sz="1600" dirty="0"/>
          </a:p>
          <a:p>
            <a:r>
              <a:rPr lang="en-US" sz="1600" dirty="0"/>
              <a:t>Keep </a:t>
            </a:r>
            <a:r>
              <a:rPr lang="en-US" sz="1600" dirty="0" smtClean="0"/>
              <a:t>remaining</a:t>
            </a:r>
            <a:r>
              <a:rPr lang="en-US" sz="1600" dirty="0" smtClean="0"/>
              <a:t> </a:t>
            </a:r>
            <a:r>
              <a:rPr lang="en-US" sz="1600" dirty="0"/>
              <a:t>electronics on schedule (Cal Digitizers, LL1, </a:t>
            </a:r>
            <a:r>
              <a:rPr lang="en-US" sz="1600" dirty="0" smtClean="0"/>
              <a:t>GL1/GTM, MBD </a:t>
            </a:r>
            <a:r>
              <a:rPr lang="en-US" sz="1600" dirty="0"/>
              <a:t>D/S, </a:t>
            </a:r>
            <a:r>
              <a:rPr lang="en-US" sz="1600" dirty="0" smtClean="0"/>
              <a:t>DCMIIs, JACK board)</a:t>
            </a:r>
            <a:endParaRPr lang="en-US" sz="1600" dirty="0"/>
          </a:p>
          <a:p>
            <a:r>
              <a:rPr lang="en-US" sz="1600" dirty="0"/>
              <a:t>Complete remaining  engineering design tasks  and order components</a:t>
            </a:r>
          </a:p>
          <a:p>
            <a:r>
              <a:rPr lang="en-US" sz="1600" dirty="0"/>
              <a:t>Place Remaining procurements</a:t>
            </a:r>
            <a:endParaRPr lang="en-US" sz="1600" b="1" dirty="0">
              <a:solidFill>
                <a:srgbClr val="000000"/>
              </a:solidFill>
            </a:endParaRPr>
          </a:p>
          <a:p>
            <a:pPr marL="0" indent="0">
              <a:buNone/>
            </a:pPr>
            <a:endParaRPr lang="en-US" sz="2000" b="1" dirty="0"/>
          </a:p>
          <a:p>
            <a:pPr marL="0" indent="0">
              <a:buNone/>
            </a:pPr>
            <a:endParaRPr lang="en-US" sz="2000" dirty="0"/>
          </a:p>
          <a:p>
            <a:pPr marL="0" indent="0">
              <a:buNone/>
            </a:pPr>
            <a:endParaRPr lang="en-US" sz="2000"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spTree>
    <p:extLst>
      <p:ext uri="{BB962C8B-B14F-4D97-AF65-F5344CB8AC3E}">
        <p14:creationId xmlns:p14="http://schemas.microsoft.com/office/powerpoint/2010/main" val="40746749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dirty="0" smtClean="0"/>
              <a:t>Key Remaining </a:t>
            </a:r>
            <a:r>
              <a:rPr lang="en-US" dirty="0" smtClean="0"/>
              <a:t>Orders MIE/I&amp;F</a:t>
            </a:r>
            <a:endParaRPr lang="en-US" dirty="0"/>
          </a:p>
        </p:txBody>
      </p:sp>
      <p:sp>
        <p:nvSpPr>
          <p:cNvPr id="3" name="Content Placeholder 2"/>
          <p:cNvSpPr>
            <a:spLocks noGrp="1"/>
          </p:cNvSpPr>
          <p:nvPr>
            <p:ph idx="1"/>
          </p:nvPr>
        </p:nvSpPr>
        <p:spPr>
          <a:xfrm>
            <a:off x="0" y="742950"/>
            <a:ext cx="9144000" cy="4267200"/>
          </a:xfrm>
        </p:spPr>
        <p:txBody>
          <a:bodyPr/>
          <a:lstStyle/>
          <a:p>
            <a:pPr marL="0" indent="0">
              <a:buNone/>
            </a:pPr>
            <a:r>
              <a:rPr lang="en-US" sz="1800" b="1" dirty="0" smtClean="0"/>
              <a:t>MIE</a:t>
            </a:r>
          </a:p>
          <a:p>
            <a:r>
              <a:rPr lang="en-US" sz="1600" b="1" dirty="0" smtClean="0">
                <a:solidFill>
                  <a:srgbClr val="0080FF"/>
                </a:solidFill>
              </a:rPr>
              <a:t>DAQ</a:t>
            </a:r>
            <a:r>
              <a:rPr lang="en-US" sz="1600" b="1" dirty="0">
                <a:solidFill>
                  <a:srgbClr val="0080FF"/>
                </a:solidFill>
              </a:rPr>
              <a:t>/Trigger: </a:t>
            </a:r>
            <a:r>
              <a:rPr lang="en-US" sz="1600" dirty="0">
                <a:solidFill>
                  <a:srgbClr val="0080FF"/>
                </a:solidFill>
              </a:rPr>
              <a:t>GL1/GTM boards (parts order started) </a:t>
            </a:r>
            <a:r>
              <a:rPr lang="en-US" sz="1600" b="1" dirty="0" smtClean="0">
                <a:solidFill>
                  <a:srgbClr val="0080FF"/>
                </a:solidFill>
              </a:rPr>
              <a:t> </a:t>
            </a:r>
            <a:endParaRPr lang="en-US" sz="1600" dirty="0" smtClean="0">
              <a:solidFill>
                <a:srgbClr val="0080FF"/>
              </a:solidFill>
            </a:endParaRPr>
          </a:p>
          <a:p>
            <a:r>
              <a:rPr lang="en-US" sz="1600" b="1" dirty="0"/>
              <a:t>TPC: </a:t>
            </a:r>
            <a:r>
              <a:rPr lang="en-US" sz="1600" dirty="0"/>
              <a:t>JACK board ( </a:t>
            </a:r>
            <a:r>
              <a:rPr lang="en-US" sz="1600" dirty="0">
                <a:solidFill>
                  <a:srgbClr val="0080FF"/>
                </a:solidFill>
              </a:rPr>
              <a:t>Parts ordered</a:t>
            </a:r>
            <a:r>
              <a:rPr lang="en-US" sz="1600" dirty="0"/>
              <a:t>. </a:t>
            </a:r>
            <a:r>
              <a:rPr lang="en-US" sz="1600" dirty="0">
                <a:solidFill>
                  <a:srgbClr val="0080FF"/>
                </a:solidFill>
              </a:rPr>
              <a:t>PCB </a:t>
            </a:r>
            <a:r>
              <a:rPr lang="en-US" sz="1600" dirty="0" smtClean="0">
                <a:solidFill>
                  <a:srgbClr val="0080FF"/>
                </a:solidFill>
              </a:rPr>
              <a:t>being laid</a:t>
            </a:r>
            <a:r>
              <a:rPr lang="mr-IN" sz="1600" dirty="0" smtClean="0">
                <a:solidFill>
                  <a:srgbClr val="0080FF"/>
                </a:solidFill>
              </a:rPr>
              <a:t>–</a:t>
            </a:r>
            <a:r>
              <a:rPr lang="en-US" sz="1600" dirty="0" smtClean="0">
                <a:solidFill>
                  <a:srgbClr val="0080FF"/>
                </a:solidFill>
              </a:rPr>
              <a:t>out. </a:t>
            </a:r>
            <a:r>
              <a:rPr lang="en-US" sz="1600" dirty="0"/>
              <a:t>N</a:t>
            </a:r>
            <a:r>
              <a:rPr lang="en-US" sz="1600" dirty="0" smtClean="0"/>
              <a:t>ot </a:t>
            </a:r>
            <a:r>
              <a:rPr lang="en-US" sz="1600" dirty="0"/>
              <a:t>yet ordered) </a:t>
            </a:r>
            <a:r>
              <a:rPr lang="en-US" sz="1600" b="1" dirty="0"/>
              <a:t> </a:t>
            </a:r>
            <a:r>
              <a:rPr lang="en-US" sz="1600" b="1" dirty="0" smtClean="0">
                <a:solidFill>
                  <a:srgbClr val="0080FF"/>
                </a:solidFill>
              </a:rPr>
              <a:t>  </a:t>
            </a:r>
            <a:endParaRPr lang="en-US" sz="1600" b="1" dirty="0">
              <a:solidFill>
                <a:srgbClr val="0080FF"/>
              </a:solidFill>
            </a:endParaRPr>
          </a:p>
          <a:p>
            <a:r>
              <a:rPr lang="en-US" sz="1600" b="1" dirty="0"/>
              <a:t>TPC</a:t>
            </a:r>
            <a:r>
              <a:rPr lang="en-US" sz="1600" dirty="0"/>
              <a:t>: Laser servomotors and mechanics (line laser) </a:t>
            </a:r>
            <a:r>
              <a:rPr lang="en-US" sz="1600" dirty="0" smtClean="0"/>
              <a:t>(vendor </a:t>
            </a:r>
            <a:r>
              <a:rPr lang="en-US" sz="1600" dirty="0" smtClean="0"/>
              <a:t>quotes being obtained</a:t>
            </a:r>
            <a:r>
              <a:rPr lang="en-US" sz="1600" dirty="0" smtClean="0"/>
              <a:t>) </a:t>
            </a:r>
            <a:r>
              <a:rPr lang="en-US" sz="1600" b="1" dirty="0" smtClean="0"/>
              <a:t> </a:t>
            </a:r>
            <a:endParaRPr lang="en-US" sz="1600" b="1" dirty="0"/>
          </a:p>
          <a:p>
            <a:r>
              <a:rPr lang="en-US" sz="1600" b="1" dirty="0"/>
              <a:t>TPC: </a:t>
            </a:r>
            <a:r>
              <a:rPr lang="en-US" sz="1600" dirty="0"/>
              <a:t>optical fibers (commercial order to be placed) </a:t>
            </a:r>
            <a:r>
              <a:rPr lang="en-US" sz="1600" b="1" dirty="0" smtClean="0"/>
              <a:t> </a:t>
            </a:r>
            <a:endParaRPr lang="en-US" sz="1600" b="1" dirty="0"/>
          </a:p>
          <a:p>
            <a:r>
              <a:rPr lang="en-US" sz="1600" b="1" dirty="0"/>
              <a:t>TPC:</a:t>
            </a:r>
            <a:r>
              <a:rPr lang="en-US" sz="1600" dirty="0"/>
              <a:t> Fiber sort-out box (Not yet ordered) </a:t>
            </a:r>
            <a:r>
              <a:rPr lang="en-US" sz="1600" b="1" dirty="0" smtClean="0"/>
              <a:t> </a:t>
            </a:r>
            <a:endParaRPr lang="en-US" sz="1800" b="1" dirty="0"/>
          </a:p>
          <a:p>
            <a:pPr marL="0" indent="0">
              <a:buNone/>
            </a:pPr>
            <a:r>
              <a:rPr lang="en-US" sz="1800" b="1" dirty="0" smtClean="0"/>
              <a:t>I&amp;F</a:t>
            </a:r>
          </a:p>
          <a:p>
            <a:r>
              <a:rPr lang="en-US" sz="1600" b="1" dirty="0"/>
              <a:t>TPC installation fixtures and bracketry </a:t>
            </a:r>
            <a:r>
              <a:rPr lang="en-US" sz="1600" dirty="0" smtClean="0">
                <a:solidFill>
                  <a:srgbClr val="0080FF"/>
                </a:solidFill>
              </a:rPr>
              <a:t>(drawings complete)</a:t>
            </a:r>
          </a:p>
          <a:p>
            <a:r>
              <a:rPr lang="en-US" sz="1600" b="1" dirty="0"/>
              <a:t>INTT brackets and installation fixtures </a:t>
            </a:r>
            <a:r>
              <a:rPr lang="en-US" sz="1600" dirty="0" smtClean="0"/>
              <a:t> </a:t>
            </a:r>
            <a:r>
              <a:rPr lang="en-US" sz="1600" dirty="0" smtClean="0">
                <a:solidFill>
                  <a:srgbClr val="0080FF"/>
                </a:solidFill>
              </a:rPr>
              <a:t>(drawings complete)</a:t>
            </a:r>
            <a:endParaRPr lang="en-US" sz="1600" dirty="0">
              <a:solidFill>
                <a:srgbClr val="0080FF"/>
              </a:solidFill>
            </a:endParaRPr>
          </a:p>
          <a:p>
            <a:r>
              <a:rPr lang="en-US" sz="1600" b="1" dirty="0"/>
              <a:t>Beam pipe, MBD, sEPD supports, N&amp;S platforms</a:t>
            </a:r>
            <a:r>
              <a:rPr lang="en-US" sz="1600" dirty="0"/>
              <a:t> </a:t>
            </a:r>
            <a:r>
              <a:rPr lang="en-US" sz="1600" dirty="0" smtClean="0"/>
              <a:t> </a:t>
            </a:r>
            <a:endParaRPr lang="en-US" sz="1600" dirty="0"/>
          </a:p>
          <a:p>
            <a:r>
              <a:rPr lang="en-US" sz="1600" b="1" dirty="0"/>
              <a:t>Magnet Mapping </a:t>
            </a:r>
            <a:r>
              <a:rPr lang="en-US" sz="1600" dirty="0" smtClean="0">
                <a:solidFill>
                  <a:srgbClr val="0080FF"/>
                </a:solidFill>
              </a:rPr>
              <a:t>(draft SOW </a:t>
            </a:r>
            <a:r>
              <a:rPr lang="en-US" sz="1600" dirty="0">
                <a:solidFill>
                  <a:srgbClr val="0080FF"/>
                </a:solidFill>
              </a:rPr>
              <a:t>w/ </a:t>
            </a:r>
            <a:r>
              <a:rPr lang="en-US" sz="1600" dirty="0" smtClean="0">
                <a:solidFill>
                  <a:srgbClr val="0080FF"/>
                </a:solidFill>
              </a:rPr>
              <a:t>CERN )</a:t>
            </a:r>
            <a:endParaRPr lang="en-US" sz="1600" dirty="0">
              <a:solidFill>
                <a:srgbClr val="0080FF"/>
              </a:solidFill>
            </a:endParaRPr>
          </a:p>
          <a:p>
            <a:r>
              <a:rPr lang="en-US" sz="1600" b="1" dirty="0"/>
              <a:t>Fiber Optics trunk cables  </a:t>
            </a:r>
            <a:r>
              <a:rPr lang="en-US" sz="1600" dirty="0" smtClean="0"/>
              <a:t>(commercial order)</a:t>
            </a:r>
            <a:endParaRPr lang="en-US" sz="1600" dirty="0"/>
          </a:p>
          <a:p>
            <a:r>
              <a:rPr lang="en-US" sz="1600" b="1" dirty="0"/>
              <a:t>HVAC Improvements </a:t>
            </a:r>
            <a:r>
              <a:rPr lang="en-US" sz="1600" dirty="0"/>
              <a:t> </a:t>
            </a:r>
            <a:r>
              <a:rPr lang="en-US" sz="1600" dirty="0" smtClean="0"/>
              <a:t> (order w/ outside contractor)</a:t>
            </a:r>
            <a:endParaRPr lang="en-US" sz="1600" dirty="0"/>
          </a:p>
          <a:p>
            <a:r>
              <a:rPr lang="en-US" sz="1600" b="1" dirty="0"/>
              <a:t>Seismic </a:t>
            </a:r>
            <a:r>
              <a:rPr lang="en-US" sz="1600" b="1" dirty="0" smtClean="0"/>
              <a:t>restraints </a:t>
            </a:r>
            <a:r>
              <a:rPr lang="en-US" sz="1600" dirty="0" smtClean="0"/>
              <a:t>(</a:t>
            </a:r>
            <a:r>
              <a:rPr lang="en-US" sz="1600" dirty="0" smtClean="0">
                <a:solidFill>
                  <a:srgbClr val="0080FF"/>
                </a:solidFill>
              </a:rPr>
              <a:t>drawings far advanced</a:t>
            </a:r>
            <a:r>
              <a:rPr lang="en-US" sz="1600" dirty="0" smtClean="0"/>
              <a:t>)</a:t>
            </a:r>
            <a:endParaRPr lang="en-US" sz="1600" dirty="0"/>
          </a:p>
          <a:p>
            <a:pPr marL="0" indent="0">
              <a:buNone/>
            </a:pPr>
            <a:r>
              <a:rPr lang="en-US" sz="2000" b="1" dirty="0" smtClean="0">
                <a:solidFill>
                  <a:srgbClr val="0080FF"/>
                </a:solidFill>
              </a:rPr>
              <a:t> </a:t>
            </a:r>
            <a:endParaRPr lang="en-US" sz="2000" b="1" dirty="0">
              <a:solidFill>
                <a:srgbClr val="0080FF"/>
              </a:solidFill>
            </a:endParaRPr>
          </a:p>
          <a:p>
            <a:endParaRPr lang="en-US" sz="1400" dirty="0"/>
          </a:p>
          <a:p>
            <a:endParaRPr lang="en-US" sz="1400" b="1" dirty="0"/>
          </a:p>
          <a:p>
            <a:endParaRPr lang="en-US" sz="1600" dirty="0"/>
          </a:p>
          <a:p>
            <a:endParaRPr lang="en-US" sz="1600" dirty="0"/>
          </a:p>
        </p:txBody>
      </p:sp>
      <p:sp>
        <p:nvSpPr>
          <p:cNvPr id="4" name="Date Placeholder 3"/>
          <p:cNvSpPr>
            <a:spLocks noGrp="1"/>
          </p:cNvSpPr>
          <p:nvPr>
            <p:ph type="dt" sz="half" idx="10"/>
          </p:nvPr>
        </p:nvSpPr>
        <p:spPr/>
        <p:txBody>
          <a:bodyPr/>
          <a:lstStyle/>
          <a:p>
            <a:pPr>
              <a:defRPr/>
            </a:pPr>
            <a:r>
              <a:rPr lang="en-US" altLang="en-US" smtClean="0"/>
              <a:t>1/27/22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Tree>
    <p:extLst>
      <p:ext uri="{BB962C8B-B14F-4D97-AF65-F5344CB8AC3E}">
        <p14:creationId xmlns:p14="http://schemas.microsoft.com/office/powerpoint/2010/main" val="17831189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546497"/>
          </a:xfrm>
        </p:spPr>
        <p:txBody>
          <a:bodyPr/>
          <a:lstStyle/>
          <a:p>
            <a:r>
              <a:rPr lang="en-US" dirty="0" smtClean="0"/>
              <a:t>EMCal Block Production-DONE</a:t>
            </a:r>
            <a:endParaRPr lang="en-US" dirty="0"/>
          </a:p>
        </p:txBody>
      </p:sp>
      <p:sp>
        <p:nvSpPr>
          <p:cNvPr id="3" name="Date Placeholder 2"/>
          <p:cNvSpPr>
            <a:spLocks noGrp="1"/>
          </p:cNvSpPr>
          <p:nvPr>
            <p:ph type="dt" sz="half" idx="10"/>
          </p:nvPr>
        </p:nvSpPr>
        <p:spPr/>
        <p:txBody>
          <a:bodyPr/>
          <a:lstStyle/>
          <a:p>
            <a:pPr>
              <a:defRPr/>
            </a:pPr>
            <a:r>
              <a:rPr lang="en-US" altLang="en-US" smtClean="0"/>
              <a:t>1/27/22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7</a:t>
            </a:fld>
            <a:endParaRPr lang="en-US" altLang="en-US" dirty="0"/>
          </a:p>
        </p:txBody>
      </p:sp>
      <p:sp>
        <p:nvSpPr>
          <p:cNvPr id="13" name="TextBox 12"/>
          <p:cNvSpPr txBox="1"/>
          <p:nvPr/>
        </p:nvSpPr>
        <p:spPr>
          <a:xfrm>
            <a:off x="3581400" y="742950"/>
            <a:ext cx="2313454" cy="369332"/>
          </a:xfrm>
          <a:prstGeom prst="rect">
            <a:avLst/>
          </a:prstGeom>
          <a:noFill/>
        </p:spPr>
        <p:txBody>
          <a:bodyPr wrap="none" rtlCol="0">
            <a:spAutoFit/>
          </a:bodyPr>
          <a:lstStyle/>
          <a:p>
            <a:r>
              <a:rPr lang="en-US" dirty="0" smtClean="0">
                <a:solidFill>
                  <a:srgbClr val="FFFFFF"/>
                </a:solidFill>
              </a:rPr>
              <a:t>Block in molds at UIUC</a:t>
            </a:r>
            <a:endParaRPr lang="en-US" dirty="0">
              <a:solidFill>
                <a:srgbClr val="FFFFFF"/>
              </a:solidFill>
            </a:endParaRPr>
          </a:p>
        </p:txBody>
      </p:sp>
      <p:sp>
        <p:nvSpPr>
          <p:cNvPr id="14" name="TextBox 13"/>
          <p:cNvSpPr txBox="1"/>
          <p:nvPr/>
        </p:nvSpPr>
        <p:spPr>
          <a:xfrm>
            <a:off x="74246" y="3790950"/>
            <a:ext cx="9067800" cy="1323439"/>
          </a:xfrm>
          <a:prstGeom prst="rect">
            <a:avLst/>
          </a:prstGeom>
          <a:noFill/>
          <a:ln>
            <a:solidFill>
              <a:srgbClr val="0080FF"/>
            </a:solidFill>
          </a:ln>
        </p:spPr>
        <p:txBody>
          <a:bodyPr wrap="square" rtlCol="0">
            <a:spAutoFit/>
          </a:bodyPr>
          <a:lstStyle/>
          <a:p>
            <a:pPr marL="285750" indent="-285750">
              <a:buFont typeface="Arial"/>
              <a:buChar char="•"/>
            </a:pPr>
            <a:r>
              <a:rPr lang="en-US" sz="1600" dirty="0" smtClean="0"/>
              <a:t>All </a:t>
            </a:r>
            <a:r>
              <a:rPr lang="en-US" sz="1600" dirty="0" smtClean="0"/>
              <a:t> </a:t>
            </a:r>
            <a:r>
              <a:rPr lang="en-US" sz="1600" dirty="0" smtClean="0"/>
              <a:t>EMCal blocks completed </a:t>
            </a:r>
            <a:r>
              <a:rPr lang="en-US" sz="1600" dirty="0" smtClean="0"/>
              <a:t>both at</a:t>
            </a:r>
            <a:r>
              <a:rPr lang="en-US" sz="1600" dirty="0" smtClean="0"/>
              <a:t> UIUC </a:t>
            </a:r>
            <a:r>
              <a:rPr lang="en-US" sz="1600" dirty="0" smtClean="0">
                <a:solidFill>
                  <a:srgbClr val="FF0000"/>
                </a:solidFill>
              </a:rPr>
              <a:t>(MIE)  </a:t>
            </a:r>
            <a:r>
              <a:rPr lang="en-US" sz="1600" dirty="0" smtClean="0"/>
              <a:t>and Fudan/PKU/CIAE (</a:t>
            </a:r>
            <a:r>
              <a:rPr lang="en-US" sz="1600" dirty="0" smtClean="0">
                <a:solidFill>
                  <a:srgbClr val="0000FF"/>
                </a:solidFill>
              </a:rPr>
              <a:t>high</a:t>
            </a:r>
            <a:r>
              <a:rPr lang="en-US" sz="1600" dirty="0" smtClean="0"/>
              <a:t> </a:t>
            </a:r>
            <a:r>
              <a:rPr lang="en-US" sz="1600" dirty="0" smtClean="0">
                <a:solidFill>
                  <a:srgbClr val="FD6FCF"/>
                </a:solidFill>
              </a:rPr>
              <a:t>eta</a:t>
            </a:r>
            <a:r>
              <a:rPr lang="en-US" sz="1600" dirty="0" smtClean="0"/>
              <a:t>) collaborating institutions</a:t>
            </a:r>
            <a:endParaRPr lang="en-US" sz="1600" dirty="0" smtClean="0"/>
          </a:p>
          <a:p>
            <a:pPr marL="285750" indent="-285750">
              <a:buFont typeface="Arial"/>
              <a:buChar char="•"/>
            </a:pPr>
            <a:r>
              <a:rPr lang="en-US" sz="1600" dirty="0" smtClean="0"/>
              <a:t>All delivered to BNL</a:t>
            </a:r>
          </a:p>
          <a:p>
            <a:pPr marL="285750" indent="-285750">
              <a:buFont typeface="Arial"/>
              <a:buChar char="•"/>
            </a:pPr>
            <a:r>
              <a:rPr lang="en-US" sz="1600" dirty="0" smtClean="0"/>
              <a:t>This </a:t>
            </a:r>
            <a:r>
              <a:rPr lang="en-US" sz="1600" dirty="0" smtClean="0"/>
              <a:t>was the culmination of a great organizational and technical effort by Caroline </a:t>
            </a:r>
            <a:r>
              <a:rPr lang="en-US" sz="1600" dirty="0" err="1" smtClean="0"/>
              <a:t>Riedl</a:t>
            </a:r>
            <a:r>
              <a:rPr lang="en-US" sz="1600" dirty="0" smtClean="0"/>
              <a:t>, Anne Sickles, Eric </a:t>
            </a:r>
            <a:r>
              <a:rPr lang="en-US" sz="1600" dirty="0" err="1" smtClean="0"/>
              <a:t>Thorsland</a:t>
            </a:r>
            <a:r>
              <a:rPr lang="en-US" sz="1600" dirty="0" smtClean="0"/>
              <a:t> and the whole UIUC team </a:t>
            </a:r>
            <a:r>
              <a:rPr lang="en-US" sz="1600" dirty="0" smtClean="0"/>
              <a:t>plus the scientists, students and techs at Fudan/PKU/CIAE</a:t>
            </a:r>
            <a:endParaRPr lang="en-US" sz="1600" dirty="0"/>
          </a:p>
        </p:txBody>
      </p:sp>
      <p:pic>
        <p:nvPicPr>
          <p:cNvPr id="11" name="Picture 10"/>
          <p:cNvPicPr/>
          <p:nvPr/>
        </p:nvPicPr>
        <p:blipFill rotWithShape="1">
          <a:blip r:embed="rId2">
            <a:extLst>
              <a:ext uri="{28A0092B-C50C-407E-A947-70E740481C1C}">
                <a14:useLocalDpi xmlns:a14="http://schemas.microsoft.com/office/drawing/2010/main"/>
              </a:ext>
            </a:extLst>
          </a:blip>
          <a:srcRect t="20870"/>
          <a:stretch/>
        </p:blipFill>
        <p:spPr bwMode="auto">
          <a:xfrm>
            <a:off x="1371600" y="1123950"/>
            <a:ext cx="6477000" cy="2667000"/>
          </a:xfrm>
          <a:prstGeom prst="rect">
            <a:avLst/>
          </a:prstGeom>
          <a:noFill/>
          <a:ln>
            <a:noFill/>
          </a:ln>
        </p:spPr>
      </p:pic>
      <p:sp>
        <p:nvSpPr>
          <p:cNvPr id="7" name="Rectangle 6"/>
          <p:cNvSpPr/>
          <p:nvPr/>
        </p:nvSpPr>
        <p:spPr>
          <a:xfrm>
            <a:off x="1600200" y="819150"/>
            <a:ext cx="228600" cy="2286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05000" y="742950"/>
            <a:ext cx="2031325" cy="369332"/>
          </a:xfrm>
          <a:prstGeom prst="rect">
            <a:avLst/>
          </a:prstGeom>
          <a:noFill/>
        </p:spPr>
        <p:txBody>
          <a:bodyPr wrap="none" rtlCol="0">
            <a:spAutoFit/>
          </a:bodyPr>
          <a:lstStyle/>
          <a:p>
            <a:r>
              <a:rPr lang="en-US" dirty="0" smtClean="0"/>
              <a:t>Blocks built at UIUC</a:t>
            </a:r>
            <a:endParaRPr lang="en-US" dirty="0"/>
          </a:p>
        </p:txBody>
      </p:sp>
      <p:sp>
        <p:nvSpPr>
          <p:cNvPr id="15" name="Rectangle 14"/>
          <p:cNvSpPr/>
          <p:nvPr/>
        </p:nvSpPr>
        <p:spPr>
          <a:xfrm>
            <a:off x="4876800" y="819150"/>
            <a:ext cx="228600" cy="2286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257800" y="819150"/>
            <a:ext cx="228600" cy="228600"/>
          </a:xfrm>
          <a:prstGeom prst="rect">
            <a:avLst/>
          </a:prstGeom>
          <a:solidFill>
            <a:srgbClr val="FD6F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638800" y="742950"/>
            <a:ext cx="3395806" cy="369332"/>
          </a:xfrm>
          <a:prstGeom prst="rect">
            <a:avLst/>
          </a:prstGeom>
          <a:noFill/>
        </p:spPr>
        <p:txBody>
          <a:bodyPr wrap="none" rtlCol="0">
            <a:spAutoFit/>
          </a:bodyPr>
          <a:lstStyle/>
          <a:p>
            <a:r>
              <a:rPr lang="en-US" dirty="0" smtClean="0"/>
              <a:t>Blocks built at Chinese institutions</a:t>
            </a:r>
            <a:endParaRPr lang="en-US" dirty="0"/>
          </a:p>
        </p:txBody>
      </p:sp>
      <p:sp>
        <p:nvSpPr>
          <p:cNvPr id="18" name="TextBox 17"/>
          <p:cNvSpPr txBox="1"/>
          <p:nvPr/>
        </p:nvSpPr>
        <p:spPr>
          <a:xfrm>
            <a:off x="4267200" y="3486150"/>
            <a:ext cx="1035710" cy="307777"/>
          </a:xfrm>
          <a:prstGeom prst="rect">
            <a:avLst/>
          </a:prstGeom>
          <a:solidFill>
            <a:schemeClr val="bg1"/>
          </a:solidFill>
        </p:spPr>
        <p:txBody>
          <a:bodyPr wrap="none" rtlCol="0">
            <a:spAutoFit/>
          </a:bodyPr>
          <a:lstStyle/>
          <a:p>
            <a:r>
              <a:rPr lang="en-US" sz="1400" dirty="0" smtClean="0"/>
              <a:t>Block count</a:t>
            </a:r>
            <a:endParaRPr lang="en-US" sz="1400" dirty="0"/>
          </a:p>
        </p:txBody>
      </p:sp>
    </p:spTree>
    <p:extLst>
      <p:ext uri="{BB962C8B-B14F-4D97-AF65-F5344CB8AC3E}">
        <p14:creationId xmlns:p14="http://schemas.microsoft.com/office/powerpoint/2010/main" val="37851226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MVTX Status and Timeline</a:t>
            </a:r>
            <a:endParaRPr lang="en-US" dirty="0"/>
          </a:p>
        </p:txBody>
      </p:sp>
      <p:sp>
        <p:nvSpPr>
          <p:cNvPr id="2" name="Date Placeholder 1"/>
          <p:cNvSpPr>
            <a:spLocks noGrp="1"/>
          </p:cNvSpPr>
          <p:nvPr>
            <p:ph type="dt" sz="half" idx="10"/>
          </p:nvPr>
        </p:nvSpPr>
        <p:spPr/>
        <p:txBody>
          <a:bodyPr/>
          <a:lstStyle/>
          <a:p>
            <a:pPr>
              <a:defRPr/>
            </a:pPr>
            <a:r>
              <a:rPr lang="en-US" altLang="en-US" smtClean="0"/>
              <a:t>1/27/22</a:t>
            </a:r>
            <a:endParaRPr lang="en-US" altLang="en-US" dirty="0"/>
          </a:p>
        </p:txBody>
      </p:sp>
      <p:sp>
        <p:nvSpPr>
          <p:cNvPr id="3" name="Footer Placeholder 2"/>
          <p:cNvSpPr>
            <a:spLocks noGrp="1"/>
          </p:cNvSpPr>
          <p:nvPr>
            <p:ph type="ftr" sz="quarter" idx="11"/>
          </p:nvPr>
        </p:nvSpPr>
        <p:spPr/>
        <p:txBody>
          <a:bodyPr/>
          <a:lstStyle/>
          <a:p>
            <a:pPr>
              <a:defRPr/>
            </a:pPr>
            <a:r>
              <a:rPr lang="en-US" smtClean="0"/>
              <a:t>PMG</a:t>
            </a:r>
            <a:endParaRPr lang="en-US" dirty="0"/>
          </a:p>
        </p:txBody>
      </p:sp>
      <p:sp>
        <p:nvSpPr>
          <p:cNvPr id="4" name="Slide Number Placeholder 3"/>
          <p:cNvSpPr>
            <a:spLocks noGrp="1"/>
          </p:cNvSpPr>
          <p:nvPr>
            <p:ph type="sldNum" sz="quarter" idx="12"/>
          </p:nvPr>
        </p:nvSpPr>
        <p:spPr/>
        <p:txBody>
          <a:bodyPr/>
          <a:lstStyle/>
          <a:p>
            <a:fld id="{07AE5DAE-5A25-4D93-A5BA-3F3E3A62C8C6}" type="slidenum">
              <a:rPr lang="en-US" altLang="en-US" smtClean="0"/>
              <a:pPr/>
              <a:t>8</a:t>
            </a:fld>
            <a:endParaRPr lang="en-US" altLang="en-US" dirty="0"/>
          </a:p>
        </p:txBody>
      </p:sp>
      <p:pic>
        <p:nvPicPr>
          <p:cNvPr id="6" name="Picture 5" descr="Screen Shot 2022-01-27 at 12.55.01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39" y="895350"/>
            <a:ext cx="9144000" cy="4036409"/>
          </a:xfrm>
          <a:prstGeom prst="rect">
            <a:avLst/>
          </a:prstGeom>
        </p:spPr>
      </p:pic>
    </p:spTree>
    <p:extLst>
      <p:ext uri="{BB962C8B-B14F-4D97-AF65-F5344CB8AC3E}">
        <p14:creationId xmlns:p14="http://schemas.microsoft.com/office/powerpoint/2010/main" val="17591031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EF1412-55EC-40BC-85FB-46A22C2AED69}"/>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 xmlns:a16="http://schemas.microsoft.com/office/drawing/2014/main" id="{09A0A689-771C-42DE-A122-56A0F282366E}"/>
              </a:ext>
            </a:extLst>
          </p:cNvPr>
          <p:cNvSpPr>
            <a:spLocks noGrp="1"/>
          </p:cNvSpPr>
          <p:nvPr>
            <p:ph idx="1"/>
          </p:nvPr>
        </p:nvSpPr>
        <p:spPr>
          <a:xfrm>
            <a:off x="76200" y="514350"/>
            <a:ext cx="9067800" cy="4629150"/>
          </a:xfrm>
        </p:spPr>
        <p:txBody>
          <a:bodyPr/>
          <a:lstStyle/>
          <a:p>
            <a:r>
              <a:rPr lang="en-US" sz="1600" b="1" dirty="0"/>
              <a:t>sPHENIX installation is proceeding well.</a:t>
            </a:r>
          </a:p>
          <a:p>
            <a:pPr lvl="1"/>
            <a:r>
              <a:rPr lang="en-US" sz="1600" dirty="0"/>
              <a:t>The </a:t>
            </a:r>
            <a:r>
              <a:rPr lang="en-US" sz="1600" dirty="0" smtClean="0"/>
              <a:t>20/32 </a:t>
            </a:r>
            <a:r>
              <a:rPr lang="en-US" sz="1600" dirty="0"/>
              <a:t>OHCal </a:t>
            </a:r>
            <a:r>
              <a:rPr lang="en-US" sz="1600" dirty="0" smtClean="0"/>
              <a:t>sectors installed </a:t>
            </a:r>
            <a:r>
              <a:rPr lang="en-US" sz="1600" dirty="0"/>
              <a:t>on the detector </a:t>
            </a:r>
            <a:r>
              <a:rPr lang="en-US" sz="1600" dirty="0" smtClean="0"/>
              <a:t>carriage is proceeding well. </a:t>
            </a:r>
            <a:endParaRPr lang="en-US" sz="1600" dirty="0"/>
          </a:p>
          <a:p>
            <a:pPr lvl="1"/>
            <a:r>
              <a:rPr lang="en-US" sz="1600" dirty="0" smtClean="0"/>
              <a:t>Completion of OHCal installation is projected for first week in March. Preparation for IHCal barrel build has started.</a:t>
            </a:r>
          </a:p>
          <a:p>
            <a:pPr lvl="1"/>
            <a:r>
              <a:rPr lang="en-US" sz="1600" dirty="0" smtClean="0"/>
              <a:t>Most detector components complete.(OHCAL, IHCal, EMCal blocks, TPC electronics, Calorimeter on-detector electronics, DAQ/Trigger network/servers</a:t>
            </a:r>
          </a:p>
          <a:p>
            <a:pPr lvl="1"/>
            <a:r>
              <a:rPr lang="en-US" sz="1600" dirty="0" smtClean="0"/>
              <a:t>Many major </a:t>
            </a:r>
            <a:r>
              <a:rPr lang="en-US" sz="1600" dirty="0"/>
              <a:t>1008 I&amp;F parts are complete or on order.</a:t>
            </a:r>
          </a:p>
          <a:p>
            <a:pPr lvl="1"/>
            <a:r>
              <a:rPr lang="en-US" sz="1600" dirty="0" smtClean="0"/>
              <a:t> We have a small but important subset of I&amp;F orders to place including: </a:t>
            </a:r>
            <a:r>
              <a:rPr lang="en-US" sz="1600" b="0" dirty="0" smtClean="0"/>
              <a:t>Magnet mapping contract w/CERN, TPC installation fixtures, MBD/sEPD/</a:t>
            </a:r>
            <a:r>
              <a:rPr lang="en-US" sz="1600" b="0" dirty="0" err="1"/>
              <a:t>b</a:t>
            </a:r>
            <a:r>
              <a:rPr lang="en-US" sz="1600" b="0" dirty="0" err="1" smtClean="0"/>
              <a:t>eampipe</a:t>
            </a:r>
            <a:r>
              <a:rPr lang="en-US" sz="1600" b="0" dirty="0" smtClean="0"/>
              <a:t>/INTT bracketry, maintenance/access/chiller platforms, HVAC upgrade, fiber optic trunk lines. </a:t>
            </a:r>
            <a:endParaRPr lang="en-US" sz="1600" b="0" dirty="0">
              <a:cs typeface="Calibri" panose="020F0502020204030204" pitchFamily="34" charset="0"/>
            </a:endParaRPr>
          </a:p>
          <a:p>
            <a:r>
              <a:rPr lang="en-US" sz="1600" dirty="0"/>
              <a:t>Remaining engineering design continues at a fast </a:t>
            </a:r>
            <a:r>
              <a:rPr lang="en-US" sz="1600" dirty="0"/>
              <a:t>pace with a large team of engineers and designers</a:t>
            </a:r>
            <a:r>
              <a:rPr lang="en-US" sz="1600" dirty="0" smtClean="0"/>
              <a:t>.</a:t>
            </a:r>
          </a:p>
          <a:p>
            <a:r>
              <a:rPr lang="en-US" sz="1600" b="1" dirty="0"/>
              <a:t>We have been successful in borrowing technicians and engineers from other parts of BNL: CAD, IO, SMD, NSLSII</a:t>
            </a:r>
          </a:p>
          <a:p>
            <a:pPr lvl="1"/>
            <a:r>
              <a:rPr lang="en-US" sz="1600" b="0" dirty="0"/>
              <a:t>Need to maintain this level of technical support until the start of RHIC run 2023.</a:t>
            </a:r>
          </a:p>
          <a:p>
            <a:pPr lvl="1"/>
            <a:r>
              <a:rPr lang="en-US" sz="1600" b="0" dirty="0"/>
              <a:t>sPHENIX Collaborators continue to make critical contributions in the factories and home institutions</a:t>
            </a:r>
            <a:r>
              <a:rPr lang="en-US" sz="1600" b="0" dirty="0" smtClean="0"/>
              <a:t>.</a:t>
            </a:r>
            <a:r>
              <a:rPr lang="en-US" sz="1600" dirty="0" smtClean="0"/>
              <a:t> </a:t>
            </a:r>
            <a:endParaRPr lang="en-US" sz="1600" b="1" dirty="0"/>
          </a:p>
          <a:p>
            <a:pPr marL="0" indent="0">
              <a:buNone/>
            </a:pPr>
            <a:endParaRPr lang="en-US" sz="1600" dirty="0"/>
          </a:p>
        </p:txBody>
      </p:sp>
      <p:sp>
        <p:nvSpPr>
          <p:cNvPr id="4" name="Footer Placeholder 3">
            <a:extLst>
              <a:ext uri="{FF2B5EF4-FFF2-40B4-BE49-F238E27FC236}">
                <a16:creationId xmlns="" xmlns:a16="http://schemas.microsoft.com/office/drawing/2014/main" id="{593A2B43-FE56-4612-9388-500A9FC888DB}"/>
              </a:ext>
            </a:extLst>
          </p:cNvPr>
          <p:cNvSpPr>
            <a:spLocks noGrp="1"/>
          </p:cNvSpPr>
          <p:nvPr>
            <p:ph type="ftr" sz="quarter" idx="11"/>
          </p:nvPr>
        </p:nvSpPr>
        <p:spPr/>
        <p:txBody>
          <a:bodyPr/>
          <a:lstStyle/>
          <a:p>
            <a:pPr>
              <a:defRPr/>
            </a:pPr>
            <a:r>
              <a:rPr lang="en-US" smtClean="0"/>
              <a:t>PMG</a:t>
            </a:r>
            <a:endParaRPr lang="en-US" dirty="0"/>
          </a:p>
        </p:txBody>
      </p:sp>
      <p:sp>
        <p:nvSpPr>
          <p:cNvPr id="5" name="Slide Number Placeholder 4">
            <a:extLst>
              <a:ext uri="{FF2B5EF4-FFF2-40B4-BE49-F238E27FC236}">
                <a16:creationId xmlns="" xmlns:a16="http://schemas.microsoft.com/office/drawing/2014/main" id="{34649651-13F2-459C-BAD0-0067FFC2E204}"/>
              </a:ext>
            </a:extLst>
          </p:cNvPr>
          <p:cNvSpPr>
            <a:spLocks noGrp="1"/>
          </p:cNvSpPr>
          <p:nvPr>
            <p:ph type="sldNum" sz="quarter" idx="12"/>
          </p:nvPr>
        </p:nvSpPr>
        <p:spPr/>
        <p:txBody>
          <a:bodyPr/>
          <a:lstStyle/>
          <a:p>
            <a:fld id="{0AE0C637-5835-444B-B8C0-92C25AFA2084}" type="slidenum">
              <a:rPr lang="en-US" altLang="en-US" smtClean="0"/>
              <a:pPr/>
              <a:t>9</a:t>
            </a:fld>
            <a:endParaRPr lang="en-US" altLang="en-US" dirty="0"/>
          </a:p>
        </p:txBody>
      </p:sp>
      <p:sp>
        <p:nvSpPr>
          <p:cNvPr id="7" name="Date Placeholder 6"/>
          <p:cNvSpPr>
            <a:spLocks noGrp="1"/>
          </p:cNvSpPr>
          <p:nvPr>
            <p:ph type="dt" sz="half" idx="10"/>
          </p:nvPr>
        </p:nvSpPr>
        <p:spPr/>
        <p:txBody>
          <a:bodyPr/>
          <a:lstStyle/>
          <a:p>
            <a:pPr>
              <a:defRPr/>
            </a:pPr>
            <a:r>
              <a:rPr lang="en-US" altLang="en-US" smtClean="0"/>
              <a:t>1/27/22</a:t>
            </a:r>
            <a:endParaRPr lang="en-US" altLang="en-US" dirty="0"/>
          </a:p>
        </p:txBody>
      </p:sp>
    </p:spTree>
    <p:extLst>
      <p:ext uri="{BB962C8B-B14F-4D97-AF65-F5344CB8AC3E}">
        <p14:creationId xmlns:p14="http://schemas.microsoft.com/office/powerpoint/2010/main" val="35331046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190466</TotalTime>
  <Words>3312</Words>
  <Application>Microsoft Macintosh PowerPoint</Application>
  <PresentationFormat>On-screen Show (16:9)</PresentationFormat>
  <Paragraphs>656</Paragraphs>
  <Slides>39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Microsoft Word Document</vt:lpstr>
      <vt:lpstr>sPHENIX MIE Project Overview   </vt:lpstr>
      <vt:lpstr>   BNL 1008 Infrastructure &amp; Facility Upgrade  </vt:lpstr>
      <vt:lpstr>  sPHENIX MIE Status  </vt:lpstr>
      <vt:lpstr> 1008 Infrastructure and Facility Upgrade  Status</vt:lpstr>
      <vt:lpstr> High Priority Issues</vt:lpstr>
      <vt:lpstr>Key Remaining Orders MIE/I&amp;F</vt:lpstr>
      <vt:lpstr>EMCal Block Production-DONE</vt:lpstr>
      <vt:lpstr>MVTX Status and Timeline</vt:lpstr>
      <vt:lpstr>Summary</vt:lpstr>
      <vt:lpstr>Back Up</vt:lpstr>
      <vt:lpstr>Performance Indices – sPHENIX MIE</vt:lpstr>
      <vt:lpstr>Cost Performance Report December 2021</vt:lpstr>
      <vt:lpstr>Milestones Status – sPHENIX MIE</vt:lpstr>
      <vt:lpstr>Summary Schedule – sPHENIX MIE</vt:lpstr>
      <vt:lpstr>EAC and Contingency Profile – sPHENIX MIE</vt:lpstr>
      <vt:lpstr>Baseline/Contingency Log and ETC adjustment Log - MIE</vt:lpstr>
      <vt:lpstr>Critical Path – December 2021 </vt:lpstr>
      <vt:lpstr>Budget Profile</vt:lpstr>
      <vt:lpstr>MIE Variance Report  </vt:lpstr>
      <vt:lpstr>MIE Variance Report - TPC  </vt:lpstr>
      <vt:lpstr>MIE Variance Report -TPC  </vt:lpstr>
      <vt:lpstr>MIE Variance Report - TPC </vt:lpstr>
      <vt:lpstr>MIE Variance Report - TPC  </vt:lpstr>
      <vt:lpstr>MIE Variance Report - EMCal  </vt:lpstr>
      <vt:lpstr>MIE Variance Report – Cal Electronics  </vt:lpstr>
      <vt:lpstr>MIE Variance Report – Cal Electronics </vt:lpstr>
      <vt:lpstr>MIE Variance Report –  DAQ/Trigger</vt:lpstr>
      <vt:lpstr>MIE Variance Report –  DAQ/Trigger</vt:lpstr>
      <vt:lpstr>MIE Variance Report –   Min Bias Det</vt:lpstr>
      <vt:lpstr>Performance Indices – 1008 Infra and Facility Upgrade</vt:lpstr>
      <vt:lpstr>Cost Performance Report (CPR) – 1008 Infra and Facility Upgrade</vt:lpstr>
      <vt:lpstr>Milestones Status – 1008 Infra and Facility Upgrade</vt:lpstr>
      <vt:lpstr>Summary Schedule – sPHENIX MIE and 1008 Infra and Facility Upgrade</vt:lpstr>
      <vt:lpstr>EAC and Contingency Profile – 1008 Infra and Facility Upgrade </vt:lpstr>
      <vt:lpstr>Baseline/Contingency Log and ETC adjustment Log – 2.X </vt:lpstr>
      <vt:lpstr>Critical Path (1x, 2x and 3x Combined)</vt:lpstr>
      <vt:lpstr>Critical Path (1x, 2x and 3x Combined)</vt:lpstr>
      <vt:lpstr>Critical Path (1x, 2x and 3x Combined)</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1281</cp:revision>
  <cp:lastPrinted>2017-10-23T16:33:50Z</cp:lastPrinted>
  <dcterms:created xsi:type="dcterms:W3CDTF">2015-10-24T00:32:43Z</dcterms:created>
  <dcterms:modified xsi:type="dcterms:W3CDTF">2022-01-27T06:27:17Z</dcterms:modified>
</cp:coreProperties>
</file>