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71" r:id="rId3"/>
    <p:sldId id="256" r:id="rId4"/>
    <p:sldId id="272" r:id="rId5"/>
    <p:sldId id="276" r:id="rId6"/>
    <p:sldId id="260" r:id="rId7"/>
    <p:sldId id="258" r:id="rId8"/>
    <p:sldId id="259" r:id="rId9"/>
    <p:sldId id="275" r:id="rId10"/>
    <p:sldId id="273" r:id="rId11"/>
    <p:sldId id="274" r:id="rId12"/>
    <p:sldId id="262" r:id="rId13"/>
    <p:sldId id="261" r:id="rId14"/>
    <p:sldId id="265" r:id="rId15"/>
    <p:sldId id="277" r:id="rId16"/>
    <p:sldId id="263" r:id="rId17"/>
    <p:sldId id="264" r:id="rId18"/>
    <p:sldId id="266" r:id="rId19"/>
    <p:sldId id="267" r:id="rId20"/>
    <p:sldId id="268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66"/>
    <p:restoredTop sz="94624"/>
  </p:normalViewPr>
  <p:slideViewPr>
    <p:cSldViewPr snapToGrid="0" snapToObjects="1">
      <p:cViewPr>
        <p:scale>
          <a:sx n="84" d="100"/>
          <a:sy n="84" d="100"/>
        </p:scale>
        <p:origin x="-368" y="312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41682-A99D-3441-BA8A-B2B90B815F5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645B0-D685-EE4C-89EE-6EBD267B1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1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645B0-D685-EE4C-89EE-6EBD267B12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5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1A210-0FE2-0B48-B3D9-AD90F60A4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048CB-9DCE-484A-A2FB-51972755B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B33B0-618B-0146-A293-91180D7D5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4B708-30AD-9042-9094-DFF9D7E52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B5B44-B27C-354C-AFA3-3249B917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7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CACCC-223E-8644-9C93-E32B62CC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85221-6977-844A-A11B-1F63D4BAF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E6643-18AA-9B40-AA5A-0C36955F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7ED4-6129-3847-9E07-014B3A61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B8076-3B8C-2241-ADEE-8A4C050A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46C12-6E2A-D843-9778-BAB2B1608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641CB-06FF-C949-A28B-1FF71BDF9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2257A-A245-8C43-B93F-2587D213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60342-D64D-1E41-B830-A128CE5A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C2F6E-F47D-8444-B8EA-11491C7A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5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F537-3069-3142-B610-96A9C892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08F57-26D4-8C48-8811-B5995A1E6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D8215-7DF7-614E-88C0-7DBA5B20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06FCF-79AF-6B43-90E4-FDCD39F9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FC4D4-BCC0-7C4C-A320-41A10C83A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6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03B72-8198-9843-94BC-6A4CB4D6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87347-C0B0-C648-8ACA-5D61C49F2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8BBAA-3260-1148-B729-183F111C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A2385-7C78-F849-B2D7-81F51798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1CDDC-3B35-5547-BE0F-738844B7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3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6979-3857-9F48-96DD-9237589F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4E767-66C9-284B-A17B-58D8A0D83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9AF01-8E34-6947-AE3D-227C826EF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3B079-D014-F947-A9AB-1DBDAED2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976DC-B3F0-404D-855D-BAD71BC12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BEE2B-9197-D348-A8C6-81C36284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C741-4259-5447-BAFB-8CD89286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2BF84-182F-8A4A-9B53-BBDD601D5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9A7B6-94CE-A743-898D-8DE9177E12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3BE4B8-D087-1D44-966D-B32EC8239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3B91C5-B2CA-E54F-8E39-F5040D5647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A9FA4-9D77-B043-8A85-00988572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A5DB67-E1C6-B243-883D-53B6687C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BC1E3-D793-A24A-8211-B67C6EE0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9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CDC9-5B47-3F48-83C5-9853BE34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97DB2C-84C4-9545-B6E4-8ED08630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B1A73-1388-FA4A-A889-EFFE9513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E1B59-4D5D-4A41-B281-E031184F8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0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7BF169-70CE-C94B-861A-3FEFC877D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187F92-843B-534B-9C30-65DF5842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9F10D-55BC-CE46-8646-55F71CC2C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5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10DF1-FF63-7640-9E9B-A05FEDF39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66D58-80F3-1B4B-A467-AE12F91EE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CFA25-E41C-E34F-8DC1-B8753A390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99875-729F-C846-B665-96576AFDE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2F7F9-48F4-2F4B-8045-C22B0626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E6DF0-2371-4742-BDB9-BDFD5998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68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B1E0-3577-764F-9F91-D30D87F9F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407AD9-826A-0A45-8D47-5B274DE9DC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C08BC-90EB-4545-BA81-827C011D8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70D19-D777-DB4B-9D7B-AC4631814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8D956-D40E-514A-868B-1B9840E37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454E5-6752-4445-A2E1-CED3CD66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BBD11C-F388-734F-BFF8-AF5EEA0C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78BC7-05BD-9443-A626-446D78055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3319A-ECF4-0B48-81D7-C19471B95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52F89-8D60-2E4F-9866-61C2CA327ABD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EBF27-62B9-4647-BA2E-DD816B38C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E9932-6512-244B-8064-9E31BACD5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4B6AD-A163-1342-A958-12214D75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10F0A-2B03-384C-AA06-25BAE4ED8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/>
              <a:t>Final Moments. I. Precursor Emission, Envelope Inflation, and Enhanced Mass Loss Preceding the Luminous Type II Supernova 2020tlf   </a:t>
            </a:r>
            <a:r>
              <a:rPr lang="en-US" dirty="0"/>
              <a:t>W. V. </a:t>
            </a:r>
            <a:r>
              <a:rPr lang="en-US" sz="2000" dirty="0"/>
              <a:t>Jacobson-</a:t>
            </a:r>
            <a:r>
              <a:rPr lang="en-US" sz="2000" dirty="0" err="1"/>
              <a:t>Galán</a:t>
            </a:r>
            <a:r>
              <a:rPr lang="en-US" sz="2000" dirty="0"/>
              <a:t> et al</a:t>
            </a:r>
            <a:br>
              <a:rPr lang="en-US" b="1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15DC6-97C5-FC45-BB85-EDC7AB17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88" y="1690688"/>
            <a:ext cx="7048500" cy="5016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92BC2-E270-8F4F-9083-17A2B7C2CDBE}"/>
              </a:ext>
            </a:extLst>
          </p:cNvPr>
          <p:cNvSpPr txBox="1"/>
          <p:nvPr/>
        </p:nvSpPr>
        <p:spPr>
          <a:xfrm>
            <a:off x="8077200" y="2398444"/>
            <a:ext cx="37726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Host Galaxy </a:t>
            </a:r>
          </a:p>
          <a:p>
            <a:r>
              <a:rPr lang="en-US" dirty="0"/>
              <a:t>0.99-1.04 </a:t>
            </a:r>
            <a:r>
              <a:rPr lang="en-US" dirty="0" err="1"/>
              <a:t>Zsolar</a:t>
            </a:r>
            <a:r>
              <a:rPr lang="en-US" dirty="0"/>
              <a:t> </a:t>
            </a:r>
          </a:p>
          <a:p>
            <a:r>
              <a:rPr lang="en-US" dirty="0"/>
              <a:t>Star Formation Rate 0.29 </a:t>
            </a:r>
            <a:r>
              <a:rPr lang="en-US" dirty="0" err="1"/>
              <a:t>Msolar</a:t>
            </a:r>
            <a:r>
              <a:rPr lang="en-US" dirty="0"/>
              <a:t>/year </a:t>
            </a:r>
          </a:p>
          <a:p>
            <a:r>
              <a:rPr lang="en-US" dirty="0"/>
              <a:t>from Hydrogen emission </a:t>
            </a:r>
          </a:p>
        </p:txBody>
      </p:sp>
    </p:spTree>
    <p:extLst>
      <p:ext uri="{BB962C8B-B14F-4D97-AF65-F5344CB8AC3E}">
        <p14:creationId xmlns:p14="http://schemas.microsoft.com/office/powerpoint/2010/main" val="380454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C96808-8FD3-5647-9B55-8181F0AF25B0}"/>
              </a:ext>
            </a:extLst>
          </p:cNvPr>
          <p:cNvSpPr txBox="1"/>
          <p:nvPr/>
        </p:nvSpPr>
        <p:spPr>
          <a:xfrm>
            <a:off x="938463" y="842210"/>
            <a:ext cx="7748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observations in Sept, characterized it as </a:t>
            </a:r>
            <a:r>
              <a:rPr lang="en-US" dirty="0" err="1"/>
              <a:t>SnIIn</a:t>
            </a:r>
            <a:r>
              <a:rPr lang="en-US" dirty="0"/>
              <a:t>  with flash ionization spectrum narrow emission lines.  </a:t>
            </a:r>
          </a:p>
          <a:p>
            <a:endParaRPr lang="en-US" dirty="0"/>
          </a:p>
          <a:p>
            <a:r>
              <a:rPr lang="en-US" dirty="0"/>
              <a:t>Sun blocked observations until +95 days, hence the gap in observations.  By that time the narrow lines had disappeared, replaced by  normal SNII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946DD-7C03-9346-AEC1-07696C1B4D8F}"/>
              </a:ext>
            </a:extLst>
          </p:cNvPr>
          <p:cNvSpPr txBox="1"/>
          <p:nvPr/>
        </p:nvSpPr>
        <p:spPr>
          <a:xfrm>
            <a:off x="938464" y="2887579"/>
            <a:ext cx="9216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detection by ATLAS, YSE (Young Supernova Experiment) and ZTF (Zwicky Transient </a:t>
            </a:r>
            <a:r>
              <a:rPr lang="en-US" dirty="0" err="1"/>
              <a:t>Faciity</a:t>
            </a:r>
            <a:r>
              <a:rPr lang="en-US" dirty="0"/>
              <a:t>)</a:t>
            </a:r>
          </a:p>
          <a:p>
            <a:r>
              <a:rPr lang="en-US" dirty="0"/>
              <a:t>with 2-3 day cadence examined prior images of the region.  Excess emission detected ~-120d, but not SN more than -1.4 days prior to ATLAS detection.  Integrating the emission over the 120 d, give about 10</a:t>
            </a:r>
            <a:r>
              <a:rPr lang="en-US" baseline="30000" dirty="0"/>
              <a:t>40</a:t>
            </a:r>
            <a:r>
              <a:rPr lang="en-US" dirty="0"/>
              <a:t> ergs. That is roughly the same as the binding energy of the wind. </a:t>
            </a:r>
          </a:p>
        </p:txBody>
      </p:sp>
    </p:spTree>
    <p:extLst>
      <p:ext uri="{BB962C8B-B14F-4D97-AF65-F5344CB8AC3E}">
        <p14:creationId xmlns:p14="http://schemas.microsoft.com/office/powerpoint/2010/main" val="230972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40584-1C76-FC46-8C99-9CE2FF61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609600"/>
            <a:ext cx="10642600" cy="563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50F29C-784D-C04C-BE24-0657A01B7DD7}"/>
              </a:ext>
            </a:extLst>
          </p:cNvPr>
          <p:cNvSpPr txBox="1"/>
          <p:nvPr/>
        </p:nvSpPr>
        <p:spPr>
          <a:xfrm>
            <a:off x="2237874" y="168442"/>
            <a:ext cx="9767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 Detections , although the area was observed, prior to first light and there is some excess emission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12EB6-21C2-B048-98F0-58D9456A57DE}"/>
              </a:ext>
            </a:extLst>
          </p:cNvPr>
          <p:cNvSpPr txBox="1"/>
          <p:nvPr/>
        </p:nvSpPr>
        <p:spPr>
          <a:xfrm>
            <a:off x="1425074" y="6063734"/>
            <a:ext cx="395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PS1, PS2 are Pan </a:t>
            </a:r>
            <a:r>
              <a:rPr lang="en-US" dirty="0" err="1"/>
              <a:t>Starrs</a:t>
            </a:r>
            <a:r>
              <a:rPr lang="en-US" dirty="0"/>
              <a:t> 1.8 m telescopes</a:t>
            </a:r>
          </a:p>
        </p:txBody>
      </p:sp>
    </p:spTree>
    <p:extLst>
      <p:ext uri="{BB962C8B-B14F-4D97-AF65-F5344CB8AC3E}">
        <p14:creationId xmlns:p14="http://schemas.microsoft.com/office/powerpoint/2010/main" val="2880670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92C6A-B79F-9F47-BC03-67FC79AAF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569" y="246815"/>
            <a:ext cx="6641431" cy="661936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0A5604-D73E-2F48-9AC2-19EF3097F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608656"/>
              </p:ext>
            </p:extLst>
          </p:nvPr>
        </p:nvGraphicFramePr>
        <p:xfrm>
          <a:off x="394369" y="-2251243"/>
          <a:ext cx="10515600" cy="640080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127253905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8581533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9462355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591171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4200624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34051517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8578795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715765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aseline="30000" dirty="0"/>
                        <a:t>56</a:t>
                      </a:r>
                      <a:r>
                        <a:rPr lang="en-US" dirty="0"/>
                        <a:t>Co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55.9398393(23)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77.233(27) d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β</a:t>
                      </a:r>
                      <a:r>
                        <a:rPr lang="el-GR" baseline="30000" dirty="0"/>
                        <a:t>+</a:t>
                      </a:r>
                      <a:r>
                        <a:rPr lang="el-GR" dirty="0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baseline="30000"/>
                        <a:t>56</a:t>
                      </a:r>
                      <a:r>
                        <a:rPr lang="en-US" b="1"/>
                        <a:t>Fe</a:t>
                      </a:r>
                      <a:r>
                        <a:rPr lang="en-US"/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4+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874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52D45C3-ABCC-184C-8FD5-D5C3EFE8A654}"/>
              </a:ext>
            </a:extLst>
          </p:cNvPr>
          <p:cNvSpPr txBox="1"/>
          <p:nvPr/>
        </p:nvSpPr>
        <p:spPr>
          <a:xfrm>
            <a:off x="7432174" y="4564997"/>
            <a:ext cx="3450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56</a:t>
            </a:r>
            <a:r>
              <a:rPr lang="en-US" dirty="0"/>
              <a:t> Co -&gt; </a:t>
            </a:r>
            <a:r>
              <a:rPr lang="en-US" baseline="30000" dirty="0"/>
              <a:t>56</a:t>
            </a:r>
            <a:r>
              <a:rPr lang="en-US" dirty="0"/>
              <a:t> Fe +  positron+ neutrino </a:t>
            </a:r>
          </a:p>
          <a:p>
            <a:r>
              <a:rPr lang="en-US" dirty="0"/>
              <a:t>Half Live 77.233 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0F160-4717-3249-93E9-9EF707F1B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69" y="876326"/>
            <a:ext cx="5728860" cy="460002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9D55D2-2C91-2240-8E5A-D4666AA2A2D2}"/>
              </a:ext>
            </a:extLst>
          </p:cNvPr>
          <p:cNvCxnSpPr/>
          <p:nvPr/>
        </p:nvCxnSpPr>
        <p:spPr>
          <a:xfrm flipV="1">
            <a:off x="4379495" y="3176337"/>
            <a:ext cx="3208421" cy="88231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FA46D8-584A-9E4C-AADE-F3E60AF690E7}"/>
              </a:ext>
            </a:extLst>
          </p:cNvPr>
          <p:cNvCxnSpPr>
            <a:cxnSpLocks/>
          </p:cNvCxnSpPr>
          <p:nvPr/>
        </p:nvCxnSpPr>
        <p:spPr>
          <a:xfrm>
            <a:off x="10640739" y="2550658"/>
            <a:ext cx="484632" cy="201168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AB535DB-6347-724B-A31D-2E240FB2AA85}"/>
              </a:ext>
            </a:extLst>
          </p:cNvPr>
          <p:cNvSpPr txBox="1"/>
          <p:nvPr/>
        </p:nvSpPr>
        <p:spPr>
          <a:xfrm>
            <a:off x="4023360" y="2359152"/>
            <a:ext cx="890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plateau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E8DAF5-88DB-3F4F-B67B-74A559ECEB66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395050" y="2543818"/>
            <a:ext cx="628310" cy="10884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B33BC9-B245-8343-9A12-3F1A715BFFF4}"/>
              </a:ext>
            </a:extLst>
          </p:cNvPr>
          <p:cNvSpPr txBox="1"/>
          <p:nvPr/>
        </p:nvSpPr>
        <p:spPr>
          <a:xfrm>
            <a:off x="8625042" y="2807004"/>
            <a:ext cx="329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56</a:t>
            </a:r>
            <a:r>
              <a:rPr lang="en-US" dirty="0"/>
              <a:t>Co -&gt;</a:t>
            </a:r>
            <a:r>
              <a:rPr lang="en-US" baseline="30000" dirty="0"/>
              <a:t>56</a:t>
            </a:r>
            <a:r>
              <a:rPr lang="en-US" dirty="0"/>
              <a:t> Fe + positron + neutrino</a:t>
            </a:r>
          </a:p>
        </p:txBody>
      </p:sp>
    </p:spTree>
    <p:extLst>
      <p:ext uri="{BB962C8B-B14F-4D97-AF65-F5344CB8AC3E}">
        <p14:creationId xmlns:p14="http://schemas.microsoft.com/office/powerpoint/2010/main" val="350455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97319E-0962-D140-B6FB-75178D02A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211" y="344877"/>
            <a:ext cx="8936789" cy="65381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838E42E-6A83-724D-BFD7-39C40C525DC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8803C5-78BC-0647-BC2E-564BC6327317}"/>
              </a:ext>
            </a:extLst>
          </p:cNvPr>
          <p:cNvSpPr txBox="1">
            <a:spLocks/>
          </p:cNvSpPr>
          <p:nvPr/>
        </p:nvSpPr>
        <p:spPr>
          <a:xfrm>
            <a:off x="1143000" y="669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98C3C-C9DF-9149-9524-BC6EFBADA60D}"/>
              </a:ext>
            </a:extLst>
          </p:cNvPr>
          <p:cNvSpPr txBox="1"/>
          <p:nvPr/>
        </p:nvSpPr>
        <p:spPr>
          <a:xfrm>
            <a:off x="6939728" y="963374"/>
            <a:ext cx="428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Bolometric Light Curve, Luminosity ergs/sec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748569-E417-6F43-B890-5A9A30DFB600}"/>
              </a:ext>
            </a:extLst>
          </p:cNvPr>
          <p:cNvSpPr txBox="1"/>
          <p:nvPr/>
        </p:nvSpPr>
        <p:spPr>
          <a:xfrm>
            <a:off x="7652083" y="2831431"/>
            <a:ext cx="251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Body Temperature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E841E-09ED-D949-84C3-ECF3F006C993}"/>
              </a:ext>
            </a:extLst>
          </p:cNvPr>
          <p:cNvSpPr txBox="1"/>
          <p:nvPr/>
        </p:nvSpPr>
        <p:spPr>
          <a:xfrm>
            <a:off x="8825513" y="4475383"/>
            <a:ext cx="20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Radius Associations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06376-7600-854A-9FA2-81BAFBF84803}"/>
              </a:ext>
            </a:extLst>
          </p:cNvPr>
          <p:cNvSpPr txBox="1"/>
          <p:nvPr/>
        </p:nvSpPr>
        <p:spPr>
          <a:xfrm>
            <a:off x="3062326" y="929352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43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39ED4-A0CC-224A-B382-9465FC1344E8}"/>
              </a:ext>
            </a:extLst>
          </p:cNvPr>
          <p:cNvSpPr txBox="1"/>
          <p:nvPr/>
        </p:nvSpPr>
        <p:spPr>
          <a:xfrm>
            <a:off x="3030242" y="180834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41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0EC53-2990-3C45-8932-0B653A3095CA}"/>
              </a:ext>
            </a:extLst>
          </p:cNvPr>
          <p:cNvSpPr txBox="1"/>
          <p:nvPr/>
        </p:nvSpPr>
        <p:spPr>
          <a:xfrm>
            <a:off x="3062326" y="13850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42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EDDE0E-F0A2-F94B-979E-58308F93B0BF}"/>
              </a:ext>
            </a:extLst>
          </p:cNvPr>
          <p:cNvSpPr txBox="1"/>
          <p:nvPr/>
        </p:nvSpPr>
        <p:spPr>
          <a:xfrm>
            <a:off x="2844293" y="234729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50,000K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735720-2330-2347-82DC-4EAD8F378291}"/>
              </a:ext>
            </a:extLst>
          </p:cNvPr>
          <p:cNvSpPr txBox="1"/>
          <p:nvPr/>
        </p:nvSpPr>
        <p:spPr>
          <a:xfrm>
            <a:off x="2752023" y="2868691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20,000K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6B49BD-FC80-CC47-9FA1-3E548C857106}"/>
              </a:ext>
            </a:extLst>
          </p:cNvPr>
          <p:cNvSpPr txBox="1"/>
          <p:nvPr/>
        </p:nvSpPr>
        <p:spPr>
          <a:xfrm>
            <a:off x="2658346" y="3316087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10,000K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2303A-BFDD-394B-AD4F-2A366B7EF9DE}"/>
              </a:ext>
            </a:extLst>
          </p:cNvPr>
          <p:cNvSpPr txBox="1"/>
          <p:nvPr/>
        </p:nvSpPr>
        <p:spPr>
          <a:xfrm>
            <a:off x="2762466" y="392656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10,000K</a:t>
            </a:r>
          </a:p>
        </p:txBody>
      </p:sp>
    </p:spTree>
    <p:extLst>
      <p:ext uri="{BB962C8B-B14F-4D97-AF65-F5344CB8AC3E}">
        <p14:creationId xmlns:p14="http://schemas.microsoft.com/office/powerpoint/2010/main" val="1012257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5C4083-9DF1-3C44-A49F-B4E6DDE5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12" y="183879"/>
            <a:ext cx="5599362" cy="66741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1FF83-770E-A844-9B22-E2715577B866}"/>
              </a:ext>
            </a:extLst>
          </p:cNvPr>
          <p:cNvSpPr txBox="1"/>
          <p:nvPr/>
        </p:nvSpPr>
        <p:spPr>
          <a:xfrm>
            <a:off x="1810693" y="205061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10,000K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BFDD40-B7B4-C14C-95FF-9C1772ED2407}"/>
              </a:ext>
            </a:extLst>
          </p:cNvPr>
          <p:cNvCxnSpPr>
            <a:stCxn id="2" idx="2"/>
          </p:cNvCxnSpPr>
          <p:nvPr/>
        </p:nvCxnSpPr>
        <p:spPr>
          <a:xfrm flipH="1" flipV="1">
            <a:off x="1706578" y="2104932"/>
            <a:ext cx="577963" cy="315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BB422EA-66DB-FF49-ACB9-9F7D9C7EFCDC}"/>
              </a:ext>
            </a:extLst>
          </p:cNvPr>
          <p:cNvSpPr txBox="1"/>
          <p:nvPr/>
        </p:nvSpPr>
        <p:spPr>
          <a:xfrm>
            <a:off x="2073809" y="985233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6</a:t>
            </a:r>
            <a:r>
              <a:rPr lang="en-US" dirty="0"/>
              <a:t>L</a:t>
            </a:r>
            <a:r>
              <a:rPr lang="en-US" baseline="-25000" dirty="0"/>
              <a:t>solar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33E078-0CE7-1A42-B6B6-AD19CD43364F}"/>
              </a:ext>
            </a:extLst>
          </p:cNvPr>
          <p:cNvCxnSpPr>
            <a:cxnSpLocks/>
          </p:cNvCxnSpPr>
          <p:nvPr/>
        </p:nvCxnSpPr>
        <p:spPr>
          <a:xfrm flipH="1">
            <a:off x="1706578" y="1169899"/>
            <a:ext cx="3672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30ED18-28C5-E14A-9072-D2FBDE70DFB2}"/>
              </a:ext>
            </a:extLst>
          </p:cNvPr>
          <p:cNvCxnSpPr>
            <a:cxnSpLocks/>
          </p:cNvCxnSpPr>
          <p:nvPr/>
        </p:nvCxnSpPr>
        <p:spPr>
          <a:xfrm flipH="1" flipV="1">
            <a:off x="1706578" y="3887185"/>
            <a:ext cx="577962" cy="31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122CB82-D008-C549-974A-68595430A15B}"/>
              </a:ext>
            </a:extLst>
          </p:cNvPr>
          <p:cNvSpPr txBox="1"/>
          <p:nvPr/>
        </p:nvSpPr>
        <p:spPr>
          <a:xfrm>
            <a:off x="2262506" y="3702519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4</a:t>
            </a:r>
            <a:r>
              <a:rPr lang="en-US" dirty="0"/>
              <a:t>R</a:t>
            </a:r>
            <a:r>
              <a:rPr lang="en-US" baseline="-25000" dirty="0"/>
              <a:t>solar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40B5EF-DF4E-B34D-A407-1DCE8C78B262}"/>
              </a:ext>
            </a:extLst>
          </p:cNvPr>
          <p:cNvSpPr txBox="1"/>
          <p:nvPr/>
        </p:nvSpPr>
        <p:spPr>
          <a:xfrm>
            <a:off x="6852744" y="800567"/>
            <a:ext cx="268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</a:t>
            </a:r>
            <a:r>
              <a:rPr lang="en-US" baseline="-25000" dirty="0" err="1"/>
              <a:t>solar</a:t>
            </a:r>
            <a:r>
              <a:rPr lang="en-US" baseline="-25000" dirty="0"/>
              <a:t> </a:t>
            </a:r>
            <a:r>
              <a:rPr lang="en-US" dirty="0"/>
              <a:t>~ 3.892x10</a:t>
            </a:r>
            <a:r>
              <a:rPr lang="en-US" baseline="30000" dirty="0"/>
              <a:t>33</a:t>
            </a:r>
            <a:r>
              <a:rPr lang="en-US" dirty="0"/>
              <a:t> erg/sec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16D676-E70D-C042-9420-27511C38C8BC}"/>
              </a:ext>
            </a:extLst>
          </p:cNvPr>
          <p:cNvSpPr txBox="1"/>
          <p:nvPr/>
        </p:nvSpPr>
        <p:spPr>
          <a:xfrm>
            <a:off x="6726621" y="4547551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solar</a:t>
            </a:r>
            <a:r>
              <a:rPr lang="en-US" baseline="-25000" dirty="0"/>
              <a:t> </a:t>
            </a:r>
            <a:r>
              <a:rPr lang="en-US" dirty="0"/>
              <a:t>~ 1.4x10</a:t>
            </a:r>
            <a:r>
              <a:rPr lang="en-US" baseline="30000" dirty="0"/>
              <a:t>11</a:t>
            </a:r>
            <a:r>
              <a:rPr lang="en-US" dirty="0"/>
              <a:t>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618ED0-607A-2A48-8DF4-DDD9F2281DA5}"/>
              </a:ext>
            </a:extLst>
          </p:cNvPr>
          <p:cNvSpPr txBox="1"/>
          <p:nvPr/>
        </p:nvSpPr>
        <p:spPr>
          <a:xfrm>
            <a:off x="6726621" y="2397060"/>
            <a:ext cx="5417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from photometry to correct to bolometric </a:t>
            </a:r>
          </a:p>
          <a:p>
            <a:r>
              <a:rPr lang="en-US" dirty="0"/>
              <a:t>Luminosity in band observed, </a:t>
            </a:r>
          </a:p>
          <a:p>
            <a:r>
              <a:rPr lang="en-US" dirty="0"/>
              <a:t>Distance from redshift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44CE9D-684D-2644-A258-6411067BF685}"/>
              </a:ext>
            </a:extLst>
          </p:cNvPr>
          <p:cNvSpPr txBox="1"/>
          <p:nvPr/>
        </p:nvSpPr>
        <p:spPr>
          <a:xfrm>
            <a:off x="6852744" y="401782"/>
            <a:ext cx="255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 Explosion Light Curve</a:t>
            </a:r>
          </a:p>
        </p:txBody>
      </p:sp>
    </p:spTree>
    <p:extLst>
      <p:ext uri="{BB962C8B-B14F-4D97-AF65-F5344CB8AC3E}">
        <p14:creationId xmlns:p14="http://schemas.microsoft.com/office/powerpoint/2010/main" val="774591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73DAD-22AC-D448-B154-AD118A6B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5AEA-5A62-6345-B7E2-112CC904C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has been losing mass for a while, producing CSM out to ~10</a:t>
            </a:r>
            <a:r>
              <a:rPr lang="en-US" baseline="30000" dirty="0"/>
              <a:t>15</a:t>
            </a:r>
            <a:r>
              <a:rPr lang="en-US" dirty="0"/>
              <a:t>cm</a:t>
            </a:r>
          </a:p>
          <a:p>
            <a:r>
              <a:rPr lang="en-US" dirty="0"/>
              <a:t>Core collapse produces a shock which initially heats medium providing initial increase </a:t>
            </a:r>
          </a:p>
          <a:p>
            <a:r>
              <a:rPr lang="en-US" dirty="0"/>
              <a:t>As CSM expands the emission lines broaden, light decreases linearly until </a:t>
            </a:r>
            <a:r>
              <a:rPr lang="en-US" baseline="30000" dirty="0"/>
              <a:t>56</a:t>
            </a:r>
            <a:r>
              <a:rPr lang="en-US" dirty="0"/>
              <a:t>Co decay powers it.</a:t>
            </a:r>
          </a:p>
        </p:txBody>
      </p:sp>
    </p:spTree>
    <p:extLst>
      <p:ext uri="{BB962C8B-B14F-4D97-AF65-F5344CB8AC3E}">
        <p14:creationId xmlns:p14="http://schemas.microsoft.com/office/powerpoint/2010/main" val="776566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9677C5-CD35-9B49-B383-421B30E4D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095" y="604751"/>
            <a:ext cx="7842468" cy="5330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32D308-0F6B-3249-97B8-8685098BB768}"/>
              </a:ext>
            </a:extLst>
          </p:cNvPr>
          <p:cNvSpPr txBox="1"/>
          <p:nvPr/>
        </p:nvSpPr>
        <p:spPr>
          <a:xfrm>
            <a:off x="2852210" y="5750913"/>
            <a:ext cx="301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Narrow lines before peak light</a:t>
            </a:r>
          </a:p>
        </p:txBody>
      </p:sp>
    </p:spTree>
    <p:extLst>
      <p:ext uri="{BB962C8B-B14F-4D97-AF65-F5344CB8AC3E}">
        <p14:creationId xmlns:p14="http://schemas.microsoft.com/office/powerpoint/2010/main" val="3014796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6806F6-CD15-174C-A3C2-A36AD2FFE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1582" y="669924"/>
            <a:ext cx="6378444" cy="53739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AB1B52-F6CB-884A-AB5B-2EA1C9218879}"/>
              </a:ext>
            </a:extLst>
          </p:cNvPr>
          <p:cNvSpPr txBox="1"/>
          <p:nvPr/>
        </p:nvSpPr>
        <p:spPr>
          <a:xfrm>
            <a:off x="1310640" y="669924"/>
            <a:ext cx="822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 line mostly consistent with wind at ~50 km/sec,  NIII and </a:t>
            </a:r>
            <a:r>
              <a:rPr lang="en-US" dirty="0" err="1"/>
              <a:t>HeII</a:t>
            </a:r>
            <a:r>
              <a:rPr lang="en-US" dirty="0"/>
              <a:t> wind at 90-120 km/sec</a:t>
            </a:r>
          </a:p>
        </p:txBody>
      </p:sp>
    </p:spTree>
    <p:extLst>
      <p:ext uri="{BB962C8B-B14F-4D97-AF65-F5344CB8AC3E}">
        <p14:creationId xmlns:p14="http://schemas.microsoft.com/office/powerpoint/2010/main" val="1988016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C4ACB-C45D-9946-9AE2-63F558AC0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83" y="513348"/>
            <a:ext cx="1131815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78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F90796-3981-1F48-8254-A0AFC0A2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30" y="388018"/>
            <a:ext cx="6887744" cy="64603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44ABB8-5802-9A4D-BAEC-97027A390367}"/>
              </a:ext>
            </a:extLst>
          </p:cNvPr>
          <p:cNvSpPr txBox="1"/>
          <p:nvPr/>
        </p:nvSpPr>
        <p:spPr>
          <a:xfrm>
            <a:off x="7724274" y="1828800"/>
            <a:ext cx="3513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Comparing IR spectrum to other SN</a:t>
            </a:r>
          </a:p>
          <a:p>
            <a:r>
              <a:rPr lang="en-US" dirty="0"/>
              <a:t>SN2020tlf has narrower  lines</a:t>
            </a:r>
          </a:p>
          <a:p>
            <a:r>
              <a:rPr lang="en-US" dirty="0"/>
              <a:t>(lower velocity) than in other SN</a:t>
            </a:r>
          </a:p>
        </p:txBody>
      </p:sp>
    </p:spTree>
    <p:extLst>
      <p:ext uri="{BB962C8B-B14F-4D97-AF65-F5344CB8AC3E}">
        <p14:creationId xmlns:p14="http://schemas.microsoft.com/office/powerpoint/2010/main" val="85174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745964-988C-794B-BEA1-2E3C8A547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7000"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0641" y="1252330"/>
            <a:ext cx="7531359" cy="5605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CCE0F-553C-8E4D-AA68-54981863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" y="118116"/>
            <a:ext cx="11887200" cy="13255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Discovery by ATLAS ATLAS: A High-cadence All-sky Survey System</a:t>
            </a:r>
            <a:br>
              <a:rPr lang="en-US" sz="2000" dirty="0"/>
            </a:br>
            <a:r>
              <a:rPr lang="en-US" sz="2000" dirty="0"/>
              <a:t>“Asteroid Terrestrial-impact Last Alert  System” (ATLAS)</a:t>
            </a:r>
            <a:br>
              <a:rPr lang="en-US" sz="2000" dirty="0"/>
            </a:br>
            <a:r>
              <a:rPr lang="en-US" sz="2000" dirty="0"/>
              <a:t>Publications of the Astronomical Society of the Pacific, 130:064505 (19pp), 2018 June  https://</a:t>
            </a:r>
            <a:r>
              <a:rPr lang="en-US" sz="2000" dirty="0" err="1"/>
              <a:t>doi.org</a:t>
            </a:r>
            <a:r>
              <a:rPr lang="en-US" sz="2000" dirty="0"/>
              <a:t>/10.1088/1538-3873/</a:t>
            </a:r>
            <a:r>
              <a:rPr lang="en-US" sz="2000" dirty="0" err="1"/>
              <a:t>aabadf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B6614D-CF4A-1749-B9A0-18F4D7732BDD}"/>
              </a:ext>
            </a:extLst>
          </p:cNvPr>
          <p:cNvSpPr txBox="1"/>
          <p:nvPr/>
        </p:nvSpPr>
        <p:spPr>
          <a:xfrm>
            <a:off x="165652" y="1377509"/>
            <a:ext cx="55394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sky search for   transients due to nearby objects </a:t>
            </a:r>
          </a:p>
          <a:p>
            <a:r>
              <a:rPr lang="en-US" dirty="0"/>
              <a:t>Two telescopes, </a:t>
            </a:r>
            <a:r>
              <a:rPr lang="en-US" dirty="0" err="1"/>
              <a:t>Haleakula</a:t>
            </a:r>
            <a:r>
              <a:rPr lang="en-US" dirty="0"/>
              <a:t> and Mauna Kea</a:t>
            </a:r>
          </a:p>
          <a:p>
            <a:endParaRPr lang="en-US" dirty="0"/>
          </a:p>
          <a:p>
            <a:r>
              <a:rPr lang="en-US" dirty="0"/>
              <a:t>0.5 m Schmidt Wright Design, equatorial mount, Ash dome</a:t>
            </a:r>
          </a:p>
          <a:p>
            <a:endParaRPr lang="en-US" dirty="0"/>
          </a:p>
          <a:p>
            <a:r>
              <a:rPr lang="en-US" dirty="0"/>
              <a:t>Normally  uses c  and o filters to find Asteroids</a:t>
            </a:r>
          </a:p>
          <a:p>
            <a:endParaRPr lang="en-US" dirty="0"/>
          </a:p>
          <a:p>
            <a:r>
              <a:rPr lang="en-US" dirty="0"/>
              <a:t>Covers the entire available sky (above -45 </a:t>
            </a:r>
            <a:r>
              <a:rPr lang="en-US" dirty="0" err="1"/>
              <a:t>dec</a:t>
            </a:r>
            <a:r>
              <a:rPr lang="en-US" dirty="0"/>
              <a:t>, more than 60  </a:t>
            </a:r>
            <a:r>
              <a:rPr lang="en-US" dirty="0" err="1"/>
              <a:t>deg</a:t>
            </a:r>
            <a:r>
              <a:rPr lang="en-US" dirty="0"/>
              <a:t> from Sun) with 4 observations  (to detect motion of asteroid) every 2 days. </a:t>
            </a:r>
          </a:p>
          <a:p>
            <a:endParaRPr lang="en-US" dirty="0"/>
          </a:p>
          <a:p>
            <a:r>
              <a:rPr lang="en-US" dirty="0"/>
              <a:t>Can get to detection +19.5 m. </a:t>
            </a:r>
          </a:p>
          <a:p>
            <a:endParaRPr lang="en-US" dirty="0"/>
          </a:p>
          <a:p>
            <a:r>
              <a:rPr lang="en-US" dirty="0"/>
              <a:t>Processing for  transients (not NEA’s) runs after NEA detection.  </a:t>
            </a:r>
          </a:p>
          <a:p>
            <a:endParaRPr lang="en-US" dirty="0"/>
          </a:p>
          <a:p>
            <a:r>
              <a:rPr lang="en-US" dirty="0"/>
              <a:t>&gt;1000 </a:t>
            </a:r>
            <a:r>
              <a:rPr lang="en-US" dirty="0" err="1"/>
              <a:t>sn</a:t>
            </a:r>
            <a:r>
              <a:rPr lang="en-US" dirty="0"/>
              <a:t> had been detected by the time of 2018 paper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3912F-97E1-0B4C-BB20-79FF5BCBF5D5}"/>
              </a:ext>
            </a:extLst>
          </p:cNvPr>
          <p:cNvSpPr txBox="1"/>
          <p:nvPr/>
        </p:nvSpPr>
        <p:spPr>
          <a:xfrm>
            <a:off x="488549" y="6472245"/>
            <a:ext cx="4300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Detection of SN 2020tlf   SEPT 16, 2020</a:t>
            </a:r>
          </a:p>
        </p:txBody>
      </p:sp>
    </p:spTree>
    <p:extLst>
      <p:ext uri="{BB962C8B-B14F-4D97-AF65-F5344CB8AC3E}">
        <p14:creationId xmlns:p14="http://schemas.microsoft.com/office/powerpoint/2010/main" val="3591103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07D6C-2DCF-D14A-BD1D-9FF415C3C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784" y="216568"/>
            <a:ext cx="6288654" cy="6641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95546B-9D2B-964A-9192-3C02EB93D053}"/>
              </a:ext>
            </a:extLst>
          </p:cNvPr>
          <p:cNvSpPr txBox="1"/>
          <p:nvPr/>
        </p:nvSpPr>
        <p:spPr>
          <a:xfrm>
            <a:off x="1314450" y="1485900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Circles are 2020tlf</a:t>
            </a:r>
          </a:p>
        </p:txBody>
      </p:sp>
    </p:spTree>
    <p:extLst>
      <p:ext uri="{BB962C8B-B14F-4D97-AF65-F5344CB8AC3E}">
        <p14:creationId xmlns:p14="http://schemas.microsoft.com/office/powerpoint/2010/main" val="3930930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0968E-F3A0-DC43-AF7C-40983ED66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1008"/>
            <a:ext cx="12192000" cy="4935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4622D-DAA8-1145-907F-CB950B05F1F0}"/>
              </a:ext>
            </a:extLst>
          </p:cNvPr>
          <p:cNvSpPr txBox="1"/>
          <p:nvPr/>
        </p:nvSpPr>
        <p:spPr>
          <a:xfrm>
            <a:off x="942109" y="387927"/>
            <a:ext cx="9720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Matching the nebular spectrum with other models, 12 </a:t>
            </a:r>
            <a:r>
              <a:rPr lang="en-US" dirty="0" err="1"/>
              <a:t>M</a:t>
            </a:r>
            <a:r>
              <a:rPr lang="en-US" baseline="-25000" dirty="0" err="1"/>
              <a:t>solar</a:t>
            </a:r>
            <a:r>
              <a:rPr lang="en-US" dirty="0"/>
              <a:t> best matches at 250 d, 10 </a:t>
            </a:r>
            <a:r>
              <a:rPr lang="en-US" dirty="0" err="1"/>
              <a:t>M</a:t>
            </a:r>
            <a:r>
              <a:rPr lang="en-US" baseline="-25000" dirty="0" err="1"/>
              <a:t>solar</a:t>
            </a:r>
            <a:r>
              <a:rPr lang="en-US" dirty="0"/>
              <a:t> at 250d. </a:t>
            </a:r>
          </a:p>
          <a:p>
            <a:r>
              <a:rPr lang="en-US" dirty="0"/>
              <a:t>Modeled as a wind, not a thin shell.</a:t>
            </a:r>
          </a:p>
        </p:txBody>
      </p:sp>
    </p:spTree>
    <p:extLst>
      <p:ext uri="{BB962C8B-B14F-4D97-AF65-F5344CB8AC3E}">
        <p14:creationId xmlns:p14="http://schemas.microsoft.com/office/powerpoint/2010/main" val="62896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n-live-content-bucket-iop-org.s3.amazonaws.com/journals/0004-637X/924/1/15/revision1/apjac3f3at1_lr.gif?AWSAccessKeyId=AKIAYDKQL6LTV7YY2HIK&amp;Expires=1642383495&amp;Signature=5%2FvWIWmb1VYO8KWyWkgdPhLto4Y%3D">
            <a:extLst>
              <a:ext uri="{FF2B5EF4-FFF2-40B4-BE49-F238E27FC236}">
                <a16:creationId xmlns:a16="http://schemas.microsoft.com/office/drawing/2014/main" id="{BB9FDDFC-0C16-4F46-81C3-3BDD70C5F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83" y="358087"/>
            <a:ext cx="6685893" cy="595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EEB7E-209D-5446-9C4C-D4799654F4B3}"/>
              </a:ext>
            </a:extLst>
          </p:cNvPr>
          <p:cNvSpPr txBox="1"/>
          <p:nvPr/>
        </p:nvSpPr>
        <p:spPr>
          <a:xfrm>
            <a:off x="1734207" y="173421"/>
            <a:ext cx="386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Position/Distance/Apparent Magnitude</a:t>
            </a:r>
          </a:p>
        </p:txBody>
      </p:sp>
    </p:spTree>
    <p:extLst>
      <p:ext uri="{BB962C8B-B14F-4D97-AF65-F5344CB8AC3E}">
        <p14:creationId xmlns:p14="http://schemas.microsoft.com/office/powerpoint/2010/main" val="846825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84747E-39F7-8244-9D96-AEBE1E740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349" y="0"/>
            <a:ext cx="653730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1E6A6-F1DF-5347-A8A7-8BCBCF2FDC51}"/>
              </a:ext>
            </a:extLst>
          </p:cNvPr>
          <p:cNvSpPr txBox="1"/>
          <p:nvPr/>
        </p:nvSpPr>
        <p:spPr>
          <a:xfrm>
            <a:off x="8532756" y="110195"/>
            <a:ext cx="1663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Supergiant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EB55C-DD58-064E-80F1-EC167D4802F9}"/>
              </a:ext>
            </a:extLst>
          </p:cNvPr>
          <p:cNvSpPr txBox="1"/>
          <p:nvPr/>
        </p:nvSpPr>
        <p:spPr>
          <a:xfrm>
            <a:off x="9163878" y="1305340"/>
            <a:ext cx="160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Supergiant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65D195-5452-BB47-A3D3-0B4D4A9E2030}"/>
              </a:ext>
            </a:extLst>
          </p:cNvPr>
          <p:cNvCxnSpPr>
            <a:cxnSpLocks/>
          </p:cNvCxnSpPr>
          <p:nvPr/>
        </p:nvCxnSpPr>
        <p:spPr>
          <a:xfrm flipH="1">
            <a:off x="5705061" y="314739"/>
            <a:ext cx="2827696" cy="67917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2C7602-4A7A-2147-8C6F-0306C92F70E0}"/>
              </a:ext>
            </a:extLst>
          </p:cNvPr>
          <p:cNvCxnSpPr>
            <a:cxnSpLocks/>
          </p:cNvCxnSpPr>
          <p:nvPr/>
        </p:nvCxnSpPr>
        <p:spPr>
          <a:xfrm flipH="1">
            <a:off x="7239994" y="1198457"/>
            <a:ext cx="2420841" cy="3356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57FABC-A8A3-AD46-8289-0378A392BC4F}"/>
              </a:ext>
            </a:extLst>
          </p:cNvPr>
          <p:cNvSpPr txBox="1"/>
          <p:nvPr/>
        </p:nvSpPr>
        <p:spPr>
          <a:xfrm>
            <a:off x="102181" y="598292"/>
            <a:ext cx="30019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precursor a </a:t>
            </a:r>
          </a:p>
          <a:p>
            <a:r>
              <a:rPr lang="en-US" sz="2400" dirty="0"/>
              <a:t>Blue Supergiant or a </a:t>
            </a:r>
          </a:p>
          <a:p>
            <a:r>
              <a:rPr lang="en-US" sz="2400" dirty="0"/>
              <a:t>Red Supergiant?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Red Supergiant has </a:t>
            </a:r>
          </a:p>
          <a:p>
            <a:r>
              <a:rPr lang="en-US" sz="2400" dirty="0"/>
              <a:t>larger Radius,</a:t>
            </a:r>
          </a:p>
          <a:p>
            <a:r>
              <a:rPr lang="en-US" sz="2400" dirty="0"/>
              <a:t> similar Luminosity</a:t>
            </a:r>
          </a:p>
          <a:p>
            <a:endParaRPr lang="en-US" sz="2400" dirty="0"/>
          </a:p>
          <a:p>
            <a:r>
              <a:rPr lang="en-US" sz="2400" dirty="0"/>
              <a:t>Simulations and observations indicate mass loss over time, question is how much?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94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7A8B-53E6-3946-A0FC-7F7F4A066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Star pre- SN is being studied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F8E2B-7878-AA4B-A627-CAE500BE7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rapid revisit (high cadence) and automatic processing to detect SN before eruption</a:t>
            </a:r>
          </a:p>
          <a:p>
            <a:endParaRPr lang="en-US" dirty="0"/>
          </a:p>
          <a:p>
            <a:r>
              <a:rPr lang="en-US" dirty="0"/>
              <a:t>Observations detect excess light, evidence of Circumstellar Medium  </a:t>
            </a:r>
            <a:r>
              <a:rPr lang="en-US" dirty="0" err="1"/>
              <a:t>etc</a:t>
            </a:r>
            <a:r>
              <a:rPr lang="en-US" dirty="0"/>
              <a:t> before maximum light</a:t>
            </a:r>
          </a:p>
          <a:p>
            <a:endParaRPr lang="en-US" dirty="0"/>
          </a:p>
          <a:p>
            <a:r>
              <a:rPr lang="en-US" dirty="0"/>
              <a:t>Theoretical  models predict modest mass loss, Observations  up to 1M</a:t>
            </a:r>
            <a:r>
              <a:rPr lang="en-US" baseline="-25000" dirty="0"/>
              <a:t>solar</a:t>
            </a:r>
            <a:r>
              <a:rPr lang="en-US" dirty="0"/>
              <a:t> pre explosion</a:t>
            </a:r>
          </a:p>
        </p:txBody>
      </p:sp>
    </p:spTree>
    <p:extLst>
      <p:ext uri="{BB962C8B-B14F-4D97-AF65-F5344CB8AC3E}">
        <p14:creationId xmlns:p14="http://schemas.microsoft.com/office/powerpoint/2010/main" val="3489839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563B1A-76B8-034F-B072-2B32FE70F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531" y="401868"/>
            <a:ext cx="8058551" cy="645613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833E1D-E63F-EA4D-A7F0-EBD7FFF4D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836831"/>
              </p:ext>
            </p:extLst>
          </p:nvPr>
        </p:nvGraphicFramePr>
        <p:xfrm>
          <a:off x="322779" y="0"/>
          <a:ext cx="8447689" cy="312420"/>
        </p:xfrm>
        <a:graphic>
          <a:graphicData uri="http://schemas.openxmlformats.org/drawingml/2006/table">
            <a:tbl>
              <a:tblPr/>
              <a:tblGrid>
                <a:gridCol w="1173290">
                  <a:extLst>
                    <a:ext uri="{9D8B030D-6E8A-4147-A177-3AD203B41FA5}">
                      <a16:colId xmlns:a16="http://schemas.microsoft.com/office/drawing/2014/main" val="2150456878"/>
                    </a:ext>
                  </a:extLst>
                </a:gridCol>
                <a:gridCol w="1173290">
                  <a:extLst>
                    <a:ext uri="{9D8B030D-6E8A-4147-A177-3AD203B41FA5}">
                      <a16:colId xmlns:a16="http://schemas.microsoft.com/office/drawing/2014/main" val="254336071"/>
                    </a:ext>
                  </a:extLst>
                </a:gridCol>
                <a:gridCol w="1173290">
                  <a:extLst>
                    <a:ext uri="{9D8B030D-6E8A-4147-A177-3AD203B41FA5}">
                      <a16:colId xmlns:a16="http://schemas.microsoft.com/office/drawing/2014/main" val="245140158"/>
                    </a:ext>
                  </a:extLst>
                </a:gridCol>
                <a:gridCol w="1173290">
                  <a:extLst>
                    <a:ext uri="{9D8B030D-6E8A-4147-A177-3AD203B41FA5}">
                      <a16:colId xmlns:a16="http://schemas.microsoft.com/office/drawing/2014/main" val="3860577091"/>
                    </a:ext>
                  </a:extLst>
                </a:gridCol>
                <a:gridCol w="1173290">
                  <a:extLst>
                    <a:ext uri="{9D8B030D-6E8A-4147-A177-3AD203B41FA5}">
                      <a16:colId xmlns:a16="http://schemas.microsoft.com/office/drawing/2014/main" val="2882691325"/>
                    </a:ext>
                  </a:extLst>
                </a:gridCol>
                <a:gridCol w="2581239">
                  <a:extLst>
                    <a:ext uri="{9D8B030D-6E8A-4147-A177-3AD203B41FA5}">
                      <a16:colId xmlns:a16="http://schemas.microsoft.com/office/drawing/2014/main" val="563904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g = 481 nm 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 = 617 nm 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 = 752 nm 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z = 866 nm 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y = 962 nm 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from Pan-STARRS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8314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DD7C2B5-5169-5D4D-B1A5-B52AB5230EF8}"/>
              </a:ext>
            </a:extLst>
          </p:cNvPr>
          <p:cNvSpPr txBox="1"/>
          <p:nvPr/>
        </p:nvSpPr>
        <p:spPr>
          <a:xfrm>
            <a:off x="322779" y="1008994"/>
            <a:ext cx="2621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 explosion</a:t>
            </a:r>
          </a:p>
          <a:p>
            <a:r>
              <a:rPr lang="en-US" dirty="0"/>
              <a:t>Stack of -169.7 to -3.7 day</a:t>
            </a:r>
          </a:p>
          <a:p>
            <a:r>
              <a:rPr lang="en-US" dirty="0"/>
              <a:t>s before “first Light”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06D3D-FA53-8A4C-8BED-3F1075C79E16}"/>
              </a:ext>
            </a:extLst>
          </p:cNvPr>
          <p:cNvSpPr txBox="1"/>
          <p:nvPr/>
        </p:nvSpPr>
        <p:spPr>
          <a:xfrm>
            <a:off x="322780" y="2983601"/>
            <a:ext cx="1704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Detection </a:t>
            </a:r>
          </a:p>
          <a:p>
            <a:r>
              <a:rPr lang="en-US" dirty="0"/>
              <a:t>(no detection in y, radio or x ray)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726B7C-BD15-A94C-9079-849F308770C2}"/>
              </a:ext>
            </a:extLst>
          </p:cNvPr>
          <p:cNvSpPr txBox="1"/>
          <p:nvPr/>
        </p:nvSpPr>
        <p:spPr>
          <a:xfrm>
            <a:off x="322779" y="4920800"/>
            <a:ext cx="2119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Detection </a:t>
            </a:r>
          </a:p>
          <a:p>
            <a:r>
              <a:rPr lang="en-US" dirty="0"/>
              <a:t> minus Pre explosion</a:t>
            </a:r>
          </a:p>
        </p:txBody>
      </p:sp>
    </p:spTree>
    <p:extLst>
      <p:ext uri="{BB962C8B-B14F-4D97-AF65-F5344CB8AC3E}">
        <p14:creationId xmlns:p14="http://schemas.microsoft.com/office/powerpoint/2010/main" val="78040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771FE2-DC58-4F4B-A928-1F84957CE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287" y="0"/>
            <a:ext cx="10772245" cy="5735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D20E09-6AA6-C34E-98EA-D72309FCD5AF}"/>
              </a:ext>
            </a:extLst>
          </p:cNvPr>
          <p:cNvSpPr/>
          <p:nvPr/>
        </p:nvSpPr>
        <p:spPr>
          <a:xfrm>
            <a:off x="4020207" y="4256690"/>
            <a:ext cx="2617076" cy="5360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CF1C9-34EB-F746-A686-922068AE0CBC}"/>
              </a:ext>
            </a:extLst>
          </p:cNvPr>
          <p:cNvSpPr txBox="1"/>
          <p:nvPr/>
        </p:nvSpPr>
        <p:spPr>
          <a:xfrm>
            <a:off x="1087821" y="5849007"/>
            <a:ext cx="16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Wikipedia</a:t>
            </a:r>
          </a:p>
        </p:txBody>
      </p:sp>
    </p:spTree>
    <p:extLst>
      <p:ext uri="{BB962C8B-B14F-4D97-AF65-F5344CB8AC3E}">
        <p14:creationId xmlns:p14="http://schemas.microsoft.com/office/powerpoint/2010/main" val="414824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E0C828-082D-5C46-B71B-6D45B4157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048" y="911493"/>
            <a:ext cx="6662952" cy="4941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52765-D3CC-C74A-B420-0675146E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Wavelengths of observations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8EA47A-F603-7946-AE4E-3D3224466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183901"/>
              </p:ext>
            </p:extLst>
          </p:nvPr>
        </p:nvGraphicFramePr>
        <p:xfrm>
          <a:off x="608591" y="6220545"/>
          <a:ext cx="8447689" cy="312420"/>
        </p:xfrm>
        <a:graphic>
          <a:graphicData uri="http://schemas.openxmlformats.org/drawingml/2006/table">
            <a:tbl>
              <a:tblPr/>
              <a:tblGrid>
                <a:gridCol w="1160574">
                  <a:extLst>
                    <a:ext uri="{9D8B030D-6E8A-4147-A177-3AD203B41FA5}">
                      <a16:colId xmlns:a16="http://schemas.microsoft.com/office/drawing/2014/main" val="2150456878"/>
                    </a:ext>
                  </a:extLst>
                </a:gridCol>
                <a:gridCol w="1186006">
                  <a:extLst>
                    <a:ext uri="{9D8B030D-6E8A-4147-A177-3AD203B41FA5}">
                      <a16:colId xmlns:a16="http://schemas.microsoft.com/office/drawing/2014/main" val="254336071"/>
                    </a:ext>
                  </a:extLst>
                </a:gridCol>
                <a:gridCol w="1173290">
                  <a:extLst>
                    <a:ext uri="{9D8B030D-6E8A-4147-A177-3AD203B41FA5}">
                      <a16:colId xmlns:a16="http://schemas.microsoft.com/office/drawing/2014/main" val="245140158"/>
                    </a:ext>
                  </a:extLst>
                </a:gridCol>
                <a:gridCol w="1173290">
                  <a:extLst>
                    <a:ext uri="{9D8B030D-6E8A-4147-A177-3AD203B41FA5}">
                      <a16:colId xmlns:a16="http://schemas.microsoft.com/office/drawing/2014/main" val="3860577091"/>
                    </a:ext>
                  </a:extLst>
                </a:gridCol>
                <a:gridCol w="1173290">
                  <a:extLst>
                    <a:ext uri="{9D8B030D-6E8A-4147-A177-3AD203B41FA5}">
                      <a16:colId xmlns:a16="http://schemas.microsoft.com/office/drawing/2014/main" val="2882691325"/>
                    </a:ext>
                  </a:extLst>
                </a:gridCol>
                <a:gridCol w="2581239">
                  <a:extLst>
                    <a:ext uri="{9D8B030D-6E8A-4147-A177-3AD203B41FA5}">
                      <a16:colId xmlns:a16="http://schemas.microsoft.com/office/drawing/2014/main" val="563904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g = 481 nm 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 = 617 nm 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 = 752 nm 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z = 866 nm 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y = 962 nm 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from Pan-STARRS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8314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D2D65CD-DEE0-5846-A8A2-85F802A22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61" y="3911020"/>
            <a:ext cx="4737100" cy="157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04AF2D-BE83-9148-9587-22B11A9ABAD4}"/>
              </a:ext>
            </a:extLst>
          </p:cNvPr>
          <p:cNvSpPr txBox="1"/>
          <p:nvPr/>
        </p:nvSpPr>
        <p:spPr>
          <a:xfrm>
            <a:off x="361122" y="3400328"/>
            <a:ext cx="564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Conversion between Atlas c-o and Pan-STARRS central wavelengths from </a:t>
            </a:r>
            <a:r>
              <a:rPr lang="en-US" dirty="0" err="1"/>
              <a:t>Tonry</a:t>
            </a:r>
            <a:r>
              <a:rPr lang="en-US" dirty="0"/>
              <a:t> et al 2018b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E5E2D4-8C00-E643-AD4D-6BA93F768E2B}"/>
              </a:ext>
            </a:extLst>
          </p:cNvPr>
          <p:cNvSpPr txBox="1"/>
          <p:nvPr/>
        </p:nvSpPr>
        <p:spPr>
          <a:xfrm>
            <a:off x="838200" y="2186609"/>
            <a:ext cx="42750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Filters at ASTRO normally used for asteroids</a:t>
            </a:r>
          </a:p>
          <a:p>
            <a:r>
              <a:rPr lang="en-US" dirty="0"/>
              <a:t>c, cyan, 420-650 nm</a:t>
            </a:r>
          </a:p>
          <a:p>
            <a:r>
              <a:rPr lang="en-US" dirty="0"/>
              <a:t>o, orange,560-820 nm</a:t>
            </a:r>
          </a:p>
        </p:txBody>
      </p:sp>
    </p:spTree>
    <p:extLst>
      <p:ext uri="{BB962C8B-B14F-4D97-AF65-F5344CB8AC3E}">
        <p14:creationId xmlns:p14="http://schemas.microsoft.com/office/powerpoint/2010/main" val="2906576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AAC46-4E86-4F46-9FEE-2487A31CD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27" y="0"/>
            <a:ext cx="1082334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E084C5-6A11-8B46-B137-391765901282}"/>
              </a:ext>
            </a:extLst>
          </p:cNvPr>
          <p:cNvSpPr/>
          <p:nvPr/>
        </p:nvSpPr>
        <p:spPr>
          <a:xfrm>
            <a:off x="7441367" y="6488668"/>
            <a:ext cx="4066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" pitchFamily="2" charset="0"/>
              </a:rPr>
              <a:t>https:</a:t>
            </a:r>
            <a:r>
              <a:rPr lang="en-US" dirty="0">
                <a:solidFill>
                  <a:srgbClr val="0000FF"/>
                </a:solidFill>
                <a:latin typeface="Helvetica" pitchFamily="2" charset="0"/>
              </a:rPr>
              <a:t>//</a:t>
            </a:r>
            <a:r>
              <a:rPr lang="en-US" dirty="0" err="1">
                <a:solidFill>
                  <a:srgbClr val="0000FF"/>
                </a:solidFill>
                <a:latin typeface="Times" pitchFamily="2" charset="0"/>
              </a:rPr>
              <a:t>doi.org</a:t>
            </a:r>
            <a:r>
              <a:rPr lang="en-US" dirty="0">
                <a:solidFill>
                  <a:srgbClr val="0000FF"/>
                </a:solidFill>
                <a:latin typeface="Helvetica" pitchFamily="2" charset="0"/>
              </a:rPr>
              <a:t>/</a:t>
            </a:r>
            <a:r>
              <a:rPr lang="en-US" dirty="0">
                <a:solidFill>
                  <a:srgbClr val="0000FF"/>
                </a:solidFill>
                <a:latin typeface="Times" pitchFamily="2" charset="0"/>
              </a:rPr>
              <a:t>10.3847</a:t>
            </a:r>
            <a:r>
              <a:rPr lang="en-US" dirty="0">
                <a:solidFill>
                  <a:srgbClr val="0000FF"/>
                </a:solidFill>
                <a:latin typeface="Helvetica" pitchFamily="2" charset="0"/>
              </a:rPr>
              <a:t>/</a:t>
            </a:r>
            <a:r>
              <a:rPr lang="en-US" dirty="0">
                <a:solidFill>
                  <a:srgbClr val="0000FF"/>
                </a:solidFill>
                <a:latin typeface="Times" pitchFamily="2" charset="0"/>
              </a:rPr>
              <a:t>1538-4357</a:t>
            </a:r>
            <a:r>
              <a:rPr lang="en-US" dirty="0">
                <a:solidFill>
                  <a:srgbClr val="0000FF"/>
                </a:solidFill>
                <a:latin typeface="Helvetica" pitchFamily="2" charset="0"/>
              </a:rPr>
              <a:t>/</a:t>
            </a:r>
            <a:r>
              <a:rPr lang="en-US" dirty="0">
                <a:solidFill>
                  <a:srgbClr val="0000FF"/>
                </a:solidFill>
                <a:latin typeface="Times" pitchFamily="2" charset="0"/>
              </a:rPr>
              <a:t>abd7f5</a:t>
            </a:r>
            <a:endParaRPr lang="en-US" dirty="0">
              <a:solidFill>
                <a:srgbClr val="0000FF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24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7251</TotalTime>
  <Words>783</Words>
  <Application>Microsoft Macintosh PowerPoint</Application>
  <PresentationFormat>Widescreen</PresentationFormat>
  <Paragraphs>115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Times</vt:lpstr>
      <vt:lpstr>Office Theme</vt:lpstr>
      <vt:lpstr>Final Moments. I. Precursor Emission, Envelope Inflation, and Enhanced Mass Loss Preceding the Luminous Type II Supernova 2020tlf   W. V. Jacobson-Galán et al </vt:lpstr>
      <vt:lpstr>Discovery by ATLAS ATLAS: A High-cadence All-sky Survey System “Asteroid Terrestrial-impact Last Alert  System” (ATLAS) Publications of the Astronomical Society of the Pacific, 130:064505 (19pp), 2018 June  https://doi.org/10.1088/1538-3873/aabadf </vt:lpstr>
      <vt:lpstr>PowerPoint Presentation</vt:lpstr>
      <vt:lpstr>PowerPoint Presentation</vt:lpstr>
      <vt:lpstr>Status of Star pre- SN is being studied</vt:lpstr>
      <vt:lpstr>PowerPoint Presentation</vt:lpstr>
      <vt:lpstr>PowerPoint Presentation</vt:lpstr>
      <vt:lpstr>Wavelengths of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43</cp:revision>
  <dcterms:created xsi:type="dcterms:W3CDTF">2022-01-10T02:25:07Z</dcterms:created>
  <dcterms:modified xsi:type="dcterms:W3CDTF">2022-01-19T06:23:44Z</dcterms:modified>
</cp:coreProperties>
</file>