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3847/1538-4357/ac3f3a" TargetMode="External"/><Relationship Id="rId2" Type="http://schemas.openxmlformats.org/officeDocument/2006/relationships/hyperlink" Target="https://phys.org/news/2022-01-astronomers-witness-dying-star-explosive.html?utm_source=nwletter&amp;utm_medium=email&amp;utm_campaign=daily-nwlette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opscience.iop.org/article/10.3847/1538-4357/abd7f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4939-F2C8-0A41-B5F1-76D28BDC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3022254"/>
          </a:xfrm>
        </p:spPr>
        <p:txBody>
          <a:bodyPr>
            <a:normAutofit fontScale="90000"/>
          </a:bodyPr>
          <a:lstStyle/>
          <a:p>
            <a:r>
              <a:rPr lang="en-US" dirty="0"/>
              <a:t>SNII Precursor: Section 6 - 9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Summary:</a:t>
            </a:r>
            <a:br>
              <a:rPr lang="en-US" sz="2200" dirty="0"/>
            </a:br>
            <a:r>
              <a:rPr lang="en-US" sz="1600" dirty="0">
                <a:hlinkClick r:id="rId2"/>
              </a:rPr>
              <a:t>https://phys.org/news/2022-01-astronomers-witness-dying-star-explosive.html?utm_source=nwletter&amp;utm_medium=email&amp;utm_campaign=daily-nwletter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SNII Precursor paper</a:t>
            </a:r>
            <a:br>
              <a:rPr lang="en-US" sz="2200" dirty="0"/>
            </a:br>
            <a:r>
              <a:rPr lang="en-US" sz="2200" dirty="0"/>
              <a:t>:</a:t>
            </a:r>
            <a:r>
              <a:rPr lang="en-US" sz="2200" dirty="0">
                <a:hlinkClick r:id="rId3"/>
              </a:rPr>
              <a:t>https://iopscience.iop.org/article/10.3847/1538-4357/ac3f3a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Young Supernova Paper </a:t>
            </a:r>
            <a:br>
              <a:rPr lang="en-US" sz="2200" dirty="0"/>
            </a:br>
            <a:r>
              <a:rPr lang="en-US" sz="2200" dirty="0">
                <a:hlinkClick r:id="rId4"/>
              </a:rPr>
              <a:t>https://iopscience.iop.org/article/10.3847/1538-4357/abd7f5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AEF33-CD93-984C-9FE2-C6E84F96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009" y="4426986"/>
            <a:ext cx="9144000" cy="1655762"/>
          </a:xfrm>
        </p:spPr>
        <p:txBody>
          <a:bodyPr/>
          <a:lstStyle/>
          <a:p>
            <a:r>
              <a:rPr lang="en-US" dirty="0"/>
              <a:t>BNL LSST Journal Club</a:t>
            </a:r>
          </a:p>
          <a:p>
            <a:r>
              <a:rPr lang="en-US" dirty="0"/>
              <a:t>19 January 2022</a:t>
            </a:r>
          </a:p>
          <a:p>
            <a:r>
              <a:rPr lang="en-US" dirty="0"/>
              <a:t>Mike </a:t>
            </a:r>
            <a:r>
              <a:rPr lang="en-US" dirty="0" err="1"/>
              <a:t>Sivertz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7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9C70-DDCC-BB44-AFC0-86850B81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76EDDD-CAAA-DD48-9029-23A3964F6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700" y="2877344"/>
            <a:ext cx="6832600" cy="2247900"/>
          </a:xfrm>
        </p:spPr>
      </p:pic>
    </p:spTree>
    <p:extLst>
      <p:ext uri="{BB962C8B-B14F-4D97-AF65-F5344CB8AC3E}">
        <p14:creationId xmlns:p14="http://schemas.microsoft.com/office/powerpoint/2010/main" val="180781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9AF1-5D61-024D-9689-E7107A24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B4E14D-E241-FF48-ABC4-276FE5683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850" y="3315494"/>
            <a:ext cx="6718300" cy="1371600"/>
          </a:xfrm>
        </p:spPr>
      </p:pic>
    </p:spTree>
    <p:extLst>
      <p:ext uri="{BB962C8B-B14F-4D97-AF65-F5344CB8AC3E}">
        <p14:creationId xmlns:p14="http://schemas.microsoft.com/office/powerpoint/2010/main" val="194904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6BC-40BF-A347-A80C-3806AA17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8C562-4BFB-7F40-9D9B-C9CA6F30D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3512344"/>
            <a:ext cx="6667500" cy="977900"/>
          </a:xfrm>
        </p:spPr>
      </p:pic>
    </p:spTree>
    <p:extLst>
      <p:ext uri="{BB962C8B-B14F-4D97-AF65-F5344CB8AC3E}">
        <p14:creationId xmlns:p14="http://schemas.microsoft.com/office/powerpoint/2010/main" val="365527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39D3-298E-F544-B931-1048AFB2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0788B-9BBF-724A-AB9B-3CE322EE7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50" y="2585244"/>
            <a:ext cx="6692900" cy="2832100"/>
          </a:xfrm>
        </p:spPr>
      </p:pic>
    </p:spTree>
    <p:extLst>
      <p:ext uri="{BB962C8B-B14F-4D97-AF65-F5344CB8AC3E}">
        <p14:creationId xmlns:p14="http://schemas.microsoft.com/office/powerpoint/2010/main" val="34924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2A94-F1C8-E844-8A92-E031A5F4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D1A24-85CA-5843-B627-F3D450638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900" y="2737644"/>
            <a:ext cx="6680200" cy="2527300"/>
          </a:xfrm>
        </p:spPr>
      </p:pic>
    </p:spTree>
    <p:extLst>
      <p:ext uri="{BB962C8B-B14F-4D97-AF65-F5344CB8AC3E}">
        <p14:creationId xmlns:p14="http://schemas.microsoft.com/office/powerpoint/2010/main" val="310109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6234-2993-6247-A962-ABB5ED3C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F3C9F-1A7D-0943-B043-693EBFF0B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450" y="2439194"/>
            <a:ext cx="6769100" cy="3124200"/>
          </a:xfrm>
        </p:spPr>
      </p:pic>
    </p:spTree>
    <p:extLst>
      <p:ext uri="{BB962C8B-B14F-4D97-AF65-F5344CB8AC3E}">
        <p14:creationId xmlns:p14="http://schemas.microsoft.com/office/powerpoint/2010/main" val="207739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44F2-2A59-DF46-A1E6-7B253784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52BB54-5492-0049-B0DC-89FC8560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SBO = Shock Break Out (when the star goes supernova)</a:t>
            </a:r>
          </a:p>
          <a:p>
            <a:r>
              <a:rPr lang="en-US" dirty="0"/>
              <a:t>CSM = </a:t>
            </a:r>
            <a:r>
              <a:rPr lang="en-US" dirty="0" err="1"/>
              <a:t>Circum</a:t>
            </a:r>
            <a:r>
              <a:rPr lang="en-US" dirty="0"/>
              <a:t> Stellar Material (gas surrounding star)</a:t>
            </a:r>
          </a:p>
          <a:p>
            <a:r>
              <a:rPr lang="en-US" dirty="0"/>
              <a:t>ZAMS = zero-age main sequence (age of star)</a:t>
            </a:r>
          </a:p>
          <a:p>
            <a:r>
              <a:rPr lang="en-US" dirty="0"/>
              <a:t>LTE (usually non-LTE) local thermal equilibrium</a:t>
            </a:r>
          </a:p>
          <a:p>
            <a:r>
              <a:rPr lang="en-US" dirty="0"/>
              <a:t>RSG = Red Super Giant</a:t>
            </a:r>
          </a:p>
        </p:txBody>
      </p:sp>
    </p:spTree>
    <p:extLst>
      <p:ext uri="{BB962C8B-B14F-4D97-AF65-F5344CB8AC3E}">
        <p14:creationId xmlns:p14="http://schemas.microsoft.com/office/powerpoint/2010/main" val="19756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44F2-2A59-DF46-A1E6-7B253784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things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52BB54-5492-0049-B0DC-89FC8560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Solar Radius ~= 1 x 10</a:t>
            </a:r>
            <a:r>
              <a:rPr lang="en-US" baseline="30000" dirty="0"/>
              <a:t>11</a:t>
            </a:r>
            <a:r>
              <a:rPr lang="en-US" dirty="0"/>
              <a:t> cm</a:t>
            </a:r>
          </a:p>
          <a:p>
            <a:r>
              <a:rPr lang="en-US" dirty="0"/>
              <a:t>1 AU = 1.5 x 10</a:t>
            </a:r>
            <a:r>
              <a:rPr lang="en-US" baseline="30000" dirty="0"/>
              <a:t>13</a:t>
            </a:r>
            <a:r>
              <a:rPr lang="en-US" dirty="0"/>
              <a:t> cm</a:t>
            </a:r>
          </a:p>
          <a:p>
            <a:r>
              <a:rPr lang="en-US" dirty="0"/>
              <a:t>Size of progenitor: 1100 R</a:t>
            </a:r>
            <a:r>
              <a:rPr lang="en-US" baseline="-25000" dirty="0"/>
              <a:t>0</a:t>
            </a:r>
            <a:r>
              <a:rPr lang="en-US" dirty="0"/>
              <a:t> = 1.6 x 10</a:t>
            </a:r>
            <a:r>
              <a:rPr lang="en-US" baseline="30000" dirty="0"/>
              <a:t>14</a:t>
            </a:r>
            <a:r>
              <a:rPr lang="en-US" dirty="0"/>
              <a:t> cm ~= 11 AU</a:t>
            </a:r>
          </a:p>
          <a:p>
            <a:r>
              <a:rPr lang="en-US" dirty="0"/>
              <a:t>CSM out to 1 x 10</a:t>
            </a:r>
            <a:r>
              <a:rPr lang="en-US" baseline="30000" dirty="0"/>
              <a:t>15</a:t>
            </a:r>
            <a:r>
              <a:rPr lang="en-US" dirty="0"/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170371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35E765-A3B0-2F41-B233-F7164355B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81"/>
            <a:ext cx="12192000" cy="66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4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A6DE-931B-B746-A7CE-121DF4D9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 2020tlf Light Curve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3BF95D-BC77-7843-9E3D-DDB4CF100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76" y="1690688"/>
            <a:ext cx="543406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1D5E2-9781-5443-8751-2501B6B7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578" y="2322106"/>
            <a:ext cx="6096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7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44F2-2A59-DF46-A1E6-7B253784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6: Light-curve and Spectral 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52BB54-5492-0049-B0DC-89FC8560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all the observations made on the SN Type II it is modeled  in an attempt to explain the properties.</a:t>
            </a:r>
          </a:p>
          <a:p>
            <a:r>
              <a:rPr lang="en-US" dirty="0"/>
              <a:t>Modelling programs: </a:t>
            </a:r>
          </a:p>
          <a:p>
            <a:pPr lvl="1"/>
            <a:r>
              <a:rPr lang="en-US" dirty="0"/>
              <a:t>HERACLES  - radiation hydrodynamics code to calculate the interactions between photons and stellar material, ionization, stellar wind</a:t>
            </a:r>
          </a:p>
          <a:p>
            <a:pPr lvl="2"/>
            <a:r>
              <a:rPr lang="en-US" dirty="0"/>
              <a:t>Assume 1-D, spherical symmetry</a:t>
            </a:r>
          </a:p>
          <a:p>
            <a:pPr lvl="2"/>
            <a:r>
              <a:rPr lang="en-US" dirty="0"/>
              <a:t>Assume Ideal gas  </a:t>
            </a:r>
            <a:endParaRPr lang="en-US" sz="800" dirty="0"/>
          </a:p>
          <a:p>
            <a:pPr lvl="2"/>
            <a:r>
              <a:rPr lang="en-US" dirty="0"/>
              <a:t>Assume Adiabatic index </a:t>
            </a:r>
            <a:r>
              <a:rPr lang="en-US" sz="2400" dirty="0">
                <a:latin typeface="Symbol" pitchFamily="2" charset="2"/>
              </a:rPr>
              <a:t>g</a:t>
            </a:r>
            <a:r>
              <a:rPr lang="en-US" sz="3200" dirty="0">
                <a:latin typeface="Symbol" pitchFamily="2" charset="2"/>
              </a:rPr>
              <a:t> </a:t>
            </a:r>
            <a:r>
              <a:rPr lang="en-US" dirty="0"/>
              <a:t>= C</a:t>
            </a:r>
            <a:r>
              <a:rPr lang="en-US" baseline="-25000" dirty="0"/>
              <a:t>p</a:t>
            </a:r>
            <a:r>
              <a:rPr lang="en-US" dirty="0"/>
              <a:t>/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 = 5/3</a:t>
            </a:r>
          </a:p>
          <a:p>
            <a:pPr lvl="1"/>
            <a:r>
              <a:rPr lang="en-US" dirty="0"/>
              <a:t>CMFGEN - radiative transfer code, </a:t>
            </a:r>
          </a:p>
        </p:txBody>
      </p:sp>
    </p:spTree>
    <p:extLst>
      <p:ext uri="{BB962C8B-B14F-4D97-AF65-F5344CB8AC3E}">
        <p14:creationId xmlns:p14="http://schemas.microsoft.com/office/powerpoint/2010/main" val="233188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FC96-8EDA-204C-A2E0-8E1BA2BD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7: X-ray emission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041C3-5012-2D48-90EF-7EE94F314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788" y="1270000"/>
            <a:ext cx="7099300" cy="2159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C1CCD-8D85-954D-B8EA-87B7AA8AA446}"/>
              </a:ext>
            </a:extLst>
          </p:cNvPr>
          <p:cNvSpPr txBox="1"/>
          <p:nvPr/>
        </p:nvSpPr>
        <p:spPr>
          <a:xfrm>
            <a:off x="1272746" y="3571102"/>
            <a:ext cx="944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Absence of X-rays sets upper limit on CSM density.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5A084-FDBB-7B4E-8AF9-C67141CB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4141014"/>
            <a:ext cx="7035800" cy="233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446C53-A94A-9244-A107-662DE207843B}"/>
              </a:ext>
            </a:extLst>
          </p:cNvPr>
          <p:cNvSpPr/>
          <p:nvPr/>
        </p:nvSpPr>
        <p:spPr>
          <a:xfrm>
            <a:off x="2372497" y="4150953"/>
            <a:ext cx="6610865" cy="332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4DE9-29C8-7C49-85B5-AEEC6FB8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7: Radio emission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0AEE4C-2886-CE44-B3E5-1618236C8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104" y="2113005"/>
            <a:ext cx="8955596" cy="3139239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DFDBDE-B564-184A-BB67-280FB8A94FF6}"/>
              </a:ext>
            </a:extLst>
          </p:cNvPr>
          <p:cNvCxnSpPr/>
          <p:nvPr/>
        </p:nvCxnSpPr>
        <p:spPr>
          <a:xfrm>
            <a:off x="2224216" y="3274541"/>
            <a:ext cx="49303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0BC09-6CDD-B647-914B-1B1104811C67}"/>
              </a:ext>
            </a:extLst>
          </p:cNvPr>
          <p:cNvCxnSpPr>
            <a:cxnSpLocks/>
          </p:cNvCxnSpPr>
          <p:nvPr/>
        </p:nvCxnSpPr>
        <p:spPr>
          <a:xfrm>
            <a:off x="965259" y="5252244"/>
            <a:ext cx="85266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53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5184-D012-424E-8EA1-1C19E474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70467-7E88-F74C-B61B-B5C6CA314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900" y="2890044"/>
            <a:ext cx="6680200" cy="2222500"/>
          </a:xfrm>
        </p:spPr>
      </p:pic>
    </p:spTree>
    <p:extLst>
      <p:ext uri="{BB962C8B-B14F-4D97-AF65-F5344CB8AC3E}">
        <p14:creationId xmlns:p14="http://schemas.microsoft.com/office/powerpoint/2010/main" val="102307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7781</TotalTime>
  <Words>272</Words>
  <Application>Microsoft Macintosh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SNII Precursor: Section 6 - 9  Summary: https://phys.org/news/2022-01-astronomers-witness-dying-star-explosive.html?utm_source=nwletter&amp;utm_medium=email&amp;utm_campaign=daily-nwletter  SNII Precursor paper :https://iopscience.iop.org/article/10.3847/1538-4357/ac3f3a  Young Supernova Paper  https://iopscience.iop.org/article/10.3847/1538-4357/abd7f5</vt:lpstr>
      <vt:lpstr>TLAs</vt:lpstr>
      <vt:lpstr>Sizes of things</vt:lpstr>
      <vt:lpstr>PowerPoint Presentation</vt:lpstr>
      <vt:lpstr>SN 2020tlf Light Curve</vt:lpstr>
      <vt:lpstr>Section 6: Light-curve and Spectral Modeling</vt:lpstr>
      <vt:lpstr>Section 7: X-ray emission</vt:lpstr>
      <vt:lpstr>Section 7: Radio emission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Lens or not to lens:  ref:https://arxiv.org/abs/1802.05273  and  https://arxiv.org/abs/2105.06384</dc:title>
  <dc:creator>Sivertz, Michael</dc:creator>
  <cp:lastModifiedBy>Sivertz, Michael</cp:lastModifiedBy>
  <cp:revision>13</cp:revision>
  <dcterms:created xsi:type="dcterms:W3CDTF">2021-12-11T16:07:32Z</dcterms:created>
  <dcterms:modified xsi:type="dcterms:W3CDTF">2022-01-19T16:48:05Z</dcterms:modified>
</cp:coreProperties>
</file>