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315" r:id="rId2"/>
    <p:sldId id="318" r:id="rId3"/>
    <p:sldId id="31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157FB9-711B-4277-802B-9DF1A67B3E86}" type="datetimeFigureOut">
              <a:rPr lang="en-US" smtClean="0"/>
              <a:t>3/30/2022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EF561C-A214-40B5-A4CE-937983851A00}" type="slidenum">
              <a:rPr lang="en-US" smtClean="0"/>
              <a:t>‹#›</a:t>
            </a:fld>
            <a:endParaRPr lang="en-US"/>
          </a:p>
        </p:txBody>
      </p:sp>
    </p:spTree>
    <p:extLst>
      <p:ext uri="{BB962C8B-B14F-4D97-AF65-F5344CB8AC3E}">
        <p14:creationId xmlns:p14="http://schemas.microsoft.com/office/powerpoint/2010/main" val="1599769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a:t>
            </a:fld>
            <a:endParaRPr lang="en-US" altLang="en-US"/>
          </a:p>
        </p:txBody>
      </p:sp>
    </p:spTree>
    <p:extLst>
      <p:ext uri="{BB962C8B-B14F-4D97-AF65-F5344CB8AC3E}">
        <p14:creationId xmlns:p14="http://schemas.microsoft.com/office/powerpoint/2010/main" val="568219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2</a:t>
            </a:fld>
            <a:endParaRPr lang="en-US" altLang="en-US"/>
          </a:p>
        </p:txBody>
      </p:sp>
    </p:spTree>
    <p:extLst>
      <p:ext uri="{BB962C8B-B14F-4D97-AF65-F5344CB8AC3E}">
        <p14:creationId xmlns:p14="http://schemas.microsoft.com/office/powerpoint/2010/main" val="4029545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3</a:t>
            </a:fld>
            <a:endParaRPr lang="en-US" altLang="en-US"/>
          </a:p>
        </p:txBody>
      </p:sp>
    </p:spTree>
    <p:extLst>
      <p:ext uri="{BB962C8B-B14F-4D97-AF65-F5344CB8AC3E}">
        <p14:creationId xmlns:p14="http://schemas.microsoft.com/office/powerpoint/2010/main" val="916052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63078-758D-4CCE-95F9-BAC34BD918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7905FCE-94D6-4B31-98E1-8593576E4F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8D02444-0CBE-41EA-93CF-3CF700D4B4AD}"/>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143CE09D-7534-4AB9-A346-AB994766F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BE7138-9446-417F-A955-DC228B6AD45C}"/>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162870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C57BF-D78B-4EFE-96C1-F69CEF3DB2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9572AF3-870C-495D-827A-8429D9105E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29B2C0-02A0-4824-8E8E-97E65A26B45D}"/>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AAA00DF4-6B9B-404E-AD26-EF9D68931C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C273F-DEBF-4C3E-B713-8AC910789AF1}"/>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90323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71A1BF-53A5-4223-B5AC-0DF706B670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A13534-01ED-41C8-A97A-F86DE1861A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3FCE96-2A6F-4573-8913-1084000DEAB4}"/>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2EBFB758-2DE7-436B-B94B-8E95D6855D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87749D-DFCA-4341-A091-1D5A47F3D13E}"/>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2650442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14000-79B6-4EF7-A130-5DD6BDAD7F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2F0831-7BBF-4B4C-88FE-7B66E48E62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30C8BE-065D-4992-AEDE-3FDC4A8AC356}"/>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1C07D6C6-A1D4-4E7A-B047-CBB790836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DECC25-09DC-4432-A8B4-852FB18543A0}"/>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3454026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B6413-51A7-4859-83FA-E9DA9AF0CE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93CDE4-4108-47E2-B015-F297FFEF50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61ABC-E128-4E13-BDDD-78B17E955427}"/>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1062A9F8-3FE6-4CC2-B921-69B41A846B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925042-0D22-443C-9F20-2935EDB84C88}"/>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3126694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6BF4-EDC3-4BB4-B8A8-B24E88F71D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CB6CFC-76E6-4CFC-8BDC-3560AC99EA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9C552CF-7626-4013-807C-71CA8808F9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682FE0-3B9D-4770-93DD-5B61ECF49E8B}"/>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6" name="Footer Placeholder 5">
            <a:extLst>
              <a:ext uri="{FF2B5EF4-FFF2-40B4-BE49-F238E27FC236}">
                <a16:creationId xmlns:a16="http://schemas.microsoft.com/office/drawing/2014/main" id="{9D37972C-D125-4F76-99F8-6A17905CA0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9FD8BE-C001-420C-83DB-A51401CD5464}"/>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89765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090E0-6E42-4B98-8C1F-FCE15853EB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8F15CC-EABA-4E97-A594-370F4BB6E1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885DCF-898E-4BDB-8BA9-CF2ACD2596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91A0AC-004B-41F2-9224-D8D90B0CB3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AC4CF2-847D-4BF1-AC79-B9A4FDAAEF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472C1-48DD-4D21-95E7-C2FA4A59EE5A}"/>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8" name="Footer Placeholder 7">
            <a:extLst>
              <a:ext uri="{FF2B5EF4-FFF2-40B4-BE49-F238E27FC236}">
                <a16:creationId xmlns:a16="http://schemas.microsoft.com/office/drawing/2014/main" id="{6E5B4C9C-987C-4637-B6AD-D88F1EB17E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5EF307-A509-4F5D-A03E-43B312285E91}"/>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2288000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11DD0-1E9F-4066-9CDC-52D0C9FC89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CFA95B9-DB9B-414E-B1F9-1BE4ABED2144}"/>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4" name="Footer Placeholder 3">
            <a:extLst>
              <a:ext uri="{FF2B5EF4-FFF2-40B4-BE49-F238E27FC236}">
                <a16:creationId xmlns:a16="http://schemas.microsoft.com/office/drawing/2014/main" id="{926B4851-7E5E-4128-B7BE-7A555447F6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25A1A8-B7D2-464A-9436-B094C98EAFD3}"/>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1072866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E94120-A8FE-4852-A955-68028B40F3E0}"/>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3" name="Footer Placeholder 2">
            <a:extLst>
              <a:ext uri="{FF2B5EF4-FFF2-40B4-BE49-F238E27FC236}">
                <a16:creationId xmlns:a16="http://schemas.microsoft.com/office/drawing/2014/main" id="{52B4B359-55C7-4361-95AF-7EE64A2B23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5C2F8C-EA6C-4ED5-ACD8-B61B76589A57}"/>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1057455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06A60-2815-430E-A519-9D510BEC4B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DB83F7-360D-442E-B1DF-BB5D97BD43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B864EF4-BF4C-4A9F-97B1-72A18CFA25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299AF8-500C-48A9-B176-55F8E3491F85}"/>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6" name="Footer Placeholder 5">
            <a:extLst>
              <a:ext uri="{FF2B5EF4-FFF2-40B4-BE49-F238E27FC236}">
                <a16:creationId xmlns:a16="http://schemas.microsoft.com/office/drawing/2014/main" id="{BCA84188-B4A8-4D99-950C-68E96A49D5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4762773-4703-4791-A345-B60B9740CE3E}"/>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3926929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5EC65-49FF-4FA0-9738-6F061EABF2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8C1015-A15A-47F3-AACC-C18D744F19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FF0EB5-FB3F-4B4B-B1C3-D6A8164F60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37A3A9-A3F5-47B0-8CA8-FE65ED979CE2}"/>
              </a:ext>
            </a:extLst>
          </p:cNvPr>
          <p:cNvSpPr>
            <a:spLocks noGrp="1"/>
          </p:cNvSpPr>
          <p:nvPr>
            <p:ph type="dt" sz="half" idx="10"/>
          </p:nvPr>
        </p:nvSpPr>
        <p:spPr/>
        <p:txBody>
          <a:bodyPr/>
          <a:lstStyle/>
          <a:p>
            <a:fld id="{008A38D8-7436-450A-9B9D-AC5E62A58293}" type="datetimeFigureOut">
              <a:rPr lang="en-US" smtClean="0"/>
              <a:t>3/30/2022</a:t>
            </a:fld>
            <a:endParaRPr lang="en-US"/>
          </a:p>
        </p:txBody>
      </p:sp>
      <p:sp>
        <p:nvSpPr>
          <p:cNvPr id="6" name="Footer Placeholder 5">
            <a:extLst>
              <a:ext uri="{FF2B5EF4-FFF2-40B4-BE49-F238E27FC236}">
                <a16:creationId xmlns:a16="http://schemas.microsoft.com/office/drawing/2014/main" id="{601E4B7C-B62A-4EA0-95BC-245615147E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FC90C6-E3DC-4D43-85F0-88E6745F4A50}"/>
              </a:ext>
            </a:extLst>
          </p:cNvPr>
          <p:cNvSpPr>
            <a:spLocks noGrp="1"/>
          </p:cNvSpPr>
          <p:nvPr>
            <p:ph type="sldNum" sz="quarter" idx="12"/>
          </p:nvPr>
        </p:nvSpPr>
        <p:spPr/>
        <p:txBody>
          <a:bodyPr/>
          <a:lstStyle/>
          <a:p>
            <a:fld id="{4F9C3C46-5DB5-45CF-BE51-4326B5E8D6F4}" type="slidenum">
              <a:rPr lang="en-US" smtClean="0"/>
              <a:t>‹#›</a:t>
            </a:fld>
            <a:endParaRPr lang="en-US"/>
          </a:p>
        </p:txBody>
      </p:sp>
    </p:spTree>
    <p:extLst>
      <p:ext uri="{BB962C8B-B14F-4D97-AF65-F5344CB8AC3E}">
        <p14:creationId xmlns:p14="http://schemas.microsoft.com/office/powerpoint/2010/main" val="4190640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AE72C4-F56A-4141-A61A-61B1210C69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3C3E76-6F28-4ED6-8C0A-9E0900DC74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310B7B-7ABD-41EF-BD52-AD5176ADA9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A38D8-7436-450A-9B9D-AC5E62A58293}" type="datetimeFigureOut">
              <a:rPr lang="en-US" smtClean="0"/>
              <a:t>3/30/2022</a:t>
            </a:fld>
            <a:endParaRPr lang="en-US"/>
          </a:p>
        </p:txBody>
      </p:sp>
      <p:sp>
        <p:nvSpPr>
          <p:cNvPr id="5" name="Footer Placeholder 4">
            <a:extLst>
              <a:ext uri="{FF2B5EF4-FFF2-40B4-BE49-F238E27FC236}">
                <a16:creationId xmlns:a16="http://schemas.microsoft.com/office/drawing/2014/main" id="{ACA14471-770C-4DCE-A6C1-B356E7B2C0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095BB0B-8CA4-4A77-94EF-B7F1C2DBF8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C3C46-5DB5-45CF-BE51-4326B5E8D6F4}" type="slidenum">
              <a:rPr lang="en-US" smtClean="0"/>
              <a:t>‹#›</a:t>
            </a:fld>
            <a:endParaRPr lang="en-US"/>
          </a:p>
        </p:txBody>
      </p:sp>
    </p:spTree>
    <p:extLst>
      <p:ext uri="{BB962C8B-B14F-4D97-AF65-F5344CB8AC3E}">
        <p14:creationId xmlns:p14="http://schemas.microsoft.com/office/powerpoint/2010/main" val="3418466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indico.bnl.gov/event/14508/"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indico.bnl.gov/event/12721/"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383118" y="771525"/>
            <a:ext cx="11605683" cy="1600200"/>
          </a:xfrm>
          <a:solidFill>
            <a:srgbClr val="3399FF"/>
          </a:solidFill>
        </p:spPr>
        <p:txBody>
          <a:bodyPr anchor="ctr"/>
          <a:lstStyle/>
          <a:p>
            <a:pPr algn="ctr"/>
            <a:r>
              <a:rPr lang="en-US" altLang="en-US" sz="4800" b="1" dirty="0"/>
              <a:t>sPHENIX Beam Pipe FDR</a:t>
            </a:r>
            <a:br>
              <a:rPr lang="en-US" altLang="en-US" sz="4800" b="1" dirty="0"/>
            </a:br>
            <a:r>
              <a:rPr lang="en-US" altLang="en-US" sz="3200" b="1" dirty="0"/>
              <a:t>March 30</a:t>
            </a:r>
            <a:r>
              <a:rPr lang="en-US" altLang="en-US" sz="3200" b="1" baseline="30000" dirty="0"/>
              <a:t>th</a:t>
            </a:r>
            <a:r>
              <a:rPr lang="en-US" altLang="en-US" sz="3200" b="1" dirty="0"/>
              <a:t>, 2022</a:t>
            </a:r>
            <a:endParaRPr lang="en-US" altLang="en-US" b="1" dirty="0"/>
          </a:p>
        </p:txBody>
      </p:sp>
      <p:sp>
        <p:nvSpPr>
          <p:cNvPr id="15365" name="Slide Number Placeholder 5"/>
          <p:cNvSpPr>
            <a:spLocks noGrp="1"/>
          </p:cNvSpPr>
          <p:nvPr>
            <p:ph type="sldNum" sz="quarter" idx="4294967295"/>
          </p:nvPr>
        </p:nvSpPr>
        <p:spPr bwMode="auto">
          <a:xfrm>
            <a:off x="11479741" y="6492876"/>
            <a:ext cx="712259"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Calibri" pitchFamily="34" charset="0"/>
                <a:ea typeface="MS PGothic" pitchFamily="34" charset="-128"/>
              </a:defRPr>
            </a:lvl1pPr>
            <a:lvl2pPr marL="990575" indent="-380990" eaLnBrk="0" hangingPunct="0">
              <a:defRPr sz="3200">
                <a:solidFill>
                  <a:schemeClr val="tx1"/>
                </a:solidFill>
                <a:latin typeface="Calibri" pitchFamily="34" charset="0"/>
                <a:ea typeface="MS PGothic" pitchFamily="34" charset="-128"/>
              </a:defRPr>
            </a:lvl2pPr>
            <a:lvl3pPr marL="1523962" indent="-304792" eaLnBrk="0" hangingPunct="0">
              <a:defRPr sz="3200">
                <a:solidFill>
                  <a:schemeClr val="tx1"/>
                </a:solidFill>
                <a:latin typeface="Calibri" pitchFamily="34" charset="0"/>
                <a:ea typeface="MS PGothic" pitchFamily="34" charset="-128"/>
              </a:defRPr>
            </a:lvl3pPr>
            <a:lvl4pPr marL="2133547" indent="-304792" eaLnBrk="0" hangingPunct="0">
              <a:defRPr sz="3200">
                <a:solidFill>
                  <a:schemeClr val="tx1"/>
                </a:solidFill>
                <a:latin typeface="Calibri" pitchFamily="34" charset="0"/>
                <a:ea typeface="MS PGothic" pitchFamily="34" charset="-128"/>
              </a:defRPr>
            </a:lvl4pPr>
            <a:lvl5pPr marL="2743131" indent="-304792" eaLnBrk="0" hangingPunct="0">
              <a:defRPr sz="3200">
                <a:solidFill>
                  <a:schemeClr val="tx1"/>
                </a:solidFill>
                <a:latin typeface="Calibri" pitchFamily="34" charset="0"/>
                <a:ea typeface="MS PGothic" pitchFamily="34" charset="-128"/>
              </a:defRPr>
            </a:lvl5pPr>
            <a:lvl6pPr marL="3352716" indent="-304792" eaLnBrk="0" fontAlgn="base" hangingPunct="0">
              <a:spcBef>
                <a:spcPct val="0"/>
              </a:spcBef>
              <a:spcAft>
                <a:spcPct val="0"/>
              </a:spcAft>
              <a:defRPr sz="3200">
                <a:solidFill>
                  <a:schemeClr val="tx1"/>
                </a:solidFill>
                <a:latin typeface="Calibri" pitchFamily="34" charset="0"/>
                <a:ea typeface="MS PGothic" pitchFamily="34" charset="-128"/>
              </a:defRPr>
            </a:lvl6pPr>
            <a:lvl7pPr marL="3962301" indent="-304792" eaLnBrk="0" fontAlgn="base" hangingPunct="0">
              <a:spcBef>
                <a:spcPct val="0"/>
              </a:spcBef>
              <a:spcAft>
                <a:spcPct val="0"/>
              </a:spcAft>
              <a:defRPr sz="3200">
                <a:solidFill>
                  <a:schemeClr val="tx1"/>
                </a:solidFill>
                <a:latin typeface="Calibri" pitchFamily="34" charset="0"/>
                <a:ea typeface="MS PGothic" pitchFamily="34" charset="-128"/>
              </a:defRPr>
            </a:lvl7pPr>
            <a:lvl8pPr marL="4571886" indent="-304792" eaLnBrk="0" fontAlgn="base" hangingPunct="0">
              <a:spcBef>
                <a:spcPct val="0"/>
              </a:spcBef>
              <a:spcAft>
                <a:spcPct val="0"/>
              </a:spcAft>
              <a:defRPr sz="3200">
                <a:solidFill>
                  <a:schemeClr val="tx1"/>
                </a:solidFill>
                <a:latin typeface="Calibri" pitchFamily="34" charset="0"/>
                <a:ea typeface="MS PGothic" pitchFamily="34" charset="-128"/>
              </a:defRPr>
            </a:lvl8pPr>
            <a:lvl9pPr marL="5181470" indent="-304792" eaLnBrk="0" fontAlgn="base" hangingPunct="0">
              <a:spcBef>
                <a:spcPct val="0"/>
              </a:spcBef>
              <a:spcAft>
                <a:spcPct val="0"/>
              </a:spcAft>
              <a:defRPr sz="3200">
                <a:solidFill>
                  <a:schemeClr val="tx1"/>
                </a:solidFill>
                <a:latin typeface="Calibri" pitchFamily="34" charset="0"/>
                <a:ea typeface="MS PGothic" pitchFamily="34" charset="-128"/>
              </a:defRPr>
            </a:lvl9pPr>
          </a:lstStyle>
          <a:p>
            <a:pPr eaLnBrk="1" hangingPunct="1"/>
            <a:fld id="{77863702-4EAA-4F39-8171-E0F2AE3043F7}" type="slidenum">
              <a:rPr lang="en-US" altLang="en-US" sz="1600">
                <a:solidFill>
                  <a:srgbClr val="898989"/>
                </a:solidFill>
              </a:rPr>
              <a:pPr eaLnBrk="1" hangingPunct="1"/>
              <a:t>1</a:t>
            </a:fld>
            <a:endParaRPr lang="en-US" altLang="en-US" sz="1600">
              <a:solidFill>
                <a:srgbClr val="898989"/>
              </a:solidFill>
            </a:endParaRPr>
          </a:p>
        </p:txBody>
      </p:sp>
      <p:cxnSp>
        <p:nvCxnSpPr>
          <p:cNvPr id="7" name="Straight Connector 6"/>
          <p:cNvCxnSpPr>
            <a:cxnSpLocks noChangeShapeType="1"/>
          </p:cNvCxnSpPr>
          <p:nvPr/>
        </p:nvCxnSpPr>
        <p:spPr bwMode="auto">
          <a:xfrm>
            <a:off x="383118" y="771525"/>
            <a:ext cx="11512549"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3" name="Picture 2">
            <a:extLst>
              <a:ext uri="{FF2B5EF4-FFF2-40B4-BE49-F238E27FC236}">
                <a16:creationId xmlns:a16="http://schemas.microsoft.com/office/drawing/2014/main" id="{1AFA762E-A597-4466-A622-F49A291AF024}"/>
              </a:ext>
            </a:extLst>
          </p:cNvPr>
          <p:cNvPicPr>
            <a:picLocks noChangeAspect="1"/>
          </p:cNvPicPr>
          <p:nvPr/>
        </p:nvPicPr>
        <p:blipFill>
          <a:blip r:embed="rId3"/>
          <a:stretch>
            <a:fillRect/>
          </a:stretch>
        </p:blipFill>
        <p:spPr>
          <a:xfrm>
            <a:off x="512748" y="2873253"/>
            <a:ext cx="5385602" cy="3519002"/>
          </a:xfrm>
          <a:prstGeom prst="rect">
            <a:avLst/>
          </a:prstGeom>
        </p:spPr>
      </p:pic>
      <p:pic>
        <p:nvPicPr>
          <p:cNvPr id="5" name="Picture 4">
            <a:extLst>
              <a:ext uri="{FF2B5EF4-FFF2-40B4-BE49-F238E27FC236}">
                <a16:creationId xmlns:a16="http://schemas.microsoft.com/office/drawing/2014/main" id="{DF0F687C-ABBA-4605-B4B1-80E194D0DB9A}"/>
              </a:ext>
            </a:extLst>
          </p:cNvPr>
          <p:cNvPicPr>
            <a:picLocks noChangeAspect="1"/>
          </p:cNvPicPr>
          <p:nvPr/>
        </p:nvPicPr>
        <p:blipFill>
          <a:blip r:embed="rId4"/>
          <a:stretch>
            <a:fillRect/>
          </a:stretch>
        </p:blipFill>
        <p:spPr>
          <a:xfrm>
            <a:off x="6096000" y="3159598"/>
            <a:ext cx="6010364" cy="2653356"/>
          </a:xfrm>
          <a:prstGeom prst="rect">
            <a:avLst/>
          </a:prstGeom>
        </p:spPr>
      </p:pic>
    </p:spTree>
    <p:extLst>
      <p:ext uri="{BB962C8B-B14F-4D97-AF65-F5344CB8AC3E}">
        <p14:creationId xmlns:p14="http://schemas.microsoft.com/office/powerpoint/2010/main" val="2965156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Slide Number Placeholder 5"/>
          <p:cNvSpPr>
            <a:spLocks noGrp="1"/>
          </p:cNvSpPr>
          <p:nvPr>
            <p:ph type="sldNum" sz="quarter" idx="4294967295"/>
          </p:nvPr>
        </p:nvSpPr>
        <p:spPr bwMode="auto">
          <a:xfrm>
            <a:off x="11479741" y="6492876"/>
            <a:ext cx="712259"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Calibri" pitchFamily="34" charset="0"/>
                <a:ea typeface="MS PGothic" pitchFamily="34" charset="-128"/>
              </a:defRPr>
            </a:lvl1pPr>
            <a:lvl2pPr marL="990575" indent="-380990" eaLnBrk="0" hangingPunct="0">
              <a:defRPr sz="3200">
                <a:solidFill>
                  <a:schemeClr val="tx1"/>
                </a:solidFill>
                <a:latin typeface="Calibri" pitchFamily="34" charset="0"/>
                <a:ea typeface="MS PGothic" pitchFamily="34" charset="-128"/>
              </a:defRPr>
            </a:lvl2pPr>
            <a:lvl3pPr marL="1523962" indent="-304792" eaLnBrk="0" hangingPunct="0">
              <a:defRPr sz="3200">
                <a:solidFill>
                  <a:schemeClr val="tx1"/>
                </a:solidFill>
                <a:latin typeface="Calibri" pitchFamily="34" charset="0"/>
                <a:ea typeface="MS PGothic" pitchFamily="34" charset="-128"/>
              </a:defRPr>
            </a:lvl3pPr>
            <a:lvl4pPr marL="2133547" indent="-304792" eaLnBrk="0" hangingPunct="0">
              <a:defRPr sz="3200">
                <a:solidFill>
                  <a:schemeClr val="tx1"/>
                </a:solidFill>
                <a:latin typeface="Calibri" pitchFamily="34" charset="0"/>
                <a:ea typeface="MS PGothic" pitchFamily="34" charset="-128"/>
              </a:defRPr>
            </a:lvl4pPr>
            <a:lvl5pPr marL="2743131" indent="-304792" eaLnBrk="0" hangingPunct="0">
              <a:defRPr sz="3200">
                <a:solidFill>
                  <a:schemeClr val="tx1"/>
                </a:solidFill>
                <a:latin typeface="Calibri" pitchFamily="34" charset="0"/>
                <a:ea typeface="MS PGothic" pitchFamily="34" charset="-128"/>
              </a:defRPr>
            </a:lvl5pPr>
            <a:lvl6pPr marL="3352716" indent="-304792" eaLnBrk="0" fontAlgn="base" hangingPunct="0">
              <a:spcBef>
                <a:spcPct val="0"/>
              </a:spcBef>
              <a:spcAft>
                <a:spcPct val="0"/>
              </a:spcAft>
              <a:defRPr sz="3200">
                <a:solidFill>
                  <a:schemeClr val="tx1"/>
                </a:solidFill>
                <a:latin typeface="Calibri" pitchFamily="34" charset="0"/>
                <a:ea typeface="MS PGothic" pitchFamily="34" charset="-128"/>
              </a:defRPr>
            </a:lvl6pPr>
            <a:lvl7pPr marL="3962301" indent="-304792" eaLnBrk="0" fontAlgn="base" hangingPunct="0">
              <a:spcBef>
                <a:spcPct val="0"/>
              </a:spcBef>
              <a:spcAft>
                <a:spcPct val="0"/>
              </a:spcAft>
              <a:defRPr sz="3200">
                <a:solidFill>
                  <a:schemeClr val="tx1"/>
                </a:solidFill>
                <a:latin typeface="Calibri" pitchFamily="34" charset="0"/>
                <a:ea typeface="MS PGothic" pitchFamily="34" charset="-128"/>
              </a:defRPr>
            </a:lvl7pPr>
            <a:lvl8pPr marL="4571886" indent="-304792" eaLnBrk="0" fontAlgn="base" hangingPunct="0">
              <a:spcBef>
                <a:spcPct val="0"/>
              </a:spcBef>
              <a:spcAft>
                <a:spcPct val="0"/>
              </a:spcAft>
              <a:defRPr sz="3200">
                <a:solidFill>
                  <a:schemeClr val="tx1"/>
                </a:solidFill>
                <a:latin typeface="Calibri" pitchFamily="34" charset="0"/>
                <a:ea typeface="MS PGothic" pitchFamily="34" charset="-128"/>
              </a:defRPr>
            </a:lvl8pPr>
            <a:lvl9pPr marL="5181470" indent="-304792" eaLnBrk="0" fontAlgn="base" hangingPunct="0">
              <a:spcBef>
                <a:spcPct val="0"/>
              </a:spcBef>
              <a:spcAft>
                <a:spcPct val="0"/>
              </a:spcAft>
              <a:defRPr sz="3200">
                <a:solidFill>
                  <a:schemeClr val="tx1"/>
                </a:solidFill>
                <a:latin typeface="Calibri" pitchFamily="34" charset="0"/>
                <a:ea typeface="MS PGothic" pitchFamily="34" charset="-128"/>
              </a:defRPr>
            </a:lvl9pPr>
          </a:lstStyle>
          <a:p>
            <a:pPr eaLnBrk="1" hangingPunct="1"/>
            <a:fld id="{77863702-4EAA-4F39-8171-E0F2AE3043F7}" type="slidenum">
              <a:rPr lang="en-US" altLang="en-US" sz="1600">
                <a:solidFill>
                  <a:srgbClr val="898989"/>
                </a:solidFill>
              </a:rPr>
              <a:pPr eaLnBrk="1" hangingPunct="1"/>
              <a:t>2</a:t>
            </a:fld>
            <a:endParaRPr lang="en-US" altLang="en-US" sz="1600">
              <a:solidFill>
                <a:srgbClr val="898989"/>
              </a:solidFill>
            </a:endParaRPr>
          </a:p>
        </p:txBody>
      </p:sp>
      <p:cxnSp>
        <p:nvCxnSpPr>
          <p:cNvPr id="7" name="Straight Connector 6"/>
          <p:cNvCxnSpPr>
            <a:cxnSpLocks noChangeShapeType="1"/>
          </p:cNvCxnSpPr>
          <p:nvPr/>
        </p:nvCxnSpPr>
        <p:spPr bwMode="auto">
          <a:xfrm>
            <a:off x="383118" y="771525"/>
            <a:ext cx="11512549"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2" name="TextBox 1">
            <a:extLst>
              <a:ext uri="{FF2B5EF4-FFF2-40B4-BE49-F238E27FC236}">
                <a16:creationId xmlns:a16="http://schemas.microsoft.com/office/drawing/2014/main" id="{184A2C2B-1739-4AFA-90A4-C1FB9BA675C7}"/>
              </a:ext>
            </a:extLst>
          </p:cNvPr>
          <p:cNvSpPr txBox="1"/>
          <p:nvPr/>
        </p:nvSpPr>
        <p:spPr>
          <a:xfrm>
            <a:off x="383118" y="186750"/>
            <a:ext cx="5306068" cy="584775"/>
          </a:xfrm>
          <a:prstGeom prst="rect">
            <a:avLst/>
          </a:prstGeom>
          <a:noFill/>
        </p:spPr>
        <p:txBody>
          <a:bodyPr wrap="none" rtlCol="0">
            <a:spAutoFit/>
          </a:bodyPr>
          <a:lstStyle/>
          <a:p>
            <a:r>
              <a:rPr lang="en-US" sz="3200" dirty="0"/>
              <a:t>sPHENIX Beam Pipe FDR Scope</a:t>
            </a:r>
          </a:p>
        </p:txBody>
      </p:sp>
      <p:sp>
        <p:nvSpPr>
          <p:cNvPr id="9" name="TextBox 8">
            <a:extLst>
              <a:ext uri="{FF2B5EF4-FFF2-40B4-BE49-F238E27FC236}">
                <a16:creationId xmlns:a16="http://schemas.microsoft.com/office/drawing/2014/main" id="{A368CDCB-C2F1-421B-893C-7CE48673C23B}"/>
              </a:ext>
            </a:extLst>
          </p:cNvPr>
          <p:cNvSpPr txBox="1"/>
          <p:nvPr/>
        </p:nvSpPr>
        <p:spPr>
          <a:xfrm>
            <a:off x="383118" y="838551"/>
            <a:ext cx="9104831" cy="369332"/>
          </a:xfrm>
          <a:prstGeom prst="rect">
            <a:avLst/>
          </a:prstGeom>
          <a:noFill/>
        </p:spPr>
        <p:txBody>
          <a:bodyPr wrap="square">
            <a:spAutoFit/>
          </a:bodyPr>
          <a:lstStyle/>
          <a:p>
            <a:r>
              <a:rPr lang="en-US" dirty="0">
                <a:hlinkClick r:id="rId3"/>
              </a:rPr>
              <a:t>Beam pipe install and supports FDR (30 March 2022) · Indico (bnl.gov)</a:t>
            </a:r>
            <a:endParaRPr lang="en-US" dirty="0"/>
          </a:p>
        </p:txBody>
      </p:sp>
      <p:sp>
        <p:nvSpPr>
          <p:cNvPr id="8" name="TextBox 7">
            <a:extLst>
              <a:ext uri="{FF2B5EF4-FFF2-40B4-BE49-F238E27FC236}">
                <a16:creationId xmlns:a16="http://schemas.microsoft.com/office/drawing/2014/main" id="{90A88EAF-1BB8-452F-BA99-4F3807BA22E3}"/>
              </a:ext>
            </a:extLst>
          </p:cNvPr>
          <p:cNvSpPr txBox="1"/>
          <p:nvPr/>
        </p:nvSpPr>
        <p:spPr>
          <a:xfrm>
            <a:off x="383118" y="1230620"/>
            <a:ext cx="5546518" cy="1323439"/>
          </a:xfrm>
          <a:prstGeom prst="rect">
            <a:avLst/>
          </a:prstGeom>
          <a:noFill/>
        </p:spPr>
        <p:txBody>
          <a:bodyPr wrap="none" rtlCol="0">
            <a:spAutoFit/>
          </a:bodyPr>
          <a:lstStyle/>
          <a:p>
            <a:r>
              <a:rPr lang="en-US" sz="1600" i="1" u="sng" dirty="0"/>
              <a:t>Covering four aspects of the sPHENIX beam pipe implementation</a:t>
            </a:r>
          </a:p>
          <a:p>
            <a:pPr marL="342900" indent="-342900">
              <a:buFont typeface="+mj-lt"/>
              <a:buAutoNum type="arabicPeriod"/>
            </a:pPr>
            <a:r>
              <a:rPr lang="en-US" sz="1600" dirty="0"/>
              <a:t>Design of tools and components for beam pipe installation</a:t>
            </a:r>
          </a:p>
          <a:p>
            <a:pPr marL="342900" indent="-342900">
              <a:buFont typeface="+mj-lt"/>
              <a:buAutoNum type="arabicPeriod"/>
            </a:pPr>
            <a:r>
              <a:rPr lang="en-US" sz="1600" dirty="0"/>
              <a:t>Design of tools and components for beam pipe support</a:t>
            </a:r>
          </a:p>
          <a:p>
            <a:pPr marL="342900" indent="-342900">
              <a:buFont typeface="+mj-lt"/>
              <a:buAutoNum type="arabicPeriod"/>
            </a:pPr>
            <a:r>
              <a:rPr lang="en-US" sz="1600" dirty="0"/>
              <a:t>Status of the beam pipe extension and rehab with </a:t>
            </a:r>
            <a:r>
              <a:rPr lang="en-US" sz="1600" dirty="0" err="1"/>
              <a:t>Materion</a:t>
            </a:r>
            <a:endParaRPr lang="en-US" sz="1600" dirty="0"/>
          </a:p>
          <a:p>
            <a:pPr marL="342900" indent="-342900">
              <a:buFont typeface="+mj-lt"/>
              <a:buAutoNum type="arabicPeriod"/>
            </a:pPr>
            <a:r>
              <a:rPr lang="en-US" sz="1600" dirty="0"/>
              <a:t>Status of the beam pipe NEG coating facility set up at BNL</a:t>
            </a:r>
          </a:p>
        </p:txBody>
      </p:sp>
      <p:sp>
        <p:nvSpPr>
          <p:cNvPr id="11" name="Rectangle 10">
            <a:extLst>
              <a:ext uri="{FF2B5EF4-FFF2-40B4-BE49-F238E27FC236}">
                <a16:creationId xmlns:a16="http://schemas.microsoft.com/office/drawing/2014/main" id="{7C840C2E-0448-4834-8B11-97A74BC75997}"/>
              </a:ext>
            </a:extLst>
          </p:cNvPr>
          <p:cNvSpPr/>
          <p:nvPr/>
        </p:nvSpPr>
        <p:spPr>
          <a:xfrm>
            <a:off x="383118" y="1526796"/>
            <a:ext cx="5430453" cy="5117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D0D5982C-42A1-40A4-8818-CCA0B037DF89}"/>
              </a:ext>
            </a:extLst>
          </p:cNvPr>
          <p:cNvSpPr txBox="1"/>
          <p:nvPr/>
        </p:nvSpPr>
        <p:spPr>
          <a:xfrm>
            <a:off x="6459476" y="1356301"/>
            <a:ext cx="4761153" cy="830997"/>
          </a:xfrm>
          <a:prstGeom prst="rect">
            <a:avLst/>
          </a:prstGeom>
          <a:noFill/>
          <a:ln>
            <a:solidFill>
              <a:srgbClr val="FF0000"/>
            </a:solidFill>
          </a:ln>
        </p:spPr>
        <p:txBody>
          <a:bodyPr wrap="square" rtlCol="0">
            <a:spAutoFit/>
          </a:bodyPr>
          <a:lstStyle/>
          <a:p>
            <a:r>
              <a:rPr lang="en-US" sz="1600" dirty="0"/>
              <a:t>Start fabrication of simple support and handling components with drawing review and approval.  </a:t>
            </a:r>
            <a:r>
              <a:rPr lang="en-US" sz="1600" i="1" u="sng" dirty="0"/>
              <a:t>PRR is not needed for these components.</a:t>
            </a:r>
          </a:p>
        </p:txBody>
      </p:sp>
      <p:cxnSp>
        <p:nvCxnSpPr>
          <p:cNvPr id="15" name="Straight Arrow Connector 14">
            <a:extLst>
              <a:ext uri="{FF2B5EF4-FFF2-40B4-BE49-F238E27FC236}">
                <a16:creationId xmlns:a16="http://schemas.microsoft.com/office/drawing/2014/main" id="{C937E4C5-9966-4359-AEDF-2D1D0A73B89E}"/>
              </a:ext>
            </a:extLst>
          </p:cNvPr>
          <p:cNvCxnSpPr>
            <a:cxnSpLocks/>
            <a:stCxn id="11" idx="3"/>
            <a:endCxn id="13" idx="1"/>
          </p:cNvCxnSpPr>
          <p:nvPr/>
        </p:nvCxnSpPr>
        <p:spPr>
          <a:xfrm flipV="1">
            <a:off x="5813571" y="1771800"/>
            <a:ext cx="645905" cy="1086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17" name="Table 17">
            <a:extLst>
              <a:ext uri="{FF2B5EF4-FFF2-40B4-BE49-F238E27FC236}">
                <a16:creationId xmlns:a16="http://schemas.microsoft.com/office/drawing/2014/main" id="{02FCCFA3-D8C9-4F6A-95A7-1700B8A04EE9}"/>
              </a:ext>
            </a:extLst>
          </p:cNvPr>
          <p:cNvGraphicFramePr>
            <a:graphicFrameLocks noGrp="1"/>
          </p:cNvGraphicFramePr>
          <p:nvPr>
            <p:extLst>
              <p:ext uri="{D42A27DB-BD31-4B8C-83A1-F6EECF244321}">
                <p14:modId xmlns:p14="http://schemas.microsoft.com/office/powerpoint/2010/main" val="2772417969"/>
              </p:ext>
            </p:extLst>
          </p:nvPr>
        </p:nvGraphicFramePr>
        <p:xfrm>
          <a:off x="383118" y="2786457"/>
          <a:ext cx="11166924" cy="3083560"/>
        </p:xfrm>
        <a:graphic>
          <a:graphicData uri="http://schemas.openxmlformats.org/drawingml/2006/table">
            <a:tbl>
              <a:tblPr firstRow="1" bandRow="1">
                <a:tableStyleId>{5C22544A-7EE6-4342-B048-85BDC9FD1C3A}</a:tableStyleId>
              </a:tblPr>
              <a:tblGrid>
                <a:gridCol w="5583462">
                  <a:extLst>
                    <a:ext uri="{9D8B030D-6E8A-4147-A177-3AD203B41FA5}">
                      <a16:colId xmlns:a16="http://schemas.microsoft.com/office/drawing/2014/main" val="1908715872"/>
                    </a:ext>
                  </a:extLst>
                </a:gridCol>
                <a:gridCol w="5583462">
                  <a:extLst>
                    <a:ext uri="{9D8B030D-6E8A-4147-A177-3AD203B41FA5}">
                      <a16:colId xmlns:a16="http://schemas.microsoft.com/office/drawing/2014/main" val="2234897348"/>
                    </a:ext>
                  </a:extLst>
                </a:gridCol>
              </a:tblGrid>
              <a:tr h="370840">
                <a:tc>
                  <a:txBody>
                    <a:bodyPr/>
                    <a:lstStyle/>
                    <a:p>
                      <a:r>
                        <a:rPr lang="en-US" dirty="0"/>
                        <a:t>Engineering Team</a:t>
                      </a:r>
                    </a:p>
                  </a:txBody>
                  <a:tcPr/>
                </a:tc>
                <a:tc>
                  <a:txBody>
                    <a:bodyPr/>
                    <a:lstStyle/>
                    <a:p>
                      <a:r>
                        <a:rPr lang="en-US" dirty="0"/>
                        <a:t>FDR Panel</a:t>
                      </a:r>
                    </a:p>
                  </a:txBody>
                  <a:tcPr/>
                </a:tc>
                <a:extLst>
                  <a:ext uri="{0D108BD9-81ED-4DB2-BD59-A6C34878D82A}">
                    <a16:rowId xmlns:a16="http://schemas.microsoft.com/office/drawing/2014/main" val="2007439165"/>
                  </a:ext>
                </a:extLst>
              </a:tr>
              <a:tr h="2556200">
                <a:tc>
                  <a:txBody>
                    <a:bodyPr/>
                    <a:lstStyle/>
                    <a:p>
                      <a:r>
                        <a:rPr lang="en-US" u="sng" dirty="0"/>
                        <a:t>Brian Brenton, Chris Runyan, and Rich Ruggiero (sPHENIX)</a:t>
                      </a:r>
                    </a:p>
                    <a:p>
                      <a:pPr marL="285750" indent="-285750">
                        <a:buFont typeface="Arial" panose="020B0604020202020204" pitchFamily="34" charset="0"/>
                        <a:buChar char="•"/>
                      </a:pPr>
                      <a:r>
                        <a:rPr lang="en-US" dirty="0"/>
                        <a:t>Beam pipe install and supports design</a:t>
                      </a:r>
                    </a:p>
                    <a:p>
                      <a:pPr marL="285750" indent="-285750">
                        <a:buFont typeface="Arial" panose="020B0604020202020204" pitchFamily="34" charset="0"/>
                        <a:buChar char="•"/>
                      </a:pPr>
                      <a:r>
                        <a:rPr lang="en-US" dirty="0"/>
                        <a:t>Beam Pipe analysis</a:t>
                      </a:r>
                    </a:p>
                    <a:p>
                      <a:pPr marL="285750" indent="-285750">
                        <a:buFont typeface="Arial" panose="020B0604020202020204" pitchFamily="34" charset="0"/>
                        <a:buChar char="•"/>
                      </a:pPr>
                      <a:r>
                        <a:rPr lang="en-US" dirty="0"/>
                        <a:t>Beam pipe bake planning</a:t>
                      </a:r>
                    </a:p>
                    <a:p>
                      <a:endParaRPr lang="en-US" dirty="0"/>
                    </a:p>
                    <a:p>
                      <a:r>
                        <a:rPr lang="en-US" u="sng" dirty="0"/>
                        <a:t>Dan Weiss and Sumanta Nayak (CA-D Vacuum)</a:t>
                      </a:r>
                    </a:p>
                    <a:p>
                      <a:pPr marL="285750" indent="-285750">
                        <a:buFont typeface="Arial" panose="020B0604020202020204" pitchFamily="34" charset="0"/>
                        <a:buChar char="•"/>
                      </a:pPr>
                      <a:r>
                        <a:rPr lang="en-US" dirty="0"/>
                        <a:t>Beam pipe rehab at </a:t>
                      </a:r>
                      <a:r>
                        <a:rPr lang="en-US" dirty="0" err="1"/>
                        <a:t>Materion</a:t>
                      </a:r>
                      <a:endParaRPr lang="en-US" dirty="0"/>
                    </a:p>
                    <a:p>
                      <a:pPr marL="285750" indent="-285750">
                        <a:buFont typeface="Arial" panose="020B0604020202020204" pitchFamily="34" charset="0"/>
                        <a:buChar char="•"/>
                      </a:pPr>
                      <a:r>
                        <a:rPr lang="en-US" dirty="0"/>
                        <a:t>BNL NEG coating facility</a:t>
                      </a:r>
                    </a:p>
                    <a:p>
                      <a:pPr marL="285750" indent="-285750">
                        <a:buFont typeface="Arial" panose="020B0604020202020204" pitchFamily="34" charset="0"/>
                        <a:buChar char="•"/>
                      </a:pPr>
                      <a:r>
                        <a:rPr lang="en-US" dirty="0"/>
                        <a:t>Beam pipe bake planning</a:t>
                      </a:r>
                    </a:p>
                  </a:txBody>
                  <a:tcPr/>
                </a:tc>
                <a:tc>
                  <a:txBody>
                    <a:bodyPr/>
                    <a:lstStyle/>
                    <a:p>
                      <a:r>
                        <a:rPr lang="en-US" sz="1400" kern="1200" dirty="0">
                          <a:solidFill>
                            <a:schemeClr val="dk1"/>
                          </a:solidFill>
                          <a:effectLst/>
                          <a:latin typeface="+mn-lt"/>
                          <a:ea typeface="+mn-ea"/>
                          <a:cs typeface="+mn-cs"/>
                        </a:rPr>
                        <a:t>Russ Feder (Chair) – BNL sPHENIX construction manager</a:t>
                      </a:r>
                    </a:p>
                    <a:p>
                      <a:r>
                        <a:rPr lang="en-US" sz="1400" kern="1200" dirty="0">
                          <a:solidFill>
                            <a:schemeClr val="dk1"/>
                          </a:solidFill>
                          <a:effectLst/>
                          <a:latin typeface="+mn-lt"/>
                          <a:ea typeface="+mn-ea"/>
                          <a:cs typeface="+mn-cs"/>
                        </a:rPr>
                        <a:t>Jim Mills – sPHENIX Project Engineer and mechanical engineering</a:t>
                      </a:r>
                    </a:p>
                    <a:p>
                      <a:r>
                        <a:rPr lang="en-US" sz="1400" kern="1200" dirty="0">
                          <a:solidFill>
                            <a:schemeClr val="dk1"/>
                          </a:solidFill>
                          <a:effectLst/>
                          <a:latin typeface="+mn-lt"/>
                          <a:ea typeface="+mn-ea"/>
                          <a:cs typeface="+mn-cs"/>
                        </a:rPr>
                        <a:t>John Haggerty – sPHENIX physics and integration</a:t>
                      </a:r>
                    </a:p>
                    <a:p>
                      <a:r>
                        <a:rPr lang="en-US" sz="1400" kern="1200" dirty="0">
                          <a:solidFill>
                            <a:schemeClr val="dk1"/>
                          </a:solidFill>
                          <a:effectLst/>
                          <a:latin typeface="+mn-lt"/>
                          <a:ea typeface="+mn-ea"/>
                          <a:cs typeface="+mn-cs"/>
                        </a:rPr>
                        <a:t>Rahul Sharma  – STAR detector, Mechanical engineering and integration</a:t>
                      </a:r>
                    </a:p>
                    <a:p>
                      <a:r>
                        <a:rPr lang="en-US" sz="1400" kern="1200" dirty="0">
                          <a:solidFill>
                            <a:schemeClr val="dk1"/>
                          </a:solidFill>
                          <a:effectLst/>
                          <a:latin typeface="+mn-lt"/>
                          <a:ea typeface="+mn-ea"/>
                          <a:cs typeface="+mn-cs"/>
                        </a:rPr>
                        <a:t>Jason Bessuille – MVTX detector, mechanical engineering and integration</a:t>
                      </a:r>
                    </a:p>
                    <a:p>
                      <a:r>
                        <a:rPr lang="en-US" sz="1400" kern="1200" dirty="0">
                          <a:solidFill>
                            <a:schemeClr val="dk1"/>
                          </a:solidFill>
                          <a:effectLst/>
                          <a:latin typeface="+mn-lt"/>
                          <a:ea typeface="+mn-ea"/>
                          <a:cs typeface="+mn-cs"/>
                        </a:rPr>
                        <a:t>Walter Sondheim – MVTX detector, mechanical engineering and integration</a:t>
                      </a:r>
                    </a:p>
                    <a:p>
                      <a:r>
                        <a:rPr lang="en-US" sz="1400" kern="1200" dirty="0">
                          <a:solidFill>
                            <a:schemeClr val="dk1"/>
                          </a:solidFill>
                          <a:effectLst/>
                          <a:latin typeface="+mn-lt"/>
                          <a:ea typeface="+mn-ea"/>
                          <a:cs typeface="+mn-cs"/>
                        </a:rPr>
                        <a:t>Cameron Dean – MVTX detector, physics</a:t>
                      </a:r>
                    </a:p>
                    <a:p>
                      <a:r>
                        <a:rPr lang="en-US" sz="1400" kern="1200" dirty="0">
                          <a:solidFill>
                            <a:schemeClr val="dk1"/>
                          </a:solidFill>
                          <a:effectLst/>
                          <a:latin typeface="+mn-lt"/>
                          <a:ea typeface="+mn-ea"/>
                          <a:cs typeface="+mn-cs"/>
                        </a:rPr>
                        <a:t>Dan Cacace – INTT detector, mechanical engineering and integration</a:t>
                      </a:r>
                    </a:p>
                    <a:p>
                      <a:r>
                        <a:rPr lang="en-US" sz="1400" kern="1200" dirty="0">
                          <a:solidFill>
                            <a:schemeClr val="dk1"/>
                          </a:solidFill>
                          <a:effectLst/>
                          <a:latin typeface="+mn-lt"/>
                          <a:ea typeface="+mn-ea"/>
                          <a:cs typeface="+mn-cs"/>
                        </a:rPr>
                        <a:t>Rich Ruggiero – sPHENIX design and integration</a:t>
                      </a:r>
                    </a:p>
                    <a:p>
                      <a:r>
                        <a:rPr lang="en-US" sz="1400" kern="1200" dirty="0">
                          <a:solidFill>
                            <a:schemeClr val="dk1"/>
                          </a:solidFill>
                          <a:effectLst/>
                          <a:latin typeface="+mn-lt"/>
                          <a:ea typeface="+mn-ea"/>
                          <a:cs typeface="+mn-cs"/>
                        </a:rPr>
                        <a:t>Lori Stiegler – sPHENIX safety</a:t>
                      </a:r>
                    </a:p>
                    <a:p>
                      <a:endParaRPr lang="en-US" dirty="0"/>
                    </a:p>
                  </a:txBody>
                  <a:tcPr/>
                </a:tc>
                <a:extLst>
                  <a:ext uri="{0D108BD9-81ED-4DB2-BD59-A6C34878D82A}">
                    <a16:rowId xmlns:a16="http://schemas.microsoft.com/office/drawing/2014/main" val="1011039230"/>
                  </a:ext>
                </a:extLst>
              </a:tr>
            </a:tbl>
          </a:graphicData>
        </a:graphic>
      </p:graphicFrame>
      <p:sp>
        <p:nvSpPr>
          <p:cNvPr id="18" name="TextBox 17">
            <a:extLst>
              <a:ext uri="{FF2B5EF4-FFF2-40B4-BE49-F238E27FC236}">
                <a16:creationId xmlns:a16="http://schemas.microsoft.com/office/drawing/2014/main" id="{CBDE06D2-5026-4356-9E73-BBFEF6F39604}"/>
              </a:ext>
            </a:extLst>
          </p:cNvPr>
          <p:cNvSpPr txBox="1"/>
          <p:nvPr/>
        </p:nvSpPr>
        <p:spPr>
          <a:xfrm>
            <a:off x="3942974" y="6123544"/>
            <a:ext cx="4387098" cy="369332"/>
          </a:xfrm>
          <a:prstGeom prst="rect">
            <a:avLst/>
          </a:prstGeom>
          <a:noFill/>
          <a:ln>
            <a:solidFill>
              <a:srgbClr val="FF0000"/>
            </a:solidFill>
          </a:ln>
        </p:spPr>
        <p:txBody>
          <a:bodyPr wrap="none" rtlCol="0">
            <a:spAutoFit/>
          </a:bodyPr>
          <a:lstStyle/>
          <a:p>
            <a:r>
              <a:rPr lang="en-US" dirty="0"/>
              <a:t>Review charge letter questions at end of FDR</a:t>
            </a:r>
          </a:p>
        </p:txBody>
      </p:sp>
    </p:spTree>
    <p:extLst>
      <p:ext uri="{BB962C8B-B14F-4D97-AF65-F5344CB8AC3E}">
        <p14:creationId xmlns:p14="http://schemas.microsoft.com/office/powerpoint/2010/main" val="2629639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Slide Number Placeholder 5"/>
          <p:cNvSpPr>
            <a:spLocks noGrp="1"/>
          </p:cNvSpPr>
          <p:nvPr>
            <p:ph type="sldNum" sz="quarter" idx="4294967295"/>
          </p:nvPr>
        </p:nvSpPr>
        <p:spPr bwMode="auto">
          <a:xfrm>
            <a:off x="11479741" y="6492876"/>
            <a:ext cx="712259"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Calibri" pitchFamily="34" charset="0"/>
                <a:ea typeface="MS PGothic" pitchFamily="34" charset="-128"/>
              </a:defRPr>
            </a:lvl1pPr>
            <a:lvl2pPr marL="990575" indent="-380990" eaLnBrk="0" hangingPunct="0">
              <a:defRPr sz="3200">
                <a:solidFill>
                  <a:schemeClr val="tx1"/>
                </a:solidFill>
                <a:latin typeface="Calibri" pitchFamily="34" charset="0"/>
                <a:ea typeface="MS PGothic" pitchFamily="34" charset="-128"/>
              </a:defRPr>
            </a:lvl2pPr>
            <a:lvl3pPr marL="1523962" indent="-304792" eaLnBrk="0" hangingPunct="0">
              <a:defRPr sz="3200">
                <a:solidFill>
                  <a:schemeClr val="tx1"/>
                </a:solidFill>
                <a:latin typeface="Calibri" pitchFamily="34" charset="0"/>
                <a:ea typeface="MS PGothic" pitchFamily="34" charset="-128"/>
              </a:defRPr>
            </a:lvl3pPr>
            <a:lvl4pPr marL="2133547" indent="-304792" eaLnBrk="0" hangingPunct="0">
              <a:defRPr sz="3200">
                <a:solidFill>
                  <a:schemeClr val="tx1"/>
                </a:solidFill>
                <a:latin typeface="Calibri" pitchFamily="34" charset="0"/>
                <a:ea typeface="MS PGothic" pitchFamily="34" charset="-128"/>
              </a:defRPr>
            </a:lvl4pPr>
            <a:lvl5pPr marL="2743131" indent="-304792" eaLnBrk="0" hangingPunct="0">
              <a:defRPr sz="3200">
                <a:solidFill>
                  <a:schemeClr val="tx1"/>
                </a:solidFill>
                <a:latin typeface="Calibri" pitchFamily="34" charset="0"/>
                <a:ea typeface="MS PGothic" pitchFamily="34" charset="-128"/>
              </a:defRPr>
            </a:lvl5pPr>
            <a:lvl6pPr marL="3352716" indent="-304792" eaLnBrk="0" fontAlgn="base" hangingPunct="0">
              <a:spcBef>
                <a:spcPct val="0"/>
              </a:spcBef>
              <a:spcAft>
                <a:spcPct val="0"/>
              </a:spcAft>
              <a:defRPr sz="3200">
                <a:solidFill>
                  <a:schemeClr val="tx1"/>
                </a:solidFill>
                <a:latin typeface="Calibri" pitchFamily="34" charset="0"/>
                <a:ea typeface="MS PGothic" pitchFamily="34" charset="-128"/>
              </a:defRPr>
            </a:lvl6pPr>
            <a:lvl7pPr marL="3962301" indent="-304792" eaLnBrk="0" fontAlgn="base" hangingPunct="0">
              <a:spcBef>
                <a:spcPct val="0"/>
              </a:spcBef>
              <a:spcAft>
                <a:spcPct val="0"/>
              </a:spcAft>
              <a:defRPr sz="3200">
                <a:solidFill>
                  <a:schemeClr val="tx1"/>
                </a:solidFill>
                <a:latin typeface="Calibri" pitchFamily="34" charset="0"/>
                <a:ea typeface="MS PGothic" pitchFamily="34" charset="-128"/>
              </a:defRPr>
            </a:lvl7pPr>
            <a:lvl8pPr marL="4571886" indent="-304792" eaLnBrk="0" fontAlgn="base" hangingPunct="0">
              <a:spcBef>
                <a:spcPct val="0"/>
              </a:spcBef>
              <a:spcAft>
                <a:spcPct val="0"/>
              </a:spcAft>
              <a:defRPr sz="3200">
                <a:solidFill>
                  <a:schemeClr val="tx1"/>
                </a:solidFill>
                <a:latin typeface="Calibri" pitchFamily="34" charset="0"/>
                <a:ea typeface="MS PGothic" pitchFamily="34" charset="-128"/>
              </a:defRPr>
            </a:lvl8pPr>
            <a:lvl9pPr marL="5181470" indent="-304792" eaLnBrk="0" fontAlgn="base" hangingPunct="0">
              <a:spcBef>
                <a:spcPct val="0"/>
              </a:spcBef>
              <a:spcAft>
                <a:spcPct val="0"/>
              </a:spcAft>
              <a:defRPr sz="3200">
                <a:solidFill>
                  <a:schemeClr val="tx1"/>
                </a:solidFill>
                <a:latin typeface="Calibri" pitchFamily="34" charset="0"/>
                <a:ea typeface="MS PGothic" pitchFamily="34" charset="-128"/>
              </a:defRPr>
            </a:lvl9pPr>
          </a:lstStyle>
          <a:p>
            <a:pPr eaLnBrk="1" hangingPunct="1"/>
            <a:fld id="{77863702-4EAA-4F39-8171-E0F2AE3043F7}" type="slidenum">
              <a:rPr lang="en-US" altLang="en-US" sz="1600">
                <a:solidFill>
                  <a:srgbClr val="898989"/>
                </a:solidFill>
              </a:rPr>
              <a:pPr eaLnBrk="1" hangingPunct="1"/>
              <a:t>3</a:t>
            </a:fld>
            <a:endParaRPr lang="en-US" altLang="en-US" sz="1600">
              <a:solidFill>
                <a:srgbClr val="898989"/>
              </a:solidFill>
            </a:endParaRPr>
          </a:p>
        </p:txBody>
      </p:sp>
      <p:cxnSp>
        <p:nvCxnSpPr>
          <p:cNvPr id="7" name="Straight Connector 6"/>
          <p:cNvCxnSpPr>
            <a:cxnSpLocks noChangeShapeType="1"/>
          </p:cNvCxnSpPr>
          <p:nvPr/>
        </p:nvCxnSpPr>
        <p:spPr bwMode="auto">
          <a:xfrm>
            <a:off x="383118" y="771525"/>
            <a:ext cx="11512549"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graphicFrame>
        <p:nvGraphicFramePr>
          <p:cNvPr id="4" name="Table 4">
            <a:extLst>
              <a:ext uri="{FF2B5EF4-FFF2-40B4-BE49-F238E27FC236}">
                <a16:creationId xmlns:a16="http://schemas.microsoft.com/office/drawing/2014/main" id="{56EA9071-6219-44A5-9720-3ACAD3DC4D0A}"/>
              </a:ext>
            </a:extLst>
          </p:cNvPr>
          <p:cNvGraphicFramePr>
            <a:graphicFrameLocks noGrp="1"/>
          </p:cNvGraphicFramePr>
          <p:nvPr>
            <p:extLst>
              <p:ext uri="{D42A27DB-BD31-4B8C-83A1-F6EECF244321}">
                <p14:modId xmlns:p14="http://schemas.microsoft.com/office/powerpoint/2010/main" val="1384126526"/>
              </p:ext>
            </p:extLst>
          </p:nvPr>
        </p:nvGraphicFramePr>
        <p:xfrm>
          <a:off x="454868" y="2703195"/>
          <a:ext cx="11138717" cy="3383280"/>
        </p:xfrm>
        <a:graphic>
          <a:graphicData uri="http://schemas.openxmlformats.org/drawingml/2006/table">
            <a:tbl>
              <a:tblPr firstRow="1" bandRow="1">
                <a:tableStyleId>{5C22544A-7EE6-4342-B048-85BDC9FD1C3A}</a:tableStyleId>
              </a:tblPr>
              <a:tblGrid>
                <a:gridCol w="4781415">
                  <a:extLst>
                    <a:ext uri="{9D8B030D-6E8A-4147-A177-3AD203B41FA5}">
                      <a16:colId xmlns:a16="http://schemas.microsoft.com/office/drawing/2014/main" val="3997715190"/>
                    </a:ext>
                  </a:extLst>
                </a:gridCol>
                <a:gridCol w="6357302">
                  <a:extLst>
                    <a:ext uri="{9D8B030D-6E8A-4147-A177-3AD203B41FA5}">
                      <a16:colId xmlns:a16="http://schemas.microsoft.com/office/drawing/2014/main" val="2950550226"/>
                    </a:ext>
                  </a:extLst>
                </a:gridCol>
              </a:tblGrid>
              <a:tr h="0">
                <a:tc>
                  <a:txBody>
                    <a:bodyPr/>
                    <a:lstStyle/>
                    <a:p>
                      <a:r>
                        <a:rPr lang="en-US" sz="1200" b="0" dirty="0">
                          <a:latin typeface="+mn-lt"/>
                        </a:rPr>
                        <a:t>Selected PDR Comment</a:t>
                      </a:r>
                    </a:p>
                  </a:txBody>
                  <a:tcPr/>
                </a:tc>
                <a:tc>
                  <a:txBody>
                    <a:bodyPr/>
                    <a:lstStyle/>
                    <a:p>
                      <a:endParaRPr lang="en-US" sz="1200" b="0">
                        <a:latin typeface="+mn-lt"/>
                      </a:endParaRPr>
                    </a:p>
                  </a:txBody>
                  <a:tcPr/>
                </a:tc>
                <a:extLst>
                  <a:ext uri="{0D108BD9-81ED-4DB2-BD59-A6C34878D82A}">
                    <a16:rowId xmlns:a16="http://schemas.microsoft.com/office/drawing/2014/main" val="1334702061"/>
                  </a:ext>
                </a:extLst>
              </a:tr>
              <a:tr h="1845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Create a more detailed model of the Al-Be interface to get a more accurate stress result. </a:t>
                      </a:r>
                    </a:p>
                    <a:p>
                      <a:endParaRPr lang="en-US" sz="1200" b="0" dirty="0">
                        <a:latin typeface="+mn-lt"/>
                      </a:endParaRPr>
                    </a:p>
                  </a:txBody>
                  <a:tcPr/>
                </a:tc>
                <a:tc rowSpan="2">
                  <a:txBody>
                    <a:bodyPr/>
                    <a:lstStyle/>
                    <a:p>
                      <a:pPr marL="171450" indent="-171450">
                        <a:buFont typeface="Arial" panose="020B0604020202020204" pitchFamily="34" charset="0"/>
                        <a:buChar char="•"/>
                      </a:pPr>
                      <a:r>
                        <a:rPr lang="en-US" sz="1200" b="0" dirty="0">
                          <a:latin typeface="+mn-lt"/>
                        </a:rPr>
                        <a:t>Analysis of the beam pipe has been focused on predicting deflection during the installation steps and for the final support configuration.  </a:t>
                      </a:r>
                    </a:p>
                    <a:p>
                      <a:pPr marL="171450" indent="-171450">
                        <a:buFont typeface="Arial" panose="020B0604020202020204" pitchFamily="34" charset="0"/>
                        <a:buChar char="•"/>
                      </a:pPr>
                      <a:r>
                        <a:rPr lang="en-US" sz="1200" b="0" dirty="0">
                          <a:latin typeface="+mn-lt"/>
                        </a:rPr>
                        <a:t>We have looked at general stress in the models. Unless the pipe is badly mishandled stress is low during bake and vacuum. </a:t>
                      </a:r>
                    </a:p>
                    <a:p>
                      <a:pPr marL="171450" indent="-171450">
                        <a:buFont typeface="Arial" panose="020B0604020202020204" pitchFamily="34" charset="0"/>
                        <a:buChar char="•"/>
                      </a:pPr>
                      <a:r>
                        <a:rPr lang="en-US" sz="1200" b="0" dirty="0">
                          <a:latin typeface="+mn-lt"/>
                        </a:rPr>
                        <a:t>We </a:t>
                      </a:r>
                      <a:r>
                        <a:rPr lang="en-US" sz="1200" b="0" i="1" u="sng" dirty="0">
                          <a:latin typeface="+mn-lt"/>
                        </a:rPr>
                        <a:t>decided not to spend time trying to model and analyze the details of the welded joints </a:t>
                      </a:r>
                      <a:r>
                        <a:rPr lang="en-US" sz="1200" b="0" dirty="0">
                          <a:latin typeface="+mn-lt"/>
                        </a:rPr>
                        <a:t>at the Al-Be and Al-Al interfaces.  This would be a largely academic exercise and we would spend a lot of time trying to model something that we don’t think is an issue.  </a:t>
                      </a:r>
                      <a:r>
                        <a:rPr lang="en-US" sz="1200" b="0" i="1" u="sng" dirty="0">
                          <a:latin typeface="+mn-lt"/>
                        </a:rPr>
                        <a:t>Strong-back supports </a:t>
                      </a:r>
                      <a:r>
                        <a:rPr lang="en-US" sz="1200" b="0" dirty="0">
                          <a:latin typeface="+mn-lt"/>
                        </a:rPr>
                        <a:t>will be used in the NEG coating facility and for sPHENIX installation.</a:t>
                      </a:r>
                    </a:p>
                    <a:p>
                      <a:pPr marL="171450" indent="-171450">
                        <a:buFont typeface="Arial" panose="020B0604020202020204" pitchFamily="34" charset="0"/>
                        <a:buChar char="•"/>
                      </a:pPr>
                      <a:r>
                        <a:rPr lang="en-US" sz="1200" b="0" dirty="0">
                          <a:latin typeface="+mn-lt"/>
                        </a:rPr>
                        <a:t>We also decided we </a:t>
                      </a:r>
                      <a:r>
                        <a:rPr lang="en-US" sz="1200" b="0" i="1" u="sng" dirty="0">
                          <a:latin typeface="+mn-lt"/>
                        </a:rPr>
                        <a:t>did not need to evaluate buckling as a failure mode </a:t>
                      </a:r>
                      <a:r>
                        <a:rPr lang="en-US" sz="1200" b="0" dirty="0">
                          <a:latin typeface="+mn-lt"/>
                        </a:rPr>
                        <a:t>for the beam pipe.  The only viable scenario for buckling is during the vacuum conditioning bake.  During bake, the pipe and bellows supports are configured to allow the pipe to grow and contract.  This will be shown in the FDR presentations today.</a:t>
                      </a:r>
                    </a:p>
                  </a:txBody>
                  <a:tcPr/>
                </a:tc>
                <a:extLst>
                  <a:ext uri="{0D108BD9-81ED-4DB2-BD59-A6C34878D82A}">
                    <a16:rowId xmlns:a16="http://schemas.microsoft.com/office/drawing/2014/main" val="1313377436"/>
                  </a:ext>
                </a:extLst>
              </a:tr>
              <a:tr h="14445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Buckling analysis.  To be conservative, assume some axial loads due to bellows spring constant during bake.  Use to evaluate eigenvalue buckling modes.  </a:t>
                      </a:r>
                    </a:p>
                    <a:p>
                      <a:endParaRPr lang="en-US" sz="1200" b="0" dirty="0">
                        <a:latin typeface="+mn-lt"/>
                      </a:endParaRPr>
                    </a:p>
                  </a:txBody>
                  <a:tcPr/>
                </a:tc>
                <a:tc vMerge="1">
                  <a:txBody>
                    <a:bodyPr/>
                    <a:lstStyle/>
                    <a:p>
                      <a:endParaRPr lang="en-US" sz="800" b="0" dirty="0">
                        <a:latin typeface="+mn-lt"/>
                      </a:endParaRPr>
                    </a:p>
                  </a:txBody>
                  <a:tcPr/>
                </a:tc>
                <a:extLst>
                  <a:ext uri="{0D108BD9-81ED-4DB2-BD59-A6C34878D82A}">
                    <a16:rowId xmlns:a16="http://schemas.microsoft.com/office/drawing/2014/main" val="115050176"/>
                  </a:ext>
                </a:extLst>
              </a:tr>
              <a:tr h="3049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dk1"/>
                          </a:solidFill>
                          <a:effectLst/>
                          <a:latin typeface="+mn-lt"/>
                          <a:ea typeface="+mn-ea"/>
                          <a:cs typeface="+mn-cs"/>
                        </a:rPr>
                        <a:t>Beam pipe handling strong back design and deployment.  When handling the beam pipe during NEG coating processing and during installation into sPHENIX the beam pipe should be mounted in some kind of strong-back structure. </a:t>
                      </a:r>
                      <a:endParaRPr lang="en-US" sz="1200" b="0" dirty="0">
                        <a:latin typeface="+mn-lt"/>
                      </a:endParaRPr>
                    </a:p>
                  </a:txBody>
                  <a:tcPr/>
                </a:tc>
                <a:tc>
                  <a:txBody>
                    <a:bodyPr/>
                    <a:lstStyle/>
                    <a:p>
                      <a:pPr marL="171450" indent="-171450" algn="l" defTabSz="914400" rtl="0" eaLnBrk="1" latinLnBrk="0" hangingPunct="1">
                        <a:buFont typeface="Arial" panose="020B0604020202020204" pitchFamily="34" charset="0"/>
                        <a:buChar char="•"/>
                      </a:pPr>
                      <a:r>
                        <a:rPr lang="en-US" sz="1200" b="0" kern="1200" dirty="0">
                          <a:solidFill>
                            <a:schemeClr val="dk1"/>
                          </a:solidFill>
                          <a:latin typeface="+mn-lt"/>
                          <a:ea typeface="+mn-ea"/>
                          <a:cs typeface="+mn-cs"/>
                        </a:rPr>
                        <a:t>This was implemented</a:t>
                      </a:r>
                    </a:p>
                  </a:txBody>
                  <a:tcPr/>
                </a:tc>
                <a:extLst>
                  <a:ext uri="{0D108BD9-81ED-4DB2-BD59-A6C34878D82A}">
                    <a16:rowId xmlns:a16="http://schemas.microsoft.com/office/drawing/2014/main" val="1041762783"/>
                  </a:ext>
                </a:extLst>
              </a:tr>
            </a:tbl>
          </a:graphicData>
        </a:graphic>
      </p:graphicFrame>
      <p:sp>
        <p:nvSpPr>
          <p:cNvPr id="5" name="TextBox 4">
            <a:extLst>
              <a:ext uri="{FF2B5EF4-FFF2-40B4-BE49-F238E27FC236}">
                <a16:creationId xmlns:a16="http://schemas.microsoft.com/office/drawing/2014/main" id="{FE37EEA2-992C-4324-A518-B53C9AF6A1AC}"/>
              </a:ext>
            </a:extLst>
          </p:cNvPr>
          <p:cNvSpPr txBox="1"/>
          <p:nvPr/>
        </p:nvSpPr>
        <p:spPr>
          <a:xfrm>
            <a:off x="521980" y="908715"/>
            <a:ext cx="10878659" cy="646331"/>
          </a:xfrm>
          <a:prstGeom prst="rect">
            <a:avLst/>
          </a:prstGeom>
          <a:noFill/>
        </p:spPr>
        <p:txBody>
          <a:bodyPr wrap="square">
            <a:spAutoFit/>
          </a:bodyPr>
          <a:lstStyle/>
          <a:p>
            <a:r>
              <a:rPr lang="en-US" sz="1800" b="0" i="0" dirty="0">
                <a:solidFill>
                  <a:srgbClr val="000000"/>
                </a:solidFill>
                <a:effectLst/>
                <a:latin typeface="Times" panose="02020603050405020304" pitchFamily="18" charset="0"/>
              </a:rPr>
              <a:t>sPHENIX Beam Pipe integration and support PDR: </a:t>
            </a:r>
            <a:r>
              <a:rPr lang="en-US" sz="1800" b="0" i="0" u="sng" strike="noStrike" dirty="0">
                <a:solidFill>
                  <a:srgbClr val="0070C0"/>
                </a:solidFill>
                <a:effectLst/>
                <a:latin typeface="Times" panose="02020603050405020304" pitchFamily="18" charset="0"/>
                <a:hlinkClick r:id="rId3"/>
              </a:rPr>
              <a:t>Beam Pipe Integration and Support PDR (7 September 2021) · Indico (bnl.gov)</a:t>
            </a:r>
            <a:r>
              <a:rPr lang="en-US" sz="1800" b="0" i="0" dirty="0">
                <a:solidFill>
                  <a:srgbClr val="0070C0"/>
                </a:solidFill>
                <a:effectLst/>
                <a:latin typeface="Times" panose="02020603050405020304" pitchFamily="18" charset="0"/>
              </a:rPr>
              <a:t>  </a:t>
            </a:r>
            <a:endParaRPr lang="en-US" dirty="0"/>
          </a:p>
        </p:txBody>
      </p:sp>
      <p:sp>
        <p:nvSpPr>
          <p:cNvPr id="6" name="TextBox 5">
            <a:extLst>
              <a:ext uri="{FF2B5EF4-FFF2-40B4-BE49-F238E27FC236}">
                <a16:creationId xmlns:a16="http://schemas.microsoft.com/office/drawing/2014/main" id="{A252EB2D-5344-4F19-A8D4-5375E01B19FE}"/>
              </a:ext>
            </a:extLst>
          </p:cNvPr>
          <p:cNvSpPr txBox="1"/>
          <p:nvPr/>
        </p:nvSpPr>
        <p:spPr>
          <a:xfrm>
            <a:off x="454868" y="1692236"/>
            <a:ext cx="9239452" cy="646331"/>
          </a:xfrm>
          <a:prstGeom prst="rect">
            <a:avLst/>
          </a:prstGeom>
          <a:noFill/>
        </p:spPr>
        <p:txBody>
          <a:bodyPr wrap="none" rtlCol="0">
            <a:spAutoFit/>
          </a:bodyPr>
          <a:lstStyle/>
          <a:p>
            <a:pPr marL="285750" indent="-285750">
              <a:buFont typeface="Arial" panose="020B0604020202020204" pitchFamily="34" charset="0"/>
              <a:buChar char="•"/>
            </a:pPr>
            <a:r>
              <a:rPr lang="en-US" dirty="0"/>
              <a:t>There were no panel recommendations from the PDR that had to be addressed in final design</a:t>
            </a:r>
          </a:p>
          <a:p>
            <a:pPr marL="285750" indent="-285750">
              <a:buFont typeface="Arial" panose="020B0604020202020204" pitchFamily="34" charset="0"/>
              <a:buChar char="•"/>
            </a:pPr>
            <a:r>
              <a:rPr lang="en-US" dirty="0"/>
              <a:t>There were a few comments and suggestions that we considered and are highlighted below. </a:t>
            </a:r>
          </a:p>
        </p:txBody>
      </p:sp>
      <p:sp>
        <p:nvSpPr>
          <p:cNvPr id="2" name="TextBox 1">
            <a:extLst>
              <a:ext uri="{FF2B5EF4-FFF2-40B4-BE49-F238E27FC236}">
                <a16:creationId xmlns:a16="http://schemas.microsoft.com/office/drawing/2014/main" id="{184A2C2B-1739-4AFA-90A4-C1FB9BA675C7}"/>
              </a:ext>
            </a:extLst>
          </p:cNvPr>
          <p:cNvSpPr txBox="1"/>
          <p:nvPr/>
        </p:nvSpPr>
        <p:spPr>
          <a:xfrm>
            <a:off x="383118" y="186750"/>
            <a:ext cx="6706708" cy="584775"/>
          </a:xfrm>
          <a:prstGeom prst="rect">
            <a:avLst/>
          </a:prstGeom>
          <a:noFill/>
        </p:spPr>
        <p:txBody>
          <a:bodyPr wrap="none" rtlCol="0">
            <a:spAutoFit/>
          </a:bodyPr>
          <a:lstStyle/>
          <a:p>
            <a:r>
              <a:rPr lang="en-US" sz="3200" dirty="0"/>
              <a:t>PDR Recommendations and Comments</a:t>
            </a:r>
          </a:p>
        </p:txBody>
      </p:sp>
    </p:spTree>
    <p:extLst>
      <p:ext uri="{BB962C8B-B14F-4D97-AF65-F5344CB8AC3E}">
        <p14:creationId xmlns:p14="http://schemas.microsoft.com/office/powerpoint/2010/main" val="4037161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572</Words>
  <Application>Microsoft Office PowerPoint</Application>
  <PresentationFormat>Widescreen</PresentationFormat>
  <Paragraphs>50</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vt:lpstr>
      <vt:lpstr>Office Theme</vt:lpstr>
      <vt:lpstr>sPHENIX Beam Pipe FDR March 30th, 2022</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Feder, Russell</dc:creator>
  <cp:lastModifiedBy>Feder, Russell</cp:lastModifiedBy>
  <cp:revision>7</cp:revision>
  <dcterms:created xsi:type="dcterms:W3CDTF">2022-03-30T09:09:28Z</dcterms:created>
  <dcterms:modified xsi:type="dcterms:W3CDTF">2022-03-30T09:51:27Z</dcterms:modified>
</cp:coreProperties>
</file>