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407" r:id="rId3"/>
    <p:sldId id="415" r:id="rId4"/>
    <p:sldId id="400" r:id="rId5"/>
    <p:sldId id="257" r:id="rId6"/>
    <p:sldId id="413" r:id="rId7"/>
    <p:sldId id="403" r:id="rId8"/>
    <p:sldId id="414" r:id="rId9"/>
    <p:sldId id="409" r:id="rId10"/>
    <p:sldId id="411" r:id="rId11"/>
    <p:sldId id="410" r:id="rId12"/>
    <p:sldId id="408" r:id="rId13"/>
    <p:sldId id="402" r:id="rId14"/>
    <p:sldId id="40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1" autoAdjust="0"/>
    <p:restoredTop sz="94660"/>
  </p:normalViewPr>
  <p:slideViewPr>
    <p:cSldViewPr snapToGrid="0">
      <p:cViewPr varScale="1">
        <p:scale>
          <a:sx n="114" d="100"/>
          <a:sy n="114" d="100"/>
        </p:scale>
        <p:origin x="13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BB9E1-20DB-49E0-8A1A-AEB3D320E224}" type="datetimeFigureOut">
              <a:rPr lang="en-US" smtClean="0"/>
              <a:t>3/30/2022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E7E67-CA65-404E-8449-5D17F4F9DDBB}" type="slidenum">
              <a:rPr lang="en-US" smtClean="0"/>
              <a:t>‹#›</a:t>
            </a:fld>
            <a:endParaRPr lang="en-US"/>
          </a:p>
        </p:txBody>
      </p:sp>
    </p:spTree>
    <p:extLst>
      <p:ext uri="{BB962C8B-B14F-4D97-AF65-F5344CB8AC3E}">
        <p14:creationId xmlns:p14="http://schemas.microsoft.com/office/powerpoint/2010/main" val="242047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AC12E8-A5A9-4E9F-87ED-C7B6AB0C1A5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308836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AC12E8-A5A9-4E9F-87ED-C7B6AB0C1A5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349809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AC12E8-A5A9-4E9F-87ED-C7B6AB0C1A5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348461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AC12E8-A5A9-4E9F-87ED-C7B6AB0C1A5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217716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C12E8-A5A9-4E9F-87ED-C7B6AB0C1A5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65092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AC12E8-A5A9-4E9F-87ED-C7B6AB0C1A5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285844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AC12E8-A5A9-4E9F-87ED-C7B6AB0C1A5F}"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160216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AC12E8-A5A9-4E9F-87ED-C7B6AB0C1A5F}"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2808189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C12E8-A5A9-4E9F-87ED-C7B6AB0C1A5F}"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141320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AC12E8-A5A9-4E9F-87ED-C7B6AB0C1A5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127841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AC12E8-A5A9-4E9F-87ED-C7B6AB0C1A5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98AD4-6118-4C89-A06F-70DEBDE19871}" type="slidenum">
              <a:rPr lang="en-US" smtClean="0"/>
              <a:t>‹#›</a:t>
            </a:fld>
            <a:endParaRPr lang="en-US"/>
          </a:p>
        </p:txBody>
      </p:sp>
    </p:spTree>
    <p:extLst>
      <p:ext uri="{BB962C8B-B14F-4D97-AF65-F5344CB8AC3E}">
        <p14:creationId xmlns:p14="http://schemas.microsoft.com/office/powerpoint/2010/main" val="226594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C12E8-A5A9-4E9F-87ED-C7B6AB0C1A5F}" type="datetimeFigureOut">
              <a:rPr lang="en-US" smtClean="0"/>
              <a:t>3/30/2022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98AD4-6118-4C89-A06F-70DEBDE19871}" type="slidenum">
              <a:rPr lang="en-US" smtClean="0"/>
              <a:t>‹#›</a:t>
            </a:fld>
            <a:endParaRPr lang="en-US"/>
          </a:p>
        </p:txBody>
      </p:sp>
    </p:spTree>
    <p:extLst>
      <p:ext uri="{BB962C8B-B14F-4D97-AF65-F5344CB8AC3E}">
        <p14:creationId xmlns:p14="http://schemas.microsoft.com/office/powerpoint/2010/main" val="792574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AA5A-3435-4FCD-A87B-7F20D9A7BB04}"/>
              </a:ext>
            </a:extLst>
          </p:cNvPr>
          <p:cNvSpPr>
            <a:spLocks noGrp="1"/>
          </p:cNvSpPr>
          <p:nvPr>
            <p:ph type="ctrTitle"/>
          </p:nvPr>
        </p:nvSpPr>
        <p:spPr>
          <a:xfrm>
            <a:off x="685800" y="396062"/>
            <a:ext cx="7772400" cy="929461"/>
          </a:xfrm>
        </p:spPr>
        <p:txBody>
          <a:bodyPr>
            <a:normAutofit fontScale="90000"/>
          </a:bodyPr>
          <a:lstStyle/>
          <a:p>
            <a:r>
              <a:rPr lang="en-US" dirty="0"/>
              <a:t>sPHENIX FDR C-AD Vacuum</a:t>
            </a:r>
          </a:p>
        </p:txBody>
      </p:sp>
      <p:sp>
        <p:nvSpPr>
          <p:cNvPr id="3" name="Subtitle 2">
            <a:extLst>
              <a:ext uri="{FF2B5EF4-FFF2-40B4-BE49-F238E27FC236}">
                <a16:creationId xmlns:a16="http://schemas.microsoft.com/office/drawing/2014/main" id="{CDD89BD5-B492-4F96-A8DF-44CA25F34FBB}"/>
              </a:ext>
            </a:extLst>
          </p:cNvPr>
          <p:cNvSpPr>
            <a:spLocks noGrp="1"/>
          </p:cNvSpPr>
          <p:nvPr>
            <p:ph type="subTitle" idx="1"/>
          </p:nvPr>
        </p:nvSpPr>
        <p:spPr>
          <a:xfrm>
            <a:off x="591015" y="1325523"/>
            <a:ext cx="7772400" cy="929460"/>
          </a:xfrm>
        </p:spPr>
        <p:txBody>
          <a:bodyPr>
            <a:normAutofit fontScale="25000" lnSpcReduction="20000"/>
          </a:bodyPr>
          <a:lstStyle/>
          <a:p>
            <a:r>
              <a:rPr lang="en-US" sz="9600" dirty="0"/>
              <a:t>Prepared By: D. Weiss, S. Nayak</a:t>
            </a:r>
          </a:p>
          <a:p>
            <a:r>
              <a:rPr lang="en-US" sz="9600" dirty="0"/>
              <a:t>30 MARCH 2022</a:t>
            </a:r>
          </a:p>
          <a:p>
            <a:r>
              <a:rPr lang="en-US" dirty="0"/>
              <a:t> </a:t>
            </a:r>
          </a:p>
        </p:txBody>
      </p:sp>
      <p:sp>
        <p:nvSpPr>
          <p:cNvPr id="5" name="TextBox 4">
            <a:extLst>
              <a:ext uri="{FF2B5EF4-FFF2-40B4-BE49-F238E27FC236}">
                <a16:creationId xmlns:a16="http://schemas.microsoft.com/office/drawing/2014/main" id="{8980B829-E9C2-4F81-9FB6-39D9ECA1DCE3}"/>
              </a:ext>
            </a:extLst>
          </p:cNvPr>
          <p:cNvSpPr txBox="1"/>
          <p:nvPr/>
        </p:nvSpPr>
        <p:spPr>
          <a:xfrm>
            <a:off x="165538" y="2063861"/>
            <a:ext cx="8772857" cy="4524315"/>
          </a:xfrm>
          <a:prstGeom prst="rect">
            <a:avLst/>
          </a:prstGeom>
          <a:noFill/>
        </p:spPr>
        <p:txBody>
          <a:bodyPr wrap="square">
            <a:spAutoFit/>
          </a:bodyPr>
          <a:lstStyle/>
          <a:p>
            <a:r>
              <a:rPr lang="en-US" sz="3600" dirty="0"/>
              <a:t>Central Experimental </a:t>
            </a:r>
            <a:r>
              <a:rPr lang="en-US" sz="3600" dirty="0" err="1"/>
              <a:t>Beamtube</a:t>
            </a:r>
            <a:endParaRPr lang="en-US" sz="3600" dirty="0"/>
          </a:p>
          <a:p>
            <a:r>
              <a:rPr lang="en-US" sz="3600" dirty="0"/>
              <a:t>- </a:t>
            </a:r>
            <a:r>
              <a:rPr lang="en-US" sz="3600" dirty="0">
                <a:solidFill>
                  <a:srgbClr val="FF0000"/>
                </a:solidFill>
              </a:rPr>
              <a:t>Procurement, Status &amp; Schedule</a:t>
            </a:r>
          </a:p>
          <a:p>
            <a:r>
              <a:rPr lang="en-US" sz="3600" dirty="0"/>
              <a:t>- NEG Program, </a:t>
            </a:r>
            <a:r>
              <a:rPr lang="en-US" sz="3600" dirty="0">
                <a:solidFill>
                  <a:srgbClr val="FF0000"/>
                </a:solidFill>
              </a:rPr>
              <a:t>Status</a:t>
            </a:r>
          </a:p>
          <a:p>
            <a:pPr marL="571500" indent="-571500">
              <a:buFontTx/>
              <a:buChar char="-"/>
            </a:pPr>
            <a:endParaRPr lang="en-US" sz="3600" dirty="0"/>
          </a:p>
          <a:p>
            <a:r>
              <a:rPr lang="en-US" sz="3600" dirty="0"/>
              <a:t>Beamline Bakeout: DX-DX</a:t>
            </a:r>
          </a:p>
          <a:p>
            <a:pPr marL="571500" indent="-571500">
              <a:buFontTx/>
              <a:buChar char="-"/>
            </a:pPr>
            <a:r>
              <a:rPr lang="en-US" sz="3600" dirty="0"/>
              <a:t>Heater Jacket System </a:t>
            </a:r>
            <a:r>
              <a:rPr lang="en-US" sz="3600" dirty="0">
                <a:solidFill>
                  <a:srgbClr val="FF0000"/>
                </a:solidFill>
              </a:rPr>
              <a:t>Design, Procurement</a:t>
            </a:r>
          </a:p>
          <a:p>
            <a:pPr marL="571500" indent="-571500">
              <a:buFontTx/>
              <a:buChar char="-"/>
            </a:pPr>
            <a:r>
              <a:rPr lang="en-US" sz="3600" dirty="0"/>
              <a:t>In-Situ Bakeout Plan &amp; Schedule</a:t>
            </a:r>
          </a:p>
          <a:p>
            <a:pPr marL="571500" indent="-571500">
              <a:buFontTx/>
              <a:buChar char="-"/>
            </a:pPr>
            <a:endParaRPr lang="en-US" sz="3600" dirty="0"/>
          </a:p>
        </p:txBody>
      </p:sp>
    </p:spTree>
    <p:extLst>
      <p:ext uri="{BB962C8B-B14F-4D97-AF65-F5344CB8AC3E}">
        <p14:creationId xmlns:p14="http://schemas.microsoft.com/office/powerpoint/2010/main" val="661793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sPHENIX NEG Development</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metal, pot, steel&#10;&#10;Description automatically generated">
            <a:extLst>
              <a:ext uri="{FF2B5EF4-FFF2-40B4-BE49-F238E27FC236}">
                <a16:creationId xmlns:a16="http://schemas.microsoft.com/office/drawing/2014/main" id="{5ED3B971-5A0A-410D-9417-10DCCC28E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15" y="792169"/>
            <a:ext cx="1577799" cy="2804977"/>
          </a:xfrm>
          <a:prstGeom prst="rect">
            <a:avLst/>
          </a:prstGeom>
        </p:spPr>
      </p:pic>
      <p:pic>
        <p:nvPicPr>
          <p:cNvPr id="6" name="Picture 5" descr="A picture containing close&#10;&#10;Description automatically generated">
            <a:extLst>
              <a:ext uri="{FF2B5EF4-FFF2-40B4-BE49-F238E27FC236}">
                <a16:creationId xmlns:a16="http://schemas.microsoft.com/office/drawing/2014/main" id="{6C6530E0-152C-4869-9D8F-75E943EB0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1" y="3698461"/>
            <a:ext cx="1574726" cy="2797026"/>
          </a:xfrm>
          <a:prstGeom prst="rect">
            <a:avLst/>
          </a:prstGeom>
        </p:spPr>
      </p:pic>
      <p:pic>
        <p:nvPicPr>
          <p:cNvPr id="9" name="Picture 8" descr="A close-up of a train track&#10;&#10;Description automatically generated with low confidence">
            <a:extLst>
              <a:ext uri="{FF2B5EF4-FFF2-40B4-BE49-F238E27FC236}">
                <a16:creationId xmlns:a16="http://schemas.microsoft.com/office/drawing/2014/main" id="{68E3E5EF-1B6C-4ACF-9700-589AB63C0987}"/>
              </a:ext>
            </a:extLst>
          </p:cNvPr>
          <p:cNvPicPr>
            <a:picLocks noChangeAspect="1"/>
          </p:cNvPicPr>
          <p:nvPr/>
        </p:nvPicPr>
        <p:blipFill rotWithShape="1">
          <a:blip r:embed="rId4">
            <a:extLst>
              <a:ext uri="{28A0092B-C50C-407E-A947-70E740481C1C}">
                <a14:useLocalDpi xmlns:a14="http://schemas.microsoft.com/office/drawing/2010/main" val="0"/>
              </a:ext>
            </a:extLst>
          </a:blip>
          <a:srcRect t="1451"/>
          <a:stretch/>
        </p:blipFill>
        <p:spPr>
          <a:xfrm>
            <a:off x="1776272" y="2496197"/>
            <a:ext cx="2282711" cy="3999290"/>
          </a:xfrm>
          <a:prstGeom prst="rect">
            <a:avLst/>
          </a:prstGeom>
        </p:spPr>
      </p:pic>
      <p:pic>
        <p:nvPicPr>
          <p:cNvPr id="12" name="Picture 11" descr="A picture containing column&#10;&#10;Description automatically generated">
            <a:extLst>
              <a:ext uri="{FF2B5EF4-FFF2-40B4-BE49-F238E27FC236}">
                <a16:creationId xmlns:a16="http://schemas.microsoft.com/office/drawing/2014/main" id="{3D6ADFE0-F52D-4C3F-A696-FD2BC7E72035}"/>
              </a:ext>
            </a:extLst>
          </p:cNvPr>
          <p:cNvPicPr>
            <a:picLocks noChangeAspect="1"/>
          </p:cNvPicPr>
          <p:nvPr/>
        </p:nvPicPr>
        <p:blipFill rotWithShape="1">
          <a:blip r:embed="rId5">
            <a:extLst>
              <a:ext uri="{28A0092B-C50C-407E-A947-70E740481C1C}">
                <a14:useLocalDpi xmlns:a14="http://schemas.microsoft.com/office/drawing/2010/main" val="0"/>
              </a:ext>
            </a:extLst>
          </a:blip>
          <a:srcRect l="22439" t="30316" r="20911"/>
          <a:stretch/>
        </p:blipFill>
        <p:spPr>
          <a:xfrm>
            <a:off x="4170619" y="2496197"/>
            <a:ext cx="1828799" cy="3999290"/>
          </a:xfrm>
          <a:prstGeom prst="rect">
            <a:avLst/>
          </a:prstGeom>
        </p:spPr>
      </p:pic>
      <p:pic>
        <p:nvPicPr>
          <p:cNvPr id="14" name="Picture 13" descr="A picture containing outdoor, cement&#10;&#10;Description automatically generated">
            <a:extLst>
              <a:ext uri="{FF2B5EF4-FFF2-40B4-BE49-F238E27FC236}">
                <a16:creationId xmlns:a16="http://schemas.microsoft.com/office/drawing/2014/main" id="{F5436F01-13FB-4DA9-BC86-F24950024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1075" y="2488245"/>
            <a:ext cx="2249600" cy="3999290"/>
          </a:xfrm>
          <a:prstGeom prst="rect">
            <a:avLst/>
          </a:prstGeom>
        </p:spPr>
      </p:pic>
      <p:sp>
        <p:nvSpPr>
          <p:cNvPr id="15" name="TextBox 14">
            <a:extLst>
              <a:ext uri="{FF2B5EF4-FFF2-40B4-BE49-F238E27FC236}">
                <a16:creationId xmlns:a16="http://schemas.microsoft.com/office/drawing/2014/main" id="{3531409E-8A3F-4E00-9608-FF85BDE627EF}"/>
              </a:ext>
            </a:extLst>
          </p:cNvPr>
          <p:cNvSpPr txBox="1"/>
          <p:nvPr/>
        </p:nvSpPr>
        <p:spPr>
          <a:xfrm>
            <a:off x="1823389" y="741259"/>
            <a:ext cx="2748611" cy="646331"/>
          </a:xfrm>
          <a:prstGeom prst="rect">
            <a:avLst/>
          </a:prstGeom>
          <a:noFill/>
        </p:spPr>
        <p:txBody>
          <a:bodyPr wrap="square" rtlCol="0">
            <a:spAutoFit/>
          </a:bodyPr>
          <a:lstStyle/>
          <a:p>
            <a:r>
              <a:rPr lang="en-US" dirty="0"/>
              <a:t>40mm anode with shielded silicon samples</a:t>
            </a:r>
          </a:p>
        </p:txBody>
      </p:sp>
      <p:sp>
        <p:nvSpPr>
          <p:cNvPr id="16" name="TextBox 15">
            <a:extLst>
              <a:ext uri="{FF2B5EF4-FFF2-40B4-BE49-F238E27FC236}">
                <a16:creationId xmlns:a16="http://schemas.microsoft.com/office/drawing/2014/main" id="{E76EDA33-B991-4F72-9CA8-D0B3725F7E8A}"/>
              </a:ext>
            </a:extLst>
          </p:cNvPr>
          <p:cNvSpPr txBox="1"/>
          <p:nvPr/>
        </p:nvSpPr>
        <p:spPr>
          <a:xfrm>
            <a:off x="3436856" y="1443231"/>
            <a:ext cx="3624235" cy="369332"/>
          </a:xfrm>
          <a:prstGeom prst="rect">
            <a:avLst/>
          </a:prstGeom>
          <a:noFill/>
        </p:spPr>
        <p:txBody>
          <a:bodyPr wrap="square" rtlCol="0">
            <a:spAutoFit/>
          </a:bodyPr>
          <a:lstStyle/>
          <a:p>
            <a:r>
              <a:rPr lang="en-US" dirty="0"/>
              <a:t>Full length sPHENIX NEG cathode</a:t>
            </a:r>
          </a:p>
        </p:txBody>
      </p:sp>
      <p:sp>
        <p:nvSpPr>
          <p:cNvPr id="17" name="TextBox 16">
            <a:extLst>
              <a:ext uri="{FF2B5EF4-FFF2-40B4-BE49-F238E27FC236}">
                <a16:creationId xmlns:a16="http://schemas.microsoft.com/office/drawing/2014/main" id="{E278D990-2339-4D69-B54D-751D1755BC5B}"/>
              </a:ext>
            </a:extLst>
          </p:cNvPr>
          <p:cNvSpPr txBox="1"/>
          <p:nvPr/>
        </p:nvSpPr>
        <p:spPr>
          <a:xfrm>
            <a:off x="2054021" y="1920233"/>
            <a:ext cx="1727212" cy="646331"/>
          </a:xfrm>
          <a:prstGeom prst="rect">
            <a:avLst/>
          </a:prstGeom>
          <a:noFill/>
        </p:spPr>
        <p:txBody>
          <a:bodyPr wrap="square" rtlCol="0">
            <a:spAutoFit/>
          </a:bodyPr>
          <a:lstStyle/>
          <a:p>
            <a:pPr algn="ctr"/>
            <a:r>
              <a:rPr lang="en-US" dirty="0"/>
              <a:t>Ceramic cathode aligner </a:t>
            </a:r>
          </a:p>
        </p:txBody>
      </p:sp>
      <p:sp>
        <p:nvSpPr>
          <p:cNvPr id="18" name="TextBox 17">
            <a:extLst>
              <a:ext uri="{FF2B5EF4-FFF2-40B4-BE49-F238E27FC236}">
                <a16:creationId xmlns:a16="http://schemas.microsoft.com/office/drawing/2014/main" id="{8A63BA01-E120-4DB8-9889-3D6B3D8BD354}"/>
              </a:ext>
            </a:extLst>
          </p:cNvPr>
          <p:cNvSpPr txBox="1"/>
          <p:nvPr/>
        </p:nvSpPr>
        <p:spPr>
          <a:xfrm>
            <a:off x="4231423" y="1920232"/>
            <a:ext cx="1727212" cy="646331"/>
          </a:xfrm>
          <a:prstGeom prst="rect">
            <a:avLst/>
          </a:prstGeom>
          <a:noFill/>
        </p:spPr>
        <p:txBody>
          <a:bodyPr wrap="square" rtlCol="0">
            <a:spAutoFit/>
          </a:bodyPr>
          <a:lstStyle/>
          <a:p>
            <a:pPr algn="ctr"/>
            <a:r>
              <a:rPr lang="el-GR" dirty="0">
                <a:cs typeface="Arial" panose="020B0604020202020204" pitchFamily="34" charset="0"/>
              </a:rPr>
              <a:t>Φ</a:t>
            </a:r>
            <a:r>
              <a:rPr lang="en-US" dirty="0">
                <a:cs typeface="Arial" panose="020B0604020202020204" pitchFamily="34" charset="0"/>
              </a:rPr>
              <a:t>3mm </a:t>
            </a:r>
            <a:r>
              <a:rPr lang="en-US" dirty="0" err="1">
                <a:cs typeface="Arial" panose="020B0604020202020204" pitchFamily="34" charset="0"/>
              </a:rPr>
              <a:t>Ti</a:t>
            </a:r>
            <a:r>
              <a:rPr lang="en-US" dirty="0">
                <a:cs typeface="Arial" panose="020B0604020202020204" pitchFamily="34" charset="0"/>
              </a:rPr>
              <a:t>, V, Zr twisted wires</a:t>
            </a:r>
            <a:endParaRPr lang="en-US" dirty="0"/>
          </a:p>
        </p:txBody>
      </p:sp>
      <p:sp>
        <p:nvSpPr>
          <p:cNvPr id="19" name="TextBox 18">
            <a:extLst>
              <a:ext uri="{FF2B5EF4-FFF2-40B4-BE49-F238E27FC236}">
                <a16:creationId xmlns:a16="http://schemas.microsoft.com/office/drawing/2014/main" id="{CD51AFAC-8462-4456-9785-0719B6AA24B9}"/>
              </a:ext>
            </a:extLst>
          </p:cNvPr>
          <p:cNvSpPr txBox="1"/>
          <p:nvPr/>
        </p:nvSpPr>
        <p:spPr>
          <a:xfrm>
            <a:off x="6449608" y="1920231"/>
            <a:ext cx="1727212" cy="646331"/>
          </a:xfrm>
          <a:prstGeom prst="rect">
            <a:avLst/>
          </a:prstGeom>
          <a:noFill/>
        </p:spPr>
        <p:txBody>
          <a:bodyPr wrap="square" rtlCol="0">
            <a:spAutoFit/>
          </a:bodyPr>
          <a:lstStyle/>
          <a:p>
            <a:pPr algn="ctr"/>
            <a:r>
              <a:rPr lang="en-US" dirty="0" err="1">
                <a:cs typeface="Arial" panose="020B0604020202020204" pitchFamily="34" charset="0"/>
              </a:rPr>
              <a:t>Feedthru</a:t>
            </a:r>
            <a:r>
              <a:rPr lang="en-US" dirty="0">
                <a:cs typeface="Arial" panose="020B0604020202020204" pitchFamily="34" charset="0"/>
              </a:rPr>
              <a:t> lead-cathode support</a:t>
            </a:r>
            <a:endParaRPr lang="en-US" dirty="0"/>
          </a:p>
        </p:txBody>
      </p:sp>
    </p:spTree>
    <p:extLst>
      <p:ext uri="{BB962C8B-B14F-4D97-AF65-F5344CB8AC3E}">
        <p14:creationId xmlns:p14="http://schemas.microsoft.com/office/powerpoint/2010/main" val="386190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A3BE-396A-43C5-99DB-CDB6BB1358B3}"/>
              </a:ext>
            </a:extLst>
          </p:cNvPr>
          <p:cNvSpPr>
            <a:spLocks noGrp="1"/>
          </p:cNvSpPr>
          <p:nvPr>
            <p:ph type="title"/>
          </p:nvPr>
        </p:nvSpPr>
        <p:spPr>
          <a:xfrm>
            <a:off x="463112" y="0"/>
            <a:ext cx="7886700" cy="950718"/>
          </a:xfrm>
        </p:spPr>
        <p:txBody>
          <a:bodyPr>
            <a:normAutofit/>
          </a:bodyPr>
          <a:lstStyle/>
          <a:p>
            <a:r>
              <a:rPr lang="en-US" dirty="0"/>
              <a:t>sPHENIX </a:t>
            </a:r>
            <a:r>
              <a:rPr lang="en-US" dirty="0" err="1"/>
              <a:t>Beamtube</a:t>
            </a:r>
            <a:r>
              <a:rPr lang="en-US" dirty="0"/>
              <a:t> BNL </a:t>
            </a:r>
            <a:r>
              <a:rPr lang="en-US" sz="4400" b="1" u="sng" dirty="0">
                <a:effectLst/>
                <a:latin typeface="Calibri" panose="020F0502020204030204" pitchFamily="34" charset="0"/>
                <a:ea typeface="Calibri" panose="020F0502020204030204" pitchFamily="34" charset="0"/>
              </a:rPr>
              <a:t>Timeline</a:t>
            </a:r>
            <a:endParaRPr lang="en-US" dirty="0"/>
          </a:p>
        </p:txBody>
      </p:sp>
      <p:sp>
        <p:nvSpPr>
          <p:cNvPr id="3" name="Content Placeholder 2">
            <a:extLst>
              <a:ext uri="{FF2B5EF4-FFF2-40B4-BE49-F238E27FC236}">
                <a16:creationId xmlns:a16="http://schemas.microsoft.com/office/drawing/2014/main" id="{E41A1392-C2CF-4CC9-BFCF-4E1431904D38}"/>
              </a:ext>
            </a:extLst>
          </p:cNvPr>
          <p:cNvSpPr>
            <a:spLocks noGrp="1"/>
          </p:cNvSpPr>
          <p:nvPr>
            <p:ph idx="1"/>
          </p:nvPr>
        </p:nvSpPr>
        <p:spPr>
          <a:xfrm>
            <a:off x="224754" y="887098"/>
            <a:ext cx="8761591" cy="5497935"/>
          </a:xfrm>
        </p:spPr>
        <p:txBody>
          <a:bodyPr>
            <a:normAutofit fontScale="92500" lnSpcReduction="20000"/>
          </a:bodyPr>
          <a:lstStyle/>
          <a:p>
            <a:pPr marL="0" marR="0" indent="0">
              <a:spcBef>
                <a:spcPts val="0"/>
              </a:spcBef>
              <a:spcAft>
                <a:spcPts val="0"/>
              </a:spcAft>
              <a:buNone/>
            </a:pPr>
            <a:r>
              <a:rPr lang="en-US" sz="19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2200" b="1" u="sng" dirty="0">
                <a:latin typeface="Calibri" panose="020F0502020204030204" pitchFamily="34" charset="0"/>
                <a:ea typeface="Calibri" panose="020F0502020204030204" pitchFamily="34" charset="0"/>
              </a:rPr>
              <a:t>U</a:t>
            </a:r>
            <a:r>
              <a:rPr lang="en-US" sz="2200" b="1" u="sng" dirty="0">
                <a:effectLst/>
                <a:latin typeface="Calibri" panose="020F0502020204030204" pitchFamily="34" charset="0"/>
                <a:ea typeface="Calibri" panose="020F0502020204030204" pitchFamily="34" charset="0"/>
              </a:rPr>
              <a:t>pon receipt</a:t>
            </a:r>
            <a:r>
              <a:rPr lang="en-US" sz="2200" dirty="0">
                <a:effectLst/>
                <a:latin typeface="Calibri" panose="020F0502020204030204" pitchFamily="34" charset="0"/>
                <a:ea typeface="Calibri" panose="020F0502020204030204" pitchFamily="34" charset="0"/>
              </a:rPr>
              <a:t>: </a:t>
            </a:r>
            <a:r>
              <a:rPr lang="en-US" sz="2200" dirty="0">
                <a:effectLst/>
                <a:highlight>
                  <a:srgbClr val="FFFF00"/>
                </a:highlight>
                <a:latin typeface="Calibri" panose="020F0502020204030204" pitchFamily="34" charset="0"/>
                <a:ea typeface="Calibri" panose="020F0502020204030204" pitchFamily="34" charset="0"/>
              </a:rPr>
              <a:t>(~3 weeks from receipt to delivery to sPHENIX)</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Receipt</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Unpack Visual inspect 1 day</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Vacuum QA He leak rate and RGA 2 day</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Coating bake and fixture prep 2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Coating pit install 1 day</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Pump leak check start bake 1 day</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Bake and ramp down leak test 3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NEG coat 2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Verify NEG performance 2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Vent remove blank and pump 1 day</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Remove temporary bake out 1 day</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Pack and ship to IR8 (include pump down and seal) 1 day</a:t>
            </a:r>
          </a:p>
          <a:p>
            <a:pPr marL="0" marR="0">
              <a:spcBef>
                <a:spcPts val="0"/>
              </a:spcBef>
              <a:spcAft>
                <a:spcPts val="0"/>
              </a:spcAft>
            </a:pPr>
            <a:endParaRPr lang="en-US" sz="19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9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900" b="1" u="sng" dirty="0">
                <a:effectLst/>
                <a:latin typeface="Calibri" panose="020F0502020204030204" pitchFamily="34" charset="0"/>
                <a:ea typeface="Calibri" panose="020F0502020204030204" pitchFamily="34" charset="0"/>
              </a:rPr>
              <a:t>IR8 Vacuum Schedule:</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Install central beam pipe,</a:t>
            </a:r>
          </a:p>
          <a:p>
            <a:pPr marL="0" marR="0">
              <a:spcBef>
                <a:spcPts val="0"/>
              </a:spcBef>
              <a:spcAft>
                <a:spcPts val="0"/>
              </a:spcAft>
            </a:pPr>
            <a:r>
              <a:rPr lang="en-US" sz="1900" dirty="0">
                <a:latin typeface="Calibri" panose="020F0502020204030204" pitchFamily="34" charset="0"/>
                <a:ea typeface="Calibri" panose="020F0502020204030204" pitchFamily="34" charset="0"/>
              </a:rPr>
              <a:t>Install remaining beamline &amp; components </a:t>
            </a:r>
            <a:r>
              <a:rPr lang="en-US" sz="1900" dirty="0">
                <a:effectLst/>
                <a:latin typeface="Calibri" panose="020F0502020204030204" pitchFamily="34" charset="0"/>
                <a:ea typeface="Calibri" panose="020F0502020204030204" pitchFamily="34" charset="0"/>
              </a:rPr>
              <a:t>(DX7 to DX8) and survey 5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Pump down and Leak check beam line 1 day</a:t>
            </a:r>
          </a:p>
          <a:p>
            <a:pPr marL="0" marR="0">
              <a:spcBef>
                <a:spcPts val="0"/>
              </a:spcBef>
              <a:spcAft>
                <a:spcPts val="0"/>
              </a:spcAft>
            </a:pPr>
            <a:r>
              <a:rPr lang="en-US" sz="1900" dirty="0">
                <a:solidFill>
                  <a:srgbClr val="FF0000"/>
                </a:solidFill>
                <a:latin typeface="Calibri" panose="020F0502020204030204" pitchFamily="34" charset="0"/>
                <a:ea typeface="Calibri" panose="020F0502020204030204" pitchFamily="34" charset="0"/>
              </a:rPr>
              <a:t>Test temporary INTT Bellows Support bridge set-up and operation (1-2 days)</a:t>
            </a:r>
            <a:endParaRPr lang="en-US" sz="19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Prep bakeout 5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Bakeout, hot leak tests and activate NEG, commission vacuum system </a:t>
            </a:r>
            <a:r>
              <a:rPr lang="en-US" sz="1900" dirty="0">
                <a:effectLst/>
                <a:highlight>
                  <a:srgbClr val="FFFF00"/>
                </a:highlight>
                <a:latin typeface="Calibri" panose="020F0502020204030204" pitchFamily="34" charset="0"/>
                <a:ea typeface="Calibri" panose="020F0502020204030204" pitchFamily="34" charset="0"/>
              </a:rPr>
              <a:t>4</a:t>
            </a:r>
            <a:r>
              <a:rPr lang="en-US" sz="1900" dirty="0">
                <a:effectLst/>
                <a:latin typeface="Calibri" panose="020F0502020204030204" pitchFamily="34" charset="0"/>
                <a:ea typeface="Calibri" panose="020F0502020204030204" pitchFamily="34" charset="0"/>
              </a:rPr>
              <a:t> days</a:t>
            </a:r>
            <a:endParaRPr lang="en-US" sz="1900" dirty="0">
              <a:solidFill>
                <a:srgbClr val="FF0000"/>
              </a:solidFill>
              <a:latin typeface="Calibri" panose="020F0502020204030204" pitchFamily="34" charset="0"/>
              <a:ea typeface="Calibri" panose="020F0502020204030204" pitchFamily="34" charset="0"/>
            </a:endParaRPr>
          </a:p>
          <a:p>
            <a:pPr marL="0" marR="0" indent="0" defTabSz="341313">
              <a:spcBef>
                <a:spcPts val="0"/>
              </a:spcBef>
              <a:spcAft>
                <a:spcPts val="0"/>
              </a:spcAft>
              <a:buNone/>
            </a:pPr>
            <a:r>
              <a:rPr lang="en-US" sz="1900" dirty="0">
                <a:solidFill>
                  <a:srgbClr val="FF0000"/>
                </a:solidFill>
                <a:effectLst/>
                <a:latin typeface="Calibri" panose="020F0502020204030204" pitchFamily="34" charset="0"/>
                <a:ea typeface="Calibri" panose="020F0502020204030204" pitchFamily="34" charset="0"/>
              </a:rPr>
              <a:t>	Extend to 5 days for greater NEG activation at lower tem</a:t>
            </a:r>
            <a:r>
              <a:rPr lang="en-US" sz="1900" dirty="0">
                <a:solidFill>
                  <a:srgbClr val="FF0000"/>
                </a:solidFill>
                <a:latin typeface="Calibri" panose="020F0502020204030204" pitchFamily="34" charset="0"/>
                <a:ea typeface="Calibri" panose="020F0502020204030204" pitchFamily="34" charset="0"/>
              </a:rPr>
              <a:t>perature (Al2219)</a:t>
            </a:r>
            <a:endParaRPr lang="en-US" sz="19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Break down bakeout system and remove blankets 3 days</a:t>
            </a:r>
          </a:p>
          <a:p>
            <a:pPr marL="0" marR="0">
              <a:spcBef>
                <a:spcPts val="0"/>
              </a:spcBef>
              <a:spcAft>
                <a:spcPts val="0"/>
              </a:spcAft>
            </a:pPr>
            <a:r>
              <a:rPr lang="en-US" sz="1900" dirty="0">
                <a:effectLst/>
                <a:latin typeface="Calibri" panose="020F0502020204030204" pitchFamily="34" charset="0"/>
                <a:ea typeface="Calibri" panose="020F0502020204030204" pitchFamily="34" charset="0"/>
              </a:rPr>
              <a:t>Final survey 1 day</a:t>
            </a:r>
          </a:p>
        </p:txBody>
      </p:sp>
    </p:spTree>
    <p:extLst>
      <p:ext uri="{BB962C8B-B14F-4D97-AF65-F5344CB8AC3E}">
        <p14:creationId xmlns:p14="http://schemas.microsoft.com/office/powerpoint/2010/main" val="2405235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Jacket installation and removal</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HaterJacketExample">
            <a:hlinkClick r:id="" action="ppaction://media"/>
            <a:extLst>
              <a:ext uri="{FF2B5EF4-FFF2-40B4-BE49-F238E27FC236}">
                <a16:creationId xmlns:a16="http://schemas.microsoft.com/office/drawing/2014/main" id="{FE9A9B75-ED02-43C5-86D2-138F715BA4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07803" y="2326597"/>
            <a:ext cx="2003031" cy="3555380"/>
          </a:xfrm>
          <a:prstGeom prst="rect">
            <a:avLst/>
          </a:prstGeom>
        </p:spPr>
      </p:pic>
      <p:pic>
        <p:nvPicPr>
          <p:cNvPr id="1026" name="Picture 2">
            <a:extLst>
              <a:ext uri="{FF2B5EF4-FFF2-40B4-BE49-F238E27FC236}">
                <a16:creationId xmlns:a16="http://schemas.microsoft.com/office/drawing/2014/main" id="{7102D531-526E-4C17-82D1-E858C2FEAB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31" b="69870"/>
          <a:stretch/>
        </p:blipFill>
        <p:spPr bwMode="auto">
          <a:xfrm>
            <a:off x="584541" y="976023"/>
            <a:ext cx="7651377" cy="7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20E70F91-6649-42B8-A06F-DCDACC69B0EA}"/>
              </a:ext>
            </a:extLst>
          </p:cNvPr>
          <p:cNvCxnSpPr>
            <a:cxnSpLocks/>
          </p:cNvCxnSpPr>
          <p:nvPr/>
        </p:nvCxnSpPr>
        <p:spPr>
          <a:xfrm>
            <a:off x="3635477" y="976023"/>
            <a:ext cx="156332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7CF9C0AE-1B4A-490F-A3D4-43368C4F0255}"/>
              </a:ext>
            </a:extLst>
          </p:cNvPr>
          <p:cNvSpPr txBox="1"/>
          <p:nvPr/>
        </p:nvSpPr>
        <p:spPr>
          <a:xfrm>
            <a:off x="3454045" y="553623"/>
            <a:ext cx="1926191" cy="430887"/>
          </a:xfrm>
          <a:prstGeom prst="rect">
            <a:avLst/>
          </a:prstGeom>
          <a:noFill/>
        </p:spPr>
        <p:txBody>
          <a:bodyPr wrap="square" rtlCol="0">
            <a:spAutoFit/>
          </a:bodyPr>
          <a:lstStyle/>
          <a:p>
            <a:pPr algn="ctr"/>
            <a:r>
              <a:rPr lang="en-US" sz="1100" dirty="0"/>
              <a:t>About 10ft long beam tube not directly accessible.</a:t>
            </a:r>
          </a:p>
        </p:txBody>
      </p:sp>
      <p:sp>
        <p:nvSpPr>
          <p:cNvPr id="12" name="TextBox 11">
            <a:extLst>
              <a:ext uri="{FF2B5EF4-FFF2-40B4-BE49-F238E27FC236}">
                <a16:creationId xmlns:a16="http://schemas.microsoft.com/office/drawing/2014/main" id="{034E8DDC-D04B-4A34-A147-0BE54663CE10}"/>
              </a:ext>
            </a:extLst>
          </p:cNvPr>
          <p:cNvSpPr txBox="1"/>
          <p:nvPr/>
        </p:nvSpPr>
        <p:spPr>
          <a:xfrm>
            <a:off x="398206" y="1784555"/>
            <a:ext cx="8362336" cy="646331"/>
          </a:xfrm>
          <a:prstGeom prst="rect">
            <a:avLst/>
          </a:prstGeom>
          <a:noFill/>
        </p:spPr>
        <p:txBody>
          <a:bodyPr wrap="square" rtlCol="0">
            <a:spAutoFit/>
          </a:bodyPr>
          <a:lstStyle/>
          <a:p>
            <a:pPr marL="285750" indent="-285750">
              <a:buFont typeface="Arial" panose="020B0604020202020204" pitchFamily="34" charset="0"/>
              <a:buChar char="•"/>
            </a:pPr>
            <a:r>
              <a:rPr lang="en-US" dirty="0"/>
              <a:t>Grommets and lace with special tying technique to install and removal of jacket from inaccessible area. </a:t>
            </a:r>
          </a:p>
        </p:txBody>
      </p:sp>
      <p:pic>
        <p:nvPicPr>
          <p:cNvPr id="14" name="Picture 13">
            <a:extLst>
              <a:ext uri="{FF2B5EF4-FFF2-40B4-BE49-F238E27FC236}">
                <a16:creationId xmlns:a16="http://schemas.microsoft.com/office/drawing/2014/main" id="{6E08EBC1-627C-4915-96AF-65E033C0C7B1}"/>
              </a:ext>
            </a:extLst>
          </p:cNvPr>
          <p:cNvPicPr>
            <a:picLocks noChangeAspect="1"/>
          </p:cNvPicPr>
          <p:nvPr/>
        </p:nvPicPr>
        <p:blipFill rotWithShape="1">
          <a:blip r:embed="rId6"/>
          <a:srcRect l="22554" t="20905" r="13138" b="10697"/>
          <a:stretch/>
        </p:blipFill>
        <p:spPr>
          <a:xfrm>
            <a:off x="5534437" y="2732687"/>
            <a:ext cx="3355121" cy="2743200"/>
          </a:xfrm>
          <a:prstGeom prst="rect">
            <a:avLst/>
          </a:prstGeom>
        </p:spPr>
      </p:pic>
      <p:pic>
        <p:nvPicPr>
          <p:cNvPr id="3" name="Picture 1">
            <a:extLst>
              <a:ext uri="{FF2B5EF4-FFF2-40B4-BE49-F238E27FC236}">
                <a16:creationId xmlns:a16="http://schemas.microsoft.com/office/drawing/2014/main" id="{D76ADCA4-FFFE-414F-959E-3EBE90B2AE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52" t="3681" r="42812" b="5053"/>
          <a:stretch/>
        </p:blipFill>
        <p:spPr bwMode="auto">
          <a:xfrm>
            <a:off x="64929" y="2486075"/>
            <a:ext cx="3268032" cy="320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F10F-92CA-4DEE-8020-7AB765D63CD7}"/>
              </a:ext>
            </a:extLst>
          </p:cNvPr>
          <p:cNvSpPr>
            <a:spLocks noGrp="1"/>
          </p:cNvSpPr>
          <p:nvPr>
            <p:ph type="title"/>
          </p:nvPr>
        </p:nvSpPr>
        <p:spPr>
          <a:xfrm>
            <a:off x="282962" y="-106893"/>
            <a:ext cx="7886700" cy="1245714"/>
          </a:xfrm>
        </p:spPr>
        <p:txBody>
          <a:bodyPr>
            <a:normAutofit/>
          </a:bodyPr>
          <a:lstStyle/>
          <a:p>
            <a:r>
              <a:rPr lang="en-US" sz="2000" dirty="0"/>
              <a:t>C-AD Vacuum Bakeout w/ NEG </a:t>
            </a:r>
            <a:r>
              <a:rPr lang="en-US" sz="2000" dirty="0">
                <a:solidFill>
                  <a:srgbClr val="FF0000"/>
                </a:solidFill>
              </a:rPr>
              <a:t>UPDATE graph with longer activation</a:t>
            </a:r>
          </a:p>
        </p:txBody>
      </p:sp>
      <p:pic>
        <p:nvPicPr>
          <p:cNvPr id="5" name="Content Placeholder 4">
            <a:extLst>
              <a:ext uri="{FF2B5EF4-FFF2-40B4-BE49-F238E27FC236}">
                <a16:creationId xmlns:a16="http://schemas.microsoft.com/office/drawing/2014/main" id="{CAAE64C0-8846-4315-B0F5-ECF2D605EE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16" t="17243" r="3873" b="9207"/>
          <a:stretch/>
        </p:blipFill>
        <p:spPr>
          <a:xfrm>
            <a:off x="282962" y="898954"/>
            <a:ext cx="5638336" cy="3260451"/>
          </a:xfrm>
        </p:spPr>
      </p:pic>
      <p:pic>
        <p:nvPicPr>
          <p:cNvPr id="8" name="Picture 7">
            <a:extLst>
              <a:ext uri="{FF2B5EF4-FFF2-40B4-BE49-F238E27FC236}">
                <a16:creationId xmlns:a16="http://schemas.microsoft.com/office/drawing/2014/main" id="{F5AB479A-AFFF-4FCC-923F-A1050A949E00}"/>
              </a:ext>
            </a:extLst>
          </p:cNvPr>
          <p:cNvPicPr>
            <a:picLocks noChangeAspect="1"/>
          </p:cNvPicPr>
          <p:nvPr/>
        </p:nvPicPr>
        <p:blipFill rotWithShape="1">
          <a:blip r:embed="rId3"/>
          <a:srcRect t="21827" b="30440"/>
          <a:stretch/>
        </p:blipFill>
        <p:spPr>
          <a:xfrm>
            <a:off x="783457" y="4226544"/>
            <a:ext cx="7577085" cy="2368124"/>
          </a:xfrm>
          <a:prstGeom prst="rect">
            <a:avLst/>
          </a:prstGeom>
        </p:spPr>
      </p:pic>
      <p:sp>
        <p:nvSpPr>
          <p:cNvPr id="3" name="Oval 2">
            <a:extLst>
              <a:ext uri="{FF2B5EF4-FFF2-40B4-BE49-F238E27FC236}">
                <a16:creationId xmlns:a16="http://schemas.microsoft.com/office/drawing/2014/main" id="{C2E52079-7BBC-4CE0-861F-97D062F13FC9}"/>
              </a:ext>
            </a:extLst>
          </p:cNvPr>
          <p:cNvSpPr/>
          <p:nvPr/>
        </p:nvSpPr>
        <p:spPr>
          <a:xfrm>
            <a:off x="4047166" y="1249245"/>
            <a:ext cx="795366" cy="440474"/>
          </a:xfrm>
          <a:prstGeom prst="ellipse">
            <a:avLst/>
          </a:prstGeom>
          <a:solidFill>
            <a:srgbClr val="FFFF00">
              <a:alpha val="16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DAD6AA-51C1-4028-8FC1-FCC7441A86BB}"/>
              </a:ext>
            </a:extLst>
          </p:cNvPr>
          <p:cNvSpPr txBox="1"/>
          <p:nvPr/>
        </p:nvSpPr>
        <p:spPr>
          <a:xfrm>
            <a:off x="5291195" y="815655"/>
            <a:ext cx="2878467" cy="523220"/>
          </a:xfrm>
          <a:prstGeom prst="rect">
            <a:avLst/>
          </a:prstGeom>
          <a:solidFill>
            <a:srgbClr val="FFFF00"/>
          </a:solidFill>
          <a:ln w="25400">
            <a:solidFill>
              <a:srgbClr val="00B050"/>
            </a:solidFill>
          </a:ln>
        </p:spPr>
        <p:txBody>
          <a:bodyPr wrap="square" rtlCol="0">
            <a:spAutoFit/>
          </a:bodyPr>
          <a:lstStyle/>
          <a:p>
            <a:r>
              <a:rPr lang="en-US" sz="1400" dirty="0"/>
              <a:t>Extend activation time by 10 hours, adds 1 day to process (Total ~5 days)</a:t>
            </a:r>
          </a:p>
        </p:txBody>
      </p:sp>
      <p:cxnSp>
        <p:nvCxnSpPr>
          <p:cNvPr id="9" name="Straight Arrow Connector 8">
            <a:extLst>
              <a:ext uri="{FF2B5EF4-FFF2-40B4-BE49-F238E27FC236}">
                <a16:creationId xmlns:a16="http://schemas.microsoft.com/office/drawing/2014/main" id="{FD14DA47-835F-42CD-ADD6-81211273DA60}"/>
              </a:ext>
            </a:extLst>
          </p:cNvPr>
          <p:cNvCxnSpPr>
            <a:cxnSpLocks/>
            <a:stCxn id="3" idx="7"/>
          </p:cNvCxnSpPr>
          <p:nvPr/>
        </p:nvCxnSpPr>
        <p:spPr>
          <a:xfrm flipV="1">
            <a:off x="4726053" y="1138821"/>
            <a:ext cx="538510" cy="174930"/>
          </a:xfrm>
          <a:prstGeom prst="straightConnector1">
            <a:avLst/>
          </a:prstGeom>
          <a:ln w="25400">
            <a:solidFill>
              <a:srgbClr val="00B05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A7B00D-6DC0-450B-89E7-69A820926DBC}"/>
              </a:ext>
            </a:extLst>
          </p:cNvPr>
          <p:cNvCxnSpPr>
            <a:cxnSpLocks/>
          </p:cNvCxnSpPr>
          <p:nvPr/>
        </p:nvCxnSpPr>
        <p:spPr>
          <a:xfrm flipH="1">
            <a:off x="4623619" y="3687097"/>
            <a:ext cx="1519084" cy="17108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52626151-842A-4B5D-9064-47805C0ECDDD}"/>
              </a:ext>
            </a:extLst>
          </p:cNvPr>
          <p:cNvCxnSpPr/>
          <p:nvPr/>
        </p:nvCxnSpPr>
        <p:spPr>
          <a:xfrm>
            <a:off x="6142703" y="3687097"/>
            <a:ext cx="833284" cy="0"/>
          </a:xfrm>
          <a:prstGeom prst="line">
            <a:avLst/>
          </a:prstGeom>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A5F73017-C7FA-4888-9B78-E70BDBD1DEDF}"/>
              </a:ext>
            </a:extLst>
          </p:cNvPr>
          <p:cNvSpPr txBox="1"/>
          <p:nvPr/>
        </p:nvSpPr>
        <p:spPr>
          <a:xfrm>
            <a:off x="7005484" y="3414252"/>
            <a:ext cx="1718187" cy="461665"/>
          </a:xfrm>
          <a:prstGeom prst="rect">
            <a:avLst/>
          </a:prstGeom>
          <a:noFill/>
        </p:spPr>
        <p:txBody>
          <a:bodyPr wrap="square" rtlCol="0">
            <a:spAutoFit/>
          </a:bodyPr>
          <a:lstStyle/>
          <a:p>
            <a:r>
              <a:rPr lang="en-US" sz="1200" dirty="0"/>
              <a:t>Longer tube, baking procedure remain same.</a:t>
            </a:r>
          </a:p>
        </p:txBody>
      </p:sp>
      <p:sp>
        <p:nvSpPr>
          <p:cNvPr id="12" name="TextBox 11">
            <a:extLst>
              <a:ext uri="{FF2B5EF4-FFF2-40B4-BE49-F238E27FC236}">
                <a16:creationId xmlns:a16="http://schemas.microsoft.com/office/drawing/2014/main" id="{EF003AC9-42CA-4D93-8CD7-75D372662130}"/>
              </a:ext>
            </a:extLst>
          </p:cNvPr>
          <p:cNvSpPr txBox="1"/>
          <p:nvPr/>
        </p:nvSpPr>
        <p:spPr>
          <a:xfrm>
            <a:off x="6022535" y="2874589"/>
            <a:ext cx="2878467" cy="523220"/>
          </a:xfrm>
          <a:prstGeom prst="rect">
            <a:avLst/>
          </a:prstGeom>
          <a:solidFill>
            <a:srgbClr val="FFFF00"/>
          </a:solidFill>
          <a:ln w="25400">
            <a:solidFill>
              <a:srgbClr val="00B050"/>
            </a:solidFill>
          </a:ln>
        </p:spPr>
        <p:txBody>
          <a:bodyPr wrap="square" rtlCol="0">
            <a:spAutoFit/>
          </a:bodyPr>
          <a:lstStyle/>
          <a:p>
            <a:r>
              <a:rPr lang="en-US" sz="1400" dirty="0"/>
              <a:t>Bakeout jacket system designed to meet zone (PID/SCR) control limits.</a:t>
            </a:r>
          </a:p>
        </p:txBody>
      </p:sp>
    </p:spTree>
    <p:extLst>
      <p:ext uri="{BB962C8B-B14F-4D97-AF65-F5344CB8AC3E}">
        <p14:creationId xmlns:p14="http://schemas.microsoft.com/office/powerpoint/2010/main" val="3814164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Schedule</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FE22EDC-C86B-4B2B-807D-185DB5155116}"/>
              </a:ext>
            </a:extLst>
          </p:cNvPr>
          <p:cNvSpPr txBox="1"/>
          <p:nvPr/>
        </p:nvSpPr>
        <p:spPr>
          <a:xfrm>
            <a:off x="254447" y="755374"/>
            <a:ext cx="8186168" cy="3139321"/>
          </a:xfrm>
          <a:prstGeom prst="rect">
            <a:avLst/>
          </a:prstGeom>
          <a:noFill/>
        </p:spPr>
        <p:txBody>
          <a:bodyPr wrap="square" rtlCol="0">
            <a:spAutoFit/>
          </a:bodyPr>
          <a:lstStyle/>
          <a:p>
            <a:r>
              <a:rPr lang="en-US" dirty="0"/>
              <a:t>Schedule:</a:t>
            </a:r>
          </a:p>
          <a:p>
            <a:pPr marL="285750" indent="-285750">
              <a:buFont typeface="Arial" panose="020B0604020202020204" pitchFamily="34" charset="0"/>
              <a:buChar char="•"/>
            </a:pPr>
            <a:r>
              <a:rPr lang="en-US" dirty="0"/>
              <a:t>Fabrication of strong back and fixtures: 05/22/22</a:t>
            </a:r>
          </a:p>
          <a:p>
            <a:pPr marL="285750" indent="-285750">
              <a:buFont typeface="Arial" panose="020B0604020202020204" pitchFamily="34" charset="0"/>
              <a:buChar char="•"/>
            </a:pPr>
            <a:r>
              <a:rPr lang="en-US" dirty="0"/>
              <a:t>Delivery of beam pipe at BNL: 06/15/22</a:t>
            </a:r>
          </a:p>
          <a:p>
            <a:pPr marL="285750" indent="-285750">
              <a:buFont typeface="Arial" panose="020B0604020202020204" pitchFamily="34" charset="0"/>
              <a:buChar char="•"/>
            </a:pPr>
            <a:r>
              <a:rPr lang="en-US" dirty="0"/>
              <a:t>Inspection and testing: 06/29/22</a:t>
            </a:r>
          </a:p>
          <a:p>
            <a:pPr marL="285750" indent="-285750">
              <a:buFont typeface="Arial" panose="020B0604020202020204" pitchFamily="34" charset="0"/>
              <a:buChar char="•"/>
            </a:pPr>
            <a:r>
              <a:rPr lang="en-US" dirty="0"/>
              <a:t>Delivery of heating jackets: 07/01/22 (Order dispatched 03/07/2022)</a:t>
            </a:r>
          </a:p>
          <a:p>
            <a:pPr marL="285750" indent="-285750">
              <a:buFont typeface="Arial" panose="020B0604020202020204" pitchFamily="34" charset="0"/>
              <a:buChar char="•"/>
            </a:pPr>
            <a:r>
              <a:rPr lang="en-US" dirty="0"/>
              <a:t>Fabrication and NEG coating of adjacent Al and SS beam pipes: 09/30/22</a:t>
            </a:r>
          </a:p>
          <a:p>
            <a:pPr marL="285750" indent="-285750">
              <a:buFont typeface="Arial" panose="020B0604020202020204" pitchFamily="34" charset="0"/>
              <a:buChar char="•"/>
            </a:pPr>
            <a:r>
              <a:rPr lang="en-US" dirty="0"/>
              <a:t>Coating schedule: ~3 weeks in September ‘22 (includes inspections, prep, coating, testing, packing (sooner if EIC a-C coating development is completed earlier) </a:t>
            </a:r>
          </a:p>
          <a:p>
            <a:pPr marL="285750" indent="-285750">
              <a:buFont typeface="Arial" panose="020B0604020202020204" pitchFamily="34" charset="0"/>
              <a:buChar char="•"/>
            </a:pPr>
            <a:r>
              <a:rPr lang="en-US" dirty="0"/>
              <a:t>Beam pipe available for installation by early October the latest.</a:t>
            </a:r>
          </a:p>
          <a:p>
            <a:pPr marL="742950" lvl="1" indent="-285750">
              <a:buFont typeface="Arial" panose="020B0604020202020204" pitchFamily="34" charset="0"/>
              <a:buChar char="•"/>
            </a:pPr>
            <a:r>
              <a:rPr lang="en-US" dirty="0"/>
              <a:t>Install, survey, pump, leak test, test INTT interim supports, prep bakeout, bake out, commission vacuum, final survey, remove bake out</a:t>
            </a:r>
          </a:p>
        </p:txBody>
      </p:sp>
    </p:spTree>
    <p:extLst>
      <p:ext uri="{BB962C8B-B14F-4D97-AF65-F5344CB8AC3E}">
        <p14:creationId xmlns:p14="http://schemas.microsoft.com/office/powerpoint/2010/main" val="302704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Beam pipe fabrication status (Al-Be)</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17515E-C7A8-406D-8036-3A695D80E53F}"/>
              </a:ext>
            </a:extLst>
          </p:cNvPr>
          <p:cNvPicPr>
            <a:picLocks noChangeAspect="1"/>
          </p:cNvPicPr>
          <p:nvPr/>
        </p:nvPicPr>
        <p:blipFill>
          <a:blip r:embed="rId2"/>
          <a:stretch>
            <a:fillRect/>
          </a:stretch>
        </p:blipFill>
        <p:spPr>
          <a:xfrm>
            <a:off x="453229" y="4332944"/>
            <a:ext cx="8268511" cy="2286000"/>
          </a:xfrm>
          <a:prstGeom prst="rect">
            <a:avLst/>
          </a:prstGeom>
        </p:spPr>
      </p:pic>
      <p:sp>
        <p:nvSpPr>
          <p:cNvPr id="6" name="TextBox 5">
            <a:extLst>
              <a:ext uri="{FF2B5EF4-FFF2-40B4-BE49-F238E27FC236}">
                <a16:creationId xmlns:a16="http://schemas.microsoft.com/office/drawing/2014/main" id="{EE48CF3F-AD50-48F3-8AEE-5E95AA0094FD}"/>
              </a:ext>
            </a:extLst>
          </p:cNvPr>
          <p:cNvSpPr txBox="1"/>
          <p:nvPr/>
        </p:nvSpPr>
        <p:spPr>
          <a:xfrm>
            <a:off x="562368" y="556621"/>
            <a:ext cx="8507890" cy="3573351"/>
          </a:xfrm>
          <a:prstGeom prst="rect">
            <a:avLst/>
          </a:prstGeom>
          <a:noFill/>
        </p:spPr>
        <p:txBody>
          <a:bodyPr wrap="square" rtlCol="0">
            <a:spAutoFit/>
          </a:bodyPr>
          <a:lstStyle/>
          <a:p>
            <a:pPr>
              <a:lnSpc>
                <a:spcPct val="125000"/>
              </a:lnSpc>
            </a:pPr>
            <a:r>
              <a:rPr lang="en-US" sz="1400" dirty="0"/>
              <a:t>Major updates:</a:t>
            </a:r>
          </a:p>
          <a:p>
            <a:pPr marL="285750" indent="-285750">
              <a:lnSpc>
                <a:spcPct val="125000"/>
              </a:lnSpc>
              <a:buFont typeface="Arial" panose="020B0604020202020204" pitchFamily="34" charset="0"/>
              <a:buChar char="•"/>
            </a:pPr>
            <a:r>
              <a:rPr lang="en-US" sz="1400" dirty="0"/>
              <a:t>Procurement of SS-Al bimetallic flanges – 11/18/21</a:t>
            </a:r>
          </a:p>
          <a:p>
            <a:pPr marL="285750" indent="-285750">
              <a:lnSpc>
                <a:spcPct val="125000"/>
              </a:lnSpc>
              <a:buFont typeface="Arial" panose="020B0604020202020204" pitchFamily="34" charset="0"/>
              <a:buChar char="•"/>
            </a:pPr>
            <a:r>
              <a:rPr lang="en-US" sz="1400" dirty="0"/>
              <a:t>Weld qualification - 01/07/22</a:t>
            </a:r>
          </a:p>
          <a:p>
            <a:pPr marL="285750" indent="-285750">
              <a:lnSpc>
                <a:spcPct val="125000"/>
              </a:lnSpc>
              <a:buFont typeface="Arial" panose="020B0604020202020204" pitchFamily="34" charset="0"/>
              <a:buChar char="•"/>
            </a:pPr>
            <a:r>
              <a:rPr lang="en-US" sz="1400" dirty="0"/>
              <a:t>NEG coating removal from Be tube ends – 01/14/22</a:t>
            </a:r>
          </a:p>
          <a:p>
            <a:pPr marL="285750" indent="-285750">
              <a:lnSpc>
                <a:spcPct val="125000"/>
              </a:lnSpc>
              <a:buFont typeface="Arial" panose="020B0604020202020204" pitchFamily="34" charset="0"/>
              <a:buChar char="•"/>
            </a:pPr>
            <a:r>
              <a:rPr lang="en-US" sz="1400" dirty="0"/>
              <a:t>Machining of Al tubes and cleaning/etching – 02/15/22</a:t>
            </a:r>
          </a:p>
          <a:p>
            <a:pPr marL="285750" indent="-285750">
              <a:lnSpc>
                <a:spcPct val="125000"/>
              </a:lnSpc>
              <a:buFont typeface="Arial" panose="020B0604020202020204" pitchFamily="34" charset="0"/>
              <a:buChar char="•"/>
            </a:pPr>
            <a:r>
              <a:rPr lang="en-US" sz="1400" dirty="0"/>
              <a:t>EBW  - two out of 12 is complete – 02/17/22</a:t>
            </a:r>
          </a:p>
          <a:p>
            <a:pPr marL="285750" indent="-285750">
              <a:lnSpc>
                <a:spcPct val="125000"/>
              </a:lnSpc>
              <a:buFont typeface="Arial" panose="020B0604020202020204" pitchFamily="34" charset="0"/>
              <a:buChar char="•"/>
            </a:pPr>
            <a:r>
              <a:rPr lang="en-US" sz="1400" dirty="0"/>
              <a:t>EBW  - 8 out of 12 were complete – 03/03/22.</a:t>
            </a:r>
          </a:p>
          <a:p>
            <a:pPr marL="285750" indent="-285750">
              <a:lnSpc>
                <a:spcPct val="125000"/>
              </a:lnSpc>
              <a:buFont typeface="Arial" panose="020B0604020202020204" pitchFamily="34" charset="0"/>
              <a:buChar char="•"/>
            </a:pPr>
            <a:r>
              <a:rPr lang="en-US" sz="1400" dirty="0"/>
              <a:t>But Al-Be weld joint leaks. Misalignment between welding torch and the weld joint are causes for failure. 4 out of 8 needs to be rewelded. </a:t>
            </a:r>
          </a:p>
          <a:p>
            <a:pPr marL="285750" indent="-285750">
              <a:lnSpc>
                <a:spcPct val="125000"/>
              </a:lnSpc>
              <a:buFont typeface="Arial" panose="020B0604020202020204" pitchFamily="34" charset="0"/>
              <a:buChar char="•"/>
            </a:pPr>
            <a:r>
              <a:rPr lang="en-US" sz="1400" dirty="0"/>
              <a:t>Be tube ends are to be refaced. </a:t>
            </a:r>
            <a:r>
              <a:rPr lang="en-US" sz="1400" dirty="0" err="1"/>
              <a:t>Materion</a:t>
            </a:r>
            <a:r>
              <a:rPr lang="en-US" sz="1400" dirty="0"/>
              <a:t> has spare Aluminum stubs.</a:t>
            </a:r>
          </a:p>
          <a:p>
            <a:pPr marL="285750" indent="-285750">
              <a:lnSpc>
                <a:spcPct val="125000"/>
              </a:lnSpc>
              <a:buFont typeface="Arial" panose="020B0604020202020204" pitchFamily="34" charset="0"/>
              <a:buChar char="•"/>
            </a:pPr>
            <a:r>
              <a:rPr lang="en-US" sz="1400" b="1" dirty="0"/>
              <a:t>Expected delivery of beam tube to BNL – 06/15/22</a:t>
            </a:r>
          </a:p>
          <a:p>
            <a:pPr marL="285750" indent="-285750">
              <a:lnSpc>
                <a:spcPct val="125000"/>
              </a:lnSpc>
              <a:buFont typeface="Arial" panose="020B0604020202020204" pitchFamily="34" charset="0"/>
              <a:buChar char="•"/>
            </a:pPr>
            <a:r>
              <a:rPr lang="en-US" sz="1400" b="1" dirty="0"/>
              <a:t>Inspection and testing – 06/29/22</a:t>
            </a:r>
          </a:p>
          <a:p>
            <a:pPr marL="285750" indent="-285750">
              <a:lnSpc>
                <a:spcPct val="125000"/>
              </a:lnSpc>
              <a:buFont typeface="Arial" panose="020B0604020202020204" pitchFamily="34" charset="0"/>
              <a:buChar char="•"/>
            </a:pPr>
            <a:r>
              <a:rPr lang="en-US" sz="1400" b="1" dirty="0"/>
              <a:t>NEG coating and vacuum performance check – 09/30/22</a:t>
            </a:r>
          </a:p>
        </p:txBody>
      </p:sp>
    </p:spTree>
    <p:extLst>
      <p:ext uri="{BB962C8B-B14F-4D97-AF65-F5344CB8AC3E}">
        <p14:creationId xmlns:p14="http://schemas.microsoft.com/office/powerpoint/2010/main" val="320514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Beam pipe fabrication status (Adjacent Al and SS pipes)</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498D5E6D-13AA-4004-A810-13C5093E5E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7" t="9958" r="58680" b="78521"/>
          <a:stretch/>
        </p:blipFill>
        <p:spPr bwMode="auto">
          <a:xfrm>
            <a:off x="678425" y="4253354"/>
            <a:ext cx="7635882" cy="93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DDB880-535A-448D-A7D3-FCA383CE36E8}"/>
              </a:ext>
            </a:extLst>
          </p:cNvPr>
          <p:cNvPicPr>
            <a:picLocks noChangeAspect="1"/>
          </p:cNvPicPr>
          <p:nvPr/>
        </p:nvPicPr>
        <p:blipFill>
          <a:blip r:embed="rId3"/>
          <a:stretch>
            <a:fillRect/>
          </a:stretch>
        </p:blipFill>
        <p:spPr>
          <a:xfrm>
            <a:off x="369948" y="609429"/>
            <a:ext cx="8404104" cy="3657600"/>
          </a:xfrm>
          <a:prstGeom prst="rect">
            <a:avLst/>
          </a:prstGeom>
        </p:spPr>
      </p:pic>
      <p:cxnSp>
        <p:nvCxnSpPr>
          <p:cNvPr id="9" name="Straight Arrow Connector 8">
            <a:extLst>
              <a:ext uri="{FF2B5EF4-FFF2-40B4-BE49-F238E27FC236}">
                <a16:creationId xmlns:a16="http://schemas.microsoft.com/office/drawing/2014/main" id="{913D9B93-7C05-41DD-9286-EAB82409B273}"/>
              </a:ext>
            </a:extLst>
          </p:cNvPr>
          <p:cNvCxnSpPr/>
          <p:nvPr/>
        </p:nvCxnSpPr>
        <p:spPr>
          <a:xfrm>
            <a:off x="2337619" y="3178277"/>
            <a:ext cx="3303639" cy="14232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7CDCBEE3-4425-47CB-994D-A09C80D8AC78}"/>
              </a:ext>
            </a:extLst>
          </p:cNvPr>
          <p:cNvCxnSpPr>
            <a:cxnSpLocks/>
          </p:cNvCxnSpPr>
          <p:nvPr/>
        </p:nvCxnSpPr>
        <p:spPr>
          <a:xfrm>
            <a:off x="1192727" y="2789041"/>
            <a:ext cx="1056402" cy="18124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9CA4E2F-3A46-4A9D-B28A-216180AF175A}"/>
              </a:ext>
            </a:extLst>
          </p:cNvPr>
          <p:cNvSpPr txBox="1"/>
          <p:nvPr/>
        </p:nvSpPr>
        <p:spPr>
          <a:xfrm>
            <a:off x="369948" y="5189877"/>
            <a:ext cx="8519610"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t>Beam line is symmetric around IP</a:t>
            </a:r>
            <a:r>
              <a:rPr lang="en-US" sz="1400" dirty="0"/>
              <a:t>.</a:t>
            </a:r>
          </a:p>
          <a:p>
            <a:pPr marL="285750" indent="-285750">
              <a:buFont typeface="Arial" panose="020B0604020202020204" pitchFamily="34" charset="0"/>
              <a:buChar char="•"/>
            </a:pPr>
            <a:r>
              <a:rPr lang="en-US" sz="1400" dirty="0"/>
              <a:t>5” pipe with transition: Existing pipes will be modified. One need to be cut and another need to be welded to make to desired length. </a:t>
            </a:r>
          </a:p>
          <a:p>
            <a:pPr marL="285750" indent="-285750">
              <a:buFont typeface="Arial" panose="020B0604020202020204" pitchFamily="34" charset="0"/>
              <a:buChar char="•"/>
            </a:pPr>
            <a:r>
              <a:rPr lang="en-US" sz="1400" dirty="0"/>
              <a:t>3” pipe with transition: Existing pipes will be modified. Both cone sections need modification. One need to be cut and another need to be welded (with new spool and NEG coated) to make to desired length. </a:t>
            </a:r>
          </a:p>
        </p:txBody>
      </p:sp>
    </p:spTree>
    <p:extLst>
      <p:ext uri="{BB962C8B-B14F-4D97-AF65-F5344CB8AC3E}">
        <p14:creationId xmlns:p14="http://schemas.microsoft.com/office/powerpoint/2010/main" val="3367181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0A7F56D5-D0E2-4BB9-B79C-FB96A58F3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9377"/>
            <a:ext cx="4252772" cy="558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761DA258-E9B3-4B4E-92D9-19B89F6F81FC}"/>
              </a:ext>
            </a:extLst>
          </p:cNvPr>
          <p:cNvSpPr>
            <a:spLocks noGrp="1"/>
          </p:cNvSpPr>
          <p:nvPr>
            <p:ph type="title"/>
          </p:nvPr>
        </p:nvSpPr>
        <p:spPr>
          <a:xfrm>
            <a:off x="752081" y="329787"/>
            <a:ext cx="7212398" cy="644524"/>
          </a:xfrm>
        </p:spPr>
        <p:txBody>
          <a:bodyPr>
            <a:normAutofit fontScale="90000"/>
          </a:bodyPr>
          <a:lstStyle/>
          <a:p>
            <a:r>
              <a:rPr lang="en-US" altLang="en-US" dirty="0"/>
              <a:t>Cylindrical Magnetron Coating System, B902 </a:t>
            </a:r>
            <a:endParaRPr lang="en-US" altLang="en-US" dirty="0">
              <a:solidFill>
                <a:srgbClr val="FF0000"/>
              </a:solidFill>
            </a:endParaRPr>
          </a:p>
        </p:txBody>
      </p:sp>
      <p:pic>
        <p:nvPicPr>
          <p:cNvPr id="14341" name="Picture 3" descr="E:\DCIM\100OLYMP\P1010087.JPG">
            <a:extLst>
              <a:ext uri="{FF2B5EF4-FFF2-40B4-BE49-F238E27FC236}">
                <a16:creationId xmlns:a16="http://schemas.microsoft.com/office/drawing/2014/main" id="{7FCF91A9-3B99-463B-8390-314E9C57B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27" y="1563905"/>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E:\DCIM\100OLYMP\P1010099.JPG">
            <a:extLst>
              <a:ext uri="{FF2B5EF4-FFF2-40B4-BE49-F238E27FC236}">
                <a16:creationId xmlns:a16="http://schemas.microsoft.com/office/drawing/2014/main" id="{740462A9-5CB0-4E56-A078-2C4F32FBF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999" t="37778" r="40833" b="37778"/>
          <a:stretch>
            <a:fillRect/>
          </a:stretch>
        </p:blipFill>
        <p:spPr bwMode="auto">
          <a:xfrm rot="16200000">
            <a:off x="1361284" y="4680289"/>
            <a:ext cx="1971760" cy="188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E61A-525B-43C0-BC88-99C1D721B52F}"/>
              </a:ext>
            </a:extLst>
          </p:cNvPr>
          <p:cNvSpPr>
            <a:spLocks noGrp="1"/>
          </p:cNvSpPr>
          <p:nvPr>
            <p:ph type="title"/>
          </p:nvPr>
        </p:nvSpPr>
        <p:spPr>
          <a:xfrm>
            <a:off x="628650" y="316788"/>
            <a:ext cx="7886700" cy="851913"/>
          </a:xfrm>
        </p:spPr>
        <p:txBody>
          <a:bodyPr>
            <a:normAutofit fontScale="90000"/>
          </a:bodyPr>
          <a:lstStyle/>
          <a:p>
            <a:r>
              <a:rPr lang="en-US" dirty="0"/>
              <a:t>Building 902 Vertical Coating System</a:t>
            </a:r>
            <a:br>
              <a:rPr lang="en-US" dirty="0"/>
            </a:br>
            <a:endParaRPr lang="en-US" dirty="0">
              <a:solidFill>
                <a:srgbClr val="FF0000"/>
              </a:solidFill>
            </a:endParaRPr>
          </a:p>
        </p:txBody>
      </p:sp>
      <p:pic>
        <p:nvPicPr>
          <p:cNvPr id="5" name="Picture 4">
            <a:extLst>
              <a:ext uri="{FF2B5EF4-FFF2-40B4-BE49-F238E27FC236}">
                <a16:creationId xmlns:a16="http://schemas.microsoft.com/office/drawing/2014/main" id="{0F38D075-94C6-437C-9EBC-CEFD87C242AB}"/>
              </a:ext>
            </a:extLst>
          </p:cNvPr>
          <p:cNvPicPr>
            <a:picLocks noChangeAspect="1"/>
          </p:cNvPicPr>
          <p:nvPr/>
        </p:nvPicPr>
        <p:blipFill rotWithShape="1">
          <a:blip r:embed="rId2">
            <a:extLst>
              <a:ext uri="{28A0092B-C50C-407E-A947-70E740481C1C}">
                <a14:useLocalDpi xmlns:a14="http://schemas.microsoft.com/office/drawing/2010/main" val="0"/>
              </a:ext>
            </a:extLst>
          </a:blip>
          <a:srcRect l="7594" t="23115"/>
          <a:stretch/>
        </p:blipFill>
        <p:spPr>
          <a:xfrm rot="16200000">
            <a:off x="184084" y="2552352"/>
            <a:ext cx="4530059" cy="2826879"/>
          </a:xfrm>
          <a:prstGeom prst="rect">
            <a:avLst/>
          </a:prstGeom>
        </p:spPr>
      </p:pic>
      <p:pic>
        <p:nvPicPr>
          <p:cNvPr id="7" name="Picture 6">
            <a:extLst>
              <a:ext uri="{FF2B5EF4-FFF2-40B4-BE49-F238E27FC236}">
                <a16:creationId xmlns:a16="http://schemas.microsoft.com/office/drawing/2014/main" id="{16AC8C71-DBF0-411E-B606-C2E7AABCD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872" y="939566"/>
            <a:ext cx="3653781" cy="2740336"/>
          </a:xfrm>
          <a:prstGeom prst="rect">
            <a:avLst/>
          </a:prstGeom>
        </p:spPr>
      </p:pic>
      <p:pic>
        <p:nvPicPr>
          <p:cNvPr id="8" name="id-379B9E57-8E81-4FE8-87BF-6951DC92587D" descr="Image.jpeg">
            <a:extLst>
              <a:ext uri="{FF2B5EF4-FFF2-40B4-BE49-F238E27FC236}">
                <a16:creationId xmlns:a16="http://schemas.microsoft.com/office/drawing/2014/main" id="{9BCAC846-7D69-425F-AE78-F4E07D25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872" y="3755097"/>
            <a:ext cx="3653781" cy="274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0FCFED7-480D-4AF6-A07F-C439F52635AA}"/>
              </a:ext>
            </a:extLst>
          </p:cNvPr>
          <p:cNvSpPr txBox="1"/>
          <p:nvPr/>
        </p:nvSpPr>
        <p:spPr>
          <a:xfrm>
            <a:off x="979328" y="777432"/>
            <a:ext cx="3192284" cy="923330"/>
          </a:xfrm>
          <a:prstGeom prst="rect">
            <a:avLst/>
          </a:prstGeom>
          <a:noFill/>
        </p:spPr>
        <p:txBody>
          <a:bodyPr wrap="square" rtlCol="0">
            <a:spAutoFit/>
          </a:bodyPr>
          <a:lstStyle/>
          <a:p>
            <a:r>
              <a:rPr lang="en-US" dirty="0"/>
              <a:t>-Non-Evaporable Getter</a:t>
            </a:r>
          </a:p>
          <a:p>
            <a:r>
              <a:rPr lang="en-US" dirty="0"/>
              <a:t>-Titanium Nitride</a:t>
            </a:r>
          </a:p>
          <a:p>
            <a:r>
              <a:rPr lang="en-US" dirty="0"/>
              <a:t>-amorphous Carbon</a:t>
            </a:r>
          </a:p>
        </p:txBody>
      </p:sp>
    </p:spTree>
    <p:extLst>
      <p:ext uri="{BB962C8B-B14F-4D97-AF65-F5344CB8AC3E}">
        <p14:creationId xmlns:p14="http://schemas.microsoft.com/office/powerpoint/2010/main" val="52477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Set Up to NEG Coat the beam pipe</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89A7383-7540-4AF7-BED4-621B49EFBE92}"/>
              </a:ext>
            </a:extLst>
          </p:cNvPr>
          <p:cNvPicPr>
            <a:picLocks noChangeAspect="1"/>
          </p:cNvPicPr>
          <p:nvPr/>
        </p:nvPicPr>
        <p:blipFill rotWithShape="1">
          <a:blip r:embed="rId2"/>
          <a:srcRect l="23096" r="20950"/>
          <a:stretch/>
        </p:blipFill>
        <p:spPr>
          <a:xfrm>
            <a:off x="2682356" y="746903"/>
            <a:ext cx="1533011" cy="1828800"/>
          </a:xfrm>
          <a:prstGeom prst="rect">
            <a:avLst/>
          </a:prstGeom>
        </p:spPr>
      </p:pic>
      <p:grpSp>
        <p:nvGrpSpPr>
          <p:cNvPr id="13" name="Group 12">
            <a:extLst>
              <a:ext uri="{FF2B5EF4-FFF2-40B4-BE49-F238E27FC236}">
                <a16:creationId xmlns:a16="http://schemas.microsoft.com/office/drawing/2014/main" id="{E97C5FB8-A2AD-4777-A5E2-D8E4496634CE}"/>
              </a:ext>
            </a:extLst>
          </p:cNvPr>
          <p:cNvGrpSpPr/>
          <p:nvPr/>
        </p:nvGrpSpPr>
        <p:grpSpPr>
          <a:xfrm>
            <a:off x="300111" y="737424"/>
            <a:ext cx="2251360" cy="5451131"/>
            <a:chOff x="12519" y="914400"/>
            <a:chExt cx="2251360" cy="5451131"/>
          </a:xfrm>
        </p:grpSpPr>
        <p:pic>
          <p:nvPicPr>
            <p:cNvPr id="12" name="Picture 11">
              <a:extLst>
                <a:ext uri="{FF2B5EF4-FFF2-40B4-BE49-F238E27FC236}">
                  <a16:creationId xmlns:a16="http://schemas.microsoft.com/office/drawing/2014/main" id="{83C6BA3E-FB22-4660-A218-D752C5FDA22B}"/>
                </a:ext>
              </a:extLst>
            </p:cNvPr>
            <p:cNvPicPr>
              <a:picLocks noChangeAspect="1"/>
            </p:cNvPicPr>
            <p:nvPr/>
          </p:nvPicPr>
          <p:blipFill rotWithShape="1">
            <a:blip r:embed="rId3"/>
            <a:srcRect l="9830" r="5635" b="632"/>
            <a:stretch/>
          </p:blipFill>
          <p:spPr>
            <a:xfrm>
              <a:off x="858741" y="914400"/>
              <a:ext cx="834887" cy="4997392"/>
            </a:xfrm>
            <a:prstGeom prst="rect">
              <a:avLst/>
            </a:prstGeom>
          </p:spPr>
        </p:pic>
        <p:sp>
          <p:nvSpPr>
            <p:cNvPr id="6" name="TextBox 5">
              <a:extLst>
                <a:ext uri="{FF2B5EF4-FFF2-40B4-BE49-F238E27FC236}">
                  <a16:creationId xmlns:a16="http://schemas.microsoft.com/office/drawing/2014/main" id="{82D2913C-A71D-4BBE-8252-127AACE15D41}"/>
                </a:ext>
              </a:extLst>
            </p:cNvPr>
            <p:cNvSpPr txBox="1"/>
            <p:nvPr/>
          </p:nvSpPr>
          <p:spPr>
            <a:xfrm>
              <a:off x="559737" y="6057754"/>
              <a:ext cx="1359668" cy="307777"/>
            </a:xfrm>
            <a:prstGeom prst="rect">
              <a:avLst/>
            </a:prstGeom>
            <a:noFill/>
          </p:spPr>
          <p:txBody>
            <a:bodyPr wrap="square" rtlCol="0">
              <a:spAutoFit/>
            </a:bodyPr>
            <a:lstStyle/>
            <a:p>
              <a:r>
                <a:rPr lang="en-US" sz="1400" dirty="0"/>
                <a:t>NEG coating Pit </a:t>
              </a:r>
            </a:p>
          </p:txBody>
        </p:sp>
        <p:cxnSp>
          <p:nvCxnSpPr>
            <p:cNvPr id="19" name="Straight Arrow Connector 18">
              <a:extLst>
                <a:ext uri="{FF2B5EF4-FFF2-40B4-BE49-F238E27FC236}">
                  <a16:creationId xmlns:a16="http://schemas.microsoft.com/office/drawing/2014/main" id="{9FC6DA1B-BDB5-4358-8525-EA2058A67D02}"/>
                </a:ext>
              </a:extLst>
            </p:cNvPr>
            <p:cNvCxnSpPr>
              <a:cxnSpLocks/>
            </p:cNvCxnSpPr>
            <p:nvPr/>
          </p:nvCxnSpPr>
          <p:spPr>
            <a:xfrm flipV="1">
              <a:off x="559737" y="1741336"/>
              <a:ext cx="338760" cy="1351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F00BFFD0-53CE-446D-8779-9E9BAE7AD1A1}"/>
                </a:ext>
              </a:extLst>
            </p:cNvPr>
            <p:cNvSpPr txBox="1"/>
            <p:nvPr/>
          </p:nvSpPr>
          <p:spPr>
            <a:xfrm>
              <a:off x="204328" y="1714667"/>
              <a:ext cx="448419" cy="276999"/>
            </a:xfrm>
            <a:prstGeom prst="rect">
              <a:avLst/>
            </a:prstGeom>
            <a:noFill/>
          </p:spPr>
          <p:txBody>
            <a:bodyPr wrap="square" rtlCol="0">
              <a:spAutoFit/>
            </a:bodyPr>
            <a:lstStyle/>
            <a:p>
              <a:r>
                <a:rPr lang="en-US" sz="1200" dirty="0"/>
                <a:t>Pit</a:t>
              </a:r>
            </a:p>
          </p:txBody>
        </p:sp>
        <p:cxnSp>
          <p:nvCxnSpPr>
            <p:cNvPr id="22" name="Straight Arrow Connector 21">
              <a:extLst>
                <a:ext uri="{FF2B5EF4-FFF2-40B4-BE49-F238E27FC236}">
                  <a16:creationId xmlns:a16="http://schemas.microsoft.com/office/drawing/2014/main" id="{75D586C6-D425-42CC-8DA6-E56C7A61AC2B}"/>
                </a:ext>
              </a:extLst>
            </p:cNvPr>
            <p:cNvCxnSpPr>
              <a:cxnSpLocks/>
              <a:stCxn id="24" idx="3"/>
            </p:cNvCxnSpPr>
            <p:nvPr/>
          </p:nvCxnSpPr>
          <p:spPr>
            <a:xfrm flipV="1">
              <a:off x="760274" y="2759103"/>
              <a:ext cx="551691" cy="2557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D8BFD619-6AB5-4B32-8CF5-886165AB8728}"/>
                </a:ext>
              </a:extLst>
            </p:cNvPr>
            <p:cNvSpPr txBox="1"/>
            <p:nvPr/>
          </p:nvSpPr>
          <p:spPr>
            <a:xfrm>
              <a:off x="12519" y="2783987"/>
              <a:ext cx="747755" cy="461665"/>
            </a:xfrm>
            <a:prstGeom prst="rect">
              <a:avLst/>
            </a:prstGeom>
            <a:noFill/>
          </p:spPr>
          <p:txBody>
            <a:bodyPr wrap="square" rtlCol="0">
              <a:spAutoFit/>
            </a:bodyPr>
            <a:lstStyle/>
            <a:p>
              <a:r>
                <a:rPr lang="en-US" sz="1200" dirty="0"/>
                <a:t>Solenoid magnet</a:t>
              </a:r>
            </a:p>
          </p:txBody>
        </p:sp>
        <p:sp>
          <p:nvSpPr>
            <p:cNvPr id="30" name="Rectangle 29">
              <a:extLst>
                <a:ext uri="{FF2B5EF4-FFF2-40B4-BE49-F238E27FC236}">
                  <a16:creationId xmlns:a16="http://schemas.microsoft.com/office/drawing/2014/main" id="{D65FBD40-EE76-4059-8650-AAAA98405A32}"/>
                </a:ext>
              </a:extLst>
            </p:cNvPr>
            <p:cNvSpPr/>
            <p:nvPr/>
          </p:nvSpPr>
          <p:spPr>
            <a:xfrm>
              <a:off x="898497" y="1280160"/>
              <a:ext cx="715618" cy="43450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09A6C702-8A71-4178-8723-45A40529E9FD}"/>
                </a:ext>
              </a:extLst>
            </p:cNvPr>
            <p:cNvCxnSpPr>
              <a:cxnSpLocks/>
            </p:cNvCxnSpPr>
            <p:nvPr/>
          </p:nvCxnSpPr>
          <p:spPr>
            <a:xfrm>
              <a:off x="1614115" y="1447137"/>
              <a:ext cx="649764" cy="130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22093FCF-DF85-4D76-9E29-1BB06C5955D0}"/>
              </a:ext>
            </a:extLst>
          </p:cNvPr>
          <p:cNvSpPr txBox="1"/>
          <p:nvPr/>
        </p:nvSpPr>
        <p:spPr>
          <a:xfrm>
            <a:off x="4618701" y="4881720"/>
            <a:ext cx="1522673" cy="461665"/>
          </a:xfrm>
          <a:prstGeom prst="rect">
            <a:avLst/>
          </a:prstGeom>
          <a:noFill/>
        </p:spPr>
        <p:txBody>
          <a:bodyPr wrap="square" rtlCol="0">
            <a:spAutoFit/>
          </a:bodyPr>
          <a:lstStyle/>
          <a:p>
            <a:pPr algn="ctr"/>
            <a:r>
              <a:rPr lang="en-US" sz="1200" dirty="0"/>
              <a:t>Beam pipe with strong back assembly</a:t>
            </a:r>
          </a:p>
        </p:txBody>
      </p:sp>
      <p:cxnSp>
        <p:nvCxnSpPr>
          <p:cNvPr id="38" name="Straight Arrow Connector 37">
            <a:extLst>
              <a:ext uri="{FF2B5EF4-FFF2-40B4-BE49-F238E27FC236}">
                <a16:creationId xmlns:a16="http://schemas.microsoft.com/office/drawing/2014/main" id="{D2718945-7BCC-4B7E-A17B-D1E5BD3D2BE5}"/>
              </a:ext>
            </a:extLst>
          </p:cNvPr>
          <p:cNvCxnSpPr>
            <a:cxnSpLocks/>
          </p:cNvCxnSpPr>
          <p:nvPr/>
        </p:nvCxnSpPr>
        <p:spPr>
          <a:xfrm>
            <a:off x="3463635" y="1522172"/>
            <a:ext cx="1103354" cy="42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C00359E9-E5D3-426F-8B85-EBF003129CFB}"/>
              </a:ext>
            </a:extLst>
          </p:cNvPr>
          <p:cNvPicPr>
            <a:picLocks noChangeAspect="1"/>
          </p:cNvPicPr>
          <p:nvPr/>
        </p:nvPicPr>
        <p:blipFill rotWithShape="1">
          <a:blip r:embed="rId4"/>
          <a:srcRect t="2055" b="13907"/>
          <a:stretch/>
        </p:blipFill>
        <p:spPr>
          <a:xfrm>
            <a:off x="4618701" y="639129"/>
            <a:ext cx="1090089" cy="4114800"/>
          </a:xfrm>
          <a:prstGeom prst="rect">
            <a:avLst/>
          </a:prstGeom>
        </p:spPr>
      </p:pic>
    </p:spTree>
    <p:extLst>
      <p:ext uri="{BB962C8B-B14F-4D97-AF65-F5344CB8AC3E}">
        <p14:creationId xmlns:p14="http://schemas.microsoft.com/office/powerpoint/2010/main" val="187369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stationary&#10;&#10;Description automatically generated">
            <a:extLst>
              <a:ext uri="{FF2B5EF4-FFF2-40B4-BE49-F238E27FC236}">
                <a16:creationId xmlns:a16="http://schemas.microsoft.com/office/drawing/2014/main" id="{E0EFED17-2BB3-406A-B6DB-00EB4C91F7AF}"/>
              </a:ext>
            </a:extLst>
          </p:cNvPr>
          <p:cNvPicPr>
            <a:picLocks noChangeAspect="1"/>
          </p:cNvPicPr>
          <p:nvPr/>
        </p:nvPicPr>
        <p:blipFill rotWithShape="1">
          <a:blip r:embed="rId2">
            <a:extLst>
              <a:ext uri="{28A0092B-C50C-407E-A947-70E740481C1C}">
                <a14:useLocalDpi xmlns:a14="http://schemas.microsoft.com/office/drawing/2010/main" val="0"/>
              </a:ext>
            </a:extLst>
          </a:blip>
          <a:srcRect l="27863" t="14778" r="30767" b="15850"/>
          <a:stretch/>
        </p:blipFill>
        <p:spPr>
          <a:xfrm>
            <a:off x="7713835" y="3387725"/>
            <a:ext cx="1142848" cy="2529614"/>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0A4B1688-810D-4402-BC35-8CD102D11606}"/>
              </a:ext>
            </a:extLst>
          </p:cNvPr>
          <p:cNvPicPr>
            <a:picLocks noChangeAspect="1"/>
          </p:cNvPicPr>
          <p:nvPr/>
        </p:nvPicPr>
        <p:blipFill rotWithShape="1">
          <a:blip r:embed="rId3">
            <a:extLst>
              <a:ext uri="{28A0092B-C50C-407E-A947-70E740481C1C}">
                <a14:useLocalDpi xmlns:a14="http://schemas.microsoft.com/office/drawing/2010/main" val="0"/>
              </a:ext>
            </a:extLst>
          </a:blip>
          <a:srcRect l="11233" t="9766" r="16025" b="12745"/>
          <a:stretch/>
        </p:blipFill>
        <p:spPr>
          <a:xfrm>
            <a:off x="5197754" y="3670097"/>
            <a:ext cx="1912496" cy="2243986"/>
          </a:xfrm>
          <a:prstGeom prst="rect">
            <a:avLst/>
          </a:prstGeom>
        </p:spPr>
      </p:pic>
      <p:sp>
        <p:nvSpPr>
          <p:cNvPr id="8" name="Title 1">
            <a:extLst>
              <a:ext uri="{FF2B5EF4-FFF2-40B4-BE49-F238E27FC236}">
                <a16:creationId xmlns:a16="http://schemas.microsoft.com/office/drawing/2014/main" id="{37C05334-F11D-4BF2-BB01-0D8ABE54D655}"/>
              </a:ext>
            </a:extLst>
          </p:cNvPr>
          <p:cNvSpPr txBox="1">
            <a:spLocks/>
          </p:cNvSpPr>
          <p:nvPr/>
        </p:nvSpPr>
        <p:spPr>
          <a:xfrm>
            <a:off x="170614" y="62557"/>
            <a:ext cx="8210061"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t>Set Up to NEG Coat the beam pipe</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B2306D3-0EB7-4998-976F-6417421B71A8}"/>
              </a:ext>
            </a:extLst>
          </p:cNvPr>
          <p:cNvSpPr txBox="1"/>
          <p:nvPr/>
        </p:nvSpPr>
        <p:spPr>
          <a:xfrm>
            <a:off x="7259035" y="2760145"/>
            <a:ext cx="1778898" cy="461665"/>
          </a:xfrm>
          <a:prstGeom prst="rect">
            <a:avLst/>
          </a:prstGeom>
          <a:noFill/>
        </p:spPr>
        <p:txBody>
          <a:bodyPr wrap="square" rtlCol="0">
            <a:spAutoFit/>
          </a:bodyPr>
          <a:lstStyle/>
          <a:p>
            <a:pPr algn="ctr"/>
            <a:r>
              <a:rPr lang="en-US" sz="1200" dirty="0"/>
              <a:t>Ceramic Sleeve to isolate and align the cathode</a:t>
            </a:r>
          </a:p>
        </p:txBody>
      </p:sp>
      <p:cxnSp>
        <p:nvCxnSpPr>
          <p:cNvPr id="55" name="Straight Arrow Connector 54">
            <a:extLst>
              <a:ext uri="{FF2B5EF4-FFF2-40B4-BE49-F238E27FC236}">
                <a16:creationId xmlns:a16="http://schemas.microsoft.com/office/drawing/2014/main" id="{DBDF90DC-BBDF-4A52-8298-BFC6EF0119D7}"/>
              </a:ext>
            </a:extLst>
          </p:cNvPr>
          <p:cNvCxnSpPr>
            <a:cxnSpLocks/>
          </p:cNvCxnSpPr>
          <p:nvPr/>
        </p:nvCxnSpPr>
        <p:spPr>
          <a:xfrm flipV="1">
            <a:off x="6054213" y="4852215"/>
            <a:ext cx="332264" cy="1221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A4F36B94-F695-4483-B9AE-00594DC10185}"/>
              </a:ext>
            </a:extLst>
          </p:cNvPr>
          <p:cNvSpPr txBox="1"/>
          <p:nvPr/>
        </p:nvSpPr>
        <p:spPr>
          <a:xfrm>
            <a:off x="5305736" y="6073861"/>
            <a:ext cx="1696532" cy="646331"/>
          </a:xfrm>
          <a:prstGeom prst="rect">
            <a:avLst/>
          </a:prstGeom>
          <a:noFill/>
        </p:spPr>
        <p:txBody>
          <a:bodyPr wrap="square" rtlCol="0">
            <a:spAutoFit/>
          </a:bodyPr>
          <a:lstStyle/>
          <a:p>
            <a:pPr algn="ctr"/>
            <a:r>
              <a:rPr lang="en-US" sz="1200" dirty="0"/>
              <a:t>Four such Ceramic discs to center the cathode along the beam tube</a:t>
            </a:r>
          </a:p>
        </p:txBody>
      </p:sp>
      <p:pic>
        <p:nvPicPr>
          <p:cNvPr id="41" name="Content Placeholder 4" descr="A picture containing text, yellow&#10;&#10;Description automatically generated">
            <a:extLst>
              <a:ext uri="{FF2B5EF4-FFF2-40B4-BE49-F238E27FC236}">
                <a16:creationId xmlns:a16="http://schemas.microsoft.com/office/drawing/2014/main" id="{0E4D481F-3FCC-4E56-B0FB-95F470032BF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8053" t="24748" r="31596" b="38312"/>
          <a:stretch/>
        </p:blipFill>
        <p:spPr>
          <a:xfrm>
            <a:off x="1657982" y="4719811"/>
            <a:ext cx="1283834" cy="1140112"/>
          </a:xfrm>
        </p:spPr>
      </p:pic>
      <p:sp>
        <p:nvSpPr>
          <p:cNvPr id="45" name="TextBox 44">
            <a:extLst>
              <a:ext uri="{FF2B5EF4-FFF2-40B4-BE49-F238E27FC236}">
                <a16:creationId xmlns:a16="http://schemas.microsoft.com/office/drawing/2014/main" id="{E9C35CA9-B7C5-4B72-B321-147BDEB61C12}"/>
              </a:ext>
            </a:extLst>
          </p:cNvPr>
          <p:cNvSpPr txBox="1"/>
          <p:nvPr/>
        </p:nvSpPr>
        <p:spPr>
          <a:xfrm>
            <a:off x="1551275" y="5889728"/>
            <a:ext cx="1142848" cy="461665"/>
          </a:xfrm>
          <a:prstGeom prst="rect">
            <a:avLst/>
          </a:prstGeom>
          <a:noFill/>
        </p:spPr>
        <p:txBody>
          <a:bodyPr wrap="square" rtlCol="0">
            <a:spAutoFit/>
          </a:bodyPr>
          <a:lstStyle/>
          <a:p>
            <a:pPr algn="ctr"/>
            <a:r>
              <a:rPr lang="en-US" sz="1200" dirty="0"/>
              <a:t>Intermediate clamp supports</a:t>
            </a:r>
          </a:p>
        </p:txBody>
      </p:sp>
      <p:pic>
        <p:nvPicPr>
          <p:cNvPr id="48" name="Picture 47" descr="A picture containing crane&#10;&#10;Description automatically generated">
            <a:extLst>
              <a:ext uri="{FF2B5EF4-FFF2-40B4-BE49-F238E27FC236}">
                <a16:creationId xmlns:a16="http://schemas.microsoft.com/office/drawing/2014/main" id="{59C59539-1529-4D63-A982-DBB05ADC2658}"/>
              </a:ext>
            </a:extLst>
          </p:cNvPr>
          <p:cNvPicPr>
            <a:picLocks noChangeAspect="1"/>
          </p:cNvPicPr>
          <p:nvPr/>
        </p:nvPicPr>
        <p:blipFill rotWithShape="1">
          <a:blip r:embed="rId5">
            <a:extLst>
              <a:ext uri="{28A0092B-C50C-407E-A947-70E740481C1C}">
                <a14:useLocalDpi xmlns:a14="http://schemas.microsoft.com/office/drawing/2010/main" val="0"/>
              </a:ext>
            </a:extLst>
          </a:blip>
          <a:srcRect l="32922" t="10063" r="25768" b="16891"/>
          <a:stretch/>
        </p:blipFill>
        <p:spPr>
          <a:xfrm>
            <a:off x="3188981" y="3287325"/>
            <a:ext cx="1723574" cy="2602403"/>
          </a:xfrm>
          <a:prstGeom prst="rect">
            <a:avLst/>
          </a:prstGeom>
        </p:spPr>
      </p:pic>
      <p:pic>
        <p:nvPicPr>
          <p:cNvPr id="49" name="Picture 48" descr="A picture containing device, gauge&#10;&#10;Description automatically generated">
            <a:extLst>
              <a:ext uri="{FF2B5EF4-FFF2-40B4-BE49-F238E27FC236}">
                <a16:creationId xmlns:a16="http://schemas.microsoft.com/office/drawing/2014/main" id="{06DC055A-CD94-4288-8E0C-145317640E5F}"/>
              </a:ext>
            </a:extLst>
          </p:cNvPr>
          <p:cNvPicPr>
            <a:picLocks noChangeAspect="1"/>
          </p:cNvPicPr>
          <p:nvPr/>
        </p:nvPicPr>
        <p:blipFill rotWithShape="1">
          <a:blip r:embed="rId6">
            <a:extLst>
              <a:ext uri="{28A0092B-C50C-407E-A947-70E740481C1C}">
                <a14:useLocalDpi xmlns:a14="http://schemas.microsoft.com/office/drawing/2010/main" val="0"/>
              </a:ext>
            </a:extLst>
          </a:blip>
          <a:srcRect l="18984" r="25473"/>
          <a:stretch/>
        </p:blipFill>
        <p:spPr>
          <a:xfrm>
            <a:off x="223917" y="4026638"/>
            <a:ext cx="1142848" cy="1848010"/>
          </a:xfrm>
          <a:prstGeom prst="rect">
            <a:avLst/>
          </a:prstGeom>
        </p:spPr>
      </p:pic>
      <p:sp>
        <p:nvSpPr>
          <p:cNvPr id="18" name="TextBox 17">
            <a:extLst>
              <a:ext uri="{FF2B5EF4-FFF2-40B4-BE49-F238E27FC236}">
                <a16:creationId xmlns:a16="http://schemas.microsoft.com/office/drawing/2014/main" id="{68D30AD2-5708-4A0E-A178-B840BDC6951E}"/>
              </a:ext>
            </a:extLst>
          </p:cNvPr>
          <p:cNvSpPr txBox="1"/>
          <p:nvPr/>
        </p:nvSpPr>
        <p:spPr>
          <a:xfrm>
            <a:off x="170614" y="632527"/>
            <a:ext cx="803081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channel enclosure to provide stiffness &amp; protect the beam tube during transportation.</a:t>
            </a:r>
          </a:p>
          <a:p>
            <a:pPr marL="285750" indent="-285750">
              <a:buFont typeface="Arial" panose="020B0604020202020204" pitchFamily="34" charset="0"/>
              <a:buChar char="•"/>
            </a:pPr>
            <a:r>
              <a:rPr lang="en-US" sz="1600" dirty="0"/>
              <a:t>Bottom clamp provides fixed support.</a:t>
            </a:r>
          </a:p>
          <a:p>
            <a:pPr marL="285750" indent="-285750">
              <a:buFont typeface="Arial" panose="020B0604020202020204" pitchFamily="34" charset="0"/>
              <a:buChar char="•"/>
            </a:pPr>
            <a:r>
              <a:rPr lang="en-US" sz="1600" dirty="0"/>
              <a:t>Top clamp support also provides fixed support during transportation, but will be loosened during coating to allow thermal expansion.</a:t>
            </a:r>
          </a:p>
          <a:p>
            <a:pPr marL="285750" indent="-285750">
              <a:buFont typeface="Arial" panose="020B0604020202020204" pitchFamily="34" charset="0"/>
              <a:buChar char="•"/>
            </a:pPr>
            <a:r>
              <a:rPr lang="en-US" sz="1600" dirty="0"/>
              <a:t>Three intermediate ring supports with clearance around beam tube, allow expansion and restricts beam tube deflection less than 2mm. (add rubber sleeves for transportation)</a:t>
            </a:r>
          </a:p>
          <a:p>
            <a:pPr marL="285750" indent="-285750">
              <a:buFont typeface="Arial" panose="020B0604020202020204" pitchFamily="34" charset="0"/>
              <a:buChar char="•"/>
            </a:pPr>
            <a:r>
              <a:rPr lang="en-US" sz="1600" dirty="0"/>
              <a:t>Ceramic sleeve and discs isolate and align the cathode.</a:t>
            </a:r>
          </a:p>
          <a:p>
            <a:pPr marL="285750" indent="-285750">
              <a:buFont typeface="Arial" panose="020B0604020202020204" pitchFamily="34" charset="0"/>
              <a:buChar char="•"/>
            </a:pPr>
            <a:r>
              <a:rPr lang="en-US" sz="1600" dirty="0"/>
              <a:t>Beam pipe weight = 8.2 </a:t>
            </a:r>
            <a:r>
              <a:rPr lang="en-US" sz="1600" dirty="0" err="1"/>
              <a:t>lbs</a:t>
            </a:r>
            <a:r>
              <a:rPr lang="en-US" sz="1600" dirty="0"/>
              <a:t>, jacket weight = 13 </a:t>
            </a:r>
            <a:r>
              <a:rPr lang="en-US" sz="1600" dirty="0" err="1"/>
              <a:t>lbs</a:t>
            </a:r>
            <a:r>
              <a:rPr lang="en-US" sz="1600" dirty="0"/>
              <a:t>, total assembly weight = 200 </a:t>
            </a:r>
            <a:r>
              <a:rPr lang="en-US" sz="1600" dirty="0" err="1"/>
              <a:t>lbs</a:t>
            </a:r>
            <a:endParaRPr lang="en-US" sz="1600" dirty="0"/>
          </a:p>
        </p:txBody>
      </p:sp>
      <p:sp>
        <p:nvSpPr>
          <p:cNvPr id="50" name="TextBox 49">
            <a:extLst>
              <a:ext uri="{FF2B5EF4-FFF2-40B4-BE49-F238E27FC236}">
                <a16:creationId xmlns:a16="http://schemas.microsoft.com/office/drawing/2014/main" id="{83FB1ECE-B268-43F2-8A93-77B53819B0BA}"/>
              </a:ext>
            </a:extLst>
          </p:cNvPr>
          <p:cNvSpPr txBox="1"/>
          <p:nvPr/>
        </p:nvSpPr>
        <p:spPr>
          <a:xfrm>
            <a:off x="110613" y="5907574"/>
            <a:ext cx="1478745" cy="276999"/>
          </a:xfrm>
          <a:prstGeom prst="rect">
            <a:avLst/>
          </a:prstGeom>
          <a:noFill/>
        </p:spPr>
        <p:txBody>
          <a:bodyPr wrap="square" rtlCol="0">
            <a:spAutoFit/>
          </a:bodyPr>
          <a:lstStyle/>
          <a:p>
            <a:pPr algn="ctr"/>
            <a:r>
              <a:rPr lang="en-US" sz="1200" dirty="0"/>
              <a:t>Top clamp supports</a:t>
            </a:r>
          </a:p>
        </p:txBody>
      </p:sp>
      <p:sp>
        <p:nvSpPr>
          <p:cNvPr id="51" name="TextBox 50">
            <a:extLst>
              <a:ext uri="{FF2B5EF4-FFF2-40B4-BE49-F238E27FC236}">
                <a16:creationId xmlns:a16="http://schemas.microsoft.com/office/drawing/2014/main" id="{1E375A6B-EC11-4CC6-8A54-42AEA9593F3B}"/>
              </a:ext>
            </a:extLst>
          </p:cNvPr>
          <p:cNvSpPr txBox="1"/>
          <p:nvPr/>
        </p:nvSpPr>
        <p:spPr>
          <a:xfrm>
            <a:off x="3399383" y="5859923"/>
            <a:ext cx="1142848" cy="461665"/>
          </a:xfrm>
          <a:prstGeom prst="rect">
            <a:avLst/>
          </a:prstGeom>
          <a:noFill/>
        </p:spPr>
        <p:txBody>
          <a:bodyPr wrap="square" rtlCol="0">
            <a:spAutoFit/>
          </a:bodyPr>
          <a:lstStyle/>
          <a:p>
            <a:pPr algn="ctr"/>
            <a:r>
              <a:rPr lang="en-US" sz="1200" dirty="0"/>
              <a:t>Bottom clamp supports</a:t>
            </a:r>
          </a:p>
        </p:txBody>
      </p:sp>
      <p:cxnSp>
        <p:nvCxnSpPr>
          <p:cNvPr id="25" name="Straight Arrow Connector 24">
            <a:extLst>
              <a:ext uri="{FF2B5EF4-FFF2-40B4-BE49-F238E27FC236}">
                <a16:creationId xmlns:a16="http://schemas.microsoft.com/office/drawing/2014/main" id="{0D114142-4498-44CE-96BD-04DED9E8E89B}"/>
              </a:ext>
            </a:extLst>
          </p:cNvPr>
          <p:cNvCxnSpPr>
            <a:cxnSpLocks/>
          </p:cNvCxnSpPr>
          <p:nvPr/>
        </p:nvCxnSpPr>
        <p:spPr>
          <a:xfrm>
            <a:off x="8148484" y="3200400"/>
            <a:ext cx="136775" cy="1268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320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05334-F11D-4BF2-BB01-0D8ABE54D655}"/>
              </a:ext>
            </a:extLst>
          </p:cNvPr>
          <p:cNvSpPr txBox="1">
            <a:spLocks/>
          </p:cNvSpPr>
          <p:nvPr/>
        </p:nvSpPr>
        <p:spPr>
          <a:xfrm>
            <a:off x="170615" y="62557"/>
            <a:ext cx="8718938" cy="456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900" b="1" dirty="0"/>
              <a:t>FEA of Strong Back with Beam pipe with Jacket Installed (worst case scenario while lifting)</a:t>
            </a:r>
          </a:p>
        </p:txBody>
      </p:sp>
      <p:cxnSp>
        <p:nvCxnSpPr>
          <p:cNvPr id="10" name="Straight Connector 9">
            <a:extLst>
              <a:ext uri="{FF2B5EF4-FFF2-40B4-BE49-F238E27FC236}">
                <a16:creationId xmlns:a16="http://schemas.microsoft.com/office/drawing/2014/main" id="{35FEB784-5A17-4F4C-BD3E-825C2ADF1507}"/>
              </a:ext>
            </a:extLst>
          </p:cNvPr>
          <p:cNvCxnSpPr>
            <a:cxnSpLocks/>
          </p:cNvCxnSpPr>
          <p:nvPr/>
        </p:nvCxnSpPr>
        <p:spPr>
          <a:xfrm flipV="1">
            <a:off x="254447" y="519290"/>
            <a:ext cx="8635111" cy="79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2D35589-581C-4713-8645-299A0A7F0633}"/>
              </a:ext>
            </a:extLst>
          </p:cNvPr>
          <p:cNvPicPr>
            <a:picLocks noChangeAspect="1"/>
          </p:cNvPicPr>
          <p:nvPr/>
        </p:nvPicPr>
        <p:blipFill>
          <a:blip r:embed="rId2"/>
          <a:stretch>
            <a:fillRect/>
          </a:stretch>
        </p:blipFill>
        <p:spPr>
          <a:xfrm>
            <a:off x="220222" y="1218356"/>
            <a:ext cx="3886200" cy="2471738"/>
          </a:xfrm>
          <a:prstGeom prst="rect">
            <a:avLst/>
          </a:prstGeom>
        </p:spPr>
      </p:pic>
      <p:pic>
        <p:nvPicPr>
          <p:cNvPr id="11" name="Picture 10">
            <a:extLst>
              <a:ext uri="{FF2B5EF4-FFF2-40B4-BE49-F238E27FC236}">
                <a16:creationId xmlns:a16="http://schemas.microsoft.com/office/drawing/2014/main" id="{E040C0F2-5514-4516-B92D-1233008E6C18}"/>
              </a:ext>
            </a:extLst>
          </p:cNvPr>
          <p:cNvPicPr>
            <a:picLocks noChangeAspect="1"/>
          </p:cNvPicPr>
          <p:nvPr/>
        </p:nvPicPr>
        <p:blipFill>
          <a:blip r:embed="rId3"/>
          <a:stretch>
            <a:fillRect/>
          </a:stretch>
        </p:blipFill>
        <p:spPr>
          <a:xfrm>
            <a:off x="220222" y="3862257"/>
            <a:ext cx="3886200" cy="306943"/>
          </a:xfrm>
          <a:prstGeom prst="rect">
            <a:avLst/>
          </a:prstGeom>
        </p:spPr>
      </p:pic>
      <p:pic>
        <p:nvPicPr>
          <p:cNvPr id="13" name="Picture 12">
            <a:extLst>
              <a:ext uri="{FF2B5EF4-FFF2-40B4-BE49-F238E27FC236}">
                <a16:creationId xmlns:a16="http://schemas.microsoft.com/office/drawing/2014/main" id="{DD900BD8-54A2-4B44-9435-58012FB980A1}"/>
              </a:ext>
            </a:extLst>
          </p:cNvPr>
          <p:cNvPicPr>
            <a:picLocks noChangeAspect="1"/>
          </p:cNvPicPr>
          <p:nvPr/>
        </p:nvPicPr>
        <p:blipFill>
          <a:blip r:embed="rId4"/>
          <a:stretch>
            <a:fillRect/>
          </a:stretch>
        </p:blipFill>
        <p:spPr>
          <a:xfrm>
            <a:off x="4572000" y="666470"/>
            <a:ext cx="4114800" cy="1808346"/>
          </a:xfrm>
          <a:prstGeom prst="rect">
            <a:avLst/>
          </a:prstGeom>
        </p:spPr>
      </p:pic>
      <p:pic>
        <p:nvPicPr>
          <p:cNvPr id="15" name="Picture 14">
            <a:extLst>
              <a:ext uri="{FF2B5EF4-FFF2-40B4-BE49-F238E27FC236}">
                <a16:creationId xmlns:a16="http://schemas.microsoft.com/office/drawing/2014/main" id="{D0D5D8C4-2099-4875-AC68-D4B60C304D3C}"/>
              </a:ext>
            </a:extLst>
          </p:cNvPr>
          <p:cNvPicPr>
            <a:picLocks noChangeAspect="1"/>
          </p:cNvPicPr>
          <p:nvPr/>
        </p:nvPicPr>
        <p:blipFill rotWithShape="1">
          <a:blip r:embed="rId5"/>
          <a:srcRect b="11669"/>
          <a:stretch/>
        </p:blipFill>
        <p:spPr>
          <a:xfrm>
            <a:off x="4572000" y="2999661"/>
            <a:ext cx="4114800" cy="2537404"/>
          </a:xfrm>
          <a:prstGeom prst="rect">
            <a:avLst/>
          </a:prstGeom>
        </p:spPr>
      </p:pic>
      <p:pic>
        <p:nvPicPr>
          <p:cNvPr id="17" name="Picture 16">
            <a:extLst>
              <a:ext uri="{FF2B5EF4-FFF2-40B4-BE49-F238E27FC236}">
                <a16:creationId xmlns:a16="http://schemas.microsoft.com/office/drawing/2014/main" id="{A7487839-FB17-4905-95AB-F3C619692F0D}"/>
              </a:ext>
            </a:extLst>
          </p:cNvPr>
          <p:cNvPicPr>
            <a:picLocks noChangeAspect="1"/>
          </p:cNvPicPr>
          <p:nvPr/>
        </p:nvPicPr>
        <p:blipFill rotWithShape="1">
          <a:blip r:embed="rId6"/>
          <a:srcRect b="16294"/>
          <a:stretch/>
        </p:blipFill>
        <p:spPr>
          <a:xfrm>
            <a:off x="683944" y="4509910"/>
            <a:ext cx="2824242" cy="1828800"/>
          </a:xfrm>
          <a:prstGeom prst="rect">
            <a:avLst/>
          </a:prstGeom>
        </p:spPr>
      </p:pic>
      <p:sp>
        <p:nvSpPr>
          <p:cNvPr id="19" name="TextBox 18">
            <a:extLst>
              <a:ext uri="{FF2B5EF4-FFF2-40B4-BE49-F238E27FC236}">
                <a16:creationId xmlns:a16="http://schemas.microsoft.com/office/drawing/2014/main" id="{410B6C36-332B-4D20-ACE9-A26679553894}"/>
              </a:ext>
            </a:extLst>
          </p:cNvPr>
          <p:cNvSpPr txBox="1"/>
          <p:nvPr/>
        </p:nvSpPr>
        <p:spPr>
          <a:xfrm>
            <a:off x="717091" y="4114474"/>
            <a:ext cx="2757949" cy="307777"/>
          </a:xfrm>
          <a:prstGeom prst="rect">
            <a:avLst/>
          </a:prstGeom>
          <a:noFill/>
        </p:spPr>
        <p:txBody>
          <a:bodyPr wrap="square" rtlCol="0">
            <a:spAutoFit/>
          </a:bodyPr>
          <a:lstStyle/>
          <a:p>
            <a:r>
              <a:rPr lang="en-US" sz="1400" dirty="0"/>
              <a:t>Deflection of strong back assembly</a:t>
            </a:r>
          </a:p>
        </p:txBody>
      </p:sp>
      <p:sp>
        <p:nvSpPr>
          <p:cNvPr id="32" name="TextBox 31">
            <a:extLst>
              <a:ext uri="{FF2B5EF4-FFF2-40B4-BE49-F238E27FC236}">
                <a16:creationId xmlns:a16="http://schemas.microsoft.com/office/drawing/2014/main" id="{E35CF86E-9753-435D-8338-98D76B0D161B}"/>
              </a:ext>
            </a:extLst>
          </p:cNvPr>
          <p:cNvSpPr txBox="1"/>
          <p:nvPr/>
        </p:nvSpPr>
        <p:spPr>
          <a:xfrm>
            <a:off x="5911646" y="2460017"/>
            <a:ext cx="1676400" cy="307777"/>
          </a:xfrm>
          <a:prstGeom prst="rect">
            <a:avLst/>
          </a:prstGeom>
          <a:noFill/>
        </p:spPr>
        <p:txBody>
          <a:bodyPr wrap="square" rtlCol="0">
            <a:spAutoFit/>
          </a:bodyPr>
          <a:lstStyle/>
          <a:p>
            <a:r>
              <a:rPr lang="en-US" sz="1400" dirty="0"/>
              <a:t>Stress in beam pipe</a:t>
            </a:r>
          </a:p>
        </p:txBody>
      </p:sp>
      <p:sp>
        <p:nvSpPr>
          <p:cNvPr id="34" name="TextBox 33">
            <a:extLst>
              <a:ext uri="{FF2B5EF4-FFF2-40B4-BE49-F238E27FC236}">
                <a16:creationId xmlns:a16="http://schemas.microsoft.com/office/drawing/2014/main" id="{31037217-865D-44FA-BCF3-846F1CB5D704}"/>
              </a:ext>
            </a:extLst>
          </p:cNvPr>
          <p:cNvSpPr txBox="1"/>
          <p:nvPr/>
        </p:nvSpPr>
        <p:spPr>
          <a:xfrm>
            <a:off x="5085951" y="5551709"/>
            <a:ext cx="3534268" cy="307777"/>
          </a:xfrm>
          <a:prstGeom prst="rect">
            <a:avLst/>
          </a:prstGeom>
          <a:noFill/>
        </p:spPr>
        <p:txBody>
          <a:bodyPr wrap="square" rtlCol="0">
            <a:spAutoFit/>
          </a:bodyPr>
          <a:lstStyle/>
          <a:p>
            <a:r>
              <a:rPr lang="en-US" sz="1400" dirty="0"/>
              <a:t>Contact between clamp and Beryllium tube</a:t>
            </a:r>
          </a:p>
        </p:txBody>
      </p:sp>
      <p:sp>
        <p:nvSpPr>
          <p:cNvPr id="35" name="TextBox 34">
            <a:extLst>
              <a:ext uri="{FF2B5EF4-FFF2-40B4-BE49-F238E27FC236}">
                <a16:creationId xmlns:a16="http://schemas.microsoft.com/office/drawing/2014/main" id="{E422402B-DEBB-4F1B-B753-70370252599C}"/>
              </a:ext>
            </a:extLst>
          </p:cNvPr>
          <p:cNvSpPr txBox="1"/>
          <p:nvPr/>
        </p:nvSpPr>
        <p:spPr>
          <a:xfrm>
            <a:off x="574686" y="6309084"/>
            <a:ext cx="3177272" cy="307777"/>
          </a:xfrm>
          <a:prstGeom prst="rect">
            <a:avLst/>
          </a:prstGeom>
          <a:noFill/>
        </p:spPr>
        <p:txBody>
          <a:bodyPr wrap="square" rtlCol="0">
            <a:spAutoFit/>
          </a:bodyPr>
          <a:lstStyle/>
          <a:p>
            <a:r>
              <a:rPr lang="en-US" sz="1400" dirty="0"/>
              <a:t>Contact between clamp and Aluminum</a:t>
            </a:r>
          </a:p>
        </p:txBody>
      </p:sp>
      <p:sp>
        <p:nvSpPr>
          <p:cNvPr id="21" name="TextBox 20">
            <a:extLst>
              <a:ext uri="{FF2B5EF4-FFF2-40B4-BE49-F238E27FC236}">
                <a16:creationId xmlns:a16="http://schemas.microsoft.com/office/drawing/2014/main" id="{11779916-DF98-4108-AB58-12F4F7B73608}"/>
              </a:ext>
            </a:extLst>
          </p:cNvPr>
          <p:cNvSpPr txBox="1"/>
          <p:nvPr/>
        </p:nvSpPr>
        <p:spPr>
          <a:xfrm>
            <a:off x="4412386" y="6006666"/>
            <a:ext cx="4434028" cy="523220"/>
          </a:xfrm>
          <a:prstGeom prst="rect">
            <a:avLst/>
          </a:prstGeom>
          <a:noFill/>
        </p:spPr>
        <p:txBody>
          <a:bodyPr wrap="square" rtlCol="0">
            <a:spAutoFit/>
          </a:bodyPr>
          <a:lstStyle/>
          <a:p>
            <a:pPr algn="ctr"/>
            <a:r>
              <a:rPr lang="en-US" sz="1400" i="1" dirty="0">
                <a:highlight>
                  <a:srgbClr val="FFFF00"/>
                </a:highlight>
              </a:rPr>
              <a:t>Load case while the beam pipe getting coated </a:t>
            </a:r>
          </a:p>
          <a:p>
            <a:pPr algn="ctr"/>
            <a:r>
              <a:rPr lang="en-US" sz="1400" i="1" dirty="0">
                <a:highlight>
                  <a:srgbClr val="FFFF00"/>
                </a:highlight>
              </a:rPr>
              <a:t>is yet to be analyzed, part of upcoming Critical Lift Review</a:t>
            </a:r>
          </a:p>
        </p:txBody>
      </p:sp>
      <p:cxnSp>
        <p:nvCxnSpPr>
          <p:cNvPr id="23" name="Straight Arrow Connector 22">
            <a:extLst>
              <a:ext uri="{FF2B5EF4-FFF2-40B4-BE49-F238E27FC236}">
                <a16:creationId xmlns:a16="http://schemas.microsoft.com/office/drawing/2014/main" id="{56702AA6-0B75-4D82-B2BC-836EE27B6D19}"/>
              </a:ext>
            </a:extLst>
          </p:cNvPr>
          <p:cNvCxnSpPr/>
          <p:nvPr/>
        </p:nvCxnSpPr>
        <p:spPr>
          <a:xfrm>
            <a:off x="6577781" y="1113503"/>
            <a:ext cx="228600" cy="4350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2462555D-973F-41EE-B2B9-3DE20EAE59AE}"/>
              </a:ext>
            </a:extLst>
          </p:cNvPr>
          <p:cNvSpPr txBox="1"/>
          <p:nvPr/>
        </p:nvSpPr>
        <p:spPr>
          <a:xfrm>
            <a:off x="5739580" y="851334"/>
            <a:ext cx="1848465" cy="276999"/>
          </a:xfrm>
          <a:prstGeom prst="rect">
            <a:avLst/>
          </a:prstGeom>
          <a:noFill/>
        </p:spPr>
        <p:txBody>
          <a:bodyPr wrap="square" rtlCol="0">
            <a:spAutoFit/>
          </a:bodyPr>
          <a:lstStyle/>
          <a:p>
            <a:r>
              <a:rPr lang="en-US" sz="1200" dirty="0"/>
              <a:t>Peak stress at contact area</a:t>
            </a:r>
          </a:p>
        </p:txBody>
      </p:sp>
      <p:sp>
        <p:nvSpPr>
          <p:cNvPr id="16" name="TextBox 15">
            <a:extLst>
              <a:ext uri="{FF2B5EF4-FFF2-40B4-BE49-F238E27FC236}">
                <a16:creationId xmlns:a16="http://schemas.microsoft.com/office/drawing/2014/main" id="{05ABC1CE-9F31-4B59-88E5-FF6D414869F4}"/>
              </a:ext>
            </a:extLst>
          </p:cNvPr>
          <p:cNvSpPr txBox="1"/>
          <p:nvPr/>
        </p:nvSpPr>
        <p:spPr>
          <a:xfrm>
            <a:off x="254447" y="718910"/>
            <a:ext cx="3833574" cy="307777"/>
          </a:xfrm>
          <a:prstGeom prst="rect">
            <a:avLst/>
          </a:prstGeom>
          <a:noFill/>
        </p:spPr>
        <p:txBody>
          <a:bodyPr wrap="square" rtlCol="0">
            <a:spAutoFit/>
          </a:bodyPr>
          <a:lstStyle/>
          <a:p>
            <a:pPr algn="ctr"/>
            <a:r>
              <a:rPr lang="en-US" sz="1400" i="1" dirty="0">
                <a:highlight>
                  <a:srgbClr val="FFFF00"/>
                </a:highlight>
              </a:rPr>
              <a:t>Strongback design limits beampipe deflection</a:t>
            </a:r>
          </a:p>
        </p:txBody>
      </p:sp>
    </p:spTree>
    <p:extLst>
      <p:ext uri="{BB962C8B-B14F-4D97-AF65-F5344CB8AC3E}">
        <p14:creationId xmlns:p14="http://schemas.microsoft.com/office/powerpoint/2010/main" val="238548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A3BE-396A-43C5-99DB-CDB6BB1358B3}"/>
              </a:ext>
            </a:extLst>
          </p:cNvPr>
          <p:cNvSpPr>
            <a:spLocks noGrp="1"/>
          </p:cNvSpPr>
          <p:nvPr>
            <p:ph type="title"/>
          </p:nvPr>
        </p:nvSpPr>
        <p:spPr>
          <a:xfrm>
            <a:off x="463112" y="0"/>
            <a:ext cx="7886700" cy="950718"/>
          </a:xfrm>
        </p:spPr>
        <p:txBody>
          <a:bodyPr>
            <a:normAutofit/>
          </a:bodyPr>
          <a:lstStyle/>
          <a:p>
            <a:r>
              <a:rPr lang="en-US" dirty="0"/>
              <a:t>sPHENIX </a:t>
            </a:r>
            <a:r>
              <a:rPr lang="en-US" dirty="0" err="1"/>
              <a:t>Beamtube</a:t>
            </a:r>
            <a:r>
              <a:rPr lang="en-US" dirty="0"/>
              <a:t> Coating Plan</a:t>
            </a:r>
          </a:p>
        </p:txBody>
      </p:sp>
      <p:sp>
        <p:nvSpPr>
          <p:cNvPr id="3" name="Content Placeholder 2">
            <a:extLst>
              <a:ext uri="{FF2B5EF4-FFF2-40B4-BE49-F238E27FC236}">
                <a16:creationId xmlns:a16="http://schemas.microsoft.com/office/drawing/2014/main" id="{E41A1392-C2CF-4CC9-BFCF-4E1431904D38}"/>
              </a:ext>
            </a:extLst>
          </p:cNvPr>
          <p:cNvSpPr>
            <a:spLocks noGrp="1"/>
          </p:cNvSpPr>
          <p:nvPr>
            <p:ph idx="1"/>
          </p:nvPr>
        </p:nvSpPr>
        <p:spPr>
          <a:xfrm>
            <a:off x="224754" y="887098"/>
            <a:ext cx="8761591" cy="5497935"/>
          </a:xfrm>
        </p:spPr>
        <p:txBody>
          <a:bodyPr>
            <a:normAutofit fontScale="70000" lnSpcReduction="20000"/>
          </a:bodyPr>
          <a:lstStyle/>
          <a:p>
            <a:pPr marL="0" marR="0">
              <a:spcBef>
                <a:spcPts val="0"/>
              </a:spcBef>
              <a:spcAft>
                <a:spcPts val="0"/>
              </a:spcAft>
            </a:pPr>
            <a:r>
              <a:rPr lang="en-US" sz="2200" b="1" dirty="0">
                <a:effectLst/>
                <a:latin typeface="Calibri" panose="020F0502020204030204" pitchFamily="34" charset="0"/>
                <a:ea typeface="Calibri" panose="020F0502020204030204" pitchFamily="34" charset="0"/>
              </a:rPr>
              <a:t>Plan includes multiple length and diameter </a:t>
            </a:r>
            <a:r>
              <a:rPr lang="en-US" sz="2200" b="1" dirty="0">
                <a:latin typeface="Calibri" panose="020F0502020204030204" pitchFamily="34" charset="0"/>
                <a:ea typeface="Calibri" panose="020F0502020204030204" pitchFamily="34" charset="0"/>
              </a:rPr>
              <a:t>configurations </a:t>
            </a:r>
            <a:r>
              <a:rPr lang="en-US" sz="2200" b="1" dirty="0">
                <a:effectLst/>
                <a:latin typeface="Calibri" panose="020F0502020204030204" pitchFamily="34" charset="0"/>
                <a:ea typeface="Calibri" panose="020F0502020204030204" pitchFamily="34" charset="0"/>
              </a:rPr>
              <a:t>proceeding to a full length mockup beampipe prior to coating the actual sPHENIX beampipe.  The process will  take several months to complete</a:t>
            </a:r>
            <a:r>
              <a:rPr lang="en-US" sz="2200" b="1" dirty="0">
                <a:latin typeface="Calibri" panose="020F0502020204030204" pitchFamily="34" charset="0"/>
                <a:ea typeface="Calibri" panose="020F0502020204030204" pitchFamily="34" charset="0"/>
              </a:rPr>
              <a:t>.  G</a:t>
            </a:r>
            <a:r>
              <a:rPr lang="en-US" sz="2200" b="1" dirty="0">
                <a:effectLst/>
                <a:latin typeface="Calibri" panose="020F0502020204030204" pitchFamily="34" charset="0"/>
                <a:ea typeface="Calibri" panose="020F0502020204030204" pitchFamily="34" charset="0"/>
              </a:rPr>
              <a:t>oal is to be ready 1 month before the scheduled beam pipe delivery (ready in  March for April delivery).</a:t>
            </a:r>
          </a:p>
          <a:p>
            <a:pPr marL="0" marR="0">
              <a:spcBef>
                <a:spcPts val="0"/>
              </a:spcBef>
              <a:spcAft>
                <a:spcPts val="0"/>
              </a:spcAft>
            </a:pPr>
            <a:r>
              <a:rPr lang="en-US" sz="2200" b="1" dirty="0">
                <a:solidFill>
                  <a:srgbClr val="FF0000"/>
                </a:solidFill>
                <a:effectLst/>
                <a:latin typeface="Calibri" panose="020F0502020204030204" pitchFamily="34" charset="0"/>
                <a:ea typeface="Calibri" panose="020F0502020204030204" pitchFamily="34" charset="0"/>
              </a:rPr>
              <a:t>Coating parameter development is complete.</a:t>
            </a:r>
            <a:endParaRPr lang="en-US" sz="1800" b="1" dirty="0">
              <a:solidFill>
                <a:srgbClr val="FF0000"/>
              </a:solidFill>
              <a:effectLst/>
              <a:highlight>
                <a:srgbClr val="FFFF00"/>
              </a:highlight>
              <a:latin typeface="Calibri" panose="020F0502020204030204" pitchFamily="34" charset="0"/>
              <a:ea typeface="Calibri" panose="020F0502020204030204" pitchFamily="34" charset="0"/>
            </a:endParaRPr>
          </a:p>
          <a:p>
            <a:pPr marL="0" marR="0" indent="0">
              <a:spcBef>
                <a:spcPts val="0"/>
              </a:spcBef>
              <a:spcAft>
                <a:spcPts val="0"/>
              </a:spcAft>
              <a:buNone/>
            </a:pPr>
            <a:r>
              <a:rPr lang="en-US" sz="2200" b="1"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2200" b="1" dirty="0">
                <a:effectLst/>
                <a:latin typeface="Calibri" panose="020F0502020204030204" pitchFamily="34" charset="0"/>
                <a:ea typeface="Calibri" panose="020F0502020204030204" pitchFamily="34" charset="0"/>
              </a:rPr>
              <a:t>NEG film process in the B902 vertical pit system is generally well established, except for parameters for the small central pipe diameter and overall length.</a:t>
            </a:r>
            <a:endParaRPr lang="en-US" sz="2200" b="1" dirty="0">
              <a:latin typeface="Calibri" panose="020F0502020204030204" pitchFamily="34" charset="0"/>
              <a:ea typeface="Calibri" panose="020F0502020204030204" pitchFamily="34" charset="0"/>
            </a:endParaRPr>
          </a:p>
          <a:p>
            <a:pPr marR="0">
              <a:spcBef>
                <a:spcPts val="0"/>
              </a:spcBef>
              <a:spcAft>
                <a:spcPts val="0"/>
              </a:spcAft>
              <a:buFontTx/>
              <a:buChar char="-"/>
            </a:pPr>
            <a:r>
              <a:rPr lang="en-US" sz="1800" b="1" dirty="0">
                <a:solidFill>
                  <a:srgbClr val="00B050"/>
                </a:solidFill>
                <a:latin typeface="Calibri" panose="020F0502020204030204" pitchFamily="34" charset="0"/>
                <a:ea typeface="Calibri" panose="020F0502020204030204" pitchFamily="34" charset="0"/>
              </a:rPr>
              <a:t>Small diameter coating parameters established to produce 1-2 </a:t>
            </a:r>
            <a:r>
              <a:rPr lang="el-GR" sz="1800" b="1" dirty="0">
                <a:solidFill>
                  <a:srgbClr val="00B050"/>
                </a:solidFill>
                <a:latin typeface="Arial" panose="020B0604020202020204" pitchFamily="34" charset="0"/>
                <a:ea typeface="Calibri" panose="020F0502020204030204" pitchFamily="34" charset="0"/>
                <a:cs typeface="Arial" panose="020B0604020202020204" pitchFamily="34" charset="0"/>
              </a:rPr>
              <a:t>μ</a:t>
            </a:r>
            <a:r>
              <a:rPr lang="en-US" sz="1800" b="1" dirty="0">
                <a:solidFill>
                  <a:srgbClr val="00B050"/>
                </a:solidFill>
                <a:latin typeface="Calibri" panose="020F0502020204030204" pitchFamily="34" charset="0"/>
                <a:ea typeface="Calibri" panose="020F0502020204030204" pitchFamily="34" charset="0"/>
              </a:rPr>
              <a:t> thick NEG film</a:t>
            </a:r>
          </a:p>
          <a:p>
            <a:pPr marL="227013" marR="0" indent="0">
              <a:spcBef>
                <a:spcPts val="0"/>
              </a:spcBef>
              <a:spcAft>
                <a:spcPts val="0"/>
              </a:spcAft>
              <a:buNone/>
            </a:pPr>
            <a:r>
              <a:rPr lang="en-US" sz="1700" b="1" dirty="0">
                <a:solidFill>
                  <a:srgbClr val="00B050"/>
                </a:solidFill>
                <a:latin typeface="Calibri" panose="020F0502020204030204" pitchFamily="34" charset="0"/>
                <a:ea typeface="Calibri" panose="020F0502020204030204" pitchFamily="34" charset="0"/>
              </a:rPr>
              <a:t>solenoid B field, discharge gas pressure, cathode voltage, ion current, anode temperature</a:t>
            </a:r>
          </a:p>
          <a:p>
            <a:pPr marR="0">
              <a:spcBef>
                <a:spcPts val="0"/>
              </a:spcBef>
              <a:spcAft>
                <a:spcPts val="0"/>
              </a:spcAft>
              <a:buFontTx/>
              <a:buChar char="-"/>
            </a:pPr>
            <a:r>
              <a:rPr lang="en-US" sz="1800" b="1" dirty="0">
                <a:solidFill>
                  <a:srgbClr val="00B050"/>
                </a:solidFill>
                <a:effectLst/>
                <a:latin typeface="Calibri" panose="020F0502020204030204" pitchFamily="34" charset="0"/>
                <a:ea typeface="Calibri" panose="020F0502020204030204" pitchFamily="34" charset="0"/>
              </a:rPr>
              <a:t>Full length cathode prepared.  Aluminum &amp; SST mock-up complete: NEG uniformity and adhesion </a:t>
            </a:r>
            <a:r>
              <a:rPr lang="en-US" sz="1800" b="1" dirty="0">
                <a:solidFill>
                  <a:srgbClr val="00B050"/>
                </a:solidFill>
                <a:latin typeface="Calibri" panose="020F0502020204030204" pitchFamily="34" charset="0"/>
                <a:ea typeface="Calibri" panose="020F0502020204030204" pitchFamily="34" charset="0"/>
              </a:rPr>
              <a:t>verified</a:t>
            </a:r>
            <a:r>
              <a:rPr lang="en-US" sz="1800" b="1" dirty="0">
                <a:solidFill>
                  <a:srgbClr val="00B050"/>
                </a:solidFill>
                <a:effectLst/>
                <a:latin typeface="Calibri" panose="020F0502020204030204" pitchFamily="34" charset="0"/>
                <a:ea typeface="Calibri" panose="020F0502020204030204" pitchFamily="34" charset="0"/>
              </a:rPr>
              <a:t>.</a:t>
            </a:r>
          </a:p>
          <a:p>
            <a:pPr marR="0">
              <a:spcBef>
                <a:spcPts val="0"/>
              </a:spcBef>
              <a:spcAft>
                <a:spcPts val="0"/>
              </a:spcAft>
              <a:buFontTx/>
              <a:buChar char="-"/>
            </a:pPr>
            <a:r>
              <a:rPr lang="en-US" sz="1800" b="1" dirty="0">
                <a:solidFill>
                  <a:srgbClr val="00B050"/>
                </a:solidFill>
                <a:effectLst/>
                <a:latin typeface="Calibri" panose="020F0502020204030204" pitchFamily="34" charset="0"/>
                <a:ea typeface="Calibri" panose="020F0502020204030204" pitchFamily="34" charset="0"/>
              </a:rPr>
              <a:t>SST mockup fabrication &amp; NEG coating complete (NEG activation test successful)</a:t>
            </a:r>
          </a:p>
          <a:p>
            <a:pPr marL="0" marR="0" indent="0">
              <a:spcBef>
                <a:spcPts val="0"/>
              </a:spcBef>
              <a:spcAft>
                <a:spcPts val="0"/>
              </a:spcAft>
              <a:buNone/>
            </a:pPr>
            <a:r>
              <a:rPr lang="en-US" sz="2200" b="1"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2200" b="1" dirty="0">
                <a:latin typeface="Calibri" panose="020F0502020204030204" pitchFamily="34" charset="0"/>
                <a:ea typeface="Calibri" panose="020F0502020204030204" pitchFamily="34" charset="0"/>
              </a:rPr>
              <a:t>A</a:t>
            </a:r>
            <a:r>
              <a:rPr lang="en-US" sz="2200" b="1" dirty="0">
                <a:effectLst/>
                <a:latin typeface="Calibri" panose="020F0502020204030204" pitchFamily="34" charset="0"/>
                <a:ea typeface="Calibri" panose="020F0502020204030204" pitchFamily="34" charset="0"/>
              </a:rPr>
              <a:t> full-length cathode and beampipe support fixture designed.  Plan is to use the sPHENIX  in-situ </a:t>
            </a:r>
            <a:r>
              <a:rPr lang="en-US" sz="2200" b="1" dirty="0">
                <a:latin typeface="Calibri" panose="020F0502020204030204" pitchFamily="34" charset="0"/>
                <a:ea typeface="Calibri" panose="020F0502020204030204" pitchFamily="34" charset="0"/>
              </a:rPr>
              <a:t>bake out jackets for the coating bakeout.</a:t>
            </a:r>
          </a:p>
          <a:p>
            <a:pPr marR="0">
              <a:spcBef>
                <a:spcPts val="0"/>
              </a:spcBef>
              <a:spcAft>
                <a:spcPts val="0"/>
              </a:spcAft>
              <a:buFontTx/>
              <a:buChar char="-"/>
            </a:pPr>
            <a:r>
              <a:rPr lang="en-US" sz="1800" b="1" dirty="0">
                <a:solidFill>
                  <a:srgbClr val="00B050"/>
                </a:solidFill>
                <a:latin typeface="Calibri" panose="020F0502020204030204" pitchFamily="34" charset="0"/>
                <a:ea typeface="Calibri" panose="020F0502020204030204" pitchFamily="34" charset="0"/>
              </a:rPr>
              <a:t>Can prepare temporary system by hand for coating if jackets not available.</a:t>
            </a:r>
          </a:p>
          <a:p>
            <a:pPr marR="0">
              <a:spcBef>
                <a:spcPts val="0"/>
              </a:spcBef>
              <a:spcAft>
                <a:spcPts val="0"/>
              </a:spcAft>
              <a:buFontTx/>
              <a:buChar char="-"/>
            </a:pPr>
            <a:r>
              <a:rPr lang="en-US" sz="1800" b="1" dirty="0">
                <a:solidFill>
                  <a:srgbClr val="00B050"/>
                </a:solidFill>
                <a:latin typeface="Calibri" panose="020F0502020204030204" pitchFamily="34" charset="0"/>
                <a:ea typeface="Calibri" panose="020F0502020204030204" pitchFamily="34" charset="0"/>
              </a:rPr>
              <a:t>Prepare beam tube with procured heater jacket and t/c system prior to installation in sPHENIX</a:t>
            </a:r>
          </a:p>
          <a:p>
            <a:pPr marL="0" marR="0" indent="0">
              <a:spcBef>
                <a:spcPts val="0"/>
              </a:spcBef>
              <a:spcAft>
                <a:spcPts val="0"/>
              </a:spcAft>
              <a:buNone/>
            </a:pPr>
            <a:endParaRPr lang="en-US" sz="2200" b="1"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9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200" b="1" u="sng" dirty="0">
                <a:effectLst/>
                <a:latin typeface="Calibri" panose="020F0502020204030204" pitchFamily="34" charset="0"/>
                <a:ea typeface="Calibri" panose="020F0502020204030204" pitchFamily="34" charset="0"/>
              </a:rPr>
              <a:t>NEG Development sPHENIX specific:</a:t>
            </a:r>
          </a:p>
          <a:p>
            <a:pPr marL="0" marR="0" indent="0">
              <a:spcBef>
                <a:spcPts val="0"/>
              </a:spcBef>
              <a:spcAft>
                <a:spcPts val="0"/>
              </a:spcAft>
              <a:buNone/>
            </a:pPr>
            <a:endParaRPr lang="en-US" sz="22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900" b="1" dirty="0">
                <a:effectLst/>
                <a:latin typeface="Calibri" panose="020F0502020204030204" pitchFamily="34" charset="0"/>
                <a:ea typeface="Calibri" panose="020F0502020204030204" pitchFamily="34" charset="0"/>
              </a:rPr>
              <a:t>1 meter NEG cathode</a:t>
            </a:r>
          </a:p>
          <a:p>
            <a:pPr marL="0" marR="0" indent="0">
              <a:spcBef>
                <a:spcPts val="0"/>
              </a:spcBef>
              <a:spcAft>
                <a:spcPts val="0"/>
              </a:spcAft>
              <a:buNone/>
              <a:tabLst>
                <a:tab pos="227013" algn="l"/>
              </a:tabLst>
            </a:pPr>
            <a:r>
              <a:rPr lang="en-US" sz="1900" b="1" dirty="0">
                <a:solidFill>
                  <a:srgbClr val="00B050"/>
                </a:solidFill>
                <a:latin typeface="Calibri" panose="020F0502020204030204" pitchFamily="34" charset="0"/>
                <a:ea typeface="Calibri" panose="020F0502020204030204" pitchFamily="34" charset="0"/>
              </a:rPr>
              <a:t>-	Prepare 1 meter cathode</a:t>
            </a:r>
            <a:endParaRPr lang="en-US" sz="1900" b="1" dirty="0">
              <a:solidFill>
                <a:srgbClr val="00B050"/>
              </a:solidFill>
              <a:effectLst/>
              <a:latin typeface="Calibri" panose="020F0502020204030204" pitchFamily="34" charset="0"/>
              <a:ea typeface="Calibri" panose="020F0502020204030204" pitchFamily="34" charset="0"/>
            </a:endParaRPr>
          </a:p>
          <a:p>
            <a:pPr marL="0" marR="0" indent="0">
              <a:spcBef>
                <a:spcPts val="0"/>
              </a:spcBef>
              <a:spcAft>
                <a:spcPts val="0"/>
              </a:spcAft>
              <a:buNone/>
              <a:tabLst>
                <a:tab pos="227013" algn="l"/>
              </a:tabLst>
            </a:pPr>
            <a:r>
              <a:rPr lang="en-US" sz="1800" b="1" dirty="0">
                <a:solidFill>
                  <a:srgbClr val="00B050"/>
                </a:solidFill>
                <a:effectLst/>
                <a:latin typeface="Calibri" panose="020F0502020204030204" pitchFamily="34" charset="0"/>
                <a:ea typeface="Calibri" panose="020F0502020204030204" pitchFamily="34" charset="0"/>
              </a:rPr>
              <a:t>- 	Coat and measure samples on 3inch diameter 1m long tube (Recalibrate and validate standard parameters)</a:t>
            </a:r>
          </a:p>
          <a:p>
            <a:pPr marL="227013" marR="0" indent="-227013" defTabSz="457200">
              <a:spcBef>
                <a:spcPts val="0"/>
              </a:spcBef>
              <a:spcAft>
                <a:spcPts val="0"/>
              </a:spcAft>
              <a:buNone/>
              <a:tabLst>
                <a:tab pos="287338" algn="l"/>
              </a:tabLst>
            </a:pPr>
            <a:r>
              <a:rPr lang="en-US" sz="1800" b="1" dirty="0">
                <a:solidFill>
                  <a:srgbClr val="00B050"/>
                </a:solidFill>
                <a:effectLst/>
                <a:latin typeface="Calibri" panose="020F0502020204030204" pitchFamily="34" charset="0"/>
                <a:ea typeface="Calibri" panose="020F0502020204030204" pitchFamily="34" charset="0"/>
              </a:rPr>
              <a:t>- 	Coat and measure samples on ~40mm diameter 1m long Al tube (Develop parameters for smallest diameter)</a:t>
            </a:r>
          </a:p>
          <a:p>
            <a:pPr marR="0" defTabSz="457200">
              <a:spcBef>
                <a:spcPts val="0"/>
              </a:spcBef>
              <a:spcAft>
                <a:spcPts val="0"/>
              </a:spcAft>
              <a:buFontTx/>
              <a:buChar char="-"/>
            </a:pPr>
            <a:r>
              <a:rPr lang="en-US" sz="1800" b="1" dirty="0">
                <a:solidFill>
                  <a:srgbClr val="00B050"/>
                </a:solidFill>
                <a:effectLst/>
                <a:latin typeface="Calibri" panose="020F0502020204030204" pitchFamily="34" charset="0"/>
                <a:ea typeface="Calibri" panose="020F0502020204030204" pitchFamily="34" charset="0"/>
              </a:rPr>
              <a:t>Parameters and thickness for activation level between 200 and 250C</a:t>
            </a:r>
          </a:p>
          <a:p>
            <a:pPr marL="0" marR="0" indent="0" defTabSz="457200">
              <a:spcBef>
                <a:spcPts val="0"/>
              </a:spcBef>
              <a:spcAft>
                <a:spcPts val="0"/>
              </a:spcAft>
              <a:buNone/>
            </a:pPr>
            <a:endParaRPr lang="en-US" sz="1800" b="1" dirty="0">
              <a:solidFill>
                <a:srgbClr val="00B05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900" b="1" dirty="0">
                <a:latin typeface="Calibri" panose="020F0502020204030204" pitchFamily="34" charset="0"/>
                <a:ea typeface="Calibri" panose="020F0502020204030204" pitchFamily="34" charset="0"/>
              </a:rPr>
              <a:t>F</a:t>
            </a:r>
            <a:r>
              <a:rPr lang="en-US" sz="1900" b="1" dirty="0">
                <a:effectLst/>
                <a:latin typeface="Calibri" panose="020F0502020204030204" pitchFamily="34" charset="0"/>
                <a:ea typeface="Calibri" panose="020F0502020204030204" pitchFamily="34" charset="0"/>
              </a:rPr>
              <a:t>ull length NEG cathode</a:t>
            </a:r>
          </a:p>
          <a:p>
            <a:pPr marR="0">
              <a:spcBef>
                <a:spcPts val="0"/>
              </a:spcBef>
              <a:spcAft>
                <a:spcPts val="0"/>
              </a:spcAft>
              <a:buFontTx/>
              <a:buChar char="-"/>
            </a:pPr>
            <a:r>
              <a:rPr lang="en-US" sz="1900" b="1" dirty="0">
                <a:solidFill>
                  <a:srgbClr val="00B050"/>
                </a:solidFill>
                <a:effectLst/>
                <a:latin typeface="Calibri" panose="020F0502020204030204" pitchFamily="34" charset="0"/>
                <a:ea typeface="Calibri" panose="020F0502020204030204" pitchFamily="34" charset="0"/>
              </a:rPr>
              <a:t>Prepare Full length NEG Cathode</a:t>
            </a:r>
          </a:p>
          <a:p>
            <a:pPr marR="0">
              <a:spcBef>
                <a:spcPts val="0"/>
              </a:spcBef>
              <a:spcAft>
                <a:spcPts val="0"/>
              </a:spcAft>
              <a:buFontTx/>
              <a:buChar char="-"/>
            </a:pPr>
            <a:r>
              <a:rPr lang="en-US" sz="1900" b="1" dirty="0">
                <a:solidFill>
                  <a:srgbClr val="00B050"/>
                </a:solidFill>
                <a:latin typeface="Calibri" panose="020F0502020204030204" pitchFamily="34" charset="0"/>
                <a:ea typeface="Calibri" panose="020F0502020204030204" pitchFamily="34" charset="0"/>
              </a:rPr>
              <a:t>Design, Fabricate </a:t>
            </a:r>
            <a:r>
              <a:rPr lang="en-US" sz="1900" b="1" dirty="0">
                <a:latin typeface="Calibri" panose="020F0502020204030204" pitchFamily="34" charset="0"/>
                <a:ea typeface="Calibri" panose="020F0502020204030204" pitchFamily="34" charset="0"/>
              </a:rPr>
              <a:t>and Test Lifting Fixture </a:t>
            </a:r>
            <a:r>
              <a:rPr lang="en-US" sz="1900" b="1" dirty="0">
                <a:solidFill>
                  <a:srgbClr val="00B050"/>
                </a:solidFill>
                <a:latin typeface="Calibri" panose="020F0502020204030204" pitchFamily="34" charset="0"/>
                <a:ea typeface="Calibri" panose="020F0502020204030204" pitchFamily="34" charset="0"/>
              </a:rPr>
              <a:t>(Critical lift review planned, AI from PDR)</a:t>
            </a:r>
            <a:endParaRPr lang="en-US" sz="1900" b="1" dirty="0">
              <a:solidFill>
                <a:srgbClr val="00B050"/>
              </a:solidFill>
              <a:effectLst/>
              <a:latin typeface="Calibri" panose="020F0502020204030204" pitchFamily="34" charset="0"/>
              <a:ea typeface="Calibri" panose="020F0502020204030204" pitchFamily="34" charset="0"/>
            </a:endParaRPr>
          </a:p>
          <a:p>
            <a:pPr marR="0">
              <a:spcBef>
                <a:spcPts val="0"/>
              </a:spcBef>
              <a:spcAft>
                <a:spcPts val="0"/>
              </a:spcAft>
              <a:buFontTx/>
              <a:buChar char="-"/>
              <a:tabLst>
                <a:tab pos="227013" algn="l"/>
              </a:tabLst>
            </a:pPr>
            <a:r>
              <a:rPr lang="en-US" sz="1900" b="1" dirty="0">
                <a:solidFill>
                  <a:srgbClr val="00B050"/>
                </a:solidFill>
                <a:effectLst/>
                <a:latin typeface="Calibri" panose="020F0502020204030204" pitchFamily="34" charset="0"/>
                <a:ea typeface="Calibri" panose="020F0502020204030204" pitchFamily="34" charset="0"/>
              </a:rPr>
              <a:t>Coat and measure samples on full length Al &amp; SST mock-ups  (verify parameters, uniformity for full length tube)</a:t>
            </a:r>
          </a:p>
          <a:p>
            <a:pPr marR="0">
              <a:spcBef>
                <a:spcPts val="0"/>
              </a:spcBef>
              <a:spcAft>
                <a:spcPts val="0"/>
              </a:spcAft>
              <a:buFontTx/>
              <a:buChar char="-"/>
              <a:tabLst>
                <a:tab pos="227013" algn="l"/>
              </a:tabLst>
            </a:pPr>
            <a:r>
              <a:rPr lang="en-US" sz="1900" b="1" dirty="0">
                <a:effectLst/>
                <a:latin typeface="Calibri" panose="020F0502020204030204" pitchFamily="34" charset="0"/>
                <a:ea typeface="Calibri" panose="020F0502020204030204" pitchFamily="34" charset="0"/>
              </a:rPr>
              <a:t>Coat and measure samples on mock-up sPHENIX </a:t>
            </a:r>
            <a:r>
              <a:rPr lang="en-US" sz="1900" b="1" dirty="0" err="1">
                <a:effectLst/>
                <a:latin typeface="Calibri" panose="020F0502020204030204" pitchFamily="34" charset="0"/>
                <a:ea typeface="Calibri" panose="020F0502020204030204" pitchFamily="34" charset="0"/>
              </a:rPr>
              <a:t>beamtube</a:t>
            </a:r>
            <a:r>
              <a:rPr lang="en-US" sz="1900" b="1" dirty="0">
                <a:effectLst/>
                <a:latin typeface="Calibri" panose="020F0502020204030204" pitchFamily="34" charset="0"/>
                <a:ea typeface="Calibri" panose="020F0502020204030204" pitchFamily="34" charset="0"/>
              </a:rPr>
              <a:t> (with fixture)</a:t>
            </a:r>
          </a:p>
          <a:p>
            <a:pPr marR="0">
              <a:spcBef>
                <a:spcPts val="0"/>
              </a:spcBef>
              <a:spcAft>
                <a:spcPts val="0"/>
              </a:spcAft>
              <a:buFontTx/>
              <a:buChar char="-"/>
              <a:tabLst>
                <a:tab pos="227013" algn="l"/>
              </a:tabLst>
            </a:pPr>
            <a:r>
              <a:rPr lang="en-US" sz="1900" b="1" dirty="0">
                <a:effectLst/>
                <a:latin typeface="Calibri" panose="020F0502020204030204" pitchFamily="34" charset="0"/>
                <a:ea typeface="Calibri" panose="020F0502020204030204" pitchFamily="34" charset="0"/>
              </a:rPr>
              <a:t>Coat and measure sPHENIX beampipe</a:t>
            </a:r>
          </a:p>
        </p:txBody>
      </p:sp>
    </p:spTree>
    <p:extLst>
      <p:ext uri="{BB962C8B-B14F-4D97-AF65-F5344CB8AC3E}">
        <p14:creationId xmlns:p14="http://schemas.microsoft.com/office/powerpoint/2010/main" val="22580367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16395</TotalTime>
  <Words>1255</Words>
  <Application>Microsoft Office PowerPoint</Application>
  <PresentationFormat>On-screen Show (4:3)</PresentationFormat>
  <Paragraphs>138</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sPHENIX FDR C-AD Vacuum</vt:lpstr>
      <vt:lpstr>PowerPoint Presentation</vt:lpstr>
      <vt:lpstr>PowerPoint Presentation</vt:lpstr>
      <vt:lpstr>Cylindrical Magnetron Coating System, B902 </vt:lpstr>
      <vt:lpstr>Building 902 Vertical Coating System </vt:lpstr>
      <vt:lpstr>PowerPoint Presentation</vt:lpstr>
      <vt:lpstr>PowerPoint Presentation</vt:lpstr>
      <vt:lpstr>PowerPoint Presentation</vt:lpstr>
      <vt:lpstr>sPHENIX Beamtube Coating Plan</vt:lpstr>
      <vt:lpstr>PowerPoint Presentation</vt:lpstr>
      <vt:lpstr>sPHENIX Beamtube BNL Timeline</vt:lpstr>
      <vt:lpstr>PowerPoint Presentation</vt:lpstr>
      <vt:lpstr>C-AD Vacuum Bakeout w/ NEG UPDATE graph with longer activation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PDR C-AD Vacuum</dc:title>
  <dc:creator>Weiss, Dan</dc:creator>
  <cp:lastModifiedBy>Feder, Russell</cp:lastModifiedBy>
  <cp:revision>48</cp:revision>
  <dcterms:created xsi:type="dcterms:W3CDTF">2021-08-31T17:53:03Z</dcterms:created>
  <dcterms:modified xsi:type="dcterms:W3CDTF">2022-03-30T09:07:49Z</dcterms:modified>
</cp:coreProperties>
</file>