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  <p:sldMasterId id="2147483883" r:id="rId2"/>
    <p:sldMasterId id="2147483895" r:id="rId3"/>
    <p:sldMasterId id="2147483907" r:id="rId4"/>
    <p:sldMasterId id="2147483919" r:id="rId5"/>
    <p:sldMasterId id="2147483931" r:id="rId6"/>
    <p:sldMasterId id="2147483943" r:id="rId7"/>
    <p:sldMasterId id="2147483955" r:id="rId8"/>
  </p:sldMasterIdLst>
  <p:notesMasterIdLst>
    <p:notesMasterId r:id="rId14"/>
  </p:notesMasterIdLst>
  <p:handoutMasterIdLst>
    <p:handoutMasterId r:id="rId15"/>
  </p:handoutMasterIdLst>
  <p:sldIdLst>
    <p:sldId id="511" r:id="rId9"/>
    <p:sldId id="512" r:id="rId10"/>
    <p:sldId id="513" r:id="rId11"/>
    <p:sldId id="514" r:id="rId12"/>
    <p:sldId id="515" r:id="rId13"/>
  </p:sldIdLst>
  <p:sldSz cx="12192000" cy="6858000"/>
  <p:notesSz cx="6799263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00"/>
    <a:srgbClr val="808080"/>
    <a:srgbClr val="33CC33"/>
    <a:srgbClr val="666699"/>
    <a:srgbClr val="FFCC66"/>
    <a:srgbClr val="FFCC00"/>
    <a:srgbClr val="CC0000"/>
    <a:srgbClr val="339933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08" autoAdjust="0"/>
    <p:restoredTop sz="94394" autoAdjust="0"/>
  </p:normalViewPr>
  <p:slideViewPr>
    <p:cSldViewPr>
      <p:cViewPr varScale="1">
        <p:scale>
          <a:sx n="78" d="100"/>
          <a:sy n="78" d="100"/>
        </p:scale>
        <p:origin x="372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8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12"/>
    </p:cViewPr>
  </p:sorterViewPr>
  <p:notesViewPr>
    <p:cSldViewPr>
      <p:cViewPr varScale="1">
        <p:scale>
          <a:sx n="82" d="100"/>
          <a:sy n="82" d="100"/>
        </p:scale>
        <p:origin x="2382" y="10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589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589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830">
              <a:defRPr sz="1300">
                <a:latin typeface="Arial" charset="0"/>
              </a:defRPr>
            </a:lvl1pPr>
          </a:lstStyle>
          <a:p>
            <a:pPr>
              <a:defRPr/>
            </a:pPr>
            <a:fld id="{19E14790-E3AA-44A9-AC30-9F3910EB56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250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>
            <a:lvl1pPr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589" y="1"/>
            <a:ext cx="2947088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>
            <a:lvl1pPr algn="r"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0" y="4716384"/>
            <a:ext cx="5440045" cy="4468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b" anchorCtr="0" compatLnSpc="1">
            <a:prstTxWarp prst="textNoShape">
              <a:avLst/>
            </a:prstTxWarp>
          </a:bodyPr>
          <a:lstStyle>
            <a:lvl1pPr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589" y="9431180"/>
            <a:ext cx="2947088" cy="49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270" tIns="44634" rIns="89270" bIns="44634" numCol="1" anchor="b" anchorCtr="0" compatLnSpc="1">
            <a:prstTxWarp prst="textNoShape">
              <a:avLst/>
            </a:prstTxWarp>
          </a:bodyPr>
          <a:lstStyle>
            <a:lvl1pPr algn="r" defTabSz="892321">
              <a:defRPr sz="1200">
                <a:latin typeface="Arial" charset="0"/>
              </a:defRPr>
            </a:lvl1pPr>
          </a:lstStyle>
          <a:p>
            <a:pPr>
              <a:defRPr/>
            </a:pPr>
            <a:fld id="{9831BB6A-A0DD-468D-BA33-5CDE4EAAAC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368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9875" cy="37242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1BB6A-A0DD-468D-BA33-5CDE4EAAACD5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47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31BB6A-A0DD-468D-BA33-5CDE4EAAACD5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161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latin typeface="Bryant Medium Compressed" pitchFamily="34" charset="0"/>
              </a:rPr>
              <a:t>rganization</a:t>
            </a:r>
            <a:r>
              <a:rPr lang="fr-FR" sz="2400" dirty="0" smtClean="0"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latin typeface="Bryant Medium Compressed" pitchFamily="34" charset="0"/>
              </a:rPr>
              <a:t>lectronics</a:t>
            </a:r>
            <a:r>
              <a:rPr lang="fr-FR" sz="2400" dirty="0" smtClean="0">
                <a:latin typeface="Bryant Medium Compressed" pitchFamily="34" charset="0"/>
              </a:rPr>
              <a:t> </a:t>
            </a:r>
            <a:r>
              <a:rPr lang="fr-FR" sz="2400" dirty="0" err="1" smtClean="0"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latin typeface="Bryant Medium Compressed" pitchFamily="34" charset="0"/>
              </a:rPr>
              <a:t>n</a:t>
            </a:r>
            <a:r>
              <a:rPr lang="fr-FR" sz="2400" dirty="0" smtClean="0"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latin typeface="Bryant Medium Compressed" pitchFamily="34" charset="0"/>
              </a:rPr>
              <a:t>pplications</a:t>
            </a:r>
            <a:endParaRPr lang="en-US" sz="2800" dirty="0"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9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160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27 jan 22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30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20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084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002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29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06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0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EIC ROC  27 jan 22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906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137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26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00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3383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158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97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18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29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642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17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99641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874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82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8318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450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416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342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927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718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357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2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557861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709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5450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418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4441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6646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522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000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418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15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5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9296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316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1826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5477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31083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7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652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398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5768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78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059188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93649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057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773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0711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5113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05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5512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714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2176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7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6577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6911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4809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5088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226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6395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150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3230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95139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7"/>
          <p:cNvSpPr>
            <a:spLocks/>
          </p:cNvSpPr>
          <p:nvPr/>
        </p:nvSpPr>
        <p:spPr bwMode="auto">
          <a:xfrm flipV="1">
            <a:off x="11717867" y="6181725"/>
            <a:ext cx="196851" cy="101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2075">
            <a:solidFill>
              <a:srgbClr val="D3121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994400" y="5562601"/>
            <a:ext cx="42333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079068" y="5603875"/>
            <a:ext cx="472017" cy="636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6017685" y="5595939"/>
            <a:ext cx="461433" cy="636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850467" y="5651501"/>
            <a:ext cx="827617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0" y="836613"/>
            <a:ext cx="527051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40"/>
          <p:cNvSpPr>
            <a:spLocks noChangeArrowheads="1"/>
          </p:cNvSpPr>
          <p:nvPr/>
        </p:nvSpPr>
        <p:spPr bwMode="auto">
          <a:xfrm>
            <a:off x="11664952" y="836613"/>
            <a:ext cx="527049" cy="6021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3117" y="1476376"/>
            <a:ext cx="11438467" cy="2085975"/>
          </a:xfrm>
        </p:spPr>
        <p:txBody>
          <a:bodyPr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9467" y="3697288"/>
            <a:ext cx="11440584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D31216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31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33" name="Connecteur droit 32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36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hipembeded 012"/>
          <p:cNvPicPr>
            <a:picLocks noChangeAspect="1" noChangeArrowheads="1"/>
          </p:cNvPicPr>
          <p:nvPr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2" name="Picture 4" descr="http://www.cenbg.in2p3.fr/joliot-curie/IMG/logoCNRSIN2P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hipembeded 012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50000" contrast="-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628800"/>
            <a:ext cx="12191999" cy="470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332656"/>
            <a:ext cx="12210575" cy="1341677"/>
          </a:xfrm>
          <a:prstGeom prst="rect">
            <a:avLst/>
          </a:prstGeom>
        </p:spPr>
      </p:pic>
      <p:cxnSp>
        <p:nvCxnSpPr>
          <p:cNvPr id="25" name="Connecteur droit 24"/>
          <p:cNvCxnSpPr/>
          <p:nvPr userDrawn="1"/>
        </p:nvCxnSpPr>
        <p:spPr>
          <a:xfrm>
            <a:off x="-18576" y="6334780"/>
            <a:ext cx="12210575" cy="0"/>
          </a:xfrm>
          <a:prstGeom prst="line">
            <a:avLst/>
          </a:prstGeom>
          <a:ln w="152400">
            <a:solidFill>
              <a:srgbClr val="A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 userDrawn="1"/>
        </p:nvSpPr>
        <p:spPr>
          <a:xfrm>
            <a:off x="0" y="6334781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O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rganization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for 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M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icro-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E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lectronics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desi</a:t>
            </a:r>
            <a:r>
              <a:rPr lang="fr-FR" sz="2400" dirty="0" err="1" smtClean="0">
                <a:solidFill>
                  <a:srgbClr val="FF0000"/>
                </a:solidFill>
                <a:latin typeface="Bryant Medium Compressed" pitchFamily="34" charset="0"/>
              </a:rPr>
              <a:t>G</a:t>
            </a:r>
            <a:r>
              <a:rPr lang="fr-FR" sz="2400" dirty="0" err="1" smtClean="0">
                <a:solidFill>
                  <a:srgbClr val="000000"/>
                </a:solidFill>
                <a:latin typeface="Bryant Medium Compressed" pitchFamily="34" charset="0"/>
              </a:rPr>
              <a:t>n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 and </a:t>
            </a:r>
            <a:r>
              <a:rPr lang="fr-FR" sz="2400" dirty="0" smtClean="0">
                <a:solidFill>
                  <a:srgbClr val="FF0000"/>
                </a:solidFill>
                <a:latin typeface="Bryant Medium Compressed" pitchFamily="34" charset="0"/>
              </a:rPr>
              <a:t>A</a:t>
            </a:r>
            <a:r>
              <a:rPr lang="fr-FR" sz="2400" dirty="0" smtClean="0">
                <a:solidFill>
                  <a:srgbClr val="000000"/>
                </a:solidFill>
                <a:latin typeface="Bryant Medium Compressed" pitchFamily="34" charset="0"/>
              </a:rPr>
              <a:t>pplications</a:t>
            </a:r>
            <a:endParaRPr lang="en-US" sz="2800" dirty="0">
              <a:solidFill>
                <a:srgbClr val="000000"/>
              </a:solidFill>
              <a:latin typeface="Bryant Medium Compressed" pitchFamily="34" charset="0"/>
            </a:endParaRPr>
          </a:p>
        </p:txBody>
      </p:sp>
      <p:pic>
        <p:nvPicPr>
          <p:cNvPr id="28" name="Picture 4" descr="http://www.cenbg.in2p3.fr/joliot-curie/IMG/logoCNRSIN2P3.jp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102291" cy="1292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2332" y="188640"/>
            <a:ext cx="297687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31565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1"/>
            <a:ext cx="9120716" cy="62071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71A504-AE2C-4488-80ED-9ED6A4A57476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6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8481203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65151" y="892175"/>
            <a:ext cx="5710767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9117" y="892175"/>
            <a:ext cx="5712883" cy="526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184467" y="6597353"/>
            <a:ext cx="1007533" cy="249237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4215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4289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5059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1537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4047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990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91487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05384" y="1"/>
            <a:ext cx="2986616" cy="615791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9184" y="1"/>
            <a:ext cx="8763000" cy="615791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lang="en-US" smtClean="0">
                <a:solidFill>
                  <a:srgbClr val="000000"/>
                </a:solidFill>
              </a:rPr>
              <a:pPr/>
              <a:t>‹N°›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4950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74C64A-F892-4D24-8DE4-95AE196E3A28}" type="slidenum">
              <a:rPr lang="fr-FR" smtClean="0">
                <a:solidFill>
                  <a:srgbClr val="000000"/>
                </a:solidFill>
              </a:rPr>
              <a:pPr/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EIC ROC  27 jan 22</a:t>
            </a:r>
            <a:endParaRPr kumimoji="0"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8955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/>
              <a:t>EIC ROC  27 jan 22</a:t>
            </a:r>
            <a:endParaRPr lang="fr-FR" dirty="0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59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7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3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5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68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1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9185" y="1"/>
            <a:ext cx="9120716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5151" y="892175"/>
            <a:ext cx="11099468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433" y="6597650"/>
            <a:ext cx="1017905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b="1" smtClean="0">
                <a:latin typeface="Arial" charset="0"/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EIC ROC  27 jan 22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84467" y="6608764"/>
            <a:ext cx="100753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ial" charset="0"/>
              </a:defRPr>
            </a:lvl1pPr>
          </a:lstStyle>
          <a:p>
            <a:fld id="{6D74C64A-F892-4D24-8DE4-95AE196E3A2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5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3121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8583" y="2420888"/>
            <a:ext cx="9361040" cy="187220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EICROC0</a:t>
            </a:r>
            <a:br>
              <a:rPr lang="en-US" sz="3100" dirty="0" smtClean="0"/>
            </a:br>
            <a:endParaRPr lang="en-US" sz="3600" dirty="0"/>
          </a:p>
        </p:txBody>
      </p:sp>
      <p:sp>
        <p:nvSpPr>
          <p:cNvPr id="10" name="Sous-titre 2"/>
          <p:cNvSpPr txBox="1">
            <a:spLocks/>
          </p:cNvSpPr>
          <p:nvPr/>
        </p:nvSpPr>
        <p:spPr bwMode="auto">
          <a:xfrm>
            <a:off x="551384" y="4293096"/>
            <a:ext cx="11089231" cy="130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b="1">
                <a:solidFill>
                  <a:srgbClr val="D3121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000" b="0" kern="0" dirty="0"/>
              <a:t>F. </a:t>
            </a:r>
            <a:r>
              <a:rPr lang="fr-FR" sz="2000" b="0" kern="0" dirty="0" err="1"/>
              <a:t>Bouyjou</a:t>
            </a:r>
            <a:r>
              <a:rPr lang="fr-FR" sz="2000" b="0" kern="0" dirty="0"/>
              <a:t>, E. </a:t>
            </a:r>
            <a:r>
              <a:rPr lang="fr-FR" sz="2000" b="0" kern="0" dirty="0" err="1"/>
              <a:t>Delagnes</a:t>
            </a:r>
            <a:r>
              <a:rPr lang="fr-FR" sz="2000" b="0" kern="0" dirty="0" smtClean="0"/>
              <a:t>, </a:t>
            </a:r>
            <a:r>
              <a:rPr lang="fr-FR" sz="2000" b="0" kern="0" dirty="0"/>
              <a:t>F. </a:t>
            </a:r>
            <a:r>
              <a:rPr lang="fr-FR" sz="2000" b="0" kern="0" dirty="0" err="1"/>
              <a:t>Dulucq</a:t>
            </a:r>
            <a:r>
              <a:rPr lang="fr-FR" sz="2000" b="0" kern="0" dirty="0" smtClean="0"/>
              <a:t>, </a:t>
            </a:r>
            <a:r>
              <a:rPr lang="fr-FR" sz="2000" b="0" kern="0" dirty="0"/>
              <a:t>M. </a:t>
            </a:r>
            <a:r>
              <a:rPr lang="fr-FR" sz="2000" b="0" kern="0" dirty="0" err="1"/>
              <a:t>Firlej</a:t>
            </a:r>
            <a:r>
              <a:rPr lang="fr-FR" sz="2000" b="0" kern="0" dirty="0"/>
              <a:t>, T. </a:t>
            </a:r>
            <a:r>
              <a:rPr lang="fr-FR" sz="2000" b="0" kern="0" dirty="0" err="1"/>
              <a:t>Fiutowski</a:t>
            </a:r>
            <a:r>
              <a:rPr lang="fr-FR" sz="2000" b="0" kern="0" dirty="0"/>
              <a:t>, J. Gonzalez, F. Guilloux, M. </a:t>
            </a:r>
            <a:r>
              <a:rPr lang="fr-FR" sz="2000" b="0" kern="0" dirty="0" err="1"/>
              <a:t>Idzik</a:t>
            </a:r>
            <a:r>
              <a:rPr lang="fr-FR" sz="2000" b="0" kern="0" dirty="0"/>
              <a:t>, C. de La Taille</a:t>
            </a:r>
            <a:r>
              <a:rPr lang="fr-FR" sz="2000" b="0" kern="0" dirty="0" smtClean="0"/>
              <a:t>, </a:t>
            </a:r>
            <a:r>
              <a:rPr lang="fr-FR" sz="2000" b="0" kern="0" dirty="0"/>
              <a:t>J. Moron, L. </a:t>
            </a:r>
            <a:r>
              <a:rPr lang="fr-FR" sz="2000" b="0" kern="0" dirty="0" err="1"/>
              <a:t>Raux</a:t>
            </a:r>
            <a:r>
              <a:rPr lang="fr-FR" sz="2000" b="0" kern="0" dirty="0"/>
              <a:t>, K. </a:t>
            </a:r>
            <a:r>
              <a:rPr lang="fr-FR" sz="2000" b="0" kern="0" dirty="0" err="1"/>
              <a:t>Swientek</a:t>
            </a:r>
            <a:r>
              <a:rPr lang="fr-FR" sz="2000" b="0" kern="0" dirty="0"/>
              <a:t>, D. </a:t>
            </a:r>
            <a:r>
              <a:rPr lang="fr-FR" sz="2000" b="0" kern="0" dirty="0" smtClean="0"/>
              <a:t>Thienpont, D. Marchand, C. Munoz, M. </a:t>
            </a:r>
            <a:r>
              <a:rPr lang="fr-FR" sz="2000" b="0" kern="0" dirty="0" err="1" smtClean="0"/>
              <a:t>Morenas</a:t>
            </a:r>
            <a:r>
              <a:rPr lang="fr-FR" sz="2000" b="0" kern="0" dirty="0" smtClean="0"/>
              <a:t>, N. Seguin-Moreau, L. Serin</a:t>
            </a:r>
          </a:p>
          <a:p>
            <a:endParaRPr lang="fr-FR" sz="2000" b="0" kern="0" dirty="0" smtClean="0"/>
          </a:p>
          <a:p>
            <a:r>
              <a:rPr lang="fr-FR" sz="2000" b="0" kern="0" dirty="0" smtClean="0"/>
              <a:t>27 jan 2022</a:t>
            </a:r>
            <a:endParaRPr lang="fr-FR" sz="2000" b="0" kern="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A972D1E0-E7C8-4E84-A15A-75B64D0C04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2894445"/>
            <a:ext cx="1306631" cy="92509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2733" y="1855573"/>
            <a:ext cx="1849458" cy="80209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304" y="2996952"/>
            <a:ext cx="671526" cy="113200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2304" y="1869996"/>
            <a:ext cx="801388" cy="80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2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Espace réservé du contenu 15" descr="Capture d’écran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523" y="1197330"/>
            <a:ext cx="4955109" cy="5003486"/>
          </a:xfr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One pixel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27 jan 22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ZoneTexte 6"/>
          <p:cNvSpPr txBox="1"/>
          <p:nvPr/>
        </p:nvSpPr>
        <p:spPr>
          <a:xfrm>
            <a:off x="6986974" y="6247305"/>
            <a:ext cx="923494" cy="584775"/>
          </a:xfrm>
          <a:prstGeom prst="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Slow control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342516" y="6212103"/>
            <a:ext cx="923494" cy="584775"/>
          </a:xfrm>
          <a:prstGeom prst="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PA +</a:t>
            </a:r>
            <a:r>
              <a:rPr lang="fr-FR" sz="1600" b="1" dirty="0" err="1" smtClean="0">
                <a:solidFill>
                  <a:srgbClr val="FF0000"/>
                </a:solidFill>
              </a:rPr>
              <a:t>discri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9586023" y="6228775"/>
            <a:ext cx="923494" cy="584775"/>
          </a:xfrm>
          <a:prstGeom prst="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TOA TDC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718753" y="6212103"/>
            <a:ext cx="923494" cy="584775"/>
          </a:xfrm>
          <a:prstGeom prst="rect">
            <a:avLst/>
          </a:prstGeom>
          <a:solidFill>
            <a:schemeClr val="bg1"/>
          </a:solidFill>
          <a:ln w="412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8b 40M</a:t>
            </a:r>
          </a:p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ADC</a:t>
            </a:r>
            <a:endParaRPr lang="fr-FR" sz="1600" b="1" dirty="0">
              <a:solidFill>
                <a:srgbClr val="FF0000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053" y="809607"/>
            <a:ext cx="1162246" cy="504056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3419" y="718597"/>
            <a:ext cx="469883" cy="79208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27381" y="660941"/>
            <a:ext cx="801388" cy="801388"/>
          </a:xfrm>
          <a:prstGeom prst="rect">
            <a:avLst/>
          </a:prstGeom>
        </p:spPr>
      </p:pic>
      <p:sp>
        <p:nvSpPr>
          <p:cNvPr id="14" name="Espace réservé du contenu 2"/>
          <p:cNvSpPr txBox="1">
            <a:spLocks/>
          </p:cNvSpPr>
          <p:nvPr/>
        </p:nvSpPr>
        <p:spPr bwMode="auto">
          <a:xfrm>
            <a:off x="238375" y="667203"/>
            <a:ext cx="6435285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Most blocks </a:t>
            </a:r>
            <a:r>
              <a:rPr lang="fr-FR" kern="0" dirty="0" err="1" smtClean="0"/>
              <a:t>ready</a:t>
            </a:r>
            <a:endParaRPr lang="fr-FR" kern="0" dirty="0" smtClean="0"/>
          </a:p>
          <a:p>
            <a:pPr lvl="1"/>
            <a:r>
              <a:rPr lang="fr-FR" kern="0" dirty="0" err="1" smtClean="0"/>
              <a:t>Preamp</a:t>
            </a:r>
            <a:r>
              <a:rPr lang="fr-FR" kern="0" dirty="0" smtClean="0"/>
              <a:t>, </a:t>
            </a:r>
            <a:r>
              <a:rPr lang="fr-FR" kern="0" dirty="0" err="1" smtClean="0"/>
              <a:t>discri</a:t>
            </a:r>
            <a:r>
              <a:rPr lang="fr-FR" kern="0" dirty="0" smtClean="0"/>
              <a:t> </a:t>
            </a:r>
            <a:r>
              <a:rPr lang="fr-FR" kern="0" dirty="0" err="1" smtClean="0"/>
              <a:t>taken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ATLAS ALTIROC</a:t>
            </a:r>
          </a:p>
          <a:p>
            <a:pPr lvl="1"/>
            <a:r>
              <a:rPr lang="fr-FR" kern="0" dirty="0" smtClean="0"/>
              <a:t>I2C slow control </a:t>
            </a:r>
            <a:r>
              <a:rPr lang="fr-FR" kern="0" dirty="0" err="1" smtClean="0"/>
              <a:t>taken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CMS HGCROC</a:t>
            </a:r>
          </a:p>
          <a:p>
            <a:pPr lvl="1"/>
            <a:r>
              <a:rPr lang="fr-FR" kern="0" dirty="0" smtClean="0"/>
              <a:t>TOA TDC </a:t>
            </a:r>
            <a:r>
              <a:rPr lang="fr-FR" kern="0" dirty="0" err="1" smtClean="0"/>
              <a:t>adapted</a:t>
            </a:r>
            <a:r>
              <a:rPr lang="fr-FR" kern="0" dirty="0" smtClean="0"/>
              <a:t> by IRFU Saclay</a:t>
            </a:r>
          </a:p>
          <a:p>
            <a:pPr lvl="1"/>
            <a:r>
              <a:rPr lang="fr-FR" kern="0" dirty="0" smtClean="0"/>
              <a:t>ADC </a:t>
            </a:r>
            <a:r>
              <a:rPr lang="fr-FR" kern="0" dirty="0" err="1" smtClean="0"/>
              <a:t>adapted</a:t>
            </a:r>
            <a:r>
              <a:rPr lang="fr-FR" kern="0" dirty="0" smtClean="0"/>
              <a:t> to 8bits by AGH Krakow</a:t>
            </a:r>
          </a:p>
          <a:p>
            <a:r>
              <a:rPr lang="fr-FR" kern="0" dirty="0" smtClean="0"/>
              <a:t>In </a:t>
            </a:r>
            <a:r>
              <a:rPr lang="fr-FR" kern="0" dirty="0" err="1" smtClean="0"/>
              <a:t>progress</a:t>
            </a:r>
            <a:endParaRPr lang="fr-FR" kern="0" dirty="0" smtClean="0"/>
          </a:p>
          <a:p>
            <a:pPr lvl="1"/>
            <a:r>
              <a:rPr lang="fr-FR" kern="0" dirty="0" err="1" smtClean="0"/>
              <a:t>Shaper</a:t>
            </a:r>
            <a:r>
              <a:rPr lang="fr-FR" kern="0" dirty="0" smtClean="0"/>
              <a:t>/ADC driver</a:t>
            </a:r>
          </a:p>
          <a:p>
            <a:pPr lvl="1"/>
            <a:r>
              <a:rPr lang="fr-FR" kern="0" dirty="0" smtClean="0"/>
              <a:t>Digital </a:t>
            </a:r>
            <a:r>
              <a:rPr lang="fr-FR" kern="0" dirty="0" err="1" smtClean="0"/>
              <a:t>readout</a:t>
            </a:r>
            <a:r>
              <a:rPr lang="fr-FR" kern="0" dirty="0" smtClean="0"/>
              <a:t> : </a:t>
            </a:r>
          </a:p>
          <a:p>
            <a:pPr lvl="2"/>
            <a:r>
              <a:rPr lang="fr-FR" kern="0" dirty="0" smtClean="0"/>
              <a:t>FIFO </a:t>
            </a:r>
            <a:r>
              <a:rPr lang="fr-FR" kern="0" dirty="0" err="1" smtClean="0"/>
              <a:t>depth</a:t>
            </a:r>
            <a:r>
              <a:rPr lang="fr-FR" kern="0" dirty="0" smtClean="0"/>
              <a:t> 8 (200 ns)</a:t>
            </a:r>
          </a:p>
          <a:p>
            <a:r>
              <a:rPr lang="fr-FR" kern="0" dirty="0" smtClean="0"/>
              <a:t>Variant </a:t>
            </a:r>
            <a:r>
              <a:rPr lang="fr-FR" kern="0" dirty="0" err="1" smtClean="0"/>
              <a:t>with</a:t>
            </a:r>
            <a:r>
              <a:rPr lang="fr-FR" kern="0" dirty="0" smtClean="0"/>
              <a:t> TOT </a:t>
            </a:r>
            <a:r>
              <a:rPr lang="fr-FR" kern="0" dirty="0" err="1" smtClean="0"/>
              <a:t>instead</a:t>
            </a:r>
            <a:r>
              <a:rPr lang="fr-FR" kern="0" dirty="0" smtClean="0"/>
              <a:t> of ADC</a:t>
            </a:r>
          </a:p>
          <a:p>
            <a:pPr lvl="1"/>
            <a:r>
              <a:rPr lang="fr-FR" kern="0" dirty="0" smtClean="0"/>
              <a:t>In </a:t>
            </a:r>
            <a:r>
              <a:rPr lang="fr-FR" kern="0" dirty="0" err="1" smtClean="0"/>
              <a:t>preparation</a:t>
            </a:r>
            <a:r>
              <a:rPr lang="fr-FR" kern="0" dirty="0" smtClean="0"/>
              <a:t> at IRFU</a:t>
            </a:r>
          </a:p>
          <a:p>
            <a:endParaRPr lang="fr-FR" kern="0" dirty="0" smtClean="0"/>
          </a:p>
          <a:p>
            <a:pPr lvl="1"/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4692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6439" y="692696"/>
            <a:ext cx="11099468" cy="5265738"/>
          </a:xfrm>
        </p:spPr>
        <p:txBody>
          <a:bodyPr/>
          <a:lstStyle/>
          <a:p>
            <a:r>
              <a:rPr lang="fr-FR" dirty="0" smtClean="0"/>
              <a:t>2 chips </a:t>
            </a:r>
            <a:r>
              <a:rPr lang="fr-FR" dirty="0" err="1" smtClean="0"/>
              <a:t>foreseen</a:t>
            </a:r>
            <a:r>
              <a:rPr lang="fr-FR" dirty="0" smtClean="0"/>
              <a:t> 4x4 TOA/ADC and 4x4 TOA/TOT or 4x8 possible.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27 jan 22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Image 5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16" y="1399472"/>
            <a:ext cx="6373114" cy="502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Notice </a:t>
            </a:r>
            <a:r>
              <a:rPr lang="fr-FR" dirty="0" err="1" smtClean="0"/>
              <a:t>bump</a:t>
            </a:r>
            <a:r>
              <a:rPr lang="fr-FR" dirty="0" smtClean="0"/>
              <a:t> pad </a:t>
            </a:r>
            <a:r>
              <a:rPr lang="fr-FR" dirty="0" err="1" smtClean="0"/>
              <a:t>slightly</a:t>
            </a:r>
            <a:r>
              <a:rPr lang="fr-FR" dirty="0" smtClean="0"/>
              <a:t> off-</a:t>
            </a:r>
            <a:r>
              <a:rPr lang="fr-FR" dirty="0" err="1" smtClean="0"/>
              <a:t>centered</a:t>
            </a:r>
            <a:r>
              <a:rPr lang="fr-FR" dirty="0" smtClean="0"/>
              <a:t> by 50um (x=200,y=250)</a:t>
            </a:r>
          </a:p>
          <a:p>
            <a:r>
              <a:rPr lang="fr-FR" dirty="0" err="1" smtClean="0"/>
              <a:t>Bump</a:t>
            </a:r>
            <a:r>
              <a:rPr lang="fr-FR" dirty="0" smtClean="0"/>
              <a:t> pad locations for </a:t>
            </a:r>
            <a:r>
              <a:rPr lang="fr-FR" dirty="0" err="1" smtClean="0"/>
              <a:t>guardring</a:t>
            </a:r>
            <a:r>
              <a:rPr lang="fr-FR" dirty="0" smtClean="0"/>
              <a:t> ?</a:t>
            </a:r>
          </a:p>
          <a:p>
            <a:r>
              <a:rPr lang="fr-FR" dirty="0" smtClean="0"/>
              <a:t>Distance WB pads to </a:t>
            </a:r>
            <a:r>
              <a:rPr lang="fr-FR" dirty="0" err="1" smtClean="0"/>
              <a:t>bumps</a:t>
            </a:r>
            <a:r>
              <a:rPr lang="fr-FR" dirty="0" smtClean="0"/>
              <a:t> ?</a:t>
            </a:r>
          </a:p>
          <a:p>
            <a:r>
              <a:rPr lang="fr-FR" dirty="0" smtClean="0"/>
              <a:t>WB pads </a:t>
            </a:r>
            <a:r>
              <a:rPr lang="fr-FR" dirty="0" err="1" smtClean="0"/>
              <a:t>spacing</a:t>
            </a:r>
            <a:r>
              <a:rPr lang="fr-FR" dirty="0" smtClean="0"/>
              <a:t> : 100 </a:t>
            </a:r>
            <a:r>
              <a:rPr lang="fr-FR" dirty="0" err="1" smtClean="0"/>
              <a:t>um</a:t>
            </a:r>
            <a:endParaRPr lang="fr-FR" dirty="0" smtClean="0"/>
          </a:p>
          <a:p>
            <a:r>
              <a:rPr lang="fr-FR" dirty="0" smtClean="0"/>
              <a:t>Extended WB pads </a:t>
            </a:r>
            <a:r>
              <a:rPr lang="fr-FR" dirty="0" err="1" smtClean="0"/>
              <a:t>needed</a:t>
            </a:r>
            <a:r>
              <a:rPr lang="fr-FR" dirty="0" smtClean="0"/>
              <a:t> ?</a:t>
            </a:r>
          </a:p>
          <a:p>
            <a:r>
              <a:rPr lang="fr-FR" dirty="0" smtClean="0"/>
              <a:t>Can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on 4 </a:t>
            </a:r>
            <a:r>
              <a:rPr lang="fr-FR" dirty="0" err="1" smtClean="0"/>
              <a:t>sides</a:t>
            </a:r>
            <a:r>
              <a:rPr lang="fr-FR" dirty="0" smtClean="0"/>
              <a:t> ?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EIC ROC  27 </a:t>
            </a:r>
            <a:r>
              <a:rPr lang="en-US" dirty="0" err="1" smtClean="0"/>
              <a:t>jan</a:t>
            </a:r>
            <a:r>
              <a:rPr lang="en-US" dirty="0" smtClean="0"/>
              <a:t> 22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Image 8" descr="Capture d’écra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072" y="1418867"/>
            <a:ext cx="5169083" cy="535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7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EIC ROC  27 jan 22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1A504-AE2C-4488-80ED-9ED6A4A5747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10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OMEGA">
  <a:themeElements>
    <a:clrScheme name="omeg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mega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mega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ega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ega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omega2013</Template>
  <TotalTime>95867</TotalTime>
  <Words>223</Words>
  <Application>Microsoft Office PowerPoint</Application>
  <PresentationFormat>Grand écran</PresentationFormat>
  <Paragraphs>41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5</vt:i4>
      </vt:variant>
    </vt:vector>
  </HeadingPairs>
  <TitlesOfParts>
    <vt:vector size="15" baseType="lpstr">
      <vt:lpstr>Arial</vt:lpstr>
      <vt:lpstr>Bryant Medium Compressed</vt:lpstr>
      <vt:lpstr>OMEGA</vt:lpstr>
      <vt:lpstr>1_OMEGA</vt:lpstr>
      <vt:lpstr>2_OMEGA</vt:lpstr>
      <vt:lpstr>3_OMEGA</vt:lpstr>
      <vt:lpstr>4_OMEGA</vt:lpstr>
      <vt:lpstr>5_OMEGA</vt:lpstr>
      <vt:lpstr>6_OMEGA</vt:lpstr>
      <vt:lpstr>7_OMEGA</vt:lpstr>
      <vt:lpstr>  EICROC0 </vt:lpstr>
      <vt:lpstr>One pixel</vt:lpstr>
      <vt:lpstr>overview</vt:lpstr>
      <vt:lpstr>questions</vt:lpstr>
      <vt:lpstr>Présentation PowerPoint</vt:lpstr>
    </vt:vector>
  </TitlesOfParts>
  <Company>LAL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OMEGA</dc:creator>
  <cp:lastModifiedBy>taille</cp:lastModifiedBy>
  <cp:revision>1641</cp:revision>
  <cp:lastPrinted>2020-01-21T09:58:18Z</cp:lastPrinted>
  <dcterms:created xsi:type="dcterms:W3CDTF">2013-06-17T16:24:05Z</dcterms:created>
  <dcterms:modified xsi:type="dcterms:W3CDTF">2022-01-31T07:35:36Z</dcterms:modified>
</cp:coreProperties>
</file>