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22" autoAdjust="0"/>
    <p:restoredTop sz="94660"/>
  </p:normalViewPr>
  <p:slideViewPr>
    <p:cSldViewPr snapToGrid="0">
      <p:cViewPr varScale="1">
        <p:scale>
          <a:sx n="160" d="100"/>
          <a:sy n="160" d="100"/>
        </p:scale>
        <p:origin x="78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DA2C7-CD2E-45ED-A12E-718B915C9B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A4FE39-8F0B-4382-9CAB-28ACECECE3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DCFDD-9988-458C-90F5-085707BFC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2F848-34EB-4526-9416-DAC3FCCC6D13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747B2-7435-43EC-8055-215F7959D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27F6AD-325C-462B-B6F8-1AF53CA2D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C96A-ABD2-401D-9A01-CA049BD50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751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6BCD8-5087-44CC-A855-EFE6FADAC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F8AD1E-D3E8-43E8-83C9-4D8A5CEFBC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AFDD0-411F-4909-A279-BD812AA08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2F848-34EB-4526-9416-DAC3FCCC6D13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5D8D72-4F3D-47D3-BBC0-28558973B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E78534-CDDD-4CFB-B081-18E458D14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C96A-ABD2-401D-9A01-CA049BD50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770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59C43F-BE37-4355-AF2A-6B65D9AD3E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E2C496-83CD-42D8-B287-C1A716748A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4F8FAB-98BA-4DE3-A2DF-834E14316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2F848-34EB-4526-9416-DAC3FCCC6D13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489AFA-6F6F-47EB-94EC-58D9230C6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25E6A1-92C5-42D6-A06E-DA2AF5B3D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C96A-ABD2-401D-9A01-CA049BD50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257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2F11D-E2C4-4D48-B561-E683984EC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85BC3-87CB-4984-853D-CCD9F18FA8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20D8C4-8333-4A6F-85B7-BEFF92EB0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2F848-34EB-4526-9416-DAC3FCCC6D13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EE0584-3FE5-4AA5-8539-3A790DA90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96ADD4-7E34-4E01-9FBB-7A643B11C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C96A-ABD2-401D-9A01-CA049BD50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949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4F11C-3330-45CB-A3C0-C71B592A7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276DF9-5D5D-4950-8BC0-0983B1E4A9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58D37-13A2-49EB-BAC4-49976AE72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2F848-34EB-4526-9416-DAC3FCCC6D13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79646-184A-45B4-AB25-E6A6CDEE9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31E237-F1DB-464F-A68D-236E22D09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C96A-ABD2-401D-9A01-CA049BD50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246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FC708-0439-471C-BA4F-97BEDCE4E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53E31-9BD0-492C-B2FF-7B6041BA37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F95DEF-0CF4-49B0-AE03-A890D9896B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91BFC3-1FD3-4916-93E7-ACFCF9D72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2F848-34EB-4526-9416-DAC3FCCC6D13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385431-3E45-4666-BC0D-34C976BC4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A39919-0B96-49DE-8719-11DCBB3D4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C96A-ABD2-401D-9A01-CA049BD50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291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78D60-EF44-4CCA-AD73-AFC88304D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E305EC-9106-4B0D-AA36-29CB5C0069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41B3E7-9A63-4726-BD38-C05000392B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7CCE91-C610-4FBF-9F4E-6E6F416892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014DC-1369-4A2F-8A0E-5FB32E1460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AAE0D6-8386-495F-A3D8-AA98F2DAC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2F848-34EB-4526-9416-DAC3FCCC6D13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0936B8-0AD8-4530-9A9C-28DCD7702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19B510-7894-49C9-AB73-9920F083F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C96A-ABD2-401D-9A01-CA049BD50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803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A1776-B05C-4FD7-BDCB-2BA35F865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9727F9-E11A-437F-8A86-4D532550A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2F848-34EB-4526-9416-DAC3FCCC6D13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6A013C-A6A8-4E17-A718-C70F4AAC2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3F9533-4AB9-4A1D-905B-7C76D2EB1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C96A-ABD2-401D-9A01-CA049BD50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041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A1C564-93FC-4624-8A72-645FED5D2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2F848-34EB-4526-9416-DAC3FCCC6D13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D6C027-F0D3-4F6F-90C8-725D693DB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C2121E-47C4-4826-B331-FA37EF03F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C96A-ABD2-401D-9A01-CA049BD50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625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1BBA1-D488-417E-AF6A-EDB6008CB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95BEC-FCF3-4F5F-B326-8B207480F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D6D9AE-9130-4BDA-AC5B-1A62C6F9FB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470BFB-C9CC-4743-9F76-BEDDA1690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2F848-34EB-4526-9416-DAC3FCCC6D13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AF70E3-72EC-483F-B25C-38155B351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964D11-5F77-4EE9-9047-B6118144E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C96A-ABD2-401D-9A01-CA049BD50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382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E1D97-2330-4B7C-8CF0-0901BDD84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2F1F20-E6E1-441D-8488-B5BABDE939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4D7FC6-11F8-44D8-8002-15814C98B4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DC4904-ABDB-4989-838B-0006B6B19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2F848-34EB-4526-9416-DAC3FCCC6D13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2C30E3-D3E8-4FF4-95C2-0F8193CFE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1F46E6-4949-4E2E-8441-28A445BE6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C96A-ABD2-401D-9A01-CA049BD50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833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2F7106-82C8-4030-9F21-2D107FDF9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B4B1A6-B3D6-405C-9A39-6D42942A76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2C40CA-6F1B-472B-AE46-5E13AFE753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2F848-34EB-4526-9416-DAC3FCCC6D13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E3900D-9295-4D59-B915-A7BF50EF30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8E7E60-E940-44D4-BC8B-3E51D3FAB1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8C96A-ABD2-401D-9A01-CA049BD50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257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F4A3D-048B-4899-841C-931BD15AA8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Status and Contribution to </a:t>
            </a:r>
            <a:r>
              <a:rPr lang="en-US" dirty="0" err="1"/>
              <a:t>TowerSemi</a:t>
            </a:r>
            <a:r>
              <a:rPr lang="en-US" dirty="0"/>
              <a:t> 65nm @BNL/LBNL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8CB24A-747D-4C23-8482-566E29F5CA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01/31/2022</a:t>
            </a:r>
          </a:p>
        </p:txBody>
      </p:sp>
    </p:spTree>
    <p:extLst>
      <p:ext uri="{BB962C8B-B14F-4D97-AF65-F5344CB8AC3E}">
        <p14:creationId xmlns:p14="http://schemas.microsoft.com/office/powerpoint/2010/main" val="1249277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75FBC-CD99-4A35-84C9-E332E9F10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031789"/>
          </a:xfrm>
        </p:spPr>
        <p:txBody>
          <a:bodyPr/>
          <a:lstStyle/>
          <a:p>
            <a:r>
              <a:rPr lang="en-US" dirty="0"/>
              <a:t>Status of </a:t>
            </a:r>
            <a:r>
              <a:rPr lang="en-US" dirty="0" err="1"/>
              <a:t>TowerSemi</a:t>
            </a:r>
            <a:r>
              <a:rPr lang="en-US" dirty="0"/>
              <a:t> 65nm PDK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56272-EA6F-43DF-8FEA-C0136CF10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NDA signed and </a:t>
            </a:r>
            <a:r>
              <a:rPr lang="en-US" dirty="0" err="1"/>
              <a:t>TowerSemi</a:t>
            </a:r>
            <a:r>
              <a:rPr lang="en-US" dirty="0"/>
              <a:t> accounts established</a:t>
            </a:r>
          </a:p>
          <a:p>
            <a:r>
              <a:rPr lang="en-US" dirty="0"/>
              <a:t>PDK and DDK downloaded</a:t>
            </a:r>
          </a:p>
          <a:p>
            <a:r>
              <a:rPr lang="en-US" dirty="0"/>
              <a:t>Identifying tasks and assigning manpower</a:t>
            </a:r>
          </a:p>
          <a:p>
            <a:r>
              <a:rPr lang="en-US" dirty="0"/>
              <a:t>Aligning with CERN submission plans</a:t>
            </a:r>
          </a:p>
        </p:txBody>
      </p:sp>
    </p:spTree>
    <p:extLst>
      <p:ext uri="{BB962C8B-B14F-4D97-AF65-F5344CB8AC3E}">
        <p14:creationId xmlns:p14="http://schemas.microsoft.com/office/powerpoint/2010/main" val="1386956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75FBC-CD99-4A35-84C9-E332E9F10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025611"/>
          </a:xfrm>
        </p:spPr>
        <p:txBody>
          <a:bodyPr/>
          <a:lstStyle/>
          <a:p>
            <a:r>
              <a:rPr lang="en-US" dirty="0"/>
              <a:t>Proposed contributions to ALICE ITS3 scope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56272-EA6F-43DF-8FEA-C0136CF10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 fontAlgn="base">
              <a:buFont typeface="+mj-lt"/>
              <a:buAutoNum type="arabicPeriod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SEE (SEU, SET,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SEL) testing vehicle chip, </a:t>
            </a:r>
            <a:endParaRPr lang="en-US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 rtl="0" fontAlgn="base">
              <a:buFont typeface="+mj-lt"/>
              <a:buAutoNum type="arabicPeriod" startAt="2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Slow control life function monitoring ADC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 </a:t>
            </a:r>
          </a:p>
          <a:p>
            <a:pPr algn="l" rtl="0" fontAlgn="base">
              <a:buFont typeface="+mj-lt"/>
              <a:buAutoNum type="arabicPeriod" startAt="3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Power Schemes, Serial powering etc.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 </a:t>
            </a:r>
          </a:p>
          <a:p>
            <a:pPr algn="l" rtl="0" fontAlgn="base">
              <a:buFont typeface="+mj-lt"/>
              <a:buAutoNum type="arabicPeriod" startAt="4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Help given to PLL, transmission encoding, serialization, and CML line driving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1634015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A1D40F2-F3FA-4BFE-9D1D-78CC48F46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04" y="920621"/>
            <a:ext cx="6267155" cy="33007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975FBC-CD99-4A35-84C9-E332E9F10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062681"/>
          </a:xfrm>
        </p:spPr>
        <p:txBody>
          <a:bodyPr/>
          <a:lstStyle/>
          <a:p>
            <a:r>
              <a:rPr lang="en-US" dirty="0"/>
              <a:t>SEE (SEU, SET, SEL) test vehicle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56272-EA6F-43DF-8FEA-C0136CF10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647" y="908839"/>
            <a:ext cx="6400396" cy="369332"/>
          </a:xfrm>
        </p:spPr>
        <p:txBody>
          <a:bodyPr>
            <a:normAutofit/>
          </a:bodyPr>
          <a:lstStyle/>
          <a:p>
            <a:pPr marL="0" indent="0" algn="l" rtl="0" fontAlgn="base">
              <a:buNone/>
            </a:pPr>
            <a:r>
              <a:rPr lang="en-US" sz="1800" b="0" i="0" dirty="0">
                <a:solidFill>
                  <a:srgbClr val="000000"/>
                </a:solidFill>
                <a:effectLst/>
              </a:rPr>
              <a:t>Based on RD54SEE chip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65247D-2348-4E23-8527-496442382A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18" y="4221405"/>
            <a:ext cx="9263449" cy="25761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C2A08D9-52FF-491C-A65C-5B55340E8D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2012" y="848132"/>
            <a:ext cx="5679988" cy="369467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6EE2958-9F9B-4F5C-9711-00AE901DF625}"/>
              </a:ext>
            </a:extLst>
          </p:cNvPr>
          <p:cNvSpPr txBox="1">
            <a:spLocks/>
          </p:cNvSpPr>
          <p:nvPr/>
        </p:nvSpPr>
        <p:spPr>
          <a:xfrm>
            <a:off x="6930484" y="6428235"/>
            <a:ext cx="5261516" cy="369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n-US" sz="1800" dirty="0">
                <a:solidFill>
                  <a:srgbClr val="000000"/>
                </a:solidFill>
              </a:rPr>
              <a:t>Similar scope can be practiced in </a:t>
            </a:r>
            <a:r>
              <a:rPr lang="en-US" sz="1800" dirty="0" err="1">
                <a:solidFill>
                  <a:srgbClr val="000000"/>
                </a:solidFill>
              </a:rPr>
              <a:t>TowerSemi</a:t>
            </a:r>
            <a:r>
              <a:rPr lang="en-US" sz="1800" dirty="0">
                <a:solidFill>
                  <a:srgbClr val="000000"/>
                </a:solidFill>
              </a:rPr>
              <a:t> 65nm </a:t>
            </a:r>
          </a:p>
        </p:txBody>
      </p:sp>
    </p:spTree>
    <p:extLst>
      <p:ext uri="{BB962C8B-B14F-4D97-AF65-F5344CB8AC3E}">
        <p14:creationId xmlns:p14="http://schemas.microsoft.com/office/powerpoint/2010/main" val="3585574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AF4011-A817-4B3A-84F7-43368ECC1B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490"/>
          <a:stretch/>
        </p:blipFill>
        <p:spPr>
          <a:xfrm>
            <a:off x="48826" y="4720248"/>
            <a:ext cx="5073014" cy="1943742"/>
          </a:xfrm>
          <a:prstGeom prst="rect">
            <a:avLst/>
          </a:prstGeom>
        </p:spPr>
      </p:pic>
      <p:graphicFrame>
        <p:nvGraphicFramePr>
          <p:cNvPr id="19" name="Table 6">
            <a:extLst>
              <a:ext uri="{FF2B5EF4-FFF2-40B4-BE49-F238E27FC236}">
                <a16:creationId xmlns:a16="http://schemas.microsoft.com/office/drawing/2014/main" id="{FD9FF224-AB27-477C-AB3F-95EB4F5192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334082"/>
              </p:ext>
            </p:extLst>
          </p:nvPr>
        </p:nvGraphicFramePr>
        <p:xfrm>
          <a:off x="5099961" y="4744151"/>
          <a:ext cx="2697043" cy="195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9065">
                  <a:extLst>
                    <a:ext uri="{9D8B030D-6E8A-4147-A177-3AD203B41FA5}">
                      <a16:colId xmlns:a16="http://schemas.microsoft.com/office/drawing/2014/main" val="3020354521"/>
                    </a:ext>
                  </a:extLst>
                </a:gridCol>
                <a:gridCol w="1027978">
                  <a:extLst>
                    <a:ext uri="{9D8B030D-6E8A-4147-A177-3AD203B41FA5}">
                      <a16:colId xmlns:a16="http://schemas.microsoft.com/office/drawing/2014/main" val="2091289598"/>
                    </a:ext>
                  </a:extLst>
                </a:gridCol>
              </a:tblGrid>
              <a:tr h="228577">
                <a:tc>
                  <a:txBody>
                    <a:bodyPr/>
                    <a:lstStyle/>
                    <a:p>
                      <a:r>
                        <a:rPr lang="en-US" sz="1000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9217796"/>
                  </a:ext>
                </a:extLst>
              </a:tr>
              <a:tr h="209529">
                <a:tc>
                  <a:txBody>
                    <a:bodyPr/>
                    <a:lstStyle/>
                    <a:p>
                      <a:r>
                        <a:rPr lang="en-US" sz="1000" dirty="0"/>
                        <a:t>Sampling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Up to 50 MS/s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8063607"/>
                  </a:ext>
                </a:extLst>
              </a:tr>
              <a:tr h="209529">
                <a:tc>
                  <a:txBody>
                    <a:bodyPr/>
                    <a:lstStyle/>
                    <a:p>
                      <a:r>
                        <a:rPr lang="en-US" sz="1000" dirty="0"/>
                        <a:t>Output resolution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12-bit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4767254"/>
                  </a:ext>
                </a:extLst>
              </a:tr>
              <a:tr h="209529">
                <a:tc>
                  <a:txBody>
                    <a:bodyPr/>
                    <a:lstStyle/>
                    <a:p>
                      <a:r>
                        <a:rPr lang="en-US" sz="1000" dirty="0"/>
                        <a:t>Full-scale voltage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1.7 </a:t>
                      </a:r>
                      <a:r>
                        <a:rPr lang="en-US" sz="1000" dirty="0" err="1"/>
                        <a:t>V</a:t>
                      </a:r>
                      <a:r>
                        <a:rPr lang="en-US" sz="1000" baseline="-25000" dirty="0" err="1"/>
                        <a:t>pp</a:t>
                      </a:r>
                      <a:endParaRPr lang="en-US" sz="10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408016"/>
                  </a:ext>
                </a:extLst>
              </a:tr>
              <a:tr h="239069">
                <a:tc>
                  <a:txBody>
                    <a:bodyPr/>
                    <a:lstStyle/>
                    <a:p>
                      <a:r>
                        <a:rPr lang="en-US" sz="1000" dirty="0"/>
                        <a:t>Effective no. of bits (ENOB)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017828"/>
                  </a:ext>
                </a:extLst>
              </a:tr>
              <a:tr h="239069">
                <a:tc>
                  <a:txBody>
                    <a:bodyPr/>
                    <a:lstStyle/>
                    <a:p>
                      <a:r>
                        <a:rPr lang="en-US" sz="1000" dirty="0"/>
                        <a:t>Core power (at 50 MS/sec)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820 </a:t>
                      </a:r>
                      <a:r>
                        <a:rPr lang="el-GR" sz="1000" dirty="0"/>
                        <a:t>μ</a:t>
                      </a:r>
                      <a:r>
                        <a:rPr lang="en-US" sz="1000" dirty="0"/>
                        <a:t>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1116805"/>
                  </a:ext>
                </a:extLst>
              </a:tr>
              <a:tr h="239069">
                <a:tc>
                  <a:txBody>
                    <a:bodyPr/>
                    <a:lstStyle/>
                    <a:p>
                      <a:r>
                        <a:rPr lang="en-US" sz="1000" dirty="0"/>
                        <a:t>Reference buffer power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1.15 </a:t>
                      </a:r>
                      <a:r>
                        <a:rPr lang="en-US" sz="1000" dirty="0" err="1"/>
                        <a:t>mW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9188"/>
                  </a:ext>
                </a:extLst>
              </a:tr>
              <a:tr h="239069">
                <a:tc>
                  <a:txBody>
                    <a:bodyPr/>
                    <a:lstStyle/>
                    <a:p>
                      <a:r>
                        <a:rPr lang="en-US" sz="1000" dirty="0"/>
                        <a:t>Walden FOM (incl. buffer)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19.5 </a:t>
                      </a:r>
                      <a:r>
                        <a:rPr lang="en-US" sz="1000" dirty="0" err="1"/>
                        <a:t>fJ</a:t>
                      </a:r>
                      <a:r>
                        <a:rPr lang="en-US" sz="1000" dirty="0"/>
                        <a:t>/bit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6045123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5975FBC-CD99-4A35-84C9-E332E9F10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031789"/>
          </a:xfrm>
        </p:spPr>
        <p:txBody>
          <a:bodyPr/>
          <a:lstStyle/>
          <a:p>
            <a:r>
              <a:rPr lang="en-US" dirty="0"/>
              <a:t>Slow control life-monitoring ADC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56272-EA6F-43DF-8FEA-C0136CF10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153" y="968195"/>
            <a:ext cx="11737787" cy="1099670"/>
          </a:xfrm>
        </p:spPr>
        <p:txBody>
          <a:bodyPr>
            <a:normAutofit/>
          </a:bodyPr>
          <a:lstStyle/>
          <a:p>
            <a:pPr marL="0" indent="0" algn="l" rtl="0" fontAlgn="base">
              <a:buNone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Given the relatively moderate resolution, a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successive approximation (SAR) ADC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based on a capacitive charge redistribution DAC should provide a compact and energy-efficient solution. Typical performance metrics for ADC designs of this type in comparable processes results in the following preliminary design specifications for this converter:  </a:t>
            </a:r>
          </a:p>
          <a:p>
            <a:pPr algn="l" rtl="0" fontAlgn="base">
              <a:buFont typeface="+mj-lt"/>
              <a:buAutoNum type="arabicPeriod"/>
            </a:pPr>
            <a:endParaRPr lang="en-US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955D84-DF1E-4E04-A778-180E54A41D09}"/>
              </a:ext>
            </a:extLst>
          </p:cNvPr>
          <p:cNvSpPr txBox="1"/>
          <p:nvPr/>
        </p:nvSpPr>
        <p:spPr>
          <a:xfrm>
            <a:off x="215153" y="4332985"/>
            <a:ext cx="69207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2. sprouted from digitized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nEXODASIC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(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nEXO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PD readout)</a:t>
            </a:r>
            <a:endParaRPr lang="en-US" sz="18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DA5BA65-DEE5-4274-A285-30981E0B15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143523"/>
              </p:ext>
            </p:extLst>
          </p:nvPr>
        </p:nvGraphicFramePr>
        <p:xfrm>
          <a:off x="2414681" y="1815695"/>
          <a:ext cx="7577979" cy="2499360"/>
        </p:xfrm>
        <a:graphic>
          <a:graphicData uri="http://schemas.openxmlformats.org/drawingml/2006/table">
            <a:tbl>
              <a:tblPr/>
              <a:tblGrid>
                <a:gridCol w="2517884">
                  <a:extLst>
                    <a:ext uri="{9D8B030D-6E8A-4147-A177-3AD203B41FA5}">
                      <a16:colId xmlns:a16="http://schemas.microsoft.com/office/drawing/2014/main" val="4069255095"/>
                    </a:ext>
                  </a:extLst>
                </a:gridCol>
                <a:gridCol w="1386661">
                  <a:extLst>
                    <a:ext uri="{9D8B030D-6E8A-4147-A177-3AD203B41FA5}">
                      <a16:colId xmlns:a16="http://schemas.microsoft.com/office/drawing/2014/main" val="3574578749"/>
                    </a:ext>
                  </a:extLst>
                </a:gridCol>
                <a:gridCol w="3673434">
                  <a:extLst>
                    <a:ext uri="{9D8B030D-6E8A-4147-A177-3AD203B41FA5}">
                      <a16:colId xmlns:a16="http://schemas.microsoft.com/office/drawing/2014/main" val="26794186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00" b="1" i="0">
                          <a:effectLst/>
                          <a:latin typeface="Calibri" panose="020F0502020204030204" pitchFamily="34" charset="0"/>
                        </a:rPr>
                        <a:t>Parameter</a:t>
                      </a:r>
                      <a:r>
                        <a:rPr lang="en-US" sz="11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b="0" i="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00" b="1" i="0">
                          <a:effectLst/>
                          <a:latin typeface="Calibri" panose="020F0502020204030204" pitchFamily="34" charset="0"/>
                        </a:rPr>
                        <a:t>Value</a:t>
                      </a:r>
                      <a:r>
                        <a:rPr lang="en-US" sz="11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b="0" i="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00" b="1" i="0" dirty="0">
                          <a:effectLst/>
                          <a:latin typeface="Calibri" panose="020F0502020204030204" pitchFamily="34" charset="0"/>
                        </a:rPr>
                        <a:t>Notes</a:t>
                      </a:r>
                      <a:r>
                        <a:rPr lang="en-US" sz="11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b="0" i="0" dirty="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71601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effectLst/>
                          <a:latin typeface="Calibri" panose="020F0502020204030204" pitchFamily="34" charset="0"/>
                        </a:rPr>
                        <a:t>Sampling rate </a:t>
                      </a:r>
                      <a:endParaRPr lang="en-US" b="0" i="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effectLst/>
                          <a:latin typeface="Calibri" panose="020F0502020204030204" pitchFamily="34" charset="0"/>
                        </a:rPr>
                        <a:t>1 MS/s </a:t>
                      </a:r>
                      <a:endParaRPr lang="en-US" b="0" i="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effectLst/>
                          <a:latin typeface="Calibri" panose="020F0502020204030204" pitchFamily="34" charset="0"/>
                        </a:rPr>
                        <a:t>Maximum design value </a:t>
                      </a:r>
                      <a:endParaRPr lang="en-US" b="0" i="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02739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effectLst/>
                          <a:latin typeface="Calibri" panose="020F0502020204030204" pitchFamily="34" charset="0"/>
                        </a:rPr>
                        <a:t>Unit capacitor size </a:t>
                      </a:r>
                      <a:endParaRPr lang="en-US" b="0" i="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effectLst/>
                          <a:latin typeface="Calibri" panose="020F0502020204030204" pitchFamily="34" charset="0"/>
                        </a:rPr>
                        <a:t>0.2-0.5 fF </a:t>
                      </a:r>
                      <a:endParaRPr lang="en-US" b="0" i="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effectLst/>
                          <a:latin typeface="Calibri" panose="020F0502020204030204" pitchFamily="34" charset="0"/>
                        </a:rPr>
                        <a:t>To be optimized </a:t>
                      </a:r>
                      <a:endParaRPr lang="en-US" b="0" i="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50965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effectLst/>
                          <a:latin typeface="Calibri" panose="020F0502020204030204" pitchFamily="34" charset="0"/>
                        </a:rPr>
                        <a:t>Input type </a:t>
                      </a:r>
                      <a:endParaRPr lang="en-US" b="0" i="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effectLst/>
                          <a:latin typeface="Calibri" panose="020F0502020204030204" pitchFamily="34" charset="0"/>
                        </a:rPr>
                        <a:t>Differential </a:t>
                      </a:r>
                      <a:endParaRPr lang="en-US" b="0" i="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 dirty="0">
                          <a:effectLst/>
                          <a:latin typeface="Calibri" panose="020F0502020204030204" pitchFamily="34" charset="0"/>
                        </a:rPr>
                        <a:t>A signal multiplexer and single-ended to differential converter can be added if required </a:t>
                      </a:r>
                      <a:endParaRPr lang="en-US" b="0" i="0" dirty="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87313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effectLst/>
                          <a:latin typeface="Calibri" panose="020F0502020204030204" pitchFamily="34" charset="0"/>
                        </a:rPr>
                        <a:t>Full scale voltage </a:t>
                      </a:r>
                      <a:endParaRPr lang="en-US" b="0" i="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effectLst/>
                          <a:latin typeface="Calibri" panose="020F0502020204030204" pitchFamily="34" charset="0"/>
                        </a:rPr>
                        <a:t>&gt;1.6 V </a:t>
                      </a:r>
                      <a:endParaRPr lang="en-US" b="0" i="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effectLst/>
                          <a:latin typeface="Calibri" panose="020F0502020204030204" pitchFamily="34" charset="0"/>
                        </a:rPr>
                        <a:t>Assuming VDD = 1.2 V </a:t>
                      </a:r>
                      <a:endParaRPr lang="en-US" b="0" i="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00316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effectLst/>
                          <a:latin typeface="Calibri" panose="020F0502020204030204" pitchFamily="34" charset="0"/>
                        </a:rPr>
                        <a:t>Calibration requirements </a:t>
                      </a:r>
                      <a:endParaRPr lang="en-US" b="0" i="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effectLst/>
                          <a:latin typeface="Calibri" panose="020F0502020204030204" pitchFamily="34" charset="0"/>
                        </a:rPr>
                        <a:t>None </a:t>
                      </a:r>
                      <a:endParaRPr lang="en-US" b="0" i="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effectLst/>
                          <a:latin typeface="Calibri" panose="020F0502020204030204" pitchFamily="34" charset="0"/>
                        </a:rPr>
                        <a:t>DAC matching is expected to be sufficient </a:t>
                      </a:r>
                      <a:endParaRPr lang="en-US" b="0" i="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9305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effectLst/>
                          <a:latin typeface="Calibri" panose="020F0502020204030204" pitchFamily="34" charset="0"/>
                        </a:rPr>
                        <a:t>Effective number of bits (ENOB) </a:t>
                      </a:r>
                      <a:endParaRPr lang="en-US" b="0" i="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effectLst/>
                          <a:latin typeface="Calibri" panose="020F0502020204030204" pitchFamily="34" charset="0"/>
                        </a:rPr>
                        <a:t>8 </a:t>
                      </a:r>
                      <a:endParaRPr lang="en-US" b="0" i="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effectLst/>
                          <a:latin typeface="Calibri" panose="020F0502020204030204" pitchFamily="34" charset="0"/>
                        </a:rPr>
                        <a:t>Worst case for near-Nyquist inputs </a:t>
                      </a:r>
                      <a:endParaRPr lang="en-US" b="0" i="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50357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effectLst/>
                          <a:latin typeface="Calibri" panose="020F0502020204030204" pitchFamily="34" charset="0"/>
                        </a:rPr>
                        <a:t>Power consumption </a:t>
                      </a:r>
                      <a:endParaRPr lang="en-US" b="0" i="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effectLst/>
                          <a:latin typeface="Calibri" panose="020F0502020204030204" pitchFamily="34" charset="0"/>
                        </a:rPr>
                        <a:t>10 µW </a:t>
                      </a:r>
                      <a:endParaRPr lang="en-US" b="0" i="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effectLst/>
                          <a:latin typeface="Calibri" panose="020F0502020204030204" pitchFamily="34" charset="0"/>
                        </a:rPr>
                        <a:t>Including on-chip reference buffer </a:t>
                      </a:r>
                      <a:endParaRPr lang="en-US" b="0" i="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52631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effectLst/>
                          <a:latin typeface="Calibri" panose="020F0502020204030204" pitchFamily="34" charset="0"/>
                        </a:rPr>
                        <a:t>Layout area </a:t>
                      </a:r>
                      <a:endParaRPr lang="en-US" b="0" i="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 dirty="0">
                          <a:effectLst/>
                          <a:latin typeface="Calibri" panose="020F0502020204030204" pitchFamily="34" charset="0"/>
                        </a:rPr>
                        <a:t>50 µm x 50 µm </a:t>
                      </a:r>
                      <a:endParaRPr lang="en-US" b="0" i="0" dirty="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 dirty="0">
                          <a:effectLst/>
                          <a:latin typeface="Calibri" panose="020F0502020204030204" pitchFamily="34" charset="0"/>
                        </a:rPr>
                        <a:t>Not including power supply decoupling </a:t>
                      </a:r>
                      <a:endParaRPr lang="en-US" b="0" i="0" dirty="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2568591"/>
                  </a:ext>
                </a:extLst>
              </a:tr>
            </a:tbl>
          </a:graphicData>
        </a:graphic>
      </p:graphicFrame>
      <p:pic>
        <p:nvPicPr>
          <p:cNvPr id="8" name="Content Placeholder 5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553D748C-7329-40B5-87BF-DF1C8BD143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5328" y="4513999"/>
            <a:ext cx="4343466" cy="2183164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7600BFE-B7E4-438A-96EB-10FA4F9B46A2}"/>
              </a:ext>
            </a:extLst>
          </p:cNvPr>
          <p:cNvCxnSpPr>
            <a:cxnSpLocks/>
          </p:cNvCxnSpPr>
          <p:nvPr/>
        </p:nvCxnSpPr>
        <p:spPr>
          <a:xfrm>
            <a:off x="7645328" y="4464586"/>
            <a:ext cx="4343466" cy="0"/>
          </a:xfrm>
          <a:prstGeom prst="straightConnector1">
            <a:avLst/>
          </a:prstGeom>
          <a:ln w="317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9CB9F70-9814-4AB6-AE29-F93A92E2A4F5}"/>
              </a:ext>
            </a:extLst>
          </p:cNvPr>
          <p:cNvCxnSpPr>
            <a:cxnSpLocks/>
          </p:cNvCxnSpPr>
          <p:nvPr/>
        </p:nvCxnSpPr>
        <p:spPr>
          <a:xfrm flipV="1">
            <a:off x="12055965" y="4475839"/>
            <a:ext cx="0" cy="2199826"/>
          </a:xfrm>
          <a:prstGeom prst="straightConnector1">
            <a:avLst/>
          </a:prstGeom>
          <a:ln w="317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A522412-E78A-477B-A51B-25A45A5096A7}"/>
              </a:ext>
            </a:extLst>
          </p:cNvPr>
          <p:cNvSpPr txBox="1"/>
          <p:nvPr/>
        </p:nvSpPr>
        <p:spPr>
          <a:xfrm>
            <a:off x="11110254" y="4161166"/>
            <a:ext cx="10513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300 </a:t>
            </a:r>
            <a:r>
              <a:rPr lang="el-GR" sz="1400" dirty="0"/>
              <a:t>μ</a:t>
            </a:r>
            <a:r>
              <a:rPr lang="en-US" sz="1400" dirty="0"/>
              <a:t>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26972C-6652-4C4E-BFE5-55EE7129063E}"/>
              </a:ext>
            </a:extLst>
          </p:cNvPr>
          <p:cNvSpPr txBox="1"/>
          <p:nvPr/>
        </p:nvSpPr>
        <p:spPr>
          <a:xfrm rot="16200000">
            <a:off x="11598773" y="4022897"/>
            <a:ext cx="8472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150 </a:t>
            </a:r>
            <a:r>
              <a:rPr lang="el-GR" sz="1400" dirty="0"/>
              <a:t>μ</a:t>
            </a:r>
            <a:r>
              <a:rPr lang="en-US" sz="1400" dirty="0"/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3913397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75FBC-CD99-4A35-84C9-E332E9F10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1060636"/>
          </a:xfrm>
        </p:spPr>
        <p:txBody>
          <a:bodyPr/>
          <a:lstStyle/>
          <a:p>
            <a:r>
              <a:rPr lang="en-US" dirty="0"/>
              <a:t>Serial powering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56272-EA6F-43DF-8FEA-C0136CF10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857" y="1060636"/>
            <a:ext cx="10515600" cy="4351338"/>
          </a:xfrm>
        </p:spPr>
        <p:txBody>
          <a:bodyPr>
            <a:normAutofit/>
          </a:bodyPr>
          <a:lstStyle/>
          <a:p>
            <a:pPr marL="457200" indent="-457200" algn="l" rtl="0" fontAlgn="base">
              <a:buAutoNum type="arabicPeriod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New scope, needs to be understood if needed</a:t>
            </a:r>
          </a:p>
          <a:p>
            <a:pPr marL="457200" indent="-457200" algn="l" rtl="0" fontAlgn="base">
              <a:buAutoNum type="arabicPeriod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Serial powering needs to be addressed as a complete scheme, including the system point of view while also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descending onto individual components. Thus, the on-chip regulator and other circuit solutions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should be designed in compliance with the entire powering system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LBL was involved initially in the serial power scheme for ATLAS, which could be a starting point for the current contribution. This is one area where the BNL/LBL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teams could work with a more relaxed timeline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(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basically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until ER3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but it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is also newer territory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 </a:t>
            </a:r>
            <a:endParaRPr lang="en-US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188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Diagram, engineering drawing&#10;&#10;Description automatically generated">
            <a:extLst>
              <a:ext uri="{FF2B5EF4-FFF2-40B4-BE49-F238E27FC236}">
                <a16:creationId xmlns:a16="http://schemas.microsoft.com/office/drawing/2014/main" id="{666D5F9D-5265-4576-9AAF-D3663544AC9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320" y="1338123"/>
            <a:ext cx="6622426" cy="548502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975FBC-CD99-4A35-84C9-E332E9F10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27201"/>
          </a:xfrm>
        </p:spPr>
        <p:txBody>
          <a:bodyPr/>
          <a:lstStyle/>
          <a:p>
            <a:r>
              <a:rPr lang="en-US" dirty="0"/>
              <a:t>PLL, transmission encoding, serialization + line driving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56272-EA6F-43DF-8FEA-C0136CF10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812" y="822912"/>
            <a:ext cx="10515600" cy="385669"/>
          </a:xfrm>
        </p:spPr>
        <p:txBody>
          <a:bodyPr>
            <a:normAutofit/>
          </a:bodyPr>
          <a:lstStyle/>
          <a:p>
            <a:pPr marL="0" indent="0" algn="l" rtl="0" fontAlgn="base">
              <a:buNone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L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ow-power line driving with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premphasis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for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nEXODASIC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441643-5D45-4B40-A83D-B96EB110EE4C}"/>
              </a:ext>
            </a:extLst>
          </p:cNvPr>
          <p:cNvSpPr txBox="1"/>
          <p:nvPr/>
        </p:nvSpPr>
        <p:spPr>
          <a:xfrm>
            <a:off x="174812" y="1315373"/>
            <a:ext cx="1037314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2000" dirty="0">
                <a:solidFill>
                  <a:srgbClr val="002060"/>
                </a:solidFill>
              </a:rPr>
              <a:t>Proposed solution: construction of pre-emphasis with DLLs and ganged SST drivers </a:t>
            </a:r>
            <a:endParaRPr lang="en-US" sz="1600" dirty="0">
              <a:solidFill>
                <a:srgbClr val="00206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33B4FA-DDAD-4E04-B5DF-E627510CE4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169" y="2467623"/>
            <a:ext cx="4835735" cy="42336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17FFB76-02DE-4B3E-8635-F23EF57CF7B8}"/>
              </a:ext>
            </a:extLst>
          </p:cNvPr>
          <p:cNvSpPr txBox="1"/>
          <p:nvPr/>
        </p:nvSpPr>
        <p:spPr>
          <a:xfrm>
            <a:off x="217966" y="1519021"/>
            <a:ext cx="56775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dirty="0"/>
              <a:t>~10% adj. of ‘a’, ‘b’, ‘c’, ‘d, ‘e’ </a:t>
            </a:r>
            <a:r>
              <a:rPr lang="en-US" dirty="0" err="1"/>
              <a:t>w.r.t.</a:t>
            </a:r>
            <a:r>
              <a:rPr lang="en-US" dirty="0"/>
              <a:t> UI is desired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dirty="0"/>
              <a:t>for the </a:t>
            </a:r>
            <a:r>
              <a:rPr lang="en-US" dirty="0" err="1"/>
              <a:t>nEXO</a:t>
            </a:r>
            <a:r>
              <a:rPr lang="en-US" dirty="0"/>
              <a:t> </a:t>
            </a:r>
            <a:r>
              <a:rPr lang="en-US" dirty="0" err="1"/>
              <a:t>Taiflex</a:t>
            </a:r>
            <a:r>
              <a:rPr lang="en-US" dirty="0"/>
              <a:t> cable, the best settings were found: </a:t>
            </a:r>
            <a:r>
              <a:rPr lang="en-US" sz="1600" dirty="0"/>
              <a:t>‘a’ </a:t>
            </a:r>
            <a:r>
              <a:rPr lang="en-US" sz="1800" dirty="0">
                <a:latin typeface="Wingdings" panose="05000000000000000000" pitchFamily="2" charset="2"/>
              </a:rPr>
              <a:t>ð</a:t>
            </a:r>
            <a:r>
              <a:rPr lang="en-US" sz="1600" dirty="0"/>
              <a:t> 10% of UI; ‘b’ </a:t>
            </a:r>
            <a:r>
              <a:rPr lang="en-US" sz="1800" dirty="0">
                <a:latin typeface="Wingdings" panose="05000000000000000000" pitchFamily="2" charset="2"/>
              </a:rPr>
              <a:t>ð</a:t>
            </a:r>
            <a:r>
              <a:rPr lang="en-US" sz="1600" dirty="0"/>
              <a:t> 90% of UI; ‘c’, ‘d’, ‘e’ </a:t>
            </a:r>
            <a:r>
              <a:rPr lang="en-US" sz="1800" dirty="0">
                <a:latin typeface="Wingdings" panose="05000000000000000000" pitchFamily="2" charset="2"/>
              </a:rPr>
              <a:t>ð</a:t>
            </a:r>
            <a:r>
              <a:rPr lang="en-US" sz="1600" dirty="0"/>
              <a:t> 0.5*VDD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890A07-3D58-4F4B-8ACC-8F643468ADF3}"/>
              </a:ext>
            </a:extLst>
          </p:cNvPr>
          <p:cNvSpPr txBox="1"/>
          <p:nvPr/>
        </p:nvSpPr>
        <p:spPr>
          <a:xfrm>
            <a:off x="8593529" y="1045736"/>
            <a:ext cx="34967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0" i="0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Source-Series </a:t>
            </a:r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</a:rPr>
              <a:t>T</a:t>
            </a:r>
            <a:r>
              <a:rPr lang="en-US" sz="1600" b="0" i="0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erminated (SST) driver</a:t>
            </a:r>
          </a:p>
          <a:p>
            <a:pPr algn="ctr"/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</a:rPr>
              <a:t>no CML driving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4B35F3-E634-4618-A1A8-98FBAD29CD26}"/>
              </a:ext>
            </a:extLst>
          </p:cNvPr>
          <p:cNvSpPr txBox="1"/>
          <p:nvPr/>
        </p:nvSpPr>
        <p:spPr>
          <a:xfrm>
            <a:off x="248478" y="2518168"/>
            <a:ext cx="1293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canonical construction of line driver side pre-emphasis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B863409-9D8F-46B1-A1BA-36536B942D91}"/>
              </a:ext>
            </a:extLst>
          </p:cNvPr>
          <p:cNvSpPr txBox="1"/>
          <p:nvPr/>
        </p:nvSpPr>
        <p:spPr>
          <a:xfrm>
            <a:off x="7740385" y="5435009"/>
            <a:ext cx="378224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1" indent="-457200">
              <a:tabLst>
                <a:tab pos="4684713" algn="r"/>
              </a:tabLst>
            </a:pPr>
            <a:r>
              <a:rPr lang="en-US" sz="1600" dirty="0"/>
              <a:t>core DLL </a:t>
            </a:r>
            <a:r>
              <a:rPr lang="en-US" sz="1600" dirty="0">
                <a:latin typeface="Wingdings" panose="05000000000000000000" pitchFamily="2" charset="2"/>
              </a:rPr>
              <a:t>ð</a:t>
            </a:r>
            <a:r>
              <a:rPr lang="en-US" sz="1600" dirty="0"/>
              <a:t> 300uW</a:t>
            </a:r>
          </a:p>
          <a:p>
            <a:pPr marL="914400" lvl="1" indent="-457200">
              <a:tabLst>
                <a:tab pos="4684713" algn="r"/>
              </a:tabLst>
            </a:pPr>
            <a:r>
              <a:rPr lang="en-US" sz="1600" dirty="0"/>
              <a:t>periphery DLL </a:t>
            </a:r>
            <a:r>
              <a:rPr lang="en-US" sz="1600" dirty="0">
                <a:latin typeface="Wingdings" panose="05000000000000000000" pitchFamily="2" charset="2"/>
              </a:rPr>
              <a:t>ð</a:t>
            </a:r>
            <a:r>
              <a:rPr lang="en-US" sz="1600" dirty="0"/>
              <a:t> 1.5mW</a:t>
            </a:r>
          </a:p>
          <a:p>
            <a:pPr marL="914400" lvl="1" indent="-457200">
              <a:tabLst>
                <a:tab pos="4684713" algn="r"/>
              </a:tabLst>
            </a:pPr>
            <a:r>
              <a:rPr lang="en-US" sz="1600" dirty="0"/>
              <a:t>cable driver </a:t>
            </a:r>
            <a:r>
              <a:rPr lang="en-US" sz="1600" dirty="0">
                <a:latin typeface="Wingdings" panose="05000000000000000000" pitchFamily="2" charset="2"/>
              </a:rPr>
              <a:t>ð</a:t>
            </a:r>
            <a:r>
              <a:rPr lang="en-US" sz="1600" dirty="0"/>
              <a:t> 3mW</a:t>
            </a:r>
          </a:p>
          <a:p>
            <a:pPr marL="914400" lvl="1" indent="-457200">
              <a:tabLst>
                <a:tab pos="4684713" algn="r"/>
              </a:tabLst>
            </a:pPr>
            <a:r>
              <a:rPr lang="en-US" sz="1600" dirty="0">
                <a:solidFill>
                  <a:srgbClr val="002060"/>
                </a:solidFill>
              </a:rPr>
              <a:t>Total Driver </a:t>
            </a:r>
            <a:r>
              <a:rPr lang="en-US" sz="1600" dirty="0">
                <a:solidFill>
                  <a:srgbClr val="002060"/>
                </a:solidFill>
                <a:latin typeface="Wingdings" panose="05000000000000000000" pitchFamily="2" charset="2"/>
              </a:rPr>
              <a:t>ð</a:t>
            </a:r>
            <a:r>
              <a:rPr lang="en-US" sz="1600" dirty="0">
                <a:solidFill>
                  <a:srgbClr val="002060"/>
                </a:solidFill>
              </a:rPr>
              <a:t> 4.8mW</a:t>
            </a:r>
          </a:p>
        </p:txBody>
      </p:sp>
    </p:spTree>
    <p:extLst>
      <p:ext uri="{BB962C8B-B14F-4D97-AF65-F5344CB8AC3E}">
        <p14:creationId xmlns:p14="http://schemas.microsoft.com/office/powerpoint/2010/main" val="7922849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17217</TotalTime>
  <Words>563</Words>
  <Application>Microsoft Office PowerPoint</Application>
  <PresentationFormat>Widescreen</PresentationFormat>
  <Paragraphs>78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Wingdings</vt:lpstr>
      <vt:lpstr>Office Theme</vt:lpstr>
      <vt:lpstr>Status and Contribution to TowerSemi 65nm @BNL/LBNL</vt:lpstr>
      <vt:lpstr>Status of TowerSemi 65nm PDK</vt:lpstr>
      <vt:lpstr>Proposed contributions to ALICE ITS3 scope</vt:lpstr>
      <vt:lpstr>SEE (SEU, SET, SEL) test vehicle</vt:lpstr>
      <vt:lpstr>Slow control life-monitoring ADC</vt:lpstr>
      <vt:lpstr>Serial powering</vt:lpstr>
      <vt:lpstr>PLL, transmission encoding, serialization + line driving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3FI design</dc:title>
  <dc:creator>Deptuch, Grzegorz</dc:creator>
  <cp:lastModifiedBy>Deptuch, Grzegorz</cp:lastModifiedBy>
  <cp:revision>49</cp:revision>
  <dcterms:created xsi:type="dcterms:W3CDTF">2022-01-19T18:18:47Z</dcterms:created>
  <dcterms:modified xsi:type="dcterms:W3CDTF">2022-01-31T17:16:16Z</dcterms:modified>
</cp:coreProperties>
</file>