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02" r:id="rId2"/>
    <p:sldId id="300" r:id="rId3"/>
    <p:sldId id="1368" r:id="rId4"/>
    <p:sldId id="299" r:id="rId5"/>
    <p:sldId id="301" r:id="rId6"/>
    <p:sldId id="13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DB"/>
    <a:srgbClr val="FF2600"/>
    <a:srgbClr val="FF9300"/>
    <a:srgbClr val="008F00"/>
    <a:srgbClr val="FF40FF"/>
    <a:srgbClr val="1200B4"/>
    <a:srgbClr val="0096FF"/>
    <a:srgbClr val="00FA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38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676960"/>
            <a:ext cx="2057400" cy="178757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76960"/>
            <a:ext cx="3086100" cy="178758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76960"/>
            <a:ext cx="2057400" cy="178758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671287"/>
            <a:ext cx="2057400" cy="191030"/>
          </a:xfrm>
        </p:spPr>
        <p:txBody>
          <a:bodyPr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64687"/>
            <a:ext cx="3086100" cy="191030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79747"/>
            <a:ext cx="2057400" cy="19103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663085"/>
            <a:ext cx="2057400" cy="194915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52413"/>
            <a:ext cx="3086100" cy="194915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63085"/>
            <a:ext cx="2057400" cy="19491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3F51-1023-614E-999B-FD9ABFBDC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8831" y="1813908"/>
            <a:ext cx="5657609" cy="177494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/>
              </a:rPr>
              <a:t>IR layout and</a:t>
            </a:r>
            <a:br>
              <a:rPr lang="en-US" b="1" i="1" dirty="0">
                <a:effectLst/>
              </a:rPr>
            </a:br>
            <a:r>
              <a:rPr lang="en-US" sz="2400" b="1" i="1" dirty="0">
                <a:effectLst/>
              </a:rPr>
              <a:t> </a:t>
            </a:r>
            <a:br>
              <a:rPr lang="en-US" b="1" i="1" dirty="0">
                <a:effectLst/>
              </a:rPr>
            </a:br>
            <a:r>
              <a:rPr lang="en-US" b="1" i="1" dirty="0">
                <a:effectLst/>
              </a:rPr>
              <a:t> planned work at IR-6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AEFC9-34A3-E146-80F8-41A7697A9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</p:txBody>
      </p:sp>
    </p:spTree>
    <p:extLst>
      <p:ext uri="{BB962C8B-B14F-4D97-AF65-F5344CB8AC3E}">
        <p14:creationId xmlns:p14="http://schemas.microsoft.com/office/powerpoint/2010/main" val="239800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DD3EF4-D963-9549-8919-2D0D888F4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62402" y="3072191"/>
            <a:ext cx="4879468" cy="36859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FF140-2FB8-FC44-A445-C6F2F4CA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9C1AE-56FD-D749-8C55-93CF8D10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2541" y="6371500"/>
            <a:ext cx="2594822" cy="213923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E57209-14C5-9A4C-A5E1-B4F0FA91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from Friends from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3D095-604A-1E46-B6A4-9255A52E8C77}"/>
              </a:ext>
            </a:extLst>
          </p:cNvPr>
          <p:cNvSpPr txBox="1"/>
          <p:nvPr/>
        </p:nvSpPr>
        <p:spPr>
          <a:xfrm>
            <a:off x="0" y="54319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interfaces and dependencies between EIC Experimental equipment and Interaction region at IP-6 </a:t>
            </a:r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need to define them better and better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D1D3F8-AE22-3B4B-AA37-A4A8B5BA8BFF}"/>
              </a:ext>
            </a:extLst>
          </p:cNvPr>
          <p:cNvSpPr/>
          <p:nvPr/>
        </p:nvSpPr>
        <p:spPr>
          <a:xfrm>
            <a:off x="4215708" y="5566578"/>
            <a:ext cx="1177550" cy="502197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2125DB-069B-E147-98AC-89C0AB155ADA}"/>
              </a:ext>
            </a:extLst>
          </p:cNvPr>
          <p:cNvSpPr/>
          <p:nvPr/>
        </p:nvSpPr>
        <p:spPr>
          <a:xfrm rot="19397371">
            <a:off x="2940755" y="5455114"/>
            <a:ext cx="925243" cy="456626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4A0519-4E94-4A47-AA0F-CA482C2409DB}"/>
              </a:ext>
            </a:extLst>
          </p:cNvPr>
          <p:cNvSpPr/>
          <p:nvPr/>
        </p:nvSpPr>
        <p:spPr>
          <a:xfrm rot="16200000">
            <a:off x="5761491" y="5009598"/>
            <a:ext cx="775128" cy="566372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CA5A9F-5678-1E41-B59F-36D3A8D6A1D7}"/>
              </a:ext>
            </a:extLst>
          </p:cNvPr>
          <p:cNvSpPr/>
          <p:nvPr/>
        </p:nvSpPr>
        <p:spPr>
          <a:xfrm rot="20691698">
            <a:off x="3071111" y="4650807"/>
            <a:ext cx="898549" cy="288018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223148-E515-6546-A44E-847969E61F6D}"/>
              </a:ext>
            </a:extLst>
          </p:cNvPr>
          <p:cNvSpPr/>
          <p:nvPr/>
        </p:nvSpPr>
        <p:spPr>
          <a:xfrm>
            <a:off x="3812388" y="5103165"/>
            <a:ext cx="925243" cy="373076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5CE37806-85D7-B64D-88F4-64A4D4E1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2" y="1234230"/>
            <a:ext cx="9144000" cy="160070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F1CA15-29E8-4D4D-AE82-977DC1D6DD74}"/>
              </a:ext>
            </a:extLst>
          </p:cNvPr>
          <p:cNvCxnSpPr>
            <a:cxnSpLocks/>
          </p:cNvCxnSpPr>
          <p:nvPr/>
        </p:nvCxnSpPr>
        <p:spPr>
          <a:xfrm flipH="1" flipV="1">
            <a:off x="5548045" y="2116476"/>
            <a:ext cx="1083201" cy="1059032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667D96-7562-6343-86C4-A4AD445475C9}"/>
              </a:ext>
            </a:extLst>
          </p:cNvPr>
          <p:cNvCxnSpPr>
            <a:cxnSpLocks/>
          </p:cNvCxnSpPr>
          <p:nvPr/>
        </p:nvCxnSpPr>
        <p:spPr>
          <a:xfrm flipV="1">
            <a:off x="2460676" y="2116476"/>
            <a:ext cx="1059709" cy="1056174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8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/var/folders/88/4yywdmbx463b9wnzk2b_cr5c0000gn/T/com.microsoft.Powerpoint/WebArchiveCopyPasteTempFiles/AAAAAElFTkSuQmCC">
            <a:extLst>
              <a:ext uri="{FF2B5EF4-FFF2-40B4-BE49-F238E27FC236}">
                <a16:creationId xmlns:a16="http://schemas.microsoft.com/office/drawing/2014/main" id="{E6FA7302-3645-5A45-985D-EAF31250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77" y="517110"/>
            <a:ext cx="5062599" cy="29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1949A-465D-D04F-81F0-5DE969DA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47FD0-FEF4-9A4B-9868-B20545C2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Progress: IR-Integration and Interfaces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28B56F-219F-0B44-B9FB-86EAD32ABC96}"/>
              </a:ext>
            </a:extLst>
          </p:cNvPr>
          <p:cNvCxnSpPr>
            <a:cxnSpLocks/>
          </p:cNvCxnSpPr>
          <p:nvPr/>
        </p:nvCxnSpPr>
        <p:spPr>
          <a:xfrm flipH="1">
            <a:off x="4417621" y="2571617"/>
            <a:ext cx="967840" cy="33254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77D5452-6C61-7147-B656-574F0BC4385F}"/>
              </a:ext>
            </a:extLst>
          </p:cNvPr>
          <p:cNvSpPr txBox="1"/>
          <p:nvPr/>
        </p:nvSpPr>
        <p:spPr>
          <a:xfrm rot="20445982">
            <a:off x="4595288" y="2691745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Electrons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89705-28C7-A343-B145-0C45B91E2A9F}"/>
              </a:ext>
            </a:extLst>
          </p:cNvPr>
          <p:cNvSpPr txBox="1"/>
          <p:nvPr/>
        </p:nvSpPr>
        <p:spPr>
          <a:xfrm>
            <a:off x="-20551" y="845252"/>
            <a:ext cx="4589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  <a:latin typeface="+mj-lt"/>
                <a:cs typeface="Times New Roman" panose="02020603050405020304" pitchFamily="18" charset="0"/>
              </a:rPr>
              <a:t>Space Constrains: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-4.5 m – IP – +5m not negotiable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50 cm space to 1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IR-magnet occupied by vacuum pumps, valves, …..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IP moved 81 cm towards ring inside compared to RHIC; y: 432 cm above floor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no installation possible in collider hall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7066EE3-1C8E-4547-8B38-F50E32A99FF4}"/>
              </a:ext>
            </a:extLst>
          </p:cNvPr>
          <p:cNvCxnSpPr>
            <a:cxnSpLocks/>
          </p:cNvCxnSpPr>
          <p:nvPr/>
        </p:nvCxnSpPr>
        <p:spPr>
          <a:xfrm flipV="1">
            <a:off x="8093034" y="1871623"/>
            <a:ext cx="71679" cy="2666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AA2A63-B787-7048-8A95-625621A5B9A2}"/>
              </a:ext>
            </a:extLst>
          </p:cNvPr>
          <p:cNvSpPr txBox="1"/>
          <p:nvPr/>
        </p:nvSpPr>
        <p:spPr>
          <a:xfrm>
            <a:off x="7865247" y="207546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+mj-lt"/>
              </a:rPr>
              <a:t>RCS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656EF-6DFE-2F48-934A-C4BF7EB9C23D}"/>
              </a:ext>
            </a:extLst>
          </p:cNvPr>
          <p:cNvSpPr txBox="1"/>
          <p:nvPr/>
        </p:nvSpPr>
        <p:spPr>
          <a:xfrm>
            <a:off x="-20551" y="3388096"/>
            <a:ext cx="9010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9.5 long detector does not fit through the door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Door-Size: 823 cm x 823 cm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endcap hadron calorimeters need to stay in collider hall, if detector rolls in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    assembly hall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RCS to IP: radial distance 335.2 cm at a height of 372 cm from floor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Maximum outer radius ~ 3.2 m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Fringe field requirements for solenoid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fringe field at both endcaps impacting the IR magnets:   &lt; 5 gauss 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the fringe field radial along z to impact the RCS:   &lt; 0.007 Tm 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BA9824-EBC7-3349-BA2C-E07A69187392}"/>
              </a:ext>
            </a:extLst>
          </p:cNvPr>
          <p:cNvCxnSpPr>
            <a:cxnSpLocks/>
          </p:cNvCxnSpPr>
          <p:nvPr/>
        </p:nvCxnSpPr>
        <p:spPr>
          <a:xfrm flipV="1">
            <a:off x="8093034" y="1135518"/>
            <a:ext cx="907453" cy="2723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403963-A73A-6142-8BF9-85B1D63E5BC1}"/>
              </a:ext>
            </a:extLst>
          </p:cNvPr>
          <p:cNvSpPr txBox="1"/>
          <p:nvPr/>
        </p:nvSpPr>
        <p:spPr>
          <a:xfrm rot="20505727">
            <a:off x="8213175" y="1233734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Hadrons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BE8C9-25E9-5145-B73F-C772F048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5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9985A-F0DE-F947-A9C6-AB6B5A68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00A79-B17E-B04D-A0DC-B7607EB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81AF6-089E-6F45-AB5C-D1F42150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towards CD-2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5A5DF-77F9-F44C-87A6-ACB1DC4E2A80}"/>
              </a:ext>
            </a:extLst>
          </p:cNvPr>
          <p:cNvSpPr txBox="1"/>
          <p:nvPr/>
        </p:nvSpPr>
        <p:spPr>
          <a:xfrm>
            <a:off x="0" y="586952"/>
            <a:ext cx="91293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+mj-lt"/>
              </a:rPr>
              <a:t>General Points: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make progress on the installation sequence of the accelerator and experimental equipment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identify conflicts if any 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this needs to include the STAR R&amp;R schedule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defining any anticipated changes in IR layout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and optics </a:t>
            </a:r>
            <a:r>
              <a:rPr lang="en-US" sz="1600" dirty="0">
                <a:latin typeface="+mj-lt"/>
              </a:rPr>
              <a:t>impacting the experimental equipment acceptance and overall performance early  (beam pipe size in y, …..) 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define the requirements for a fast beam abort system from the experimental point of view 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signals are needed from the detector to provide to the fast beam abort system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beam pipe bake-out and integration to keep vacuum in a as good shape as possible when breaking vacuum for detector maintenance.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can we further optimize the pressure bump at forward side by pump placement refinement?</a:t>
            </a:r>
          </a:p>
          <a:p>
            <a:pPr>
              <a:buClr>
                <a:srgbClr val="0432FF"/>
              </a:buClr>
            </a:pPr>
            <a:r>
              <a:rPr lang="en-US" sz="1600" b="1" dirty="0">
                <a:solidFill>
                  <a:srgbClr val="0432FF"/>
                </a:solidFill>
                <a:latin typeface="+mj-lt"/>
              </a:rPr>
              <a:t>Ancillary Detectors and IR Integration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improve beam pipe design in the experiment and in the far forward and backward direction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need a beam pipe design idea over the full +/- 40 m region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important for integration of RPs, off-momentum, ZDC, low-Q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 tagger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refine far-forward and backward detector requirements and needs, i.e. </a:t>
            </a:r>
            <a:r>
              <a:rPr lang="en-US" sz="1600" dirty="0">
                <a:latin typeface="+mj-lt"/>
              </a:rPr>
              <a:t>pressurized gas, cooling, ……..</a:t>
            </a:r>
          </a:p>
          <a:p>
            <a:pPr>
              <a:buClr>
                <a:srgbClr val="0432FF"/>
              </a:buClr>
            </a:pPr>
            <a:r>
              <a:rPr lang="en-US" sz="1600" b="1" dirty="0">
                <a:solidFill>
                  <a:srgbClr val="0432FF"/>
                </a:solidFill>
                <a:latin typeface="+mj-lt"/>
              </a:rPr>
              <a:t>Polarimetry and Luminosity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luminosity detector exit window design and overall </a:t>
            </a:r>
            <a:r>
              <a:rPr lang="en-US" sz="1600" dirty="0" err="1">
                <a:latin typeface="+mj-lt"/>
              </a:rPr>
              <a:t>lumi</a:t>
            </a:r>
            <a:r>
              <a:rPr lang="en-US" sz="1600" dirty="0">
                <a:latin typeface="+mj-lt"/>
              </a:rPr>
              <a:t>-detector integration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are there any other measurements for the </a:t>
            </a:r>
            <a:r>
              <a:rPr lang="en-US" sz="1600" dirty="0" err="1">
                <a:latin typeface="+mj-lt"/>
              </a:rPr>
              <a:t>lumi</a:t>
            </a:r>
            <a:r>
              <a:rPr lang="en-US" sz="1600" dirty="0">
                <a:latin typeface="+mj-lt"/>
              </a:rPr>
              <a:t>-detector the collider needs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SR fan size and orientation?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next steps of lepton polarimeter integration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</a:rPr>
              <a:t> beam background SR and beam gas</a:t>
            </a:r>
          </a:p>
        </p:txBody>
      </p:sp>
    </p:spTree>
    <p:extLst>
      <p:ext uri="{BB962C8B-B14F-4D97-AF65-F5344CB8AC3E}">
        <p14:creationId xmlns:p14="http://schemas.microsoft.com/office/powerpoint/2010/main" val="232727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9985A-F0DE-F947-A9C6-AB6B5A68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00A79-B17E-B04D-A0DC-B7607EB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81AF6-089E-6F45-AB5C-D1F42150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towards CD-2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5A5DF-77F9-F44C-87A6-ACB1DC4E2A80}"/>
              </a:ext>
            </a:extLst>
          </p:cNvPr>
          <p:cNvSpPr txBox="1"/>
          <p:nvPr/>
        </p:nvSpPr>
        <p:spPr>
          <a:xfrm>
            <a:off x="0" y="493764"/>
            <a:ext cx="91293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32FF"/>
              </a:buClr>
            </a:pPr>
            <a:r>
              <a:rPr lang="en-US" sz="1600" b="1" dirty="0">
                <a:solidFill>
                  <a:srgbClr val="0432FF"/>
                </a:solidFill>
                <a:latin typeface="+mj-lt"/>
              </a:rPr>
              <a:t>Magnet: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improve maximum fringe field requirements of detector solenoid at nearest forward and backward IR magnet locations and for the RCS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improve detector solenoid compensation scheme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define requirements for maximum multipole components induced by the detector solenoid in the magnet-free IR region that can be mitigated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endParaRPr lang="en-US" sz="1600" dirty="0">
              <a:latin typeface="+mj-lt"/>
              <a:sym typeface="Wingdings" pitchFamily="2" charset="2"/>
            </a:endParaRPr>
          </a:p>
          <a:p>
            <a:pPr>
              <a:buClr>
                <a:srgbClr val="0432FF"/>
              </a:buClr>
            </a:pPr>
            <a:r>
              <a:rPr lang="en-US" sz="1600" b="1" dirty="0">
                <a:solidFill>
                  <a:srgbClr val="0432FF"/>
                </a:solidFill>
                <a:latin typeface="+mj-lt"/>
                <a:sym typeface="Wingdings" pitchFamily="2" charset="2"/>
              </a:rPr>
              <a:t>Not IP-6 but a big concern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sym typeface="Wingdings" pitchFamily="2" charset="2"/>
              </a:rPr>
              <a:t>Placement of hadron polarimeters for </a:t>
            </a:r>
            <a:r>
              <a:rPr lang="en-US" sz="1600" dirty="0" err="1">
                <a:latin typeface="+mj-lt"/>
                <a:sym typeface="Wingdings" pitchFamily="2" charset="2"/>
              </a:rPr>
              <a:t>p,d</a:t>
            </a:r>
            <a:r>
              <a:rPr lang="en-US" sz="1600" dirty="0">
                <a:latin typeface="+mj-lt"/>
                <a:sym typeface="Wingdings" pitchFamily="2" charset="2"/>
              </a:rPr>
              <a:t> and He-3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H-jet + its taggers to veto He-3 breakup and </a:t>
            </a:r>
            <a:r>
              <a:rPr lang="en-US" sz="1600" dirty="0" err="1">
                <a:latin typeface="+mj-lt"/>
                <a:sym typeface="Wingdings" pitchFamily="2" charset="2"/>
              </a:rPr>
              <a:t>pC</a:t>
            </a:r>
            <a:r>
              <a:rPr lang="en-US" sz="1600" dirty="0">
                <a:latin typeface="+mj-lt"/>
                <a:sym typeface="Wingdings" pitchFamily="2" charset="2"/>
              </a:rPr>
              <a:t>, currently at IP-4 (RHIC location IP-12)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sym typeface="Wingdings" pitchFamily="2" charset="2"/>
              </a:rPr>
              <a:t>IP-4 not optimal location, backgrounds, flexibility in beam optics needed for polarimeters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sym typeface="Wingdings" pitchFamily="2" charset="2"/>
              </a:rPr>
              <a:t>Can we find space in IP-6 and IP-8 outside the hadron spin-rotators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sym typeface="Wingdings" pitchFamily="2" charset="2"/>
              </a:rPr>
              <a:t>challenge tunnel height to fit H-Jet, need dipole next to H-Jet and </a:t>
            </a:r>
            <a:r>
              <a:rPr lang="en-US" sz="1600" dirty="0" err="1">
                <a:latin typeface="+mj-lt"/>
                <a:sym typeface="Wingdings" pitchFamily="2" charset="2"/>
              </a:rPr>
              <a:t>pC</a:t>
            </a:r>
            <a:r>
              <a:rPr lang="en-US" sz="1600" dirty="0">
                <a:latin typeface="+mj-lt"/>
                <a:sym typeface="Wingdings" pitchFamily="2" charset="2"/>
              </a:rPr>
              <a:t> should be very close to H-jet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sym typeface="Wingdings" pitchFamily="2" charset="2"/>
              </a:rPr>
              <a:t>Requirements (space, optics, ..) well defined in official requirement-interface document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88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543633-3314-464A-9EA5-6B3DC3DCC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6952"/>
            <a:ext cx="9144000" cy="5886054"/>
          </a:xfrm>
        </p:spPr>
        <p:txBody>
          <a:bodyPr>
            <a:noAutofit/>
          </a:bodyPr>
          <a:lstStyle/>
          <a:p>
            <a:r>
              <a:rPr lang="en-US" sz="1600" dirty="0"/>
              <a:t> Detector Solenoid Compensation</a:t>
            </a:r>
          </a:p>
          <a:p>
            <a:pPr lvl="1"/>
            <a:r>
              <a:rPr lang="en-US" sz="1400" dirty="0"/>
              <a:t>finalize ESR and HSR coupling corrections</a:t>
            </a:r>
          </a:p>
          <a:p>
            <a:r>
              <a:rPr lang="en-US" sz="1600" dirty="0"/>
              <a:t> Magnets</a:t>
            </a:r>
          </a:p>
          <a:p>
            <a:pPr lvl="1"/>
            <a:r>
              <a:rPr lang="en-US" sz="1400" dirty="0"/>
              <a:t>B0pF 2K Design </a:t>
            </a:r>
          </a:p>
          <a:p>
            <a:pPr lvl="1"/>
            <a:r>
              <a:rPr lang="en-US" sz="1400" dirty="0"/>
              <a:t>Spin rotator solenoids, 12T – Feasibility </a:t>
            </a:r>
          </a:p>
          <a:p>
            <a:pPr lvl="1"/>
            <a:r>
              <a:rPr lang="en-US" sz="1400" dirty="0"/>
              <a:t>Skew quads hadrons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/>
              <a:t>Detector solenoid compensation </a:t>
            </a:r>
          </a:p>
          <a:p>
            <a:pPr lvl="1"/>
            <a:r>
              <a:rPr lang="en-US" sz="1400" dirty="0"/>
              <a:t>Dipole corrector B0ApF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/>
              <a:t>Detector solenoid compensation </a:t>
            </a:r>
          </a:p>
          <a:p>
            <a:pPr lvl="1"/>
            <a:r>
              <a:rPr lang="en-US" sz="1400" dirty="0"/>
              <a:t>Integration (vac., beampipe, BPMs, assembly) </a:t>
            </a:r>
          </a:p>
          <a:p>
            <a:r>
              <a:rPr lang="en-US" sz="1600" dirty="0"/>
              <a:t> Vacuum</a:t>
            </a:r>
          </a:p>
          <a:p>
            <a:pPr lvl="1"/>
            <a:r>
              <a:rPr lang="en-US" sz="1400" dirty="0"/>
              <a:t>Central detector beampipe updates </a:t>
            </a:r>
            <a:r>
              <a:rPr lang="en-US" sz="1200" dirty="0"/>
              <a:t>– Impact on physics simulations </a:t>
            </a:r>
            <a:endParaRPr lang="en-US" sz="1400" dirty="0"/>
          </a:p>
          <a:p>
            <a:pPr lvl="1"/>
            <a:r>
              <a:rPr lang="en-US" sz="1400" dirty="0"/>
              <a:t>Removal and installation gymnastics for central chamber </a:t>
            </a:r>
          </a:p>
          <a:p>
            <a:pPr lvl="1"/>
            <a:r>
              <a:rPr lang="en-US" sz="1400" dirty="0"/>
              <a:t>Cooling beampipe (</a:t>
            </a:r>
            <a:r>
              <a:rPr lang="en-US" sz="1400" dirty="0" err="1"/>
              <a:t>Synrad</a:t>
            </a:r>
            <a:r>
              <a:rPr lang="en-US" sz="1400" dirty="0"/>
              <a:t>) </a:t>
            </a:r>
          </a:p>
          <a:p>
            <a:r>
              <a:rPr lang="en-US" sz="1600" dirty="0"/>
              <a:t> Lattice</a:t>
            </a:r>
          </a:p>
          <a:p>
            <a:pPr lvl="1"/>
            <a:r>
              <a:rPr lang="en-US" sz="1400" dirty="0"/>
              <a:t> Look at solutions for closing crab bump </a:t>
            </a:r>
          </a:p>
          <a:p>
            <a:r>
              <a:rPr lang="en-US" sz="1600" dirty="0"/>
              <a:t> MDPS</a:t>
            </a:r>
          </a:p>
          <a:p>
            <a:pPr lvl="1"/>
            <a:r>
              <a:rPr lang="en-US" sz="1400" dirty="0"/>
              <a:t>Collimators &amp; Absorbers – locations </a:t>
            </a:r>
          </a:p>
          <a:p>
            <a:pPr lvl="1"/>
            <a:r>
              <a:rPr lang="en-US" sz="1400" dirty="0"/>
              <a:t>ESR &amp; HSR aborts </a:t>
            </a:r>
          </a:p>
          <a:p>
            <a:pPr lvl="2"/>
            <a:r>
              <a:rPr lang="en-US" sz="1200" dirty="0"/>
              <a:t>Location and Infrastructure </a:t>
            </a:r>
          </a:p>
          <a:p>
            <a:r>
              <a:rPr lang="en-US" sz="1600" dirty="0"/>
              <a:t> IR Instrumentation</a:t>
            </a:r>
          </a:p>
          <a:p>
            <a:pPr lvl="1"/>
            <a:r>
              <a:rPr lang="en-US" sz="1400" dirty="0"/>
              <a:t>Orbit Correction near the IP </a:t>
            </a:r>
          </a:p>
          <a:p>
            <a:pPr lvl="1"/>
            <a:r>
              <a:rPr lang="en-US" sz="1400" dirty="0"/>
              <a:t>eval. strategy for BPMs and corrector magnets design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lvl="1"/>
            <a:endParaRPr lang="en-US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8880F-12FE-AC49-9BA6-B74E7384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590BB-AF4B-354F-8DFD-A7F9916A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EC05E5-52F6-244F-B195-850A2D53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Focus</a:t>
            </a:r>
          </a:p>
        </p:txBody>
      </p:sp>
    </p:spTree>
    <p:extLst>
      <p:ext uri="{BB962C8B-B14F-4D97-AF65-F5344CB8AC3E}">
        <p14:creationId xmlns:p14="http://schemas.microsoft.com/office/powerpoint/2010/main" val="126417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1" dirty="0" smtClean="0">
            <a:solidFill>
              <a:srgbClr val="0432F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711</Words>
  <Application>Microsoft Macintosh PowerPoint</Application>
  <PresentationFormat>On-screen Show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IR layout and    planned work at IR-6</vt:lpstr>
      <vt:lpstr>Perspective from Friends from Physics</vt:lpstr>
      <vt:lpstr>Progress: IR-Integration and Interfaces</vt:lpstr>
      <vt:lpstr>Progress towards CD-2</vt:lpstr>
      <vt:lpstr>Progress towards CD-2</vt:lpstr>
      <vt:lpstr>Accelerator Focus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616</cp:revision>
  <dcterms:created xsi:type="dcterms:W3CDTF">2019-04-29T20:50:32Z</dcterms:created>
  <dcterms:modified xsi:type="dcterms:W3CDTF">2022-01-31T02:42:23Z</dcterms:modified>
</cp:coreProperties>
</file>