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8" r:id="rId5"/>
  </p:sldMasterIdLst>
  <p:notesMasterIdLst>
    <p:notesMasterId r:id="rId19"/>
  </p:notesMasterIdLst>
  <p:sldIdLst>
    <p:sldId id="319" r:id="rId6"/>
    <p:sldId id="2325" r:id="rId7"/>
    <p:sldId id="2306" r:id="rId8"/>
    <p:sldId id="2317" r:id="rId9"/>
    <p:sldId id="2324" r:id="rId10"/>
    <p:sldId id="2312" r:id="rId11"/>
    <p:sldId id="2318" r:id="rId12"/>
    <p:sldId id="2319" r:id="rId13"/>
    <p:sldId id="2314" r:id="rId14"/>
    <p:sldId id="2316" r:id="rId15"/>
    <p:sldId id="2321" r:id="rId16"/>
    <p:sldId id="2320" r:id="rId17"/>
    <p:sldId id="232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AE535"/>
    <a:srgbClr val="FAF901"/>
    <a:srgbClr val="C7C7FF"/>
    <a:srgbClr val="E5E5FF"/>
    <a:srgbClr val="FFDB99"/>
    <a:srgbClr val="FAF97C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9"/>
    <p:restoredTop sz="94646"/>
  </p:normalViewPr>
  <p:slideViewPr>
    <p:cSldViewPr snapToGrid="0" snapToObjects="1">
      <p:cViewPr varScale="1">
        <p:scale>
          <a:sx n="134" d="100"/>
          <a:sy n="134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6664" y="2790092"/>
            <a:ext cx="582150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43" y="4642339"/>
            <a:ext cx="5289726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,Title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Dates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4168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2865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23888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92456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4168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6664" y="2790092"/>
            <a:ext cx="582150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43" y="4642339"/>
            <a:ext cx="5289726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,Title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Dates</a:t>
            </a:r>
          </a:p>
        </p:txBody>
      </p:sp>
    </p:spTree>
    <p:extLst>
      <p:ext uri="{BB962C8B-B14F-4D97-AF65-F5344CB8AC3E}">
        <p14:creationId xmlns:p14="http://schemas.microsoft.com/office/powerpoint/2010/main" val="258822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2865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23888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92456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762" y="766578"/>
            <a:ext cx="6206014" cy="1774948"/>
          </a:xfrm>
        </p:spPr>
        <p:txBody>
          <a:bodyPr>
            <a:normAutofit/>
          </a:bodyPr>
          <a:lstStyle/>
          <a:p>
            <a:r>
              <a:rPr lang="en-US" dirty="0"/>
              <a:t>Accelerator planning for IR-8 this year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4795" y="2706778"/>
            <a:ext cx="6242975" cy="1980560"/>
          </a:xfrm>
        </p:spPr>
        <p:txBody>
          <a:bodyPr>
            <a:normAutofit/>
          </a:bodyPr>
          <a:lstStyle/>
          <a:p>
            <a:r>
              <a:rPr lang="en-US" dirty="0" smtClean="0"/>
              <a:t>W</a:t>
            </a:r>
            <a:r>
              <a:rPr lang="en-US" dirty="0" smtClean="0"/>
              <a:t>alter</a:t>
            </a:r>
            <a:r>
              <a:rPr lang="en-US" dirty="0" smtClean="0"/>
              <a:t> </a:t>
            </a:r>
            <a:r>
              <a:rPr lang="en-US" dirty="0" err="1" smtClean="0"/>
              <a:t>Wittmer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2022 IR non collaboration specific topical </a:t>
            </a:r>
            <a:r>
              <a:rPr lang="en-US" dirty="0" smtClean="0"/>
              <a:t>meeting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January </a:t>
            </a:r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75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C32F-6983-3043-9527-0B9B334B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354"/>
            <a:ext cx="7886700" cy="1325563"/>
          </a:xfrm>
        </p:spPr>
        <p:txBody>
          <a:bodyPr/>
          <a:lstStyle/>
          <a:p>
            <a:r>
              <a:rPr lang="en-US" dirty="0"/>
              <a:t>IR8 electron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D845C-86B2-BB48-9583-34E101F5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324"/>
            <a:ext cx="7886700" cy="4351338"/>
          </a:xfrm>
        </p:spPr>
        <p:txBody>
          <a:bodyPr/>
          <a:lstStyle/>
          <a:p>
            <a:r>
              <a:rPr lang="en-US" dirty="0"/>
              <a:t>Optics and design similar to IR6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521FB1-DD36-EC4C-A4A0-F4EC7216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C1E742-70A4-1E49-8CBF-D2A4E2FF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45" y="2390368"/>
            <a:ext cx="4927324" cy="3922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C80D58-E616-204E-8F82-C0515A862A44}"/>
              </a:ext>
            </a:extLst>
          </p:cNvPr>
          <p:cNvSpPr txBox="1"/>
          <p:nvPr/>
        </p:nvSpPr>
        <p:spPr>
          <a:xfrm>
            <a:off x="3326295" y="5989984"/>
            <a:ext cx="61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71E2B5-78A7-F245-B0BE-A3139E0FFC38}"/>
              </a:ext>
            </a:extLst>
          </p:cNvPr>
          <p:cNvSpPr txBox="1"/>
          <p:nvPr/>
        </p:nvSpPr>
        <p:spPr>
          <a:xfrm>
            <a:off x="4756162" y="6018836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xmlns="" id="{E839009E-DA41-1342-8ECE-B9DDC42A1A3E}"/>
              </a:ext>
            </a:extLst>
          </p:cNvPr>
          <p:cNvSpPr/>
          <p:nvPr/>
        </p:nvSpPr>
        <p:spPr>
          <a:xfrm>
            <a:off x="4000788" y="2186544"/>
            <a:ext cx="755374" cy="2567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1208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C5564E-C1DF-4AB9-8DC3-3B4A1FFB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278" y="401358"/>
            <a:ext cx="3524250" cy="10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60" y="76091"/>
            <a:ext cx="5233149" cy="1325563"/>
          </a:xfrm>
        </p:spPr>
        <p:txBody>
          <a:bodyPr/>
          <a:lstStyle/>
          <a:p>
            <a:r>
              <a:rPr lang="en-US" dirty="0"/>
              <a:t>FF Magnet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996" y="1545642"/>
            <a:ext cx="4158503" cy="3386421"/>
          </a:xfrm>
        </p:spPr>
        <p:txBody>
          <a:bodyPr>
            <a:noAutofit/>
          </a:bodyPr>
          <a:lstStyle/>
          <a:p>
            <a:r>
              <a:rPr lang="en-US" sz="1200" dirty="0"/>
              <a:t>One of the quadrupole in the rear side “QFFUS01” does not enough current density margin with the original bore size.</a:t>
            </a:r>
          </a:p>
          <a:p>
            <a:r>
              <a:rPr lang="en-US" sz="1200" dirty="0"/>
              <a:t>The dipole BXSP01 does not have sufficient temperature margin with the original bore size.</a:t>
            </a:r>
          </a:p>
          <a:p>
            <a:r>
              <a:rPr lang="en-US" sz="1200" dirty="0"/>
              <a:t>All the quadrupoles in the forward side do not have enough current density margin.</a:t>
            </a:r>
          </a:p>
          <a:p>
            <a:r>
              <a:rPr lang="en-US" sz="1200" dirty="0"/>
              <a:t>The dipole BXUS01, quadrupole QFFUS03, quadrupole QFFUS02, dipole BXDS01A, dipole BXDS01B and QDS01 have sufficient temperature and current density margin.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With the 15% reduction in the bore size, all the magnets have sufficient temperature and current density margin.</a:t>
            </a:r>
          </a:p>
          <a:p>
            <a:r>
              <a:rPr lang="en-US" sz="1200" b="1" dirty="0">
                <a:solidFill>
                  <a:srgbClr val="0432FF"/>
                </a:solidFill>
              </a:rPr>
              <a:t>Analysis started to have apples to apples comparison with IR#1 magnet feasibility.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6C9AE6-6A5A-4116-91D3-47147F16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1463926"/>
            <a:ext cx="4572000" cy="1823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1E3403-B864-4B5F-9FD2-6C8C62AA4D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5153" y="3400475"/>
            <a:ext cx="4572000" cy="1823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A28AAA-DDC3-4E20-8744-5DD48C1FBE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35" y="5077609"/>
            <a:ext cx="6903721" cy="17057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51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IR8 forward acceptance with Nb</a:t>
            </a:r>
            <a:r>
              <a:rPr lang="en-US" baseline="-25000" dirty="0"/>
              <a:t>3</a:t>
            </a:r>
            <a:r>
              <a:rPr lang="en-US" dirty="0"/>
              <a:t>Sn (option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DF0C5D-E0ED-3F47-B9A4-B9D1A962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1" y="2579242"/>
            <a:ext cx="6046469" cy="362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C990C23-3FFD-5140-834F-7F759EC8214D}"/>
                  </a:ext>
                </a:extLst>
              </p:cNvPr>
              <p:cNvSpPr txBox="1"/>
              <p:nvPr/>
            </p:nvSpPr>
            <p:spPr>
              <a:xfrm>
                <a:off x="6508751" y="2785420"/>
                <a:ext cx="25414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AE535"/>
                    </a:solidFill>
                  </a:rPr>
                  <a:t>Neutrons </a:t>
                </a:r>
                <a14:m>
                  <m:oMath xmlns:m="http://schemas.openxmlformats.org/officeDocument/2006/math" xmlns="">
                    <m:r>
                      <a:rPr lang="en-US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FAE535"/>
                    </a:solidFill>
                  </a:rPr>
                  <a:t> mrad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Protons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mrad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=1.37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GeV,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rgbClr val="C7C7FF"/>
                    </a:solidFill>
                  </a:rPr>
                  <a:t>Protons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dirty="0">
                    <a:solidFill>
                      <a:srgbClr val="C7C7FF"/>
                    </a:solidFill>
                  </a:rPr>
                  <a:t> mrad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  <m:t>=−0.5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7C7FF"/>
                  </a:solidFill>
                </a:endParaRP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0.69</m:t>
                    </m:r>
                  </m:oMath>
                </a14:m>
                <a:r>
                  <a:rPr lang="en-US" dirty="0">
                    <a:solidFill>
                      <a:srgbClr val="C7C7FF"/>
                    </a:solidFill>
                  </a:rPr>
                  <a:t>GeV,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>
                  <a:solidFill>
                    <a:srgbClr val="C7C7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90C23-3FFD-5140-834F-7F759EC8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51" y="2785420"/>
                <a:ext cx="2541464" cy="2031325"/>
              </a:xfrm>
              <a:prstGeom prst="rect">
                <a:avLst/>
              </a:prstGeom>
              <a:blipFill>
                <a:blip r:embed="rId3"/>
                <a:stretch>
                  <a:fillRect l="-1990" t="-1863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015413-651B-1F41-A260-AA06DE31CD04}"/>
              </a:ext>
            </a:extLst>
          </p:cNvPr>
          <p:cNvSpPr txBox="1"/>
          <p:nvPr/>
        </p:nvSpPr>
        <p:spPr>
          <a:xfrm>
            <a:off x="628650" y="1690689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Nb3Sn FFQs and two dipoles with correctors.</a:t>
            </a:r>
          </a:p>
        </p:txBody>
      </p:sp>
    </p:spTree>
    <p:extLst>
      <p:ext uri="{BB962C8B-B14F-4D97-AF65-F5344CB8AC3E}">
        <p14:creationId xmlns:p14="http://schemas.microsoft.com/office/powerpoint/2010/main" val="104797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IR8 forward acceptance with Nb</a:t>
            </a:r>
            <a:r>
              <a:rPr lang="en-US" baseline="-25000" dirty="0"/>
              <a:t>3</a:t>
            </a:r>
            <a:r>
              <a:rPr lang="en-US" dirty="0"/>
              <a:t>Sn (option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C990C23-3FFD-5140-834F-7F759EC8214D}"/>
                  </a:ext>
                </a:extLst>
              </p:cNvPr>
              <p:cNvSpPr txBox="1"/>
              <p:nvPr/>
            </p:nvSpPr>
            <p:spPr>
              <a:xfrm>
                <a:off x="6508751" y="2785420"/>
                <a:ext cx="25414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AE535"/>
                    </a:solidFill>
                  </a:rPr>
                  <a:t>Neutrons </a:t>
                </a:r>
                <a14:m>
                  <m:oMath xmlns:m="http://schemas.openxmlformats.org/officeDocument/2006/math" xmlns="">
                    <m:r>
                      <a:rPr lang="en-US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FAE535"/>
                    </a:solidFill>
                  </a:rPr>
                  <a:t> mrad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Protons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mrad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=1.37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GeV,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rgbClr val="C7C7FF"/>
                    </a:solidFill>
                  </a:rPr>
                  <a:t>Protons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dirty="0">
                    <a:solidFill>
                      <a:srgbClr val="C7C7FF"/>
                    </a:solidFill>
                  </a:rPr>
                  <a:t> mrad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  <m:t>=−0.5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7C7FF"/>
                  </a:solidFill>
                </a:endParaRP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0.69</m:t>
                    </m:r>
                  </m:oMath>
                </a14:m>
                <a:r>
                  <a:rPr lang="en-US" dirty="0">
                    <a:solidFill>
                      <a:srgbClr val="C7C7FF"/>
                    </a:solidFill>
                  </a:rPr>
                  <a:t>GeV,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>
                  <a:solidFill>
                    <a:srgbClr val="C7C7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90C23-3FFD-5140-834F-7F759EC8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51" y="2785420"/>
                <a:ext cx="2541464" cy="2031325"/>
              </a:xfrm>
              <a:prstGeom prst="rect">
                <a:avLst/>
              </a:prstGeom>
              <a:blipFill>
                <a:blip r:embed="rId2"/>
                <a:stretch>
                  <a:fillRect l="-1990" t="-1863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8015413-651B-1F41-A260-AA06DE31CD04}"/>
                  </a:ext>
                </a:extLst>
              </p:cNvPr>
              <p:cNvSpPr txBox="1"/>
              <p:nvPr/>
            </p:nvSpPr>
            <p:spPr>
              <a:xfrm>
                <a:off x="320039" y="1690689"/>
                <a:ext cx="87301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Three magnets working as a doublet with the third powered off at low energy operation.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reach smaller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with same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at low energies due to shorter focal length.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tailor the apertures to the acceptance better.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015413-651B-1F41-A260-AA06DE31C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" y="1690689"/>
                <a:ext cx="8730175" cy="923330"/>
              </a:xfrm>
              <a:prstGeom prst="rect">
                <a:avLst/>
              </a:prstGeom>
              <a:blipFill>
                <a:blip r:embed="rId3"/>
                <a:stretch>
                  <a:fillRect l="-290" t="-1351" r="-145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4B4BC1-E612-3842-AD38-20398B92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2604558"/>
            <a:ext cx="603504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9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scope: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Feasibility of additional IR</a:t>
            </a:r>
          </a:p>
          <a:p>
            <a:endParaRPr lang="en-US" dirty="0" smtClean="0"/>
          </a:p>
          <a:p>
            <a:r>
              <a:rPr lang="en-US" dirty="0" smtClean="0"/>
              <a:t>What does this mean: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IR pre conceptual design (pre CD-0)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68E12-72CB-324B-8992-F37E92A6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64606"/>
            <a:ext cx="839479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544A5D-A51A-BB4E-B2C2-4EF65DD9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8" y="158932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Linear </a:t>
            </a:r>
            <a:r>
              <a:rPr lang="en-US" dirty="0"/>
              <a:t>lattice solution in place</a:t>
            </a:r>
          </a:p>
          <a:p>
            <a:r>
              <a:rPr lang="en-US" dirty="0" smtClean="0"/>
              <a:t>Accommodates zero order space requirements from detector systems</a:t>
            </a:r>
          </a:p>
          <a:p>
            <a:r>
              <a:rPr lang="en-US" dirty="0" smtClean="0"/>
              <a:t>Fits </a:t>
            </a:r>
            <a:r>
              <a:rPr lang="en-US" dirty="0"/>
              <a:t>into RHIC experimental </a:t>
            </a:r>
            <a:r>
              <a:rPr lang="en-US" dirty="0" smtClean="0"/>
              <a:t>hall 8 </a:t>
            </a:r>
            <a:r>
              <a:rPr lang="en-US" dirty="0"/>
              <a:t>between ARC 7 and </a:t>
            </a:r>
            <a:r>
              <a:rPr lang="en-US" dirty="0" smtClean="0"/>
              <a:t>9 and is connected to both rings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Geometric layout determined as </a:t>
            </a:r>
            <a:r>
              <a:rPr lang="en-US" dirty="0" smtClean="0"/>
              <a:t>baseline for </a:t>
            </a:r>
            <a:r>
              <a:rPr lang="en-US" dirty="0"/>
              <a:t>non colliding IR8 lattice (small changes possible</a:t>
            </a:r>
            <a:r>
              <a:rPr lang="en-US" dirty="0" smtClean="0"/>
              <a:t>) -&gt; this will be soon “frozen”</a:t>
            </a:r>
            <a:endParaRPr lang="en-US" dirty="0"/>
          </a:p>
          <a:p>
            <a:r>
              <a:rPr lang="en-US" dirty="0" smtClean="0"/>
              <a:t>Initial </a:t>
            </a:r>
            <a:r>
              <a:rPr lang="en-US" dirty="0"/>
              <a:t>check for critical FF magnets complete</a:t>
            </a:r>
          </a:p>
          <a:p>
            <a:r>
              <a:rPr lang="en-US" dirty="0"/>
              <a:t>Detailed analysis ongoing to compare to IR6</a:t>
            </a:r>
          </a:p>
          <a:p>
            <a:r>
              <a:rPr lang="en-US" dirty="0" smtClean="0"/>
              <a:t>Non linear lattice </a:t>
            </a:r>
            <a:r>
              <a:rPr lang="en-US" dirty="0"/>
              <a:t>work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6C06D2-C949-D748-B8B2-E2B9D5F4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1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C4878-D9D2-394C-8682-00B65C6C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922"/>
            <a:ext cx="7886700" cy="132556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9C9B37-4E80-6848-8ECD-E5CEBABD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3" y="1353378"/>
            <a:ext cx="8472405" cy="49181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to be done </a:t>
            </a:r>
            <a:r>
              <a:rPr lang="en-US" dirty="0" smtClean="0"/>
              <a:t>includes</a:t>
            </a:r>
            <a:r>
              <a:rPr lang="en-US" dirty="0"/>
              <a:t>:</a:t>
            </a:r>
            <a:endParaRPr lang="en-US" dirty="0"/>
          </a:p>
          <a:p>
            <a:pPr lvl="1"/>
            <a:r>
              <a:rPr lang="en-US" dirty="0" smtClean="0"/>
              <a:t>Freeze geometric layout (crossing angle,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Further </a:t>
            </a:r>
            <a:r>
              <a:rPr lang="en-US" dirty="0"/>
              <a:t>study needed for the feasibility of the </a:t>
            </a:r>
            <a:r>
              <a:rPr lang="en-US" dirty="0" smtClean="0"/>
              <a:t>HSR forward IR magnets driven by complex integration</a:t>
            </a:r>
            <a:endParaRPr lang="en-US" dirty="0"/>
          </a:p>
          <a:p>
            <a:pPr lvl="2"/>
            <a:r>
              <a:rPr lang="en-US" dirty="0"/>
              <a:t>Interface </a:t>
            </a:r>
            <a:r>
              <a:rPr lang="en-US" dirty="0" smtClean="0"/>
              <a:t>definition -&gt; setup dedicated working group with POC</a:t>
            </a:r>
          </a:p>
          <a:p>
            <a:pPr lvl="3"/>
            <a:r>
              <a:rPr lang="en-US" dirty="0" smtClean="0"/>
              <a:t>First order detector systems requirements</a:t>
            </a:r>
          </a:p>
          <a:p>
            <a:pPr lvl="3"/>
            <a:r>
              <a:rPr lang="en-US" dirty="0"/>
              <a:t>I</a:t>
            </a:r>
            <a:r>
              <a:rPr lang="en-US" dirty="0" smtClean="0"/>
              <a:t>nfrastructure assumption still correct?</a:t>
            </a:r>
          </a:p>
          <a:p>
            <a:pPr lvl="3"/>
            <a:r>
              <a:rPr lang="en-US" dirty="0" smtClean="0"/>
              <a:t>Support systems assumptions?</a:t>
            </a:r>
            <a:endParaRPr lang="en-US" dirty="0"/>
          </a:p>
          <a:p>
            <a:pPr lvl="1"/>
            <a:r>
              <a:rPr lang="en-US" dirty="0" smtClean="0"/>
              <a:t>HW clearance check</a:t>
            </a:r>
          </a:p>
          <a:p>
            <a:pPr lvl="2"/>
            <a:r>
              <a:rPr lang="en-US" dirty="0"/>
              <a:t>Spin rotator snake location</a:t>
            </a:r>
          </a:p>
          <a:p>
            <a:pPr lvl="2"/>
            <a:r>
              <a:rPr lang="en-US" dirty="0"/>
              <a:t>Crab cavity space requirement for the high crossing angle</a:t>
            </a:r>
          </a:p>
          <a:p>
            <a:pPr lvl="2"/>
            <a:r>
              <a:rPr lang="en-US" dirty="0" smtClean="0"/>
              <a:t>RCS bypass</a:t>
            </a:r>
          </a:p>
          <a:p>
            <a:pPr lvl="1"/>
            <a:r>
              <a:rPr lang="en-US" dirty="0" smtClean="0"/>
              <a:t>Answer operability (simultaneously or </a:t>
            </a:r>
            <a:r>
              <a:rPr lang="mr-IN" dirty="0" smtClean="0"/>
              <a:t>…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Chromatic </a:t>
            </a:r>
            <a:r>
              <a:rPr lang="en-US" dirty="0"/>
              <a:t>correction</a:t>
            </a:r>
          </a:p>
          <a:p>
            <a:pPr lvl="2"/>
            <a:r>
              <a:rPr lang="en-US" dirty="0"/>
              <a:t>Integrated study of EIC dynamic aperture</a:t>
            </a:r>
          </a:p>
          <a:p>
            <a:pPr lvl="1"/>
            <a:r>
              <a:rPr lang="en-US" dirty="0"/>
              <a:t>Upcoming technical review of 2</a:t>
            </a:r>
            <a:r>
              <a:rPr lang="en-US" baseline="30000" dirty="0"/>
              <a:t>nd</a:t>
            </a:r>
            <a:r>
              <a:rPr lang="en-US" dirty="0"/>
              <a:t> IR design (part of IR6 review)</a:t>
            </a:r>
          </a:p>
          <a:p>
            <a:pPr lvl="1"/>
            <a:r>
              <a:rPr lang="en-US" dirty="0" smtClean="0"/>
              <a:t>Evaluate possible impact </a:t>
            </a:r>
            <a:r>
              <a:rPr lang="en-US" dirty="0"/>
              <a:t>of detector </a:t>
            </a:r>
            <a:r>
              <a:rPr lang="en-US" dirty="0" smtClean="0"/>
              <a:t>selection</a:t>
            </a:r>
            <a:endParaRPr lang="en-US" dirty="0"/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evaluation of possibility of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5B0E8E-05BA-624A-8708-DC8CE7CD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4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FF0A5E-DC62-CD45-A591-BD6911F4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621"/>
            <a:ext cx="7886700" cy="656468"/>
          </a:xfrm>
        </p:spPr>
        <p:txBody>
          <a:bodyPr>
            <a:normAutofit fontScale="90000"/>
          </a:bodyPr>
          <a:lstStyle/>
          <a:p>
            <a:r>
              <a:rPr lang="en-US" dirty="0"/>
              <a:t>IR </a:t>
            </a:r>
            <a:r>
              <a:rPr lang="en-US" dirty="0" smtClean="0"/>
              <a:t>Requirements </a:t>
            </a:r>
            <a:r>
              <a:rPr lang="en-US" dirty="0"/>
              <a:t>&amp; </a:t>
            </a:r>
            <a:r>
              <a:rPr lang="en-US" dirty="0" smtClean="0"/>
              <a:t>Parameters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78CD6651-1FBB-4949-8E0D-39933CB6D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39443"/>
              </p:ext>
            </p:extLst>
          </p:nvPr>
        </p:nvGraphicFramePr>
        <p:xfrm>
          <a:off x="285007" y="784089"/>
          <a:ext cx="8682592" cy="573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954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1054086273"/>
                    </a:ext>
                  </a:extLst>
                </a:gridCol>
                <a:gridCol w="1898719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1115665147"/>
                    </a:ext>
                  </a:extLst>
                </a:gridCol>
                <a:gridCol w="1642136"/>
                <a:gridCol w="1590818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958163174"/>
                    </a:ext>
                  </a:extLst>
                </a:gridCol>
                <a:gridCol w="1654965"/>
              </a:tblGrid>
              <a:tr h="3834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IR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IR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1942067620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proton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electron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4183617755"/>
                  </a:ext>
                </a:extLst>
              </a:tr>
              <a:tr h="809926">
                <a:tc>
                  <a:txBody>
                    <a:bodyPr/>
                    <a:lstStyle/>
                    <a:p>
                      <a:r>
                        <a:rPr lang="en-US" sz="1600" dirty="0"/>
                        <a:t>Detector occupied region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-4.5 m +5.0 m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Beam elements &lt; 1.5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</a:rPr>
                        <a:t>o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in main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-4.5 m +5.0 m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Beam elements &lt; 1.5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in main detector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168690311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lang="en-US" sz="1600" dirty="0"/>
                        <a:t>Polarimetry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Yes (IR4)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local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 (IR4)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2266773504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2820189683"/>
                  </a:ext>
                </a:extLst>
              </a:tr>
              <a:tr h="569948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@ </a:t>
                      </a:r>
                      <a:r>
                        <a:rPr lang="en-US" sz="1600" dirty="0"/>
                        <a:t>275 GeV (h), 10 GeV 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= 80 cm </a:t>
                      </a:r>
                      <a:endPara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= 7.2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= 45 cm</a:t>
                      </a:r>
                      <a:endPara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= 5.6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= 80 cm 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= 7.2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= 45 cm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= 5.6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255420922"/>
                  </a:ext>
                </a:extLst>
              </a:tr>
              <a:tr h="809926">
                <a:tc>
                  <a:txBody>
                    <a:bodyPr/>
                    <a:lstStyle/>
                    <a:p>
                      <a:r>
                        <a:rPr lang="en-US" sz="1600" dirty="0"/>
                        <a:t>ZDC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0.6m x 0.6m x 2m @ s30m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0.6m x 0.6m x 2m @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s30-40m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4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3649275363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r>
                        <a:rPr lang="en-US" sz="1600" dirty="0"/>
                        <a:t>Roman 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1-5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</a:rPr>
                        <a:t>mrad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, @s30m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-5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@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s30-45m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921201328"/>
                  </a:ext>
                </a:extLst>
              </a:tr>
              <a:tr h="635015">
                <a:tc>
                  <a:txBody>
                    <a:bodyPr/>
                    <a:lstStyle/>
                    <a:p>
                      <a:r>
                        <a:rPr lang="en-US" sz="1600" dirty="0"/>
                        <a:t>Scattered particle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p: 0.18 GeV/c &lt;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600" baseline="-25000" dirty="0" err="1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&lt; 1.3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p: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GeV/c &lt;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&lt; 1.3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1169887425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r>
                        <a:rPr lang="en-US" sz="1600" dirty="0"/>
                        <a:t>Q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 tagger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&lt;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&lt; TBD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968523664"/>
                  </a:ext>
                </a:extLst>
              </a:tr>
              <a:tr h="360110">
                <a:tc>
                  <a:txBody>
                    <a:bodyPr/>
                    <a:lstStyle/>
                    <a:p>
                      <a:r>
                        <a:rPr lang="en-US" sz="1600" dirty="0"/>
                        <a:t>Crossing angle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</a:rPr>
                        <a:t>mrad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35 </a:t>
                      </a:r>
                      <a:r>
                        <a:rPr lang="en-US" sz="2000" b="1" dirty="0" err="1">
                          <a:solidFill>
                            <a:srgbClr val="0000FF"/>
                          </a:solidFill>
                        </a:rPr>
                        <a:t>mrad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39359913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E0167D-F958-1D48-8257-50902B26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Chart, diagram&#10;&#10;Description automatically generated">
            <a:extLst>
              <a:ext uri="{FF2B5EF4-FFF2-40B4-BE49-F238E27FC236}">
                <a16:creationId xmlns:a16="http://schemas.microsoft.com/office/drawing/2014/main" xmlns="" id="{F3B6EF95-338C-064F-A2FD-44BAD43EE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2350292"/>
            <a:ext cx="7543800" cy="3911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C7C1CE-2A4E-E34B-95BC-2AC565CB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238"/>
            <a:ext cx="7886700" cy="1325563"/>
          </a:xfrm>
        </p:spPr>
        <p:txBody>
          <a:bodyPr/>
          <a:lstStyle/>
          <a:p>
            <a:r>
              <a:rPr lang="en-US" dirty="0"/>
              <a:t>IR8 full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909B92-9161-7E46-959E-14C4D8B3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CF98A7-4CF1-B444-BEE5-B99E456DEAD5}"/>
              </a:ext>
            </a:extLst>
          </p:cNvPr>
          <p:cNvSpPr txBox="1"/>
          <p:nvPr/>
        </p:nvSpPr>
        <p:spPr>
          <a:xfrm>
            <a:off x="422031" y="1367523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 </a:t>
            </a:r>
            <a:r>
              <a:rPr lang="en-US" dirty="0" err="1"/>
              <a:t>mrad</a:t>
            </a:r>
            <a:r>
              <a:rPr lang="en-US" dirty="0"/>
              <a:t> crossing angle (driven by accelerator geometry).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focus point at ~47m.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for similar </a:t>
            </a:r>
            <a:r>
              <a:rPr lang="en-US" dirty="0" smtClean="0"/>
              <a:t>equipment </a:t>
            </a:r>
            <a:r>
              <a:rPr lang="en-US" dirty="0"/>
              <a:t>as IR6.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7DEA508-9F27-FC42-96E7-F9ACDB4A22CE}"/>
              </a:ext>
            </a:extLst>
          </p:cNvPr>
          <p:cNvCxnSpPr>
            <a:cxnSpLocks/>
          </p:cNvCxnSpPr>
          <p:nvPr/>
        </p:nvCxnSpPr>
        <p:spPr>
          <a:xfrm flipV="1">
            <a:off x="5720861" y="3594696"/>
            <a:ext cx="0" cy="3794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C76C0C-9D72-F14C-9D78-2B7FCCD2D2C9}"/>
              </a:ext>
            </a:extLst>
          </p:cNvPr>
          <p:cNvSpPr txBox="1"/>
          <p:nvPr/>
        </p:nvSpPr>
        <p:spPr>
          <a:xfrm>
            <a:off x="5662247" y="3892062"/>
            <a:ext cx="11396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Second focus</a:t>
            </a:r>
          </a:p>
        </p:txBody>
      </p:sp>
    </p:spTree>
    <p:extLst>
      <p:ext uri="{BB962C8B-B14F-4D97-AF65-F5344CB8AC3E}">
        <p14:creationId xmlns:p14="http://schemas.microsoft.com/office/powerpoint/2010/main" val="134012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F45C7-E655-DE43-96DD-B8E53A2B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290"/>
            <a:ext cx="7886700" cy="1325563"/>
          </a:xfrm>
        </p:spPr>
        <p:txBody>
          <a:bodyPr/>
          <a:lstStyle/>
          <a:p>
            <a:r>
              <a:rPr lang="en-US" dirty="0"/>
              <a:t>IR8 hall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E1567D-0D18-4E40-AA8A-920D9A62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47E682-8E51-2E47-AAEA-9625B7C211BF}"/>
              </a:ext>
            </a:extLst>
          </p:cNvPr>
          <p:cNvSpPr txBox="1"/>
          <p:nvPr/>
        </p:nvSpPr>
        <p:spPr>
          <a:xfrm>
            <a:off x="628650" y="1690689"/>
            <a:ext cx="830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available for luminosity monitor, low Q2 tagger and local hadron polarimeter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ancillary detectors in outgoing hadron beam side (Forward) integrated</a:t>
            </a:r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xmlns="" id="{A822EEA9-BA1C-454C-BB57-53E8B695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300" y="2465080"/>
            <a:ext cx="5105400" cy="3822700"/>
          </a:xfrm>
        </p:spPr>
      </p:pic>
    </p:spTree>
    <p:extLst>
      <p:ext uri="{BB962C8B-B14F-4D97-AF65-F5344CB8AC3E}">
        <p14:creationId xmlns:p14="http://schemas.microsoft.com/office/powerpoint/2010/main" val="395466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54FFE-7D26-B74D-8C64-4CAC46A3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IR8 forward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7E3F1E-538C-5241-877C-5B9FC1B3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8818E3-09C3-A54D-89A5-877B37CA4A55}"/>
              </a:ext>
            </a:extLst>
          </p:cNvPr>
          <p:cNvSpPr txBox="1"/>
          <p:nvPr/>
        </p:nvSpPr>
        <p:spPr>
          <a:xfrm>
            <a:off x="628650" y="1690689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current design of the forward region with </a:t>
            </a:r>
            <a:r>
              <a:rPr lang="en-US" dirty="0" err="1"/>
              <a:t>NbTi</a:t>
            </a:r>
            <a:r>
              <a:rPr lang="en-US" dirty="0"/>
              <a:t>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focusing quads and the dipole placements was optimized for forward scattering neutron and proton acceptance.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88FE4B-1C64-F24A-87EE-7218B7D0E4BB}"/>
              </a:ext>
            </a:extLst>
          </p:cNvPr>
          <p:cNvSpPr/>
          <p:nvPr/>
        </p:nvSpPr>
        <p:spPr>
          <a:xfrm>
            <a:off x="7326923" y="2977662"/>
            <a:ext cx="1512277" cy="1535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3F5D59F-2E33-EA4C-AA03-AE30C24F0EE5}"/>
                  </a:ext>
                </a:extLst>
              </p:cNvPr>
              <p:cNvSpPr txBox="1"/>
              <p:nvPr/>
            </p:nvSpPr>
            <p:spPr>
              <a:xfrm>
                <a:off x="6508751" y="2785420"/>
                <a:ext cx="25414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AE535"/>
                    </a:solidFill>
                  </a:rPr>
                  <a:t>Neutrons </a:t>
                </a:r>
                <a14:m>
                  <m:oMath xmlns:m="http://schemas.openxmlformats.org/officeDocument/2006/math" xmlns="">
                    <m:r>
                      <a:rPr lang="en-US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FAE535"/>
                    </a:solidFill>
                  </a:rPr>
                  <a:t> mrad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Protons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mrad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=1.37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GeV,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rgbClr val="C7C7FF"/>
                    </a:solidFill>
                  </a:rPr>
                  <a:t>Protons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dirty="0">
                    <a:solidFill>
                      <a:srgbClr val="C7C7FF"/>
                    </a:solidFill>
                  </a:rPr>
                  <a:t> mrad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C7C7FF"/>
                              </a:solidFill>
                              <a:latin typeface="Cambria Math" panose="02040503050406030204" pitchFamily="18" charset="0"/>
                            </a:rPr>
                            <m:t>=−0.5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7C7FF"/>
                  </a:solidFill>
                </a:endParaRP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0.69</m:t>
                    </m:r>
                  </m:oMath>
                </a14:m>
                <a:r>
                  <a:rPr lang="en-US" dirty="0">
                    <a:solidFill>
                      <a:srgbClr val="C7C7FF"/>
                    </a:solidFill>
                  </a:rPr>
                  <a:t>GeV,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>
                  <a:solidFill>
                    <a:srgbClr val="C7C7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F5D59F-2E33-EA4C-AA03-AE30C24F0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51" y="2785420"/>
                <a:ext cx="2541464" cy="2031325"/>
              </a:xfrm>
              <a:prstGeom prst="rect">
                <a:avLst/>
              </a:prstGeom>
              <a:blipFill>
                <a:blip r:embed="rId2"/>
                <a:stretch>
                  <a:fillRect l="-1990" t="-1863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xmlns="" id="{3D6DCF0E-802A-5741-822C-25157998D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51" y="2582313"/>
            <a:ext cx="5080000" cy="3822700"/>
          </a:xfrm>
        </p:spPr>
      </p:pic>
    </p:spTree>
    <p:extLst>
      <p:ext uri="{BB962C8B-B14F-4D97-AF65-F5344CB8AC3E}">
        <p14:creationId xmlns:p14="http://schemas.microsoft.com/office/powerpoint/2010/main" val="248991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5734E-CE02-C248-A159-A33B0DE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22"/>
            <a:ext cx="7886700" cy="1325563"/>
          </a:xfrm>
        </p:spPr>
        <p:txBody>
          <a:bodyPr/>
          <a:lstStyle/>
          <a:p>
            <a:r>
              <a:rPr lang="en-US" dirty="0"/>
              <a:t>IR8 hadron optics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ED4BD94-C428-FE4F-86C8-AD459BAE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938" y="2757232"/>
            <a:ext cx="5842469" cy="35054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FC09CD-7EB0-1648-8474-BE2B5F00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1D06F7-2C01-1D40-9BC9-9E91F953D178}"/>
              </a:ext>
            </a:extLst>
          </p:cNvPr>
          <p:cNvSpPr txBox="1"/>
          <p:nvPr/>
        </p:nvSpPr>
        <p:spPr>
          <a:xfrm>
            <a:off x="291548" y="1187111"/>
            <a:ext cx="869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 RHIC magnets </a:t>
            </a:r>
            <a:r>
              <a:rPr lang="en-US" dirty="0">
                <a:sym typeface="Wingdings" pitchFamily="2" charset="2"/>
              </a:rPr>
              <a:t> 3 final focusing and one wide aperture quad in the crabbing region.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Space reserved for the same accelerator equipment as in IR6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B5E21C-2B03-FD42-9B21-A7C60E79CACE}"/>
              </a:ext>
            </a:extLst>
          </p:cNvPr>
          <p:cNvSpPr txBox="1"/>
          <p:nvPr/>
        </p:nvSpPr>
        <p:spPr>
          <a:xfrm>
            <a:off x="291548" y="2582078"/>
            <a:ext cx="2994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matching space requires few high gradient magnets (quadrupoles) than what is available from existing RHIC magnets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A3FA55-B920-DD4B-B022-86A7D960878F}"/>
              </a:ext>
            </a:extLst>
          </p:cNvPr>
          <p:cNvSpPr txBox="1"/>
          <p:nvPr/>
        </p:nvSpPr>
        <p:spPr>
          <a:xfrm>
            <a:off x="4704520" y="5936976"/>
            <a:ext cx="61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28D978-B464-E04D-97A3-B404F88A6EF6}"/>
              </a:ext>
            </a:extLst>
          </p:cNvPr>
          <p:cNvSpPr txBox="1"/>
          <p:nvPr/>
        </p:nvSpPr>
        <p:spPr>
          <a:xfrm>
            <a:off x="6964016" y="5943604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CEC320DC-1520-8B47-AC27-26EF6109A277}"/>
              </a:ext>
            </a:extLst>
          </p:cNvPr>
          <p:cNvSpPr/>
          <p:nvPr/>
        </p:nvSpPr>
        <p:spPr>
          <a:xfrm>
            <a:off x="5724941" y="2512674"/>
            <a:ext cx="702365" cy="231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Protons</a:t>
            </a:r>
          </a:p>
        </p:txBody>
      </p:sp>
    </p:spTree>
    <p:extLst>
      <p:ext uri="{BB962C8B-B14F-4D97-AF65-F5344CB8AC3E}">
        <p14:creationId xmlns:p14="http://schemas.microsoft.com/office/powerpoint/2010/main" val="222637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IC_PPT_Template_Rev0320" id="{C38FA3BC-D5E8-45AA-9958-C7D74A2F1A4E}" vid="{67C37C4C-5F29-447A-9403-234B2450ED0B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IC_PPT_Template_Rev0320" id="{C38FA3BC-D5E8-45AA-9958-C7D74A2F1A4E}" vid="{67C37C4C-5F29-447A-9403-234B2450ED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C43E97A1B3240BB140B2ED6ACEE27" ma:contentTypeVersion="10" ma:contentTypeDescription="Create a new document." ma:contentTypeScope="" ma:versionID="f8046f5d919c804ae817e524aa912416">
  <xsd:schema xmlns:xsd="http://www.w3.org/2001/XMLSchema" xmlns:xs="http://www.w3.org/2001/XMLSchema" xmlns:p="http://schemas.microsoft.com/office/2006/metadata/properties" xmlns:ns3="23dc14dd-03ee-4084-8c74-4847589a7243" xmlns:ns4="5554198d-e5da-437e-a8b5-e02b28c8011c" targetNamespace="http://schemas.microsoft.com/office/2006/metadata/properties" ma:root="true" ma:fieldsID="742629f6a187010497d3e8ae60f651af" ns3:_="" ns4:_="">
    <xsd:import namespace="23dc14dd-03ee-4084-8c74-4847589a7243"/>
    <xsd:import namespace="5554198d-e5da-437e-a8b5-e02b28c801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c14dd-03ee-4084-8c74-4847589a7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4198d-e5da-437e-a8b5-e02b28c801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B0DBC-061A-40E2-B2FE-D2C5D4D54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c14dd-03ee-4084-8c74-4847589a7243"/>
    <ds:schemaRef ds:uri="5554198d-e5da-437e-a8b5-e02b28c80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3dc14dd-03ee-4084-8c74-4847589a7243"/>
    <ds:schemaRef ds:uri="5554198d-e5da-437e-a8b5-e02b28c8011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30825</TotalTime>
  <Words>938</Words>
  <Application>Microsoft Macintosh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Accelerator planning for IR-8 this year </vt:lpstr>
      <vt:lpstr>Reminder</vt:lpstr>
      <vt:lpstr>Status</vt:lpstr>
      <vt:lpstr>Next Steps</vt:lpstr>
      <vt:lpstr>IR Requirements &amp; Parameters</vt:lpstr>
      <vt:lpstr>IR8 full layout</vt:lpstr>
      <vt:lpstr>IR8 hall layout</vt:lpstr>
      <vt:lpstr>IR8 forward acceptance</vt:lpstr>
      <vt:lpstr>IR8 hadron optics</vt:lpstr>
      <vt:lpstr>IR8 electron optics</vt:lpstr>
      <vt:lpstr>FF Magnet Analysis</vt:lpstr>
      <vt:lpstr>IR8 forward acceptance with Nb3Sn (option 1)</vt:lpstr>
      <vt:lpstr>IR8 forward acceptance with Nb3Sn (option 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ABC</cp:lastModifiedBy>
  <cp:revision>130</cp:revision>
  <dcterms:created xsi:type="dcterms:W3CDTF">2020-03-06T15:05:08Z</dcterms:created>
  <dcterms:modified xsi:type="dcterms:W3CDTF">2022-01-31T21:02:10Z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0x010100958C43E97A1B3240BB140B2ED6ACEE27</vt:lpwstr>
  </property>
</Properties>
</file>