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69" r:id="rId2"/>
  </p:sldMasterIdLst>
  <p:notesMasterIdLst>
    <p:notesMasterId r:id="rId15"/>
  </p:notesMasterIdLst>
  <p:handoutMasterIdLst>
    <p:handoutMasterId r:id="rId16"/>
  </p:handoutMasterIdLst>
  <p:sldIdLst>
    <p:sldId id="316" r:id="rId3"/>
    <p:sldId id="3715" r:id="rId4"/>
    <p:sldId id="3716" r:id="rId5"/>
    <p:sldId id="3718" r:id="rId6"/>
    <p:sldId id="3717" r:id="rId7"/>
    <p:sldId id="3707" r:id="rId8"/>
    <p:sldId id="257" r:id="rId9"/>
    <p:sldId id="258" r:id="rId10"/>
    <p:sldId id="2125" r:id="rId11"/>
    <p:sldId id="2307" r:id="rId12"/>
    <p:sldId id="3714" r:id="rId13"/>
    <p:sldId id="3690"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0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0000"/>
    <a:srgbClr val="8FAADC"/>
    <a:srgbClr val="000000"/>
    <a:srgbClr val="0000CC"/>
    <a:srgbClr val="000099"/>
    <a:srgbClr val="0033CC"/>
    <a:srgbClr val="FF40FF"/>
    <a:srgbClr val="008F00"/>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4646"/>
  </p:normalViewPr>
  <p:slideViewPr>
    <p:cSldViewPr snapToGrid="0" snapToObjects="1">
      <p:cViewPr varScale="1">
        <p:scale>
          <a:sx n="66" d="100"/>
          <a:sy n="66" d="100"/>
        </p:scale>
        <p:origin x="1240" y="32"/>
      </p:cViewPr>
      <p:guideLst>
        <p:guide orient="horz" pos="2160"/>
        <p:guide pos="206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EE968C7C-DE0D-7744-9A0A-5A58AFDE7EDC}" type="datetimeFigureOut">
              <a:rPr lang="en-US" smtClean="0"/>
              <a:t>1/30/2022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FBE1642-F6EB-3F47-A209-1B38F78E7469}" type="slidenum">
              <a:rPr lang="en-US" smtClean="0"/>
              <a:t>‹#›</a:t>
            </a:fld>
            <a:endParaRPr lang="en-US"/>
          </a:p>
        </p:txBody>
      </p:sp>
    </p:spTree>
    <p:extLst>
      <p:ext uri="{BB962C8B-B14F-4D97-AF65-F5344CB8AC3E}">
        <p14:creationId xmlns:p14="http://schemas.microsoft.com/office/powerpoint/2010/main" val="2038348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66BA3CD-AB20-5043-9DFD-E54294A03D31}" type="datetimeFigureOut">
              <a:rPr lang="en-US" smtClean="0"/>
              <a:t>1/30/2022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4745EDC-326A-DC46-A236-B4FC4FF83B6F}" type="slidenum">
              <a:rPr lang="en-US" smtClean="0"/>
              <a:t>‹#›</a:t>
            </a:fld>
            <a:endParaRPr lang="en-US"/>
          </a:p>
        </p:txBody>
      </p:sp>
    </p:spTree>
    <p:extLst>
      <p:ext uri="{BB962C8B-B14F-4D97-AF65-F5344CB8AC3E}">
        <p14:creationId xmlns:p14="http://schemas.microsoft.com/office/powerpoint/2010/main" val="37860278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175a90572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gf175a90572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175a90572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f175a90572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460750" y="2235148"/>
            <a:ext cx="5657609" cy="1774948"/>
          </a:xfrm>
        </p:spPr>
        <p:txBody>
          <a:bodyPr anchor="b">
            <a:normAutofit/>
          </a:bodyPr>
          <a:lstStyle>
            <a:lvl1pPr algn="r">
              <a:defRPr sz="4400" b="0" i="0">
                <a:solidFill>
                  <a:schemeClr val="bg1"/>
                </a:solidFill>
                <a:effectLst>
                  <a:outerShdw blurRad="50800" dist="38100" dir="2700000" algn="tl" rotWithShape="0">
                    <a:srgbClr val="000000">
                      <a:alpha val="43000"/>
                    </a:srgbClr>
                  </a:outerShdw>
                  <a:reflection stA="50000" endPos="50000" dist="5080" dir="5400000" sy="-100000" algn="bl" rotWithShape="0"/>
                </a:effectLst>
                <a:latin typeface="Comic Sans MS"/>
                <a:ea typeface="Arial" charset="0"/>
                <a:cs typeface="Comic Sans MS"/>
              </a:defRPr>
            </a:lvl1pPr>
          </a:lstStyle>
          <a:p>
            <a:r>
              <a:rPr lang="en-US" dirty="0"/>
              <a:t>Click to edit Master </a:t>
            </a:r>
            <a:br>
              <a:rPr lang="en-US" dirty="0"/>
            </a:br>
            <a:br>
              <a:rPr lang="en-US" dirty="0"/>
            </a:br>
            <a:r>
              <a:rPr lang="en-US" dirty="0"/>
              <a:t>title style</a:t>
            </a:r>
          </a:p>
        </p:txBody>
      </p:sp>
      <p:sp>
        <p:nvSpPr>
          <p:cNvPr id="3" name="Subtitle 2"/>
          <p:cNvSpPr>
            <a:spLocks noGrp="1"/>
          </p:cNvSpPr>
          <p:nvPr>
            <p:ph type="subTitle" idx="1"/>
          </p:nvPr>
        </p:nvSpPr>
        <p:spPr>
          <a:xfrm>
            <a:off x="3703493" y="4642339"/>
            <a:ext cx="5414866" cy="580292"/>
          </a:xfrm>
        </p:spPr>
        <p:txBody>
          <a:bodyPr/>
          <a:lstStyle>
            <a:lvl1pPr marL="0" indent="0" algn="r">
              <a:buNone/>
              <a:defRPr sz="2400">
                <a:solidFill>
                  <a:schemeClr val="bg1"/>
                </a:solidFill>
                <a:effectLst>
                  <a:outerShdw blurRad="50800" dist="38100" dir="2700000" algn="tl" rotWithShape="0">
                    <a:srgbClr val="000000">
                      <a:alpha val="43000"/>
                    </a:srgbClr>
                  </a:outerShdw>
                  <a:reflection stA="50000" endPos="50000" dist="5080" dir="5400000" sy="-100000" algn="bl" rotWithShape="0"/>
                </a:effectLst>
                <a:latin typeface="Comic Sans MS"/>
                <a:ea typeface="Arial" charset="0"/>
                <a:cs typeface="Comic Sans M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87689"/>
            <a:ext cx="9144000" cy="6004878"/>
          </a:xfrm>
        </p:spPr>
        <p:txBody>
          <a:bodyPr/>
          <a:lstStyle>
            <a:lvl1pPr marL="228600" indent="-228600">
              <a:buClr>
                <a:srgbClr val="0432FF"/>
              </a:buClr>
              <a:buFont typeface="Wingdings" charset="2"/>
              <a:buChar char="q"/>
              <a:defRPr sz="1800">
                <a:latin typeface="Arial" panose="020B0604020202020204" pitchFamily="34" charset="0"/>
                <a:ea typeface="Arial" panose="020B0604020202020204" pitchFamily="34" charset="0"/>
                <a:cs typeface="Arial" panose="020B0604020202020204" pitchFamily="34" charset="0"/>
              </a:defRPr>
            </a:lvl1pPr>
            <a:lvl2pPr marL="685800" indent="-228600">
              <a:buClr>
                <a:srgbClr val="0432FF"/>
              </a:buClr>
              <a:buFont typeface="Wingdings" charset="2"/>
              <a:buChar char="Ø"/>
              <a:defRPr sz="1600">
                <a:latin typeface="Arial" panose="020B0604020202020204" pitchFamily="34" charset="0"/>
                <a:ea typeface="Arial" panose="020B0604020202020204" pitchFamily="34" charset="0"/>
                <a:cs typeface="Arial" panose="020B0604020202020204" pitchFamily="34" charset="0"/>
              </a:defRPr>
            </a:lvl2pPr>
            <a:lvl3pPr marL="1143000" indent="-228600">
              <a:buClr>
                <a:srgbClr val="0432FF"/>
              </a:buClr>
              <a:buFont typeface="Arial"/>
              <a:buChar char="•"/>
              <a:defRPr sz="1400">
                <a:latin typeface="Arial" panose="020B0604020202020204" pitchFamily="34" charset="0"/>
                <a:ea typeface="Arial" panose="020B0604020202020204" pitchFamily="34" charset="0"/>
                <a:cs typeface="Arial" panose="020B0604020202020204" pitchFamily="34" charset="0"/>
              </a:defRPr>
            </a:lvl3pPr>
            <a:lvl4pPr marL="1600200" indent="-228600">
              <a:buClr>
                <a:srgbClr val="0432FF"/>
              </a:buClr>
              <a:buFont typeface="Wingdings" charset="2"/>
              <a:buChar char="ü"/>
              <a:defRPr sz="1200">
                <a:latin typeface="Arial" panose="020B0604020202020204" pitchFamily="34" charset="0"/>
                <a:ea typeface="Arial" panose="020B0604020202020204" pitchFamily="34" charset="0"/>
                <a:cs typeface="Arial" panose="020B0604020202020204" pitchFamily="34" charset="0"/>
              </a:defRPr>
            </a:lvl4pPr>
            <a:lvl5pPr marL="2057400" indent="-228600">
              <a:buClr>
                <a:srgbClr val="0432FF"/>
              </a:buClr>
              <a:buFont typeface="Wingdings" charset="2"/>
              <a:buChar char="§"/>
              <a:defRPr sz="100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6592567"/>
            <a:ext cx="3284168" cy="260515"/>
          </a:xfrm>
        </p:spPr>
        <p:txBody>
          <a:bodyPr/>
          <a:lstStyle>
            <a:lvl1pPr>
              <a:defRPr sz="1000">
                <a:latin typeface="Arial" panose="020B0604020202020204" pitchFamily="34" charset="0"/>
                <a:cs typeface="Arial" panose="020B0604020202020204" pitchFamily="34" charset="0"/>
              </a:defRPr>
            </a:lvl1pPr>
          </a:lstStyle>
          <a:p>
            <a:r>
              <a:rPr lang="en-US"/>
              <a:t>1st EIC Project Advisory Council Meeting</a:t>
            </a:r>
            <a:endParaRPr lang="en-US" dirty="0"/>
          </a:p>
        </p:txBody>
      </p:sp>
      <p:sp>
        <p:nvSpPr>
          <p:cNvPr id="6" name="Slide Number Placeholder 5"/>
          <p:cNvSpPr>
            <a:spLocks noGrp="1"/>
          </p:cNvSpPr>
          <p:nvPr>
            <p:ph type="sldNum" sz="quarter" idx="12"/>
          </p:nvPr>
        </p:nvSpPr>
        <p:spPr>
          <a:xfrm>
            <a:off x="0" y="6592567"/>
            <a:ext cx="2057400" cy="260515"/>
          </a:xfrm>
        </p:spPr>
        <p:txBody>
          <a:bodyPr/>
          <a:lstStyle>
            <a:lvl1pPr algn="l">
              <a:defRPr sz="1200">
                <a:latin typeface="Arial" panose="020B0604020202020204" pitchFamily="34" charset="0"/>
                <a:cs typeface="Arial" panose="020B0604020202020204" pitchFamily="34" charset="0"/>
              </a:defRPr>
            </a:lvl1pPr>
          </a:lstStyle>
          <a:p>
            <a:fld id="{893C5830-40F3-F04E-B2E3-10E6672BA8FF}" type="slidenum">
              <a:rPr lang="en-US" smtClean="0"/>
              <a:pPr/>
              <a:t>‹#›</a:t>
            </a:fld>
            <a:endParaRPr lang="en-US"/>
          </a:p>
        </p:txBody>
      </p:sp>
      <p:sp>
        <p:nvSpPr>
          <p:cNvPr id="7" name="Title 1"/>
          <p:cNvSpPr>
            <a:spLocks noGrp="1"/>
          </p:cNvSpPr>
          <p:nvPr>
            <p:ph type="title"/>
          </p:nvPr>
        </p:nvSpPr>
        <p:spPr>
          <a:xfrm>
            <a:off x="0" y="2283"/>
            <a:ext cx="9144000" cy="584669"/>
          </a:xfrm>
        </p:spPr>
        <p:txBody>
          <a:bodyPr>
            <a:normAutofit/>
          </a:bodyPr>
          <a:lstStyle>
            <a:lvl1pPr algn="r">
              <a:defRPr sz="2800" b="1" i="1">
                <a:solidFill>
                  <a:srgbClr val="011893"/>
                </a:solidFill>
                <a:effectLst>
                  <a:reflection stA="50000" endPos="50000" dist="5080" dir="5400000" sy="-100000" algn="bl" rotWithShape="0"/>
                </a:effectLst>
                <a:latin typeface="+mj-lt"/>
                <a:ea typeface="Arial" charset="0"/>
                <a:cs typeface="Comic Sans MS"/>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283"/>
            <a:ext cx="9144000" cy="584669"/>
          </a:xfrm>
        </p:spPr>
        <p:txBody>
          <a:bodyPr>
            <a:normAutofit/>
          </a:bodyPr>
          <a:lstStyle>
            <a:lvl1pPr algn="r">
              <a:defRPr sz="2800" b="1" i="1">
                <a:solidFill>
                  <a:srgbClr val="1200B4"/>
                </a:solidFill>
                <a:effectLst>
                  <a:reflection stA="50000" endPos="50000" dist="5080" dir="5400000" sy="-100000" algn="bl" rotWithShape="0"/>
                </a:effectLst>
                <a:latin typeface="+mj-lt"/>
                <a:ea typeface="Arial" charset="0"/>
                <a:cs typeface="Comic Sans MS"/>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45D4C779-986B-3B4D-8FBC-DBBC56204F66}"/>
              </a:ext>
            </a:extLst>
          </p:cNvPr>
          <p:cNvSpPr>
            <a:spLocks noGrp="1"/>
          </p:cNvSpPr>
          <p:nvPr>
            <p:ph type="sldNum" sz="quarter" idx="12"/>
          </p:nvPr>
        </p:nvSpPr>
        <p:spPr>
          <a:xfrm>
            <a:off x="0" y="6592567"/>
            <a:ext cx="2057400" cy="260515"/>
          </a:xfrm>
        </p:spPr>
        <p:txBody>
          <a:bodyPr/>
          <a:lstStyle>
            <a:lvl1pPr algn="l">
              <a:defRPr sz="1200">
                <a:latin typeface="+mj-lt"/>
                <a:cs typeface="Comic Sans MS"/>
              </a:defRPr>
            </a:lvl1pPr>
          </a:lstStyle>
          <a:p>
            <a:fld id="{893C5830-40F3-F04E-B2E3-10E6672BA8FF}" type="slidenum">
              <a:rPr lang="en-US" smtClean="0"/>
              <a:pPr/>
              <a:t>‹#›</a:t>
            </a:fld>
            <a:endParaRPr lang="en-US"/>
          </a:p>
        </p:txBody>
      </p:sp>
      <p:sp>
        <p:nvSpPr>
          <p:cNvPr id="5" name="Footer Placeholder 4">
            <a:extLst>
              <a:ext uri="{FF2B5EF4-FFF2-40B4-BE49-F238E27FC236}">
                <a16:creationId xmlns:a16="http://schemas.microsoft.com/office/drawing/2014/main" id="{537D5AFD-1BD6-4EED-83FF-9D10F0447927}"/>
              </a:ext>
            </a:extLst>
          </p:cNvPr>
          <p:cNvSpPr>
            <a:spLocks noGrp="1"/>
          </p:cNvSpPr>
          <p:nvPr>
            <p:ph type="ftr" sz="quarter" idx="11"/>
          </p:nvPr>
        </p:nvSpPr>
        <p:spPr>
          <a:xfrm>
            <a:off x="3028950" y="6592567"/>
            <a:ext cx="3284168" cy="260515"/>
          </a:xfrm>
        </p:spPr>
        <p:txBody>
          <a:bodyPr/>
          <a:lstStyle>
            <a:lvl1pPr>
              <a:defRPr sz="1000">
                <a:latin typeface="Arial" panose="020B0604020202020204" pitchFamily="34" charset="0"/>
                <a:cs typeface="Arial" panose="020B0604020202020204" pitchFamily="34" charset="0"/>
              </a:defRPr>
            </a:lvl1pPr>
          </a:lstStyle>
          <a:p>
            <a:r>
              <a:rPr lang="en-US"/>
              <a:t>1st EIC Project Advisory Council Meeting</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2B93735D-ABCE-C340-B377-B62A585958E3}"/>
              </a:ext>
            </a:extLst>
          </p:cNvPr>
          <p:cNvSpPr>
            <a:spLocks noGrp="1"/>
          </p:cNvSpPr>
          <p:nvPr>
            <p:ph type="sldNum" sz="quarter" idx="12"/>
          </p:nvPr>
        </p:nvSpPr>
        <p:spPr>
          <a:xfrm>
            <a:off x="0" y="6592567"/>
            <a:ext cx="2057400" cy="260515"/>
          </a:xfrm>
        </p:spPr>
        <p:txBody>
          <a:bodyPr/>
          <a:lstStyle>
            <a:lvl1pPr algn="l">
              <a:defRPr sz="1200">
                <a:latin typeface="Arial" panose="020B0604020202020204" pitchFamily="34" charset="0"/>
                <a:cs typeface="Arial" panose="020B0604020202020204" pitchFamily="34" charset="0"/>
              </a:defRPr>
            </a:lvl1pPr>
          </a:lstStyle>
          <a:p>
            <a:fld id="{893C5830-40F3-F04E-B2E3-10E6672BA8FF}" type="slidenum">
              <a:rPr lang="en-US" smtClean="0"/>
              <a:pPr/>
              <a:t>‹#›</a:t>
            </a:fld>
            <a:endParaRPr lang="en-US" dirty="0"/>
          </a:p>
        </p:txBody>
      </p:sp>
      <p:sp>
        <p:nvSpPr>
          <p:cNvPr id="3" name="Footer Placeholder 4">
            <a:extLst>
              <a:ext uri="{FF2B5EF4-FFF2-40B4-BE49-F238E27FC236}">
                <a16:creationId xmlns:a16="http://schemas.microsoft.com/office/drawing/2014/main" id="{3DB15605-E467-43C4-8CD1-C6101F172E08}"/>
              </a:ext>
            </a:extLst>
          </p:cNvPr>
          <p:cNvSpPr>
            <a:spLocks noGrp="1"/>
          </p:cNvSpPr>
          <p:nvPr>
            <p:ph type="ftr" sz="quarter" idx="11"/>
          </p:nvPr>
        </p:nvSpPr>
        <p:spPr>
          <a:xfrm>
            <a:off x="3028950" y="6592567"/>
            <a:ext cx="3284168" cy="260515"/>
          </a:xfrm>
        </p:spPr>
        <p:txBody>
          <a:bodyPr/>
          <a:lstStyle>
            <a:lvl1pPr>
              <a:defRPr sz="1000">
                <a:latin typeface="+mj-lt"/>
                <a:cs typeface="Comic Sans MS"/>
              </a:defRPr>
            </a:lvl1pPr>
          </a:lstStyle>
          <a:p>
            <a:r>
              <a:rPr lang="en-US"/>
              <a:t>1st EIC Project Advisory Council Meeting</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3173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619759"/>
          </a:xfrm>
        </p:spPr>
        <p:txBody>
          <a:bodyPr>
            <a:normAutofit/>
          </a:bodyPr>
          <a:lstStyle>
            <a:lvl1pPr>
              <a:defRPr sz="3600">
                <a:solidFill>
                  <a:srgbClr val="0432FF"/>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0" y="853441"/>
            <a:ext cx="9144000" cy="5604510"/>
          </a:xfrm>
        </p:spPr>
        <p:txBody>
          <a:bodyPr/>
          <a:lstStyle>
            <a:lvl1pPr marL="228600" indent="-228600">
              <a:buClr>
                <a:srgbClr val="0432FF"/>
              </a:buClr>
              <a:buFont typeface="Wingdings" pitchFamily="2" charset="2"/>
              <a:buChar char="q"/>
              <a:defRPr>
                <a:latin typeface="Arial" charset="0"/>
                <a:ea typeface="Arial" charset="0"/>
                <a:cs typeface="Arial" charset="0"/>
              </a:defRPr>
            </a:lvl1pPr>
            <a:lvl2pPr marL="685800" indent="-228600">
              <a:buClr>
                <a:srgbClr val="0432FF"/>
              </a:buClr>
              <a:buFont typeface="Wingdings" pitchFamily="2" charset="2"/>
              <a:buChar char="q"/>
              <a:defRPr>
                <a:latin typeface="Arial" charset="0"/>
                <a:ea typeface="Arial" charset="0"/>
                <a:cs typeface="Arial" charset="0"/>
              </a:defRPr>
            </a:lvl2pPr>
            <a:lvl3pPr marL="1143000" indent="-228600">
              <a:buClr>
                <a:srgbClr val="0432FF"/>
              </a:buClr>
              <a:buFont typeface="Wingdings" pitchFamily="2" charset="2"/>
              <a:buChar char="q"/>
              <a:defRPr>
                <a:latin typeface="Arial" charset="0"/>
                <a:ea typeface="Arial" charset="0"/>
                <a:cs typeface="Arial" charset="0"/>
              </a:defRPr>
            </a:lvl3pPr>
            <a:lvl4pPr marL="1600200" indent="-228600">
              <a:buClr>
                <a:srgbClr val="0432FF"/>
              </a:buClr>
              <a:buFont typeface="Wingdings" pitchFamily="2" charset="2"/>
              <a:buChar char="q"/>
              <a:defRPr>
                <a:latin typeface="Arial" charset="0"/>
                <a:ea typeface="Arial" charset="0"/>
                <a:cs typeface="Arial" charset="0"/>
              </a:defRPr>
            </a:lvl4pPr>
            <a:lvl5pPr marL="2057400" indent="-228600">
              <a:buClr>
                <a:srgbClr val="0432FF"/>
              </a:buClr>
              <a:buFont typeface="Wingdings" pitchFamily="2" charset="2"/>
              <a:buChar char="q"/>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492875"/>
            <a:ext cx="2057400" cy="365125"/>
          </a:xfrm>
        </p:spPr>
        <p:txBody>
          <a:bodyPr/>
          <a:lstStyle/>
          <a:p>
            <a:r>
              <a:rPr lang="en-US"/>
              <a:t>E.C. Aschenauer</a:t>
            </a:r>
            <a:endParaRPr lang="en-US" dirty="0"/>
          </a:p>
        </p:txBody>
      </p:sp>
      <p:sp>
        <p:nvSpPr>
          <p:cNvPr id="5" name="Footer Placeholder 4"/>
          <p:cNvSpPr>
            <a:spLocks noGrp="1"/>
          </p:cNvSpPr>
          <p:nvPr>
            <p:ph type="ftr" sz="quarter" idx="11"/>
          </p:nvPr>
        </p:nvSpPr>
        <p:spPr>
          <a:xfrm>
            <a:off x="3028950" y="6457951"/>
            <a:ext cx="3086100" cy="365125"/>
          </a:xfrm>
        </p:spPr>
        <p:txBody>
          <a:bodyPr/>
          <a:lstStyle/>
          <a:p>
            <a:endParaRPr lang="en-US" dirty="0"/>
          </a:p>
        </p:txBody>
      </p:sp>
      <p:sp>
        <p:nvSpPr>
          <p:cNvPr id="6" name="Slide Number Placeholder 5"/>
          <p:cNvSpPr>
            <a:spLocks noGrp="1"/>
          </p:cNvSpPr>
          <p:nvPr>
            <p:ph type="sldNum" sz="quarter" idx="12"/>
          </p:nvPr>
        </p:nvSpPr>
        <p:spPr>
          <a:xfrm>
            <a:off x="7048012" y="6457951"/>
            <a:ext cx="2057400" cy="365125"/>
          </a:xfrm>
        </p:spPr>
        <p:txBody>
          <a:bodyPr/>
          <a:lstStyle/>
          <a:p>
            <a:fld id="{893C5830-40F3-F04E-B2E3-10E6672BA8FF}" type="slidenum">
              <a:rPr lang="en-US" smtClean="0"/>
              <a:t>‹#›</a:t>
            </a:fld>
            <a:endParaRPr lang="en-US" dirty="0"/>
          </a:p>
        </p:txBody>
      </p:sp>
    </p:spTree>
    <p:extLst>
      <p:ext uri="{BB962C8B-B14F-4D97-AF65-F5344CB8AC3E}">
        <p14:creationId xmlns:p14="http://schemas.microsoft.com/office/powerpoint/2010/main" val="4028542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619759"/>
          </a:xfrm>
        </p:spPr>
        <p:txBody>
          <a:bodyPr>
            <a:normAutofit/>
          </a:bodyPr>
          <a:lstStyle>
            <a:lvl1pPr>
              <a:defRPr sz="3600">
                <a:solidFill>
                  <a:srgbClr val="0432FF"/>
                </a:solidFill>
              </a:defRPr>
            </a:lvl1pPr>
          </a:lstStyle>
          <a:p>
            <a:r>
              <a:rPr lang="en-US" dirty="0"/>
              <a:t>Click to edit Master title style</a:t>
            </a:r>
          </a:p>
        </p:txBody>
      </p:sp>
      <p:sp>
        <p:nvSpPr>
          <p:cNvPr id="3" name="Date Placeholder 2"/>
          <p:cNvSpPr>
            <a:spLocks noGrp="1"/>
          </p:cNvSpPr>
          <p:nvPr>
            <p:ph type="dt" sz="half" idx="10"/>
          </p:nvPr>
        </p:nvSpPr>
        <p:spPr>
          <a:xfrm>
            <a:off x="20320" y="6458586"/>
            <a:ext cx="2057400" cy="365125"/>
          </a:xfrm>
        </p:spPr>
        <p:txBody>
          <a:bodyPr/>
          <a:lstStyle/>
          <a:p>
            <a:r>
              <a:rPr lang="en-US"/>
              <a:t>E.C. Aschenauer</a:t>
            </a:r>
            <a:endParaRPr lang="en-US" dirty="0"/>
          </a:p>
        </p:txBody>
      </p:sp>
      <p:sp>
        <p:nvSpPr>
          <p:cNvPr id="4" name="Footer Placeholder 3"/>
          <p:cNvSpPr>
            <a:spLocks noGrp="1"/>
          </p:cNvSpPr>
          <p:nvPr>
            <p:ph type="ftr" sz="quarter" idx="11"/>
          </p:nvPr>
        </p:nvSpPr>
        <p:spPr>
          <a:xfrm>
            <a:off x="3028950" y="6457951"/>
            <a:ext cx="3086100" cy="365125"/>
          </a:xfrm>
        </p:spPr>
        <p:txBody>
          <a:bodyPr/>
          <a:lstStyle/>
          <a:p>
            <a:endParaRPr lang="en-US" dirty="0"/>
          </a:p>
        </p:txBody>
      </p:sp>
      <p:sp>
        <p:nvSpPr>
          <p:cNvPr id="5" name="Slide Number Placeholder 4"/>
          <p:cNvSpPr>
            <a:spLocks noGrp="1"/>
          </p:cNvSpPr>
          <p:nvPr>
            <p:ph type="sldNum" sz="quarter" idx="12"/>
          </p:nvPr>
        </p:nvSpPr>
        <p:spPr>
          <a:xfrm>
            <a:off x="7058172" y="6447791"/>
            <a:ext cx="2057400" cy="365125"/>
          </a:xfrm>
        </p:spPr>
        <p:txBody>
          <a:bodyPr/>
          <a:lstStyle/>
          <a:p>
            <a:fld id="{893C5830-40F3-F04E-B2E3-10E6672BA8FF}" type="slidenum">
              <a:rPr lang="en-US" smtClean="0"/>
              <a:t>‹#›</a:t>
            </a:fld>
            <a:endParaRPr lang="en-US" dirty="0"/>
          </a:p>
        </p:txBody>
      </p:sp>
    </p:spTree>
    <p:extLst>
      <p:ext uri="{BB962C8B-B14F-4D97-AF65-F5344CB8AC3E}">
        <p14:creationId xmlns:p14="http://schemas.microsoft.com/office/powerpoint/2010/main" val="427582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160" y="6472555"/>
            <a:ext cx="2057400" cy="365125"/>
          </a:xfrm>
        </p:spPr>
        <p:txBody>
          <a:bodyPr/>
          <a:lstStyle/>
          <a:p>
            <a:r>
              <a:rPr lang="en-US"/>
              <a:t>E.C. Aschenauer</a:t>
            </a:r>
            <a:endParaRPr lang="en-US" dirty="0"/>
          </a:p>
        </p:txBody>
      </p:sp>
      <p:sp>
        <p:nvSpPr>
          <p:cNvPr id="3" name="Footer Placeholder 2"/>
          <p:cNvSpPr>
            <a:spLocks noGrp="1"/>
          </p:cNvSpPr>
          <p:nvPr>
            <p:ph type="ftr" sz="quarter" idx="11"/>
          </p:nvPr>
        </p:nvSpPr>
        <p:spPr>
          <a:xfrm>
            <a:off x="3028950" y="6447791"/>
            <a:ext cx="3086100" cy="365125"/>
          </a:xfrm>
        </p:spPr>
        <p:txBody>
          <a:bodyPr/>
          <a:lstStyle/>
          <a:p>
            <a:endParaRPr lang="en-US" dirty="0"/>
          </a:p>
        </p:txBody>
      </p:sp>
      <p:sp>
        <p:nvSpPr>
          <p:cNvPr id="4" name="Slide Number Placeholder 3"/>
          <p:cNvSpPr>
            <a:spLocks noGrp="1"/>
          </p:cNvSpPr>
          <p:nvPr>
            <p:ph type="sldNum" sz="quarter" idx="12"/>
          </p:nvPr>
        </p:nvSpPr>
        <p:spPr>
          <a:xfrm>
            <a:off x="7068332" y="6447791"/>
            <a:ext cx="2057400" cy="365125"/>
          </a:xfrm>
        </p:spPr>
        <p:txBody>
          <a:bodyPr/>
          <a:lstStyle/>
          <a:p>
            <a:fld id="{893C5830-40F3-F04E-B2E3-10E6672BA8FF}" type="slidenum">
              <a:rPr lang="en-US" smtClean="0"/>
              <a:t>‹#›</a:t>
            </a:fld>
            <a:endParaRPr lang="en-US" dirty="0"/>
          </a:p>
        </p:txBody>
      </p:sp>
    </p:spTree>
    <p:extLst>
      <p:ext uri="{BB962C8B-B14F-4D97-AF65-F5344CB8AC3E}">
        <p14:creationId xmlns:p14="http://schemas.microsoft.com/office/powerpoint/2010/main" val="12142669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r>
              <a:rPr lang="en-US"/>
              <a:t>1st EIC Project Advisory Council Meeting</a:t>
            </a:r>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Footer Placeholder 4">
            <a:extLst>
              <a:ext uri="{FF2B5EF4-FFF2-40B4-BE49-F238E27FC236}">
                <a16:creationId xmlns:a16="http://schemas.microsoft.com/office/drawing/2014/main" id="{18291F7B-3135-8E46-B568-29F110F8E932}"/>
              </a:ext>
            </a:extLst>
          </p:cNvPr>
          <p:cNvSpPr txBox="1">
            <a:spLocks/>
          </p:cNvSpPr>
          <p:nvPr userDrawn="1"/>
        </p:nvSpPr>
        <p:spPr>
          <a:xfrm>
            <a:off x="3028950" y="6592568"/>
            <a:ext cx="3086100" cy="260514"/>
          </a:xfrm>
          <a:prstGeom prst="rect">
            <a:avLst/>
          </a:prstGeom>
        </p:spPr>
        <p:txBody>
          <a:bodyPr/>
          <a:lstStyle>
            <a:defPPr>
              <a:defRPr lang="en-US"/>
            </a:defPPr>
            <a:lvl1pPr marL="0" algn="l" defTabSz="914400" rtl="0" eaLnBrk="1" latinLnBrk="0" hangingPunct="1">
              <a:defRPr sz="1000" kern="1200">
                <a:solidFill>
                  <a:schemeClr val="tx1"/>
                </a:solidFill>
                <a:latin typeface="Comic Sans MS"/>
                <a:ea typeface="+mn-ea"/>
                <a:cs typeface="Comic Sans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bg1"/>
              </a:solidFill>
            </a:endParaRPr>
          </a:p>
        </p:txBody>
      </p:sp>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hf hd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r>
              <a:rPr lang="en-US"/>
              <a:t>E.C. Aschenauer</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dirty="0"/>
          </a:p>
        </p:txBody>
      </p:sp>
      <p:pic>
        <p:nvPicPr>
          <p:cNvPr id="8" name="Picture 7"/>
          <p:cNvPicPr>
            <a:picLocks noChangeAspect="1"/>
          </p:cNvPicPr>
          <p:nvPr userDrawn="1"/>
        </p:nvPicPr>
        <p:blipFill>
          <a:blip r:embed="rId7"/>
          <a:srcRect/>
          <a:stretch/>
        </p:blipFill>
        <p:spPr>
          <a:xfrm>
            <a:off x="0" y="0"/>
            <a:ext cx="9144000" cy="6858000"/>
          </a:xfrm>
          <a:prstGeom prst="rect">
            <a:avLst/>
          </a:prstGeom>
        </p:spPr>
      </p:pic>
    </p:spTree>
    <p:extLst>
      <p:ext uri="{BB962C8B-B14F-4D97-AF65-F5344CB8AC3E}">
        <p14:creationId xmlns:p14="http://schemas.microsoft.com/office/powerpoint/2010/main" val="31508832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indico.bnl.gov/event/10974/contributions/51160/"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indico.bnl.gov/event/10677/sessions/4108/attachments/33241/53351/IP-for-2ndIR.v3_post.pptx" TargetMode="Externa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2354" y="1530851"/>
            <a:ext cx="5351645" cy="1281702"/>
          </a:xfrm>
        </p:spPr>
        <p:txBody>
          <a:bodyPr>
            <a:normAutofit fontScale="90000"/>
          </a:bodyPr>
          <a:lstStyle/>
          <a:p>
            <a:r>
              <a:rPr lang="en-US" dirty="0"/>
              <a:t>IR Meetings across</a:t>
            </a:r>
            <a:br>
              <a:rPr lang="en-US" dirty="0"/>
            </a:br>
            <a:r>
              <a:rPr lang="en-US" sz="1000" dirty="0"/>
              <a:t> </a:t>
            </a:r>
            <a:br>
              <a:rPr lang="en-US" dirty="0"/>
            </a:br>
            <a:r>
              <a:rPr lang="en-US" dirty="0"/>
              <a:t> Proto-Collaborations – Discussion on IR-8</a:t>
            </a:r>
            <a:r>
              <a:rPr lang="en-US" b="1" dirty="0"/>
              <a:t> </a:t>
            </a:r>
          </a:p>
        </p:txBody>
      </p:sp>
      <p:sp>
        <p:nvSpPr>
          <p:cNvPr id="3" name="Subtitle 2"/>
          <p:cNvSpPr>
            <a:spLocks noGrp="1"/>
          </p:cNvSpPr>
          <p:nvPr>
            <p:ph type="subTitle" idx="1"/>
          </p:nvPr>
        </p:nvSpPr>
        <p:spPr>
          <a:xfrm>
            <a:off x="3133618" y="3429000"/>
            <a:ext cx="6010382" cy="1588214"/>
          </a:xfrm>
        </p:spPr>
        <p:txBody>
          <a:bodyPr>
            <a:noAutofit/>
          </a:bodyPr>
          <a:lstStyle/>
          <a:p>
            <a:r>
              <a:rPr lang="en-US" dirty="0"/>
              <a:t>E.C. </a:t>
            </a:r>
            <a:r>
              <a:rPr lang="en-US" dirty="0" err="1"/>
              <a:t>Aschenauer</a:t>
            </a:r>
            <a:r>
              <a:rPr lang="en-US" dirty="0"/>
              <a:t> (BNL)</a:t>
            </a:r>
          </a:p>
          <a:p>
            <a:r>
              <a:rPr lang="en-US" dirty="0"/>
              <a:t>R. Ent (</a:t>
            </a:r>
            <a:r>
              <a:rPr lang="en-US" dirty="0" err="1"/>
              <a:t>JLab</a:t>
            </a:r>
            <a:r>
              <a:rPr lang="en-US" dirty="0"/>
              <a:t>)</a:t>
            </a:r>
          </a:p>
          <a:p>
            <a:r>
              <a:rPr lang="en-US" dirty="0"/>
              <a:t>Co-Associate Directors for the Experimental Program</a:t>
            </a:r>
          </a:p>
          <a:p>
            <a:r>
              <a:rPr lang="en-US" sz="1400" dirty="0"/>
              <a:t>January 31</a:t>
            </a:r>
            <a:r>
              <a:rPr lang="en-US" sz="1400" baseline="30000" dirty="0"/>
              <a:t>st</a:t>
            </a:r>
            <a:r>
              <a:rPr lang="en-US" sz="1400" dirty="0"/>
              <a:t>, 2022</a:t>
            </a:r>
          </a:p>
        </p:txBody>
      </p:sp>
    </p:spTree>
    <p:extLst>
      <p:ext uri="{BB962C8B-B14F-4D97-AF65-F5344CB8AC3E}">
        <p14:creationId xmlns:p14="http://schemas.microsoft.com/office/powerpoint/2010/main" val="70066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E0167D-F958-1D48-8257-50902B26211F}"/>
              </a:ext>
            </a:extLst>
          </p:cNvPr>
          <p:cNvSpPr>
            <a:spLocks noGrp="1"/>
          </p:cNvSpPr>
          <p:nvPr>
            <p:ph type="sldNum" sz="quarter" idx="12"/>
          </p:nvPr>
        </p:nvSpPr>
        <p:spPr/>
        <p:txBody>
          <a:bodyPr/>
          <a:lstStyle/>
          <a:p>
            <a:fld id="{893C5830-40F3-F04E-B2E3-10E6672BA8FF}" type="slidenum">
              <a:rPr lang="en-US" smtClean="0"/>
              <a:pPr/>
              <a:t>10</a:t>
            </a:fld>
            <a:endParaRPr lang="en-US" dirty="0"/>
          </a:p>
        </p:txBody>
      </p:sp>
      <mc:AlternateContent xmlns:mc="http://schemas.openxmlformats.org/markup-compatibility/2006" xmlns:a14="http://schemas.microsoft.com/office/drawing/2010/main">
        <mc:Choice Requires="a14">
          <p:graphicFrame>
            <p:nvGraphicFramePr>
              <p:cNvPr id="7" name="Content Placeholder 4">
                <a:extLst>
                  <a:ext uri="{FF2B5EF4-FFF2-40B4-BE49-F238E27FC236}">
                    <a16:creationId xmlns:a16="http://schemas.microsoft.com/office/drawing/2014/main" id="{16617B6C-AD5A-C24A-ADC8-65E341EB10AF}"/>
                  </a:ext>
                </a:extLst>
              </p:cNvPr>
              <p:cNvGraphicFramePr>
                <a:graphicFrameLocks/>
              </p:cNvGraphicFramePr>
              <p:nvPr>
                <p:extLst>
                  <p:ext uri="{D42A27DB-BD31-4B8C-83A1-F6EECF244321}">
                    <p14:modId xmlns:p14="http://schemas.microsoft.com/office/powerpoint/2010/main" val="760168169"/>
                  </p:ext>
                </p:extLst>
              </p:nvPr>
            </p:nvGraphicFramePr>
            <p:xfrm>
              <a:off x="285007" y="784089"/>
              <a:ext cx="8510202" cy="5598377"/>
            </p:xfrm>
            <a:graphic>
              <a:graphicData uri="http://schemas.openxmlformats.org/drawingml/2006/table">
                <a:tbl>
                  <a:tblPr firstRow="1" bandRow="1">
                    <a:tableStyleId>{5C22544A-7EE6-4342-B048-85BDC9FD1C3A}</a:tableStyleId>
                  </a:tblPr>
                  <a:tblGrid>
                    <a:gridCol w="2015574">
                      <a:extLst>
                        <a:ext uri="{9D8B030D-6E8A-4147-A177-3AD203B41FA5}">
                          <a16:colId xmlns:a16="http://schemas.microsoft.com/office/drawing/2014/main" val="1054086273"/>
                        </a:ext>
                      </a:extLst>
                    </a:gridCol>
                    <a:gridCol w="1921279">
                      <a:extLst>
                        <a:ext uri="{9D8B030D-6E8A-4147-A177-3AD203B41FA5}">
                          <a16:colId xmlns:a16="http://schemas.microsoft.com/office/drawing/2014/main" val="1115665147"/>
                        </a:ext>
                      </a:extLst>
                    </a:gridCol>
                    <a:gridCol w="1355503">
                      <a:extLst>
                        <a:ext uri="{9D8B030D-6E8A-4147-A177-3AD203B41FA5}">
                          <a16:colId xmlns:a16="http://schemas.microsoft.com/office/drawing/2014/main" val="3369966825"/>
                        </a:ext>
                      </a:extLst>
                    </a:gridCol>
                    <a:gridCol w="1608923">
                      <a:extLst>
                        <a:ext uri="{9D8B030D-6E8A-4147-A177-3AD203B41FA5}">
                          <a16:colId xmlns:a16="http://schemas.microsoft.com/office/drawing/2014/main" val="958163174"/>
                        </a:ext>
                      </a:extLst>
                    </a:gridCol>
                    <a:gridCol w="1608923">
                      <a:extLst>
                        <a:ext uri="{9D8B030D-6E8A-4147-A177-3AD203B41FA5}">
                          <a16:colId xmlns:a16="http://schemas.microsoft.com/office/drawing/2014/main" val="213912440"/>
                        </a:ext>
                      </a:extLst>
                    </a:gridCol>
                  </a:tblGrid>
                  <a:tr h="383482">
                    <a:tc>
                      <a:txBody>
                        <a:bodyPr/>
                        <a:lstStyle/>
                        <a:p>
                          <a:endParaRPr lang="en-US" sz="1600" dirty="0"/>
                        </a:p>
                      </a:txBody>
                      <a:tcPr/>
                    </a:tc>
                    <a:tc gridSpan="2">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IR</a:t>
                          </a:r>
                        </a:p>
                      </a:txBody>
                      <a:tcPr/>
                    </a:tc>
                    <a:tc hMerge="1">
                      <a:txBody>
                        <a:bodyPr/>
                        <a:lstStyle/>
                        <a:p>
                          <a:endParaRPr lang="en-US"/>
                        </a:p>
                      </a:txBody>
                      <a:tcPr/>
                    </a:tc>
                    <a:tc gridSpan="2">
                      <a:txBody>
                        <a:bodyPr/>
                        <a:lstStyle/>
                        <a:p>
                          <a:pPr algn="ctr"/>
                          <a:r>
                            <a:rPr lang="en-US" sz="1600" dirty="0">
                              <a:solidFill>
                                <a:schemeClr val="accent3"/>
                              </a:solidFill>
                            </a:rPr>
                            <a:t>2</a:t>
                          </a:r>
                          <a:r>
                            <a:rPr lang="en-US" sz="1600" baseline="30000" dirty="0">
                              <a:solidFill>
                                <a:schemeClr val="accent3"/>
                              </a:solidFill>
                            </a:rPr>
                            <a:t>nd</a:t>
                          </a:r>
                          <a:r>
                            <a:rPr lang="en-US" sz="1600" dirty="0">
                              <a:solidFill>
                                <a:schemeClr val="accent3"/>
                              </a:solidFill>
                            </a:rPr>
                            <a:t> IR</a:t>
                          </a:r>
                        </a:p>
                      </a:txBody>
                      <a:tcPr/>
                    </a:tc>
                    <a:tc hMerge="1">
                      <a:txBody>
                        <a:bodyPr/>
                        <a:lstStyle/>
                        <a:p>
                          <a:endParaRPr lang="en-US"/>
                        </a:p>
                      </a:txBody>
                      <a:tcPr/>
                    </a:tc>
                    <a:extLst>
                      <a:ext uri="{0D108BD9-81ED-4DB2-BD59-A6C34878D82A}">
                        <a16:rowId xmlns:a16="http://schemas.microsoft.com/office/drawing/2014/main" val="1942067620"/>
                      </a:ext>
                    </a:extLst>
                  </a:tr>
                  <a:tr h="360110">
                    <a:tc>
                      <a:txBody>
                        <a:bodyPr/>
                        <a:lstStyle/>
                        <a:p>
                          <a:endParaRPr lang="en-US" sz="1600" dirty="0"/>
                        </a:p>
                      </a:txBody>
                      <a:tcPr/>
                    </a:tc>
                    <a:tc>
                      <a:txBody>
                        <a:bodyPr/>
                        <a:lstStyle/>
                        <a:p>
                          <a:r>
                            <a:rPr lang="en-US" sz="1600" dirty="0">
                              <a:solidFill>
                                <a:schemeClr val="tx1"/>
                              </a:solidFill>
                            </a:rPr>
                            <a:t>proton </a:t>
                          </a:r>
                        </a:p>
                      </a:txBody>
                      <a:tcPr/>
                    </a:tc>
                    <a:tc>
                      <a:txBody>
                        <a:bodyPr/>
                        <a:lstStyle/>
                        <a:p>
                          <a:r>
                            <a:rPr lang="en-US" sz="1600" dirty="0">
                              <a:solidFill>
                                <a:schemeClr val="tx1"/>
                              </a:solidFill>
                            </a:rPr>
                            <a:t>electron</a:t>
                          </a:r>
                        </a:p>
                      </a:txBody>
                      <a:tcPr/>
                    </a:tc>
                    <a:tc>
                      <a:txBody>
                        <a:bodyPr/>
                        <a:lstStyle/>
                        <a:p>
                          <a:r>
                            <a:rPr lang="en-US" sz="1600" dirty="0">
                              <a:solidFill>
                                <a:schemeClr val="accent3"/>
                              </a:solidFill>
                            </a:rPr>
                            <a:t>proton</a:t>
                          </a:r>
                        </a:p>
                      </a:txBody>
                      <a:tcPr/>
                    </a:tc>
                    <a:tc>
                      <a:txBody>
                        <a:bodyPr/>
                        <a:lstStyle/>
                        <a:p>
                          <a:r>
                            <a:rPr lang="en-US" sz="1600" dirty="0">
                              <a:solidFill>
                                <a:schemeClr val="accent3"/>
                              </a:solidFill>
                            </a:rPr>
                            <a:t>electron</a:t>
                          </a:r>
                        </a:p>
                      </a:txBody>
                      <a:tcPr/>
                    </a:tc>
                    <a:extLst>
                      <a:ext uri="{0D108BD9-81ED-4DB2-BD59-A6C34878D82A}">
                        <a16:rowId xmlns:a16="http://schemas.microsoft.com/office/drawing/2014/main" val="4183617755"/>
                      </a:ext>
                    </a:extLst>
                  </a:tr>
                  <a:tr h="809926">
                    <a:tc>
                      <a:txBody>
                        <a:bodyPr/>
                        <a:lstStyle/>
                        <a:p>
                          <a:r>
                            <a:rPr lang="en-US" sz="1600" dirty="0"/>
                            <a:t>Detector occupied region</a:t>
                          </a:r>
                        </a:p>
                      </a:txBody>
                      <a:tcPr/>
                    </a:tc>
                    <a:tc gridSpan="2">
                      <a:txBody>
                        <a:bodyPr/>
                        <a:lstStyle/>
                        <a:p>
                          <a:pPr algn="ctr"/>
                          <a:r>
                            <a:rPr lang="en-US" sz="1600" dirty="0">
                              <a:solidFill>
                                <a:schemeClr val="tx1"/>
                              </a:solidFill>
                            </a:rPr>
                            <a:t>-4.5 m +5.0 m </a:t>
                          </a:r>
                        </a:p>
                        <a:p>
                          <a:pPr algn="ctr"/>
                          <a:r>
                            <a:rPr lang="en-US" sz="1600" dirty="0">
                              <a:solidFill>
                                <a:schemeClr val="tx1"/>
                              </a:solidFill>
                            </a:rPr>
                            <a:t>Beam elements &lt; 1.5</a:t>
                          </a:r>
                          <a:r>
                            <a:rPr lang="en-US" sz="1600" baseline="30000" dirty="0">
                              <a:solidFill>
                                <a:schemeClr val="tx1"/>
                              </a:solidFill>
                            </a:rPr>
                            <a:t>o </a:t>
                          </a:r>
                          <a:r>
                            <a:rPr lang="en-US" sz="1600" baseline="0" dirty="0">
                              <a:solidFill>
                                <a:schemeClr val="tx1"/>
                              </a:solidFill>
                            </a:rPr>
                            <a:t>in main detector</a:t>
                          </a:r>
                        </a:p>
                      </a:txBody>
                      <a:tcPr/>
                    </a:tc>
                    <a:tc hMerge="1">
                      <a:txBody>
                        <a:bodyPr/>
                        <a:lstStyle/>
                        <a:p>
                          <a:endParaRPr lang="en-US"/>
                        </a:p>
                      </a:txBody>
                      <a:tcPr/>
                    </a:tc>
                    <a:tc gridSpan="2">
                      <a:txBody>
                        <a:bodyPr/>
                        <a:lstStyle/>
                        <a:p>
                          <a:pPr algn="ctr"/>
                          <a:r>
                            <a:rPr lang="en-US" sz="1600" dirty="0">
                              <a:solidFill>
                                <a:schemeClr val="accent3"/>
                              </a:solidFill>
                            </a:rPr>
                            <a:t>-4.5 m +5.0 m </a:t>
                          </a:r>
                        </a:p>
                        <a:p>
                          <a:pPr algn="ctr"/>
                          <a:r>
                            <a:rPr lang="en-US" sz="1600" dirty="0">
                              <a:solidFill>
                                <a:schemeClr val="accent3"/>
                              </a:solidFill>
                            </a:rPr>
                            <a:t>Beam elements &lt; 1.5</a:t>
                          </a:r>
                          <a:r>
                            <a:rPr lang="en-US" sz="1600" baseline="30000" dirty="0">
                              <a:solidFill>
                                <a:schemeClr val="accent3"/>
                              </a:solidFill>
                            </a:rPr>
                            <a:t>o </a:t>
                          </a:r>
                          <a:r>
                            <a:rPr lang="en-US" sz="1600" baseline="0" dirty="0">
                              <a:solidFill>
                                <a:schemeClr val="accent3"/>
                              </a:solidFill>
                            </a:rPr>
                            <a:t>in main detector</a:t>
                          </a:r>
                          <a:endParaRPr lang="en-US" sz="1600" dirty="0">
                            <a:solidFill>
                              <a:schemeClr val="accent3"/>
                            </a:solidFill>
                          </a:endParaRPr>
                        </a:p>
                      </a:txBody>
                      <a:tcPr/>
                    </a:tc>
                    <a:tc hMerge="1">
                      <a:txBody>
                        <a:bodyPr/>
                        <a:lstStyle/>
                        <a:p>
                          <a:endParaRPr lang="en-US" dirty="0"/>
                        </a:p>
                      </a:txBody>
                      <a:tcPr/>
                    </a:tc>
                    <a:extLst>
                      <a:ext uri="{0D108BD9-81ED-4DB2-BD59-A6C34878D82A}">
                        <a16:rowId xmlns:a16="http://schemas.microsoft.com/office/drawing/2014/main" val="1686903113"/>
                      </a:ext>
                    </a:extLst>
                  </a:tr>
                  <a:tr h="326571">
                    <a:tc>
                      <a:txBody>
                        <a:bodyPr/>
                        <a:lstStyle/>
                        <a:p>
                          <a:r>
                            <a:rPr lang="en-US" sz="1600" dirty="0"/>
                            <a:t>Polarimetry </a:t>
                          </a:r>
                        </a:p>
                      </a:txBody>
                      <a:tcPr/>
                    </a:tc>
                    <a:tc>
                      <a:txBody>
                        <a:bodyPr/>
                        <a:lstStyle/>
                        <a:p>
                          <a:pPr algn="ctr"/>
                          <a:r>
                            <a:rPr lang="en-US" sz="1600" dirty="0">
                              <a:solidFill>
                                <a:schemeClr val="tx1"/>
                              </a:solidFill>
                            </a:rPr>
                            <a:t>Yes (IR4)</a:t>
                          </a:r>
                        </a:p>
                      </a:txBody>
                      <a:tcPr/>
                    </a:tc>
                    <a:tc>
                      <a:txBody>
                        <a:bodyPr/>
                        <a:lstStyle/>
                        <a:p>
                          <a:pPr algn="ctr"/>
                          <a:r>
                            <a:rPr lang="en-US" sz="1600" dirty="0">
                              <a:solidFill>
                                <a:schemeClr val="tx1"/>
                              </a:solidFill>
                            </a:rPr>
                            <a:t>local</a:t>
                          </a:r>
                          <a:endParaRPr lang="en-US" dirty="0">
                            <a:solidFill>
                              <a:schemeClr val="tx1"/>
                            </a:solidFill>
                          </a:endParaRPr>
                        </a:p>
                      </a:txBody>
                      <a:tcPr/>
                    </a:tc>
                    <a:tc>
                      <a:txBody>
                        <a:bodyPr/>
                        <a:lstStyle/>
                        <a:p>
                          <a:pPr algn="ctr"/>
                          <a:r>
                            <a:rPr lang="en-US" sz="1600" dirty="0">
                              <a:solidFill>
                                <a:schemeClr val="accent3"/>
                              </a:solidFill>
                            </a:rPr>
                            <a:t>Yes (IR4)</a:t>
                          </a:r>
                        </a:p>
                      </a:txBody>
                      <a:tcPr/>
                    </a:tc>
                    <a:tc>
                      <a:txBody>
                        <a:bodyPr/>
                        <a:lstStyle/>
                        <a:p>
                          <a:pPr algn="ctr"/>
                          <a:r>
                            <a:rPr lang="en-US" sz="1600" dirty="0">
                              <a:solidFill>
                                <a:schemeClr val="accent3"/>
                              </a:solidFill>
                            </a:rPr>
                            <a:t>local</a:t>
                          </a:r>
                        </a:p>
                      </a:txBody>
                      <a:tcPr/>
                    </a:tc>
                    <a:extLst>
                      <a:ext uri="{0D108BD9-81ED-4DB2-BD59-A6C34878D82A}">
                        <a16:rowId xmlns:a16="http://schemas.microsoft.com/office/drawing/2014/main" val="2266773504"/>
                      </a:ext>
                    </a:extLst>
                  </a:tr>
                  <a:tr h="360110">
                    <a:tc>
                      <a:txBody>
                        <a:bodyPr/>
                        <a:lstStyle/>
                        <a:p>
                          <a:r>
                            <a:rPr lang="en-US" sz="1600" dirty="0"/>
                            <a:t>2</a:t>
                          </a:r>
                          <a:r>
                            <a:rPr lang="en-US" sz="1600" baseline="30000" dirty="0"/>
                            <a:t>nd</a:t>
                          </a:r>
                          <a:r>
                            <a:rPr lang="en-US" sz="1600" dirty="0"/>
                            <a:t> focus</a:t>
                          </a:r>
                        </a:p>
                      </a:txBody>
                      <a:tcPr/>
                    </a:tc>
                    <a:tc>
                      <a:txBody>
                        <a:bodyPr/>
                        <a:lstStyle/>
                        <a:p>
                          <a:pPr algn="ctr"/>
                          <a:r>
                            <a:rPr lang="en-US" sz="1600" dirty="0">
                              <a:solidFill>
                                <a:schemeClr val="tx1"/>
                              </a:solidFill>
                            </a:rPr>
                            <a:t>No</a:t>
                          </a:r>
                        </a:p>
                      </a:txBody>
                      <a:tcPr/>
                    </a:tc>
                    <a:tc>
                      <a:txBody>
                        <a:bodyPr/>
                        <a:lstStyle/>
                        <a:p>
                          <a:endParaRPr lang="en-US" sz="1600" dirty="0">
                            <a:solidFill>
                              <a:schemeClr val="tx1"/>
                            </a:solidFill>
                          </a:endParaRPr>
                        </a:p>
                      </a:txBody>
                      <a:tcPr/>
                    </a:tc>
                    <a:tc gridSpan="2">
                      <a:txBody>
                        <a:bodyPr/>
                        <a:lstStyle/>
                        <a:p>
                          <a:r>
                            <a:rPr lang="en-US" sz="1600" dirty="0">
                              <a:solidFill>
                                <a:schemeClr val="accent3"/>
                              </a:solidFill>
                            </a:rPr>
                            <a:t>yes</a:t>
                          </a:r>
                        </a:p>
                      </a:txBody>
                      <a:tcPr/>
                    </a:tc>
                    <a:tc hMerge="1">
                      <a:txBody>
                        <a:bodyPr/>
                        <a:lstStyle/>
                        <a:p>
                          <a:endParaRPr lang="en-US"/>
                        </a:p>
                      </a:txBody>
                      <a:tcPr/>
                    </a:tc>
                    <a:extLst>
                      <a:ext uri="{0D108BD9-81ED-4DB2-BD59-A6C34878D82A}">
                        <a16:rowId xmlns:a16="http://schemas.microsoft.com/office/drawing/2014/main" val="2820189683"/>
                      </a:ext>
                    </a:extLst>
                  </a:tr>
                  <a:tr h="569948">
                    <a:tc>
                      <a:txBody>
                        <a:bodyPr/>
                        <a:lstStyle/>
                        <a:p>
                          <a:r>
                            <a:rPr lang="en-US" sz="1600" dirty="0"/>
                            <a:t> </a:t>
                          </a:r>
                          <a14:m>
                            <m:oMath xmlns:m="http://schemas.openxmlformats.org/officeDocument/2006/math">
                              <m:r>
                                <a:rPr lang="en-US" sz="1600" i="1" smtClean="0">
                                  <a:latin typeface="Cambria Math" panose="02040503050406030204" pitchFamily="18" charset="0"/>
                                  <a:ea typeface="Cambria Math" panose="02040503050406030204" pitchFamily="18" charset="0"/>
                                </a:rPr>
                                <m:t>𝛽</m:t>
                              </m:r>
                            </m:oMath>
                          </a14:m>
                          <a:r>
                            <a:rPr lang="en-US" sz="1600" baseline="30000" dirty="0"/>
                            <a:t>* </a:t>
                          </a:r>
                          <a:r>
                            <a:rPr lang="en-US" sz="1600" baseline="0" dirty="0"/>
                            <a:t>@ </a:t>
                          </a:r>
                          <a:r>
                            <a:rPr lang="en-US" sz="1600" dirty="0"/>
                            <a:t>275 GeV (h), 10 GeV (e)</a:t>
                          </a:r>
                        </a:p>
                      </a:txBody>
                      <a:tcPr/>
                    </a:tc>
                    <a:tc>
                      <a:txBody>
                        <a:bodyPr/>
                        <a:lstStyle/>
                        <a:p>
                          <a14:m>
                            <m:oMath xmlns:m="http://schemas.openxmlformats.org/officeDocument/2006/math">
                              <m:r>
                                <a:rPr lang="en-US" sz="1600" i="1" smtClean="0">
                                  <a:solidFill>
                                    <a:schemeClr val="tx1"/>
                                  </a:solidFill>
                                  <a:latin typeface="Cambria Math" panose="02040503050406030204" pitchFamily="18" charset="0"/>
                                  <a:ea typeface="Cambria Math" panose="02040503050406030204" pitchFamily="18" charset="0"/>
                                </a:rPr>
                                <m:t>𝛽</m:t>
                              </m:r>
                            </m:oMath>
                          </a14:m>
                          <a:r>
                            <a:rPr lang="en-US" sz="1600" baseline="30000" dirty="0">
                              <a:solidFill>
                                <a:schemeClr val="tx1"/>
                              </a:solidFill>
                            </a:rPr>
                            <a:t>*</a:t>
                          </a:r>
                          <a:r>
                            <a:rPr lang="en-US" sz="1600" baseline="-25000" dirty="0">
                              <a:solidFill>
                                <a:schemeClr val="tx1"/>
                              </a:solidFill>
                            </a:rPr>
                            <a:t>x </a:t>
                          </a:r>
                          <a:r>
                            <a:rPr lang="en-US" sz="1600" dirty="0">
                              <a:solidFill>
                                <a:schemeClr val="tx1"/>
                              </a:solidFill>
                            </a:rPr>
                            <a:t>= 80 cm </a:t>
                          </a:r>
                          <a:endParaRPr lang="en-US" sz="1600" i="1" dirty="0">
                            <a:solidFill>
                              <a:schemeClr val="tx1"/>
                            </a:solidFill>
                            <a:latin typeface="Cambria Math" panose="02040503050406030204" pitchFamily="18" charset="0"/>
                            <a:ea typeface="Cambria Math" panose="02040503050406030204" pitchFamily="18" charset="0"/>
                          </a:endParaRPr>
                        </a:p>
                        <a:p>
                          <a14:m>
                            <m:oMath xmlns:m="http://schemas.openxmlformats.org/officeDocument/2006/math">
                              <m:r>
                                <a:rPr lang="en-US" sz="1600" i="1" smtClean="0">
                                  <a:solidFill>
                                    <a:schemeClr val="tx1"/>
                                  </a:solidFill>
                                  <a:latin typeface="Cambria Math" panose="02040503050406030204" pitchFamily="18" charset="0"/>
                                  <a:ea typeface="Cambria Math" panose="02040503050406030204" pitchFamily="18" charset="0"/>
                                </a:rPr>
                                <m:t>𝛽</m:t>
                              </m:r>
                            </m:oMath>
                          </a14:m>
                          <a:r>
                            <a:rPr lang="en-US" sz="1600" baseline="30000" dirty="0">
                              <a:solidFill>
                                <a:schemeClr val="tx1"/>
                              </a:solidFill>
                            </a:rPr>
                            <a:t>*</a:t>
                          </a:r>
                          <a:r>
                            <a:rPr lang="en-US" sz="1600" baseline="-25000" dirty="0">
                              <a:solidFill>
                                <a:schemeClr val="tx1"/>
                              </a:solidFill>
                            </a:rPr>
                            <a:t>y </a:t>
                          </a:r>
                          <a:r>
                            <a:rPr lang="en-US" sz="1600" dirty="0">
                              <a:solidFill>
                                <a:schemeClr val="tx1"/>
                              </a:solidFill>
                            </a:rPr>
                            <a:t>= 7.2 cm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600" i="1" smtClean="0">
                                  <a:solidFill>
                                    <a:schemeClr val="tx1"/>
                                  </a:solidFill>
                                  <a:latin typeface="Cambria Math" panose="02040503050406030204" pitchFamily="18" charset="0"/>
                                  <a:ea typeface="Cambria Math" panose="02040503050406030204" pitchFamily="18" charset="0"/>
                                </a:rPr>
                                <m:t>𝛽</m:t>
                              </m:r>
                            </m:oMath>
                          </a14:m>
                          <a:r>
                            <a:rPr lang="en-US" sz="1600" baseline="30000" dirty="0">
                              <a:solidFill>
                                <a:schemeClr val="tx1"/>
                              </a:solidFill>
                            </a:rPr>
                            <a:t>*</a:t>
                          </a:r>
                          <a:r>
                            <a:rPr lang="en-US" sz="1600" baseline="-25000" dirty="0">
                              <a:solidFill>
                                <a:schemeClr val="tx1"/>
                              </a:solidFill>
                            </a:rPr>
                            <a:t>x </a:t>
                          </a:r>
                          <a:r>
                            <a:rPr lang="en-US" sz="1600" dirty="0">
                              <a:solidFill>
                                <a:schemeClr val="tx1"/>
                              </a:solidFill>
                            </a:rPr>
                            <a:t>= 45 cm</a:t>
                          </a:r>
                          <a:endParaRPr lang="en-US" sz="1600" i="1" dirty="0">
                            <a:solidFill>
                              <a:schemeClr val="tx1"/>
                            </a:solidFill>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600" i="1" smtClean="0">
                                  <a:solidFill>
                                    <a:schemeClr val="tx1"/>
                                  </a:solidFill>
                                  <a:latin typeface="Cambria Math" panose="02040503050406030204" pitchFamily="18" charset="0"/>
                                  <a:ea typeface="Cambria Math" panose="02040503050406030204" pitchFamily="18" charset="0"/>
                                </a:rPr>
                                <m:t>𝛽</m:t>
                              </m:r>
                            </m:oMath>
                          </a14:m>
                          <a:r>
                            <a:rPr lang="en-US" sz="1600" baseline="30000" dirty="0">
                              <a:solidFill>
                                <a:schemeClr val="tx1"/>
                              </a:solidFill>
                            </a:rPr>
                            <a:t>*</a:t>
                          </a:r>
                          <a:r>
                            <a:rPr lang="en-US" sz="1600" baseline="-25000" dirty="0">
                              <a:solidFill>
                                <a:schemeClr val="tx1"/>
                              </a:solidFill>
                            </a:rPr>
                            <a:t>y </a:t>
                          </a:r>
                          <a:r>
                            <a:rPr lang="en-US" sz="1600" dirty="0">
                              <a:solidFill>
                                <a:schemeClr val="tx1"/>
                              </a:solidFill>
                            </a:rPr>
                            <a:t>= 5.6 cm</a:t>
                          </a:r>
                        </a:p>
                      </a:txBody>
                      <a:tcPr/>
                    </a:tc>
                    <a:tc>
                      <a:txBody>
                        <a:bodyPr/>
                        <a:lstStyle/>
                        <a:p>
                          <a14:m>
                            <m:oMath xmlns:m="http://schemas.openxmlformats.org/officeDocument/2006/math">
                              <m:r>
                                <a:rPr lang="en-US" sz="1600" i="1" smtClean="0">
                                  <a:solidFill>
                                    <a:schemeClr val="accent3"/>
                                  </a:solidFill>
                                  <a:latin typeface="Cambria Math" panose="02040503050406030204" pitchFamily="18" charset="0"/>
                                  <a:ea typeface="Cambria Math" panose="02040503050406030204" pitchFamily="18" charset="0"/>
                                </a:rPr>
                                <m:t>𝛽</m:t>
                              </m:r>
                            </m:oMath>
                          </a14:m>
                          <a:r>
                            <a:rPr lang="en-US" sz="1600" baseline="30000" dirty="0">
                              <a:solidFill>
                                <a:schemeClr val="accent3"/>
                              </a:solidFill>
                            </a:rPr>
                            <a:t>*</a:t>
                          </a:r>
                          <a:r>
                            <a:rPr lang="en-US" sz="1600" baseline="-25000" dirty="0">
                              <a:solidFill>
                                <a:schemeClr val="accent3"/>
                              </a:solidFill>
                            </a:rPr>
                            <a:t>x </a:t>
                          </a:r>
                          <a:r>
                            <a:rPr lang="en-US" sz="1600" dirty="0">
                              <a:solidFill>
                                <a:schemeClr val="accent3"/>
                              </a:solidFill>
                            </a:rPr>
                            <a:t>= 80 cm </a:t>
                          </a:r>
                          <a:endParaRPr lang="en-US" sz="1600" i="1" dirty="0">
                            <a:solidFill>
                              <a:schemeClr val="accent3"/>
                            </a:solidFill>
                            <a:latin typeface="Cambria Math" panose="02040503050406030204" pitchFamily="18" charset="0"/>
                            <a:ea typeface="Cambria Math" panose="02040503050406030204" pitchFamily="18" charset="0"/>
                          </a:endParaRPr>
                        </a:p>
                        <a:p>
                          <a14:m>
                            <m:oMath xmlns:m="http://schemas.openxmlformats.org/officeDocument/2006/math">
                              <m:r>
                                <a:rPr lang="en-US" sz="1600" i="1" smtClean="0">
                                  <a:solidFill>
                                    <a:schemeClr val="accent3"/>
                                  </a:solidFill>
                                  <a:latin typeface="Cambria Math" panose="02040503050406030204" pitchFamily="18" charset="0"/>
                                  <a:ea typeface="Cambria Math" panose="02040503050406030204" pitchFamily="18" charset="0"/>
                                </a:rPr>
                                <m:t>𝛽</m:t>
                              </m:r>
                            </m:oMath>
                          </a14:m>
                          <a:r>
                            <a:rPr lang="en-US" sz="1600" baseline="30000" dirty="0">
                              <a:solidFill>
                                <a:schemeClr val="accent3"/>
                              </a:solidFill>
                            </a:rPr>
                            <a:t>*</a:t>
                          </a:r>
                          <a:r>
                            <a:rPr lang="en-US" sz="1600" baseline="-25000" dirty="0">
                              <a:solidFill>
                                <a:schemeClr val="accent3"/>
                              </a:solidFill>
                            </a:rPr>
                            <a:t>y </a:t>
                          </a:r>
                          <a:r>
                            <a:rPr lang="en-US" sz="1600" dirty="0">
                              <a:solidFill>
                                <a:schemeClr val="accent3"/>
                              </a:solidFill>
                            </a:rPr>
                            <a:t>= 7.2 cm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600" i="1" smtClean="0">
                                  <a:solidFill>
                                    <a:schemeClr val="accent3"/>
                                  </a:solidFill>
                                  <a:latin typeface="Cambria Math" panose="02040503050406030204" pitchFamily="18" charset="0"/>
                                  <a:ea typeface="Cambria Math" panose="02040503050406030204" pitchFamily="18" charset="0"/>
                                </a:rPr>
                                <m:t>𝛽</m:t>
                              </m:r>
                            </m:oMath>
                          </a14:m>
                          <a:r>
                            <a:rPr lang="en-US" sz="1600" baseline="30000" dirty="0">
                              <a:solidFill>
                                <a:schemeClr val="accent3"/>
                              </a:solidFill>
                            </a:rPr>
                            <a:t>*</a:t>
                          </a:r>
                          <a:r>
                            <a:rPr lang="en-US" sz="1600" baseline="-25000" dirty="0">
                              <a:solidFill>
                                <a:schemeClr val="accent3"/>
                              </a:solidFill>
                            </a:rPr>
                            <a:t>x </a:t>
                          </a:r>
                          <a:r>
                            <a:rPr lang="en-US" sz="1600" dirty="0">
                              <a:solidFill>
                                <a:schemeClr val="accent3"/>
                              </a:solidFill>
                            </a:rPr>
                            <a:t>= 45 cm</a:t>
                          </a:r>
                          <a:endParaRPr lang="en-US" sz="1600" i="1" dirty="0">
                            <a:solidFill>
                              <a:schemeClr val="accent3"/>
                            </a:solidFill>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600" i="1" smtClean="0">
                                  <a:solidFill>
                                    <a:schemeClr val="accent3"/>
                                  </a:solidFill>
                                  <a:latin typeface="Cambria Math" panose="02040503050406030204" pitchFamily="18" charset="0"/>
                                  <a:ea typeface="Cambria Math" panose="02040503050406030204" pitchFamily="18" charset="0"/>
                                </a:rPr>
                                <m:t>𝛽</m:t>
                              </m:r>
                            </m:oMath>
                          </a14:m>
                          <a:r>
                            <a:rPr lang="en-US" sz="1600" baseline="30000" dirty="0">
                              <a:solidFill>
                                <a:schemeClr val="accent3"/>
                              </a:solidFill>
                            </a:rPr>
                            <a:t>*</a:t>
                          </a:r>
                          <a:r>
                            <a:rPr lang="en-US" sz="1600" baseline="-25000" dirty="0">
                              <a:solidFill>
                                <a:schemeClr val="accent3"/>
                              </a:solidFill>
                            </a:rPr>
                            <a:t>y </a:t>
                          </a:r>
                          <a:r>
                            <a:rPr lang="en-US" sz="1600" dirty="0">
                              <a:solidFill>
                                <a:schemeClr val="accent3"/>
                              </a:solidFill>
                            </a:rPr>
                            <a:t>= 5.6 cm</a:t>
                          </a:r>
                        </a:p>
                      </a:txBody>
                      <a:tcPr/>
                    </a:tc>
                    <a:extLst>
                      <a:ext uri="{0D108BD9-81ED-4DB2-BD59-A6C34878D82A}">
                        <a16:rowId xmlns:a16="http://schemas.microsoft.com/office/drawing/2014/main" val="255420922"/>
                      </a:ext>
                    </a:extLst>
                  </a:tr>
                  <a:tr h="809926">
                    <a:tc>
                      <a:txBody>
                        <a:bodyPr/>
                        <a:lstStyle/>
                        <a:p>
                          <a:r>
                            <a:rPr lang="en-US" sz="1600" dirty="0"/>
                            <a:t>ZDC</a:t>
                          </a:r>
                        </a:p>
                      </a:txBody>
                      <a:tcPr/>
                    </a:tc>
                    <a:tc>
                      <a:txBody>
                        <a:bodyPr/>
                        <a:lstStyle/>
                        <a:p>
                          <a:r>
                            <a:rPr lang="en-US" sz="1600" dirty="0">
                              <a:solidFill>
                                <a:schemeClr val="tx1"/>
                              </a:solidFill>
                            </a:rPr>
                            <a:t>0.6m x 0.6m x 2m @ s</a:t>
                          </a:r>
                          <a14:m>
                            <m:oMath xmlns:m="http://schemas.openxmlformats.org/officeDocument/2006/math">
                              <m:r>
                                <a:rPr lang="en-US" sz="1600" i="1" smtClean="0">
                                  <a:solidFill>
                                    <a:schemeClr val="tx1"/>
                                  </a:solidFill>
                                  <a:latin typeface="Cambria Math" panose="02040503050406030204" pitchFamily="18" charset="0"/>
                                  <a:ea typeface="Cambria Math" panose="02040503050406030204" pitchFamily="18" charset="0"/>
                                </a:rPr>
                                <m:t>≅</m:t>
                              </m:r>
                            </m:oMath>
                          </a14:m>
                          <a:r>
                            <a:rPr lang="en-US" sz="1600" dirty="0">
                              <a:solidFill>
                                <a:schemeClr val="tx1"/>
                              </a:solidFill>
                            </a:rPr>
                            <a:t>30m</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600" b="0" i="1" smtClean="0">
                                  <a:solidFill>
                                    <a:schemeClr val="tx1"/>
                                  </a:solidFill>
                                  <a:latin typeface="Cambria Math" panose="02040503050406030204" pitchFamily="18" charset="0"/>
                                </a:rPr>
                                <m:t>𝑛</m:t>
                              </m:r>
                              <m:r>
                                <a:rPr lang="en-US" sz="1600" b="0" i="1" smtClean="0">
                                  <a:solidFill>
                                    <a:schemeClr val="tx1"/>
                                  </a:solidFill>
                                  <a:latin typeface="Cambria Math" panose="02040503050406030204" pitchFamily="18" charset="0"/>
                                </a:rPr>
                                <m:t>: ±</m:t>
                              </m:r>
                            </m:oMath>
                          </a14:m>
                          <a:r>
                            <a:rPr lang="en-US" sz="1600" dirty="0">
                              <a:solidFill>
                                <a:schemeClr val="tx1"/>
                              </a:solidFill>
                            </a:rPr>
                            <a:t> 4 </a:t>
                          </a:r>
                          <a:r>
                            <a:rPr lang="en-US" sz="1600" dirty="0" err="1">
                              <a:solidFill>
                                <a:schemeClr val="tx1"/>
                              </a:solidFill>
                            </a:rPr>
                            <a:t>mrad</a:t>
                          </a: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tc>
                    <a:tc>
                      <a:txBody>
                        <a:bodyPr/>
                        <a:lstStyle/>
                        <a:p>
                          <a:r>
                            <a:rPr lang="en-US" sz="1600" dirty="0">
                              <a:solidFill>
                                <a:schemeClr val="accent3"/>
                              </a:solidFill>
                            </a:rPr>
                            <a:t>0.6m x 0.6m x 2m @ s</a:t>
                          </a:r>
                          <a14:m>
                            <m:oMath xmlns:m="http://schemas.openxmlformats.org/officeDocument/2006/math">
                              <m:r>
                                <a:rPr lang="en-US" sz="1600" i="1" smtClean="0">
                                  <a:solidFill>
                                    <a:schemeClr val="accent3"/>
                                  </a:solidFill>
                                  <a:latin typeface="Cambria Math" panose="02040503050406030204" pitchFamily="18" charset="0"/>
                                  <a:ea typeface="Cambria Math" panose="02040503050406030204" pitchFamily="18" charset="0"/>
                                </a:rPr>
                                <m:t>≅</m:t>
                              </m:r>
                              <m:r>
                                <a:rPr lang="en-US" sz="1600" b="0" i="0" smtClean="0">
                                  <a:solidFill>
                                    <a:schemeClr val="accent3"/>
                                  </a:solidFill>
                                  <a:latin typeface="Cambria Math" panose="02040503050406030204" pitchFamily="18" charset="0"/>
                                  <a:ea typeface="Cambria Math" panose="02040503050406030204" pitchFamily="18" charset="0"/>
                                </a:rPr>
                                <m:t>4</m:t>
                              </m:r>
                            </m:oMath>
                          </a14:m>
                          <a:r>
                            <a:rPr lang="en-US" sz="1600" dirty="0">
                              <a:solidFill>
                                <a:schemeClr val="accent3"/>
                              </a:solidFill>
                            </a:rPr>
                            <a:t>0m</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600" b="0" i="1" smtClean="0">
                                  <a:solidFill>
                                    <a:schemeClr val="accent3"/>
                                  </a:solidFill>
                                  <a:latin typeface="Cambria Math" panose="02040503050406030204" pitchFamily="18" charset="0"/>
                                </a:rPr>
                                <m:t>𝑛</m:t>
                              </m:r>
                              <m:r>
                                <a:rPr lang="en-US" sz="1600" b="0" i="1" smtClean="0">
                                  <a:solidFill>
                                    <a:schemeClr val="accent3"/>
                                  </a:solidFill>
                                  <a:latin typeface="Cambria Math" panose="02040503050406030204" pitchFamily="18" charset="0"/>
                                </a:rPr>
                                <m:t>: ±</m:t>
                              </m:r>
                            </m:oMath>
                          </a14:m>
                          <a:r>
                            <a:rPr lang="en-US" sz="1600" dirty="0">
                              <a:solidFill>
                                <a:schemeClr val="accent3"/>
                              </a:solidFill>
                            </a:rPr>
                            <a:t> 4 </a:t>
                          </a:r>
                          <a:r>
                            <a:rPr lang="en-US" sz="1600" dirty="0" err="1">
                              <a:solidFill>
                                <a:schemeClr val="accent3"/>
                              </a:solidFill>
                            </a:rPr>
                            <a:t>mrad</a:t>
                          </a:r>
                          <a:endParaRPr lang="en-US" sz="1600" dirty="0">
                            <a:solidFill>
                              <a:schemeClr val="accent3"/>
                            </a:solidFill>
                          </a:endParaRPr>
                        </a:p>
                      </a:txBody>
                      <a:tcPr/>
                    </a:tc>
                    <a:tc>
                      <a:txBody>
                        <a:bodyPr/>
                        <a:lstStyle/>
                        <a:p>
                          <a:endParaRPr lang="en-US" sz="1600" dirty="0">
                            <a:solidFill>
                              <a:schemeClr val="accent3"/>
                            </a:solidFill>
                          </a:endParaRPr>
                        </a:p>
                      </a:txBody>
                      <a:tcPr/>
                    </a:tc>
                    <a:extLst>
                      <a:ext uri="{0D108BD9-81ED-4DB2-BD59-A6C34878D82A}">
                        <a16:rowId xmlns:a16="http://schemas.microsoft.com/office/drawing/2014/main" val="3649275363"/>
                      </a:ext>
                    </a:extLst>
                  </a:tr>
                  <a:tr h="360110">
                    <a:tc>
                      <a:txBody>
                        <a:bodyPr/>
                        <a:lstStyle/>
                        <a:p>
                          <a:r>
                            <a:rPr lang="en-US" sz="1600" dirty="0"/>
                            <a:t>Roman Pots</a:t>
                          </a:r>
                        </a:p>
                      </a:txBody>
                      <a:tcPr/>
                    </a:tc>
                    <a:tc>
                      <a:txBody>
                        <a:bodyPr/>
                        <a:lstStyle/>
                        <a:p>
                          <a:r>
                            <a:rPr lang="en-US" sz="1600" dirty="0">
                              <a:solidFill>
                                <a:schemeClr val="tx1"/>
                              </a:solidFill>
                            </a:rPr>
                            <a:t>1-5 </a:t>
                          </a:r>
                          <a:r>
                            <a:rPr lang="en-US" sz="1600" dirty="0" err="1">
                              <a:solidFill>
                                <a:schemeClr val="tx1"/>
                              </a:solidFill>
                            </a:rPr>
                            <a:t>mrad</a:t>
                          </a:r>
                          <a:r>
                            <a:rPr lang="en-US" sz="1600" dirty="0">
                              <a:solidFill>
                                <a:schemeClr val="tx1"/>
                              </a:solidFill>
                            </a:rPr>
                            <a:t>, @s</a:t>
                          </a:r>
                          <a14:m>
                            <m:oMath xmlns:m="http://schemas.openxmlformats.org/officeDocument/2006/math">
                              <m:r>
                                <a:rPr lang="en-US" sz="1600" i="1" smtClean="0">
                                  <a:solidFill>
                                    <a:schemeClr val="tx1"/>
                                  </a:solidFill>
                                  <a:latin typeface="Cambria Math" panose="02040503050406030204" pitchFamily="18" charset="0"/>
                                  <a:ea typeface="Cambria Math" panose="02040503050406030204" pitchFamily="18" charset="0"/>
                                </a:rPr>
                                <m:t>≅</m:t>
                              </m:r>
                            </m:oMath>
                          </a14:m>
                          <a:r>
                            <a:rPr lang="en-US" sz="1600" dirty="0">
                              <a:solidFill>
                                <a:schemeClr val="tx1"/>
                              </a:solidFill>
                            </a:rPr>
                            <a:t>30m</a:t>
                          </a:r>
                        </a:p>
                      </a:txBody>
                      <a:tcPr/>
                    </a:tc>
                    <a:tc>
                      <a:txBody>
                        <a:bodyPr/>
                        <a:lstStyle/>
                        <a:p>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3"/>
                              </a:solidFill>
                            </a:rPr>
                            <a:t>0-5 </a:t>
                          </a:r>
                          <a:r>
                            <a:rPr lang="en-US" sz="1600" dirty="0" err="1">
                              <a:solidFill>
                                <a:schemeClr val="accent3"/>
                              </a:solidFill>
                            </a:rPr>
                            <a:t>mrad</a:t>
                          </a:r>
                          <a:r>
                            <a:rPr lang="en-US" sz="1600" dirty="0">
                              <a:solidFill>
                                <a:schemeClr val="accent3"/>
                              </a:solidFill>
                            </a:rPr>
                            <a:t>, @s</a:t>
                          </a:r>
                          <a14:m>
                            <m:oMath xmlns:m="http://schemas.openxmlformats.org/officeDocument/2006/math">
                              <m:r>
                                <a:rPr lang="en-US" sz="1600" i="1" smtClean="0">
                                  <a:solidFill>
                                    <a:schemeClr val="accent3"/>
                                  </a:solidFill>
                                  <a:latin typeface="Cambria Math" panose="02040503050406030204" pitchFamily="18" charset="0"/>
                                  <a:ea typeface="Cambria Math" panose="02040503050406030204" pitchFamily="18" charset="0"/>
                                </a:rPr>
                                <m:t>≅</m:t>
                              </m:r>
                            </m:oMath>
                          </a14:m>
                          <a:r>
                            <a:rPr lang="en-US" sz="1600" dirty="0">
                              <a:solidFill>
                                <a:schemeClr val="accent3"/>
                              </a:solidFill>
                            </a:rPr>
                            <a:t>30-45m</a:t>
                          </a:r>
                        </a:p>
                      </a:txBody>
                      <a:tcPr/>
                    </a:tc>
                    <a:tc>
                      <a:txBody>
                        <a:bodyPr/>
                        <a:lstStyle/>
                        <a:p>
                          <a:endParaRPr lang="en-US" sz="1600" dirty="0">
                            <a:solidFill>
                              <a:schemeClr val="accent3"/>
                            </a:solidFill>
                          </a:endParaRPr>
                        </a:p>
                      </a:txBody>
                      <a:tcPr/>
                    </a:tc>
                    <a:extLst>
                      <a:ext uri="{0D108BD9-81ED-4DB2-BD59-A6C34878D82A}">
                        <a16:rowId xmlns:a16="http://schemas.microsoft.com/office/drawing/2014/main" val="921201328"/>
                      </a:ext>
                    </a:extLst>
                  </a:tr>
                  <a:tr h="635015">
                    <a:tc>
                      <a:txBody>
                        <a:bodyPr/>
                        <a:lstStyle/>
                        <a:p>
                          <a:r>
                            <a:rPr lang="en-US" sz="1600" dirty="0"/>
                            <a:t>Scattered particle acceptance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p: 0.18 GeV/c &lt; </a:t>
                          </a:r>
                          <a:r>
                            <a:rPr lang="en-US" sz="1600" dirty="0" err="1">
                              <a:solidFill>
                                <a:schemeClr val="tx1"/>
                              </a:solidFill>
                            </a:rPr>
                            <a:t>p</a:t>
                          </a:r>
                          <a:r>
                            <a:rPr lang="en-US" sz="1600" baseline="-25000" dirty="0" err="1">
                              <a:solidFill>
                                <a:schemeClr val="tx1"/>
                              </a:solidFill>
                            </a:rPr>
                            <a:t>T</a:t>
                          </a:r>
                          <a:r>
                            <a:rPr lang="en-US" sz="1600" dirty="0">
                              <a:solidFill>
                                <a:schemeClr val="tx1"/>
                              </a:solidFill>
                            </a:rPr>
                            <a:t> &lt; 1.3 GeV/c</a:t>
                          </a:r>
                        </a:p>
                      </a:txBody>
                      <a:tcPr/>
                    </a:tc>
                    <a:tc>
                      <a:txBody>
                        <a:bodyPr/>
                        <a:lstStyle/>
                        <a:p>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3"/>
                              </a:solidFill>
                            </a:rPr>
                            <a:t>p: 0 GeV/c &lt; </a:t>
                          </a:r>
                          <a:r>
                            <a:rPr lang="en-US" sz="1600" dirty="0" err="1">
                              <a:solidFill>
                                <a:schemeClr val="accent3"/>
                              </a:solidFill>
                            </a:rPr>
                            <a:t>p</a:t>
                          </a:r>
                          <a:r>
                            <a:rPr lang="en-US" sz="1600" baseline="-25000" dirty="0" err="1">
                              <a:solidFill>
                                <a:schemeClr val="accent3"/>
                              </a:solidFill>
                            </a:rPr>
                            <a:t>T</a:t>
                          </a:r>
                          <a:r>
                            <a:rPr lang="en-US" sz="1600" dirty="0">
                              <a:solidFill>
                                <a:schemeClr val="accent3"/>
                              </a:solidFill>
                            </a:rPr>
                            <a:t> &lt; 1.3 GeV/c</a:t>
                          </a:r>
                        </a:p>
                      </a:txBody>
                      <a:tcPr/>
                    </a:tc>
                    <a:tc>
                      <a:txBody>
                        <a:bodyPr/>
                        <a:lstStyle/>
                        <a:p>
                          <a:endParaRPr lang="en-US" sz="1600" dirty="0">
                            <a:solidFill>
                              <a:schemeClr val="accent3"/>
                            </a:solidFill>
                          </a:endParaRPr>
                        </a:p>
                      </a:txBody>
                      <a:tcPr/>
                    </a:tc>
                    <a:extLst>
                      <a:ext uri="{0D108BD9-81ED-4DB2-BD59-A6C34878D82A}">
                        <a16:rowId xmlns:a16="http://schemas.microsoft.com/office/drawing/2014/main" val="1169887425"/>
                      </a:ext>
                    </a:extLst>
                  </a:tr>
                  <a:tr h="360110">
                    <a:tc>
                      <a:txBody>
                        <a:bodyPr/>
                        <a:lstStyle/>
                        <a:p>
                          <a:r>
                            <a:rPr lang="en-US" sz="1600" dirty="0"/>
                            <a:t>Q</a:t>
                          </a:r>
                          <a:r>
                            <a:rPr lang="en-US" sz="1600" baseline="30000" dirty="0"/>
                            <a:t>2</a:t>
                          </a:r>
                          <a:r>
                            <a:rPr lang="en-US" sz="1600" dirty="0"/>
                            <a:t> tagger</a:t>
                          </a:r>
                        </a:p>
                      </a:txBody>
                      <a:tcPr/>
                    </a:tc>
                    <a:tc>
                      <a:txBody>
                        <a:bodyPr/>
                        <a:lstStyle/>
                        <a:p>
                          <a:endParaRPr lang="en-US" sz="1600" dirty="0">
                            <a:solidFill>
                              <a:schemeClr val="tx1"/>
                            </a:solidFill>
                          </a:endParaRPr>
                        </a:p>
                      </a:txBody>
                      <a:tcPr/>
                    </a:tc>
                    <a:tc>
                      <a:txBody>
                        <a:bodyPr/>
                        <a:lstStyle/>
                        <a:p>
                          <a:r>
                            <a:rPr lang="en-US" sz="1600" dirty="0">
                              <a:solidFill>
                                <a:schemeClr val="tx1"/>
                              </a:solidFill>
                            </a:rPr>
                            <a:t>Q</a:t>
                          </a:r>
                          <a:r>
                            <a:rPr lang="en-US" sz="1600" baseline="30000" dirty="0">
                              <a:solidFill>
                                <a:schemeClr val="tx1"/>
                              </a:solidFill>
                            </a:rPr>
                            <a:t>2</a:t>
                          </a:r>
                          <a:r>
                            <a:rPr lang="en-US" sz="1600" dirty="0">
                              <a:solidFill>
                                <a:schemeClr val="tx1"/>
                              </a:solidFill>
                            </a:rPr>
                            <a:t>&lt; 0.1 GeV</a:t>
                          </a:r>
                        </a:p>
                      </a:txBody>
                      <a:tcPr/>
                    </a:tc>
                    <a:tc>
                      <a:txBody>
                        <a:bodyPr/>
                        <a:lstStyle/>
                        <a:p>
                          <a:endParaRPr lang="en-US" sz="1600" dirty="0">
                            <a:solidFill>
                              <a:schemeClr val="accent3"/>
                            </a:solidFill>
                          </a:endParaRPr>
                        </a:p>
                      </a:txBody>
                      <a:tcPr/>
                    </a:tc>
                    <a:tc>
                      <a:txBody>
                        <a:bodyPr/>
                        <a:lstStyle/>
                        <a:p>
                          <a:endParaRPr lang="en-US" sz="1600" dirty="0">
                            <a:solidFill>
                              <a:schemeClr val="accent3"/>
                            </a:solidFill>
                          </a:endParaRPr>
                        </a:p>
                      </a:txBody>
                      <a:tcPr/>
                    </a:tc>
                    <a:extLst>
                      <a:ext uri="{0D108BD9-81ED-4DB2-BD59-A6C34878D82A}">
                        <a16:rowId xmlns:a16="http://schemas.microsoft.com/office/drawing/2014/main" val="968523664"/>
                      </a:ext>
                    </a:extLst>
                  </a:tr>
                  <a:tr h="360110">
                    <a:tc>
                      <a:txBody>
                        <a:bodyPr/>
                        <a:lstStyle/>
                        <a:p>
                          <a:r>
                            <a:rPr lang="en-US" sz="1600" dirty="0"/>
                            <a:t>Crossing angle</a:t>
                          </a:r>
                        </a:p>
                      </a:txBody>
                      <a:tcPr/>
                    </a:tc>
                    <a:tc gridSpan="2">
                      <a:txBody>
                        <a:bodyPr/>
                        <a:lstStyle/>
                        <a:p>
                          <a:pPr algn="ctr"/>
                          <a:r>
                            <a:rPr lang="en-US" sz="1600" dirty="0">
                              <a:solidFill>
                                <a:schemeClr val="tx1"/>
                              </a:solidFill>
                            </a:rPr>
                            <a:t>25 </a:t>
                          </a:r>
                          <a:r>
                            <a:rPr lang="en-US" sz="1600" dirty="0" err="1">
                              <a:solidFill>
                                <a:schemeClr val="tx1"/>
                              </a:solidFill>
                            </a:rPr>
                            <a:t>mrad</a:t>
                          </a:r>
                          <a:r>
                            <a:rPr lang="en-US" sz="1600" dirty="0">
                              <a:solidFill>
                                <a:schemeClr val="tx1"/>
                              </a:solidFill>
                            </a:rPr>
                            <a:t> </a:t>
                          </a:r>
                        </a:p>
                      </a:txBody>
                      <a:tcPr/>
                    </a:tc>
                    <a:tc hMerge="1">
                      <a:txBody>
                        <a:bodyPr/>
                        <a:lstStyle/>
                        <a:p>
                          <a:endParaRPr lang="en-US"/>
                        </a:p>
                      </a:txBody>
                      <a:tcPr/>
                    </a:tc>
                    <a:tc gridSpan="2">
                      <a:txBody>
                        <a:bodyPr/>
                        <a:lstStyle/>
                        <a:p>
                          <a:pPr algn="ctr"/>
                          <a:r>
                            <a:rPr lang="en-US" sz="1600" dirty="0">
                              <a:solidFill>
                                <a:schemeClr val="accent3"/>
                              </a:solidFill>
                            </a:rPr>
                            <a:t>35 </a:t>
                          </a:r>
                          <a:r>
                            <a:rPr lang="en-US" sz="1600" dirty="0" err="1">
                              <a:solidFill>
                                <a:schemeClr val="accent3"/>
                              </a:solidFill>
                            </a:rPr>
                            <a:t>mrad</a:t>
                          </a:r>
                          <a:endParaRPr lang="en-US" sz="1600" dirty="0">
                            <a:solidFill>
                              <a:schemeClr val="accent3"/>
                            </a:solidFill>
                          </a:endParaRPr>
                        </a:p>
                      </a:txBody>
                      <a:tcPr/>
                    </a:tc>
                    <a:tc hMerge="1">
                      <a:txBody>
                        <a:bodyPr/>
                        <a:lstStyle/>
                        <a:p>
                          <a:endParaRPr lang="en-US"/>
                        </a:p>
                      </a:txBody>
                      <a:tcPr/>
                    </a:tc>
                    <a:extLst>
                      <a:ext uri="{0D108BD9-81ED-4DB2-BD59-A6C34878D82A}">
                        <a16:rowId xmlns:a16="http://schemas.microsoft.com/office/drawing/2014/main" val="3935991341"/>
                      </a:ext>
                    </a:extLst>
                  </a:tr>
                </a:tbl>
              </a:graphicData>
            </a:graphic>
          </p:graphicFrame>
        </mc:Choice>
        <mc:Fallback xmlns="">
          <p:graphicFrame>
            <p:nvGraphicFramePr>
              <p:cNvPr id="7" name="Content Placeholder 4">
                <a:extLst>
                  <a:ext uri="{FF2B5EF4-FFF2-40B4-BE49-F238E27FC236}">
                    <a16:creationId xmlns:a16="http://schemas.microsoft.com/office/drawing/2014/main" id="{16617B6C-AD5A-C24A-ADC8-65E341EB10AF}"/>
                  </a:ext>
                </a:extLst>
              </p:cNvPr>
              <p:cNvGraphicFramePr>
                <a:graphicFrameLocks/>
              </p:cNvGraphicFramePr>
              <p:nvPr>
                <p:extLst>
                  <p:ext uri="{D42A27DB-BD31-4B8C-83A1-F6EECF244321}">
                    <p14:modId xmlns:p14="http://schemas.microsoft.com/office/powerpoint/2010/main" val="760168169"/>
                  </p:ext>
                </p:extLst>
              </p:nvPr>
            </p:nvGraphicFramePr>
            <p:xfrm>
              <a:off x="285007" y="784089"/>
              <a:ext cx="8510202" cy="5598377"/>
            </p:xfrm>
            <a:graphic>
              <a:graphicData uri="http://schemas.openxmlformats.org/drawingml/2006/table">
                <a:tbl>
                  <a:tblPr firstRow="1" bandRow="1">
                    <a:tableStyleId>{5C22544A-7EE6-4342-B048-85BDC9FD1C3A}</a:tableStyleId>
                  </a:tblPr>
                  <a:tblGrid>
                    <a:gridCol w="2015574">
                      <a:extLst>
                        <a:ext uri="{9D8B030D-6E8A-4147-A177-3AD203B41FA5}">
                          <a16:colId xmlns:a16="http://schemas.microsoft.com/office/drawing/2014/main" val="1054086273"/>
                        </a:ext>
                      </a:extLst>
                    </a:gridCol>
                    <a:gridCol w="1921279">
                      <a:extLst>
                        <a:ext uri="{9D8B030D-6E8A-4147-A177-3AD203B41FA5}">
                          <a16:colId xmlns:a16="http://schemas.microsoft.com/office/drawing/2014/main" val="1115665147"/>
                        </a:ext>
                      </a:extLst>
                    </a:gridCol>
                    <a:gridCol w="1355503">
                      <a:extLst>
                        <a:ext uri="{9D8B030D-6E8A-4147-A177-3AD203B41FA5}">
                          <a16:colId xmlns:a16="http://schemas.microsoft.com/office/drawing/2014/main" val="3369966825"/>
                        </a:ext>
                      </a:extLst>
                    </a:gridCol>
                    <a:gridCol w="1608923">
                      <a:extLst>
                        <a:ext uri="{9D8B030D-6E8A-4147-A177-3AD203B41FA5}">
                          <a16:colId xmlns:a16="http://schemas.microsoft.com/office/drawing/2014/main" val="958163174"/>
                        </a:ext>
                      </a:extLst>
                    </a:gridCol>
                    <a:gridCol w="1608923">
                      <a:extLst>
                        <a:ext uri="{9D8B030D-6E8A-4147-A177-3AD203B41FA5}">
                          <a16:colId xmlns:a16="http://schemas.microsoft.com/office/drawing/2014/main" val="213912440"/>
                        </a:ext>
                      </a:extLst>
                    </a:gridCol>
                  </a:tblGrid>
                  <a:tr h="383482">
                    <a:tc>
                      <a:txBody>
                        <a:bodyPr/>
                        <a:lstStyle/>
                        <a:p>
                          <a:endParaRPr lang="en-US" sz="1600" dirty="0"/>
                        </a:p>
                      </a:txBody>
                      <a:tcPr/>
                    </a:tc>
                    <a:tc gridSpan="2">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IR</a:t>
                          </a:r>
                        </a:p>
                      </a:txBody>
                      <a:tcPr/>
                    </a:tc>
                    <a:tc hMerge="1">
                      <a:txBody>
                        <a:bodyPr/>
                        <a:lstStyle/>
                        <a:p>
                          <a:endParaRPr lang="en-US"/>
                        </a:p>
                      </a:txBody>
                      <a:tcPr/>
                    </a:tc>
                    <a:tc gridSpan="2">
                      <a:txBody>
                        <a:bodyPr/>
                        <a:lstStyle/>
                        <a:p>
                          <a:pPr algn="ctr"/>
                          <a:r>
                            <a:rPr lang="en-US" sz="1600" dirty="0">
                              <a:solidFill>
                                <a:schemeClr val="accent3"/>
                              </a:solidFill>
                            </a:rPr>
                            <a:t>2</a:t>
                          </a:r>
                          <a:r>
                            <a:rPr lang="en-US" sz="1600" baseline="30000" dirty="0">
                              <a:solidFill>
                                <a:schemeClr val="accent3"/>
                              </a:solidFill>
                            </a:rPr>
                            <a:t>nd</a:t>
                          </a:r>
                          <a:r>
                            <a:rPr lang="en-US" sz="1600" dirty="0">
                              <a:solidFill>
                                <a:schemeClr val="accent3"/>
                              </a:solidFill>
                            </a:rPr>
                            <a:t> IR</a:t>
                          </a:r>
                        </a:p>
                      </a:txBody>
                      <a:tcPr/>
                    </a:tc>
                    <a:tc hMerge="1">
                      <a:txBody>
                        <a:bodyPr/>
                        <a:lstStyle/>
                        <a:p>
                          <a:endParaRPr lang="en-US"/>
                        </a:p>
                      </a:txBody>
                      <a:tcPr/>
                    </a:tc>
                    <a:extLst>
                      <a:ext uri="{0D108BD9-81ED-4DB2-BD59-A6C34878D82A}">
                        <a16:rowId xmlns:a16="http://schemas.microsoft.com/office/drawing/2014/main" val="1942067620"/>
                      </a:ext>
                    </a:extLst>
                  </a:tr>
                  <a:tr h="360110">
                    <a:tc>
                      <a:txBody>
                        <a:bodyPr/>
                        <a:lstStyle/>
                        <a:p>
                          <a:endParaRPr lang="en-US" sz="1600" dirty="0"/>
                        </a:p>
                      </a:txBody>
                      <a:tcPr/>
                    </a:tc>
                    <a:tc>
                      <a:txBody>
                        <a:bodyPr/>
                        <a:lstStyle/>
                        <a:p>
                          <a:r>
                            <a:rPr lang="en-US" sz="1600" dirty="0">
                              <a:solidFill>
                                <a:schemeClr val="tx1"/>
                              </a:solidFill>
                            </a:rPr>
                            <a:t>proton </a:t>
                          </a:r>
                        </a:p>
                      </a:txBody>
                      <a:tcPr/>
                    </a:tc>
                    <a:tc>
                      <a:txBody>
                        <a:bodyPr/>
                        <a:lstStyle/>
                        <a:p>
                          <a:r>
                            <a:rPr lang="en-US" sz="1600" dirty="0">
                              <a:solidFill>
                                <a:schemeClr val="tx1"/>
                              </a:solidFill>
                            </a:rPr>
                            <a:t>electron</a:t>
                          </a:r>
                        </a:p>
                      </a:txBody>
                      <a:tcPr/>
                    </a:tc>
                    <a:tc>
                      <a:txBody>
                        <a:bodyPr/>
                        <a:lstStyle/>
                        <a:p>
                          <a:r>
                            <a:rPr lang="en-US" sz="1600" dirty="0">
                              <a:solidFill>
                                <a:schemeClr val="accent3"/>
                              </a:solidFill>
                            </a:rPr>
                            <a:t>proton</a:t>
                          </a:r>
                        </a:p>
                      </a:txBody>
                      <a:tcPr/>
                    </a:tc>
                    <a:tc>
                      <a:txBody>
                        <a:bodyPr/>
                        <a:lstStyle/>
                        <a:p>
                          <a:r>
                            <a:rPr lang="en-US" sz="1600" dirty="0">
                              <a:solidFill>
                                <a:schemeClr val="accent3"/>
                              </a:solidFill>
                            </a:rPr>
                            <a:t>electron</a:t>
                          </a:r>
                        </a:p>
                      </a:txBody>
                      <a:tcPr/>
                    </a:tc>
                    <a:extLst>
                      <a:ext uri="{0D108BD9-81ED-4DB2-BD59-A6C34878D82A}">
                        <a16:rowId xmlns:a16="http://schemas.microsoft.com/office/drawing/2014/main" val="4183617755"/>
                      </a:ext>
                    </a:extLst>
                  </a:tr>
                  <a:tr h="822960">
                    <a:tc>
                      <a:txBody>
                        <a:bodyPr/>
                        <a:lstStyle/>
                        <a:p>
                          <a:r>
                            <a:rPr lang="en-US" sz="1600" dirty="0"/>
                            <a:t>Detector occupied region</a:t>
                          </a:r>
                        </a:p>
                      </a:txBody>
                      <a:tcPr/>
                    </a:tc>
                    <a:tc gridSpan="2">
                      <a:txBody>
                        <a:bodyPr/>
                        <a:lstStyle/>
                        <a:p>
                          <a:pPr algn="ctr"/>
                          <a:r>
                            <a:rPr lang="en-US" sz="1600" dirty="0">
                              <a:solidFill>
                                <a:schemeClr val="tx1"/>
                              </a:solidFill>
                            </a:rPr>
                            <a:t>-4.5 m +5.0 m </a:t>
                          </a:r>
                        </a:p>
                        <a:p>
                          <a:pPr algn="ctr"/>
                          <a:r>
                            <a:rPr lang="en-US" sz="1600" dirty="0">
                              <a:solidFill>
                                <a:schemeClr val="tx1"/>
                              </a:solidFill>
                            </a:rPr>
                            <a:t>Beam elements &lt; 1.5</a:t>
                          </a:r>
                          <a:r>
                            <a:rPr lang="en-US" sz="1600" baseline="30000" dirty="0">
                              <a:solidFill>
                                <a:schemeClr val="tx1"/>
                              </a:solidFill>
                            </a:rPr>
                            <a:t>o </a:t>
                          </a:r>
                          <a:r>
                            <a:rPr lang="en-US" sz="1600" baseline="0" dirty="0">
                              <a:solidFill>
                                <a:schemeClr val="tx1"/>
                              </a:solidFill>
                            </a:rPr>
                            <a:t>in main detector</a:t>
                          </a:r>
                        </a:p>
                      </a:txBody>
                      <a:tcPr/>
                    </a:tc>
                    <a:tc hMerge="1">
                      <a:txBody>
                        <a:bodyPr/>
                        <a:lstStyle/>
                        <a:p>
                          <a:endParaRPr lang="en-US"/>
                        </a:p>
                      </a:txBody>
                      <a:tcPr/>
                    </a:tc>
                    <a:tc gridSpan="2">
                      <a:txBody>
                        <a:bodyPr/>
                        <a:lstStyle/>
                        <a:p>
                          <a:pPr algn="ctr"/>
                          <a:r>
                            <a:rPr lang="en-US" sz="1600" dirty="0">
                              <a:solidFill>
                                <a:schemeClr val="accent3"/>
                              </a:solidFill>
                            </a:rPr>
                            <a:t>-4.5 m +5.0 m </a:t>
                          </a:r>
                        </a:p>
                        <a:p>
                          <a:pPr algn="ctr"/>
                          <a:r>
                            <a:rPr lang="en-US" sz="1600" dirty="0">
                              <a:solidFill>
                                <a:schemeClr val="accent3"/>
                              </a:solidFill>
                            </a:rPr>
                            <a:t>Beam elements &lt; 1.5</a:t>
                          </a:r>
                          <a:r>
                            <a:rPr lang="en-US" sz="1600" baseline="30000" dirty="0">
                              <a:solidFill>
                                <a:schemeClr val="accent3"/>
                              </a:solidFill>
                            </a:rPr>
                            <a:t>o </a:t>
                          </a:r>
                          <a:r>
                            <a:rPr lang="en-US" sz="1600" baseline="0" dirty="0">
                              <a:solidFill>
                                <a:schemeClr val="accent3"/>
                              </a:solidFill>
                            </a:rPr>
                            <a:t>in main detector</a:t>
                          </a:r>
                          <a:endParaRPr lang="en-US" sz="1600" dirty="0">
                            <a:solidFill>
                              <a:schemeClr val="accent3"/>
                            </a:solidFill>
                          </a:endParaRPr>
                        </a:p>
                      </a:txBody>
                      <a:tcPr/>
                    </a:tc>
                    <a:tc hMerge="1">
                      <a:txBody>
                        <a:bodyPr/>
                        <a:lstStyle/>
                        <a:p>
                          <a:endParaRPr lang="en-US" dirty="0"/>
                        </a:p>
                      </a:txBody>
                      <a:tcPr/>
                    </a:tc>
                    <a:extLst>
                      <a:ext uri="{0D108BD9-81ED-4DB2-BD59-A6C34878D82A}">
                        <a16:rowId xmlns:a16="http://schemas.microsoft.com/office/drawing/2014/main" val="1686903113"/>
                      </a:ext>
                    </a:extLst>
                  </a:tr>
                  <a:tr h="335280">
                    <a:tc>
                      <a:txBody>
                        <a:bodyPr/>
                        <a:lstStyle/>
                        <a:p>
                          <a:r>
                            <a:rPr lang="en-US" sz="1600" dirty="0"/>
                            <a:t>Polarimetry </a:t>
                          </a:r>
                        </a:p>
                      </a:txBody>
                      <a:tcPr/>
                    </a:tc>
                    <a:tc>
                      <a:txBody>
                        <a:bodyPr/>
                        <a:lstStyle/>
                        <a:p>
                          <a:pPr algn="ctr"/>
                          <a:r>
                            <a:rPr lang="en-US" sz="1600" dirty="0">
                              <a:solidFill>
                                <a:schemeClr val="tx1"/>
                              </a:solidFill>
                            </a:rPr>
                            <a:t>Yes (IR4)</a:t>
                          </a:r>
                        </a:p>
                      </a:txBody>
                      <a:tcPr/>
                    </a:tc>
                    <a:tc>
                      <a:txBody>
                        <a:bodyPr/>
                        <a:lstStyle/>
                        <a:p>
                          <a:pPr algn="ctr"/>
                          <a:r>
                            <a:rPr lang="en-US" sz="1600" dirty="0">
                              <a:solidFill>
                                <a:schemeClr val="tx1"/>
                              </a:solidFill>
                            </a:rPr>
                            <a:t>local</a:t>
                          </a:r>
                          <a:endParaRPr lang="en-US" dirty="0">
                            <a:solidFill>
                              <a:schemeClr val="tx1"/>
                            </a:solidFill>
                          </a:endParaRPr>
                        </a:p>
                      </a:txBody>
                      <a:tcPr/>
                    </a:tc>
                    <a:tc>
                      <a:txBody>
                        <a:bodyPr/>
                        <a:lstStyle/>
                        <a:p>
                          <a:pPr algn="ctr"/>
                          <a:r>
                            <a:rPr lang="en-US" sz="1600" dirty="0">
                              <a:solidFill>
                                <a:schemeClr val="accent3"/>
                              </a:solidFill>
                            </a:rPr>
                            <a:t>Yes (IR4)</a:t>
                          </a:r>
                        </a:p>
                      </a:txBody>
                      <a:tcPr/>
                    </a:tc>
                    <a:tc>
                      <a:txBody>
                        <a:bodyPr/>
                        <a:lstStyle/>
                        <a:p>
                          <a:pPr algn="ctr"/>
                          <a:r>
                            <a:rPr lang="en-US" sz="1600" dirty="0">
                              <a:solidFill>
                                <a:schemeClr val="accent3"/>
                              </a:solidFill>
                            </a:rPr>
                            <a:t>local</a:t>
                          </a:r>
                        </a:p>
                      </a:txBody>
                      <a:tcPr/>
                    </a:tc>
                    <a:extLst>
                      <a:ext uri="{0D108BD9-81ED-4DB2-BD59-A6C34878D82A}">
                        <a16:rowId xmlns:a16="http://schemas.microsoft.com/office/drawing/2014/main" val="2266773504"/>
                      </a:ext>
                    </a:extLst>
                  </a:tr>
                  <a:tr h="360110">
                    <a:tc>
                      <a:txBody>
                        <a:bodyPr/>
                        <a:lstStyle/>
                        <a:p>
                          <a:r>
                            <a:rPr lang="en-US" sz="1600" dirty="0"/>
                            <a:t>2</a:t>
                          </a:r>
                          <a:r>
                            <a:rPr lang="en-US" sz="1600" baseline="30000" dirty="0"/>
                            <a:t>nd</a:t>
                          </a:r>
                          <a:r>
                            <a:rPr lang="en-US" sz="1600" dirty="0"/>
                            <a:t> focus</a:t>
                          </a:r>
                        </a:p>
                      </a:txBody>
                      <a:tcPr/>
                    </a:tc>
                    <a:tc>
                      <a:txBody>
                        <a:bodyPr/>
                        <a:lstStyle/>
                        <a:p>
                          <a:pPr algn="ctr"/>
                          <a:r>
                            <a:rPr lang="en-US" sz="1600" dirty="0">
                              <a:solidFill>
                                <a:schemeClr val="tx1"/>
                              </a:solidFill>
                            </a:rPr>
                            <a:t>No</a:t>
                          </a:r>
                        </a:p>
                      </a:txBody>
                      <a:tcPr/>
                    </a:tc>
                    <a:tc>
                      <a:txBody>
                        <a:bodyPr/>
                        <a:lstStyle/>
                        <a:p>
                          <a:endParaRPr lang="en-US" sz="1600" dirty="0">
                            <a:solidFill>
                              <a:schemeClr val="tx1"/>
                            </a:solidFill>
                          </a:endParaRPr>
                        </a:p>
                      </a:txBody>
                      <a:tcPr/>
                    </a:tc>
                    <a:tc gridSpan="2">
                      <a:txBody>
                        <a:bodyPr/>
                        <a:lstStyle/>
                        <a:p>
                          <a:r>
                            <a:rPr lang="en-US" sz="1600" dirty="0">
                              <a:solidFill>
                                <a:schemeClr val="accent3"/>
                              </a:solidFill>
                            </a:rPr>
                            <a:t>yes</a:t>
                          </a:r>
                        </a:p>
                      </a:txBody>
                      <a:tcPr/>
                    </a:tc>
                    <a:tc hMerge="1">
                      <a:txBody>
                        <a:bodyPr/>
                        <a:lstStyle/>
                        <a:p>
                          <a:endParaRPr lang="en-US"/>
                        </a:p>
                      </a:txBody>
                      <a:tcPr/>
                    </a:tc>
                    <a:extLst>
                      <a:ext uri="{0D108BD9-81ED-4DB2-BD59-A6C34878D82A}">
                        <a16:rowId xmlns:a16="http://schemas.microsoft.com/office/drawing/2014/main" val="2820189683"/>
                      </a:ext>
                    </a:extLst>
                  </a:tr>
                  <a:tr h="579120">
                    <a:tc>
                      <a:txBody>
                        <a:bodyPr/>
                        <a:lstStyle/>
                        <a:p>
                          <a:endParaRPr lang="en-US"/>
                        </a:p>
                      </a:txBody>
                      <a:tcPr>
                        <a:blipFill>
                          <a:blip r:embed="rId2"/>
                          <a:stretch>
                            <a:fillRect l="-302" t="-392632" r="-323263" b="-486316"/>
                          </a:stretch>
                        </a:blipFill>
                      </a:tcPr>
                    </a:tc>
                    <a:tc>
                      <a:txBody>
                        <a:bodyPr/>
                        <a:lstStyle/>
                        <a:p>
                          <a:endParaRPr lang="en-US"/>
                        </a:p>
                      </a:txBody>
                      <a:tcPr>
                        <a:blipFill>
                          <a:blip r:embed="rId2"/>
                          <a:stretch>
                            <a:fillRect l="-105397" t="-392632" r="-239683" b="-486316"/>
                          </a:stretch>
                        </a:blipFill>
                      </a:tcPr>
                    </a:tc>
                    <a:tc>
                      <a:txBody>
                        <a:bodyPr/>
                        <a:lstStyle/>
                        <a:p>
                          <a:endParaRPr lang="en-US"/>
                        </a:p>
                      </a:txBody>
                      <a:tcPr>
                        <a:blipFill>
                          <a:blip r:embed="rId2"/>
                          <a:stretch>
                            <a:fillRect l="-290135" t="-392632" r="-238565" b="-486316"/>
                          </a:stretch>
                        </a:blipFill>
                      </a:tcPr>
                    </a:tc>
                    <a:tc>
                      <a:txBody>
                        <a:bodyPr/>
                        <a:lstStyle/>
                        <a:p>
                          <a:endParaRPr lang="en-US"/>
                        </a:p>
                      </a:txBody>
                      <a:tcPr>
                        <a:blipFill>
                          <a:blip r:embed="rId2"/>
                          <a:stretch>
                            <a:fillRect l="-329545" t="-392632" r="-101515" b="-486316"/>
                          </a:stretch>
                        </a:blipFill>
                      </a:tcPr>
                    </a:tc>
                    <a:tc>
                      <a:txBody>
                        <a:bodyPr/>
                        <a:lstStyle/>
                        <a:p>
                          <a:endParaRPr lang="en-US"/>
                        </a:p>
                      </a:txBody>
                      <a:tcPr>
                        <a:blipFill>
                          <a:blip r:embed="rId2"/>
                          <a:stretch>
                            <a:fillRect l="-429545" t="-392632" r="-1515" b="-486316"/>
                          </a:stretch>
                        </a:blipFill>
                      </a:tcPr>
                    </a:tc>
                    <a:extLst>
                      <a:ext uri="{0D108BD9-81ED-4DB2-BD59-A6C34878D82A}">
                        <a16:rowId xmlns:a16="http://schemas.microsoft.com/office/drawing/2014/main" val="255420922"/>
                      </a:ext>
                    </a:extLst>
                  </a:tr>
                  <a:tr h="822960">
                    <a:tc>
                      <a:txBody>
                        <a:bodyPr/>
                        <a:lstStyle/>
                        <a:p>
                          <a:r>
                            <a:rPr lang="en-US" sz="1600" dirty="0"/>
                            <a:t>ZDC</a:t>
                          </a:r>
                        </a:p>
                      </a:txBody>
                      <a:tcPr/>
                    </a:tc>
                    <a:tc>
                      <a:txBody>
                        <a:bodyPr/>
                        <a:lstStyle/>
                        <a:p>
                          <a:endParaRPr lang="en-US"/>
                        </a:p>
                      </a:txBody>
                      <a:tcPr>
                        <a:blipFill>
                          <a:blip r:embed="rId2"/>
                          <a:stretch>
                            <a:fillRect l="-105397" t="-346667" r="-239683" b="-242222"/>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tc>
                    <a:tc>
                      <a:txBody>
                        <a:bodyPr/>
                        <a:lstStyle/>
                        <a:p>
                          <a:endParaRPr lang="en-US"/>
                        </a:p>
                      </a:txBody>
                      <a:tcPr>
                        <a:blipFill>
                          <a:blip r:embed="rId2"/>
                          <a:stretch>
                            <a:fillRect l="-329545" t="-346667" r="-101515" b="-242222"/>
                          </a:stretch>
                        </a:blipFill>
                      </a:tcPr>
                    </a:tc>
                    <a:tc>
                      <a:txBody>
                        <a:bodyPr/>
                        <a:lstStyle/>
                        <a:p>
                          <a:endParaRPr lang="en-US" sz="1600" dirty="0">
                            <a:solidFill>
                              <a:schemeClr val="accent3"/>
                            </a:solidFill>
                          </a:endParaRPr>
                        </a:p>
                      </a:txBody>
                      <a:tcPr/>
                    </a:tc>
                    <a:extLst>
                      <a:ext uri="{0D108BD9-81ED-4DB2-BD59-A6C34878D82A}">
                        <a16:rowId xmlns:a16="http://schemas.microsoft.com/office/drawing/2014/main" val="3649275363"/>
                      </a:ext>
                    </a:extLst>
                  </a:tr>
                  <a:tr h="579120">
                    <a:tc>
                      <a:txBody>
                        <a:bodyPr/>
                        <a:lstStyle/>
                        <a:p>
                          <a:r>
                            <a:rPr lang="en-US" sz="1600" dirty="0"/>
                            <a:t>Roman Pots</a:t>
                          </a:r>
                        </a:p>
                      </a:txBody>
                      <a:tcPr/>
                    </a:tc>
                    <a:tc>
                      <a:txBody>
                        <a:bodyPr/>
                        <a:lstStyle/>
                        <a:p>
                          <a:endParaRPr lang="en-US"/>
                        </a:p>
                      </a:txBody>
                      <a:tcPr>
                        <a:blipFill>
                          <a:blip r:embed="rId2"/>
                          <a:stretch>
                            <a:fillRect l="-105397" t="-628125" r="-239683" b="-240625"/>
                          </a:stretch>
                        </a:blipFill>
                      </a:tcPr>
                    </a:tc>
                    <a:tc>
                      <a:txBody>
                        <a:bodyPr/>
                        <a:lstStyle/>
                        <a:p>
                          <a:endParaRPr lang="en-US" sz="1600" dirty="0">
                            <a:solidFill>
                              <a:schemeClr val="tx1"/>
                            </a:solidFill>
                          </a:endParaRPr>
                        </a:p>
                      </a:txBody>
                      <a:tcPr/>
                    </a:tc>
                    <a:tc>
                      <a:txBody>
                        <a:bodyPr/>
                        <a:lstStyle/>
                        <a:p>
                          <a:endParaRPr lang="en-US"/>
                        </a:p>
                      </a:txBody>
                      <a:tcPr>
                        <a:blipFill>
                          <a:blip r:embed="rId2"/>
                          <a:stretch>
                            <a:fillRect l="-329545" t="-628125" r="-101515" b="-240625"/>
                          </a:stretch>
                        </a:blipFill>
                      </a:tcPr>
                    </a:tc>
                    <a:tc>
                      <a:txBody>
                        <a:bodyPr/>
                        <a:lstStyle/>
                        <a:p>
                          <a:endParaRPr lang="en-US" sz="1600" dirty="0">
                            <a:solidFill>
                              <a:schemeClr val="accent3"/>
                            </a:solidFill>
                          </a:endParaRPr>
                        </a:p>
                      </a:txBody>
                      <a:tcPr/>
                    </a:tc>
                    <a:extLst>
                      <a:ext uri="{0D108BD9-81ED-4DB2-BD59-A6C34878D82A}">
                        <a16:rowId xmlns:a16="http://schemas.microsoft.com/office/drawing/2014/main" val="921201328"/>
                      </a:ext>
                    </a:extLst>
                  </a:tr>
                  <a:tr h="635015">
                    <a:tc>
                      <a:txBody>
                        <a:bodyPr/>
                        <a:lstStyle/>
                        <a:p>
                          <a:r>
                            <a:rPr lang="en-US" sz="1600" dirty="0"/>
                            <a:t>Scattered particle acceptance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p: 0.18 GeV/c &lt; </a:t>
                          </a:r>
                          <a:r>
                            <a:rPr lang="en-US" sz="1600" dirty="0" err="1">
                              <a:solidFill>
                                <a:schemeClr val="tx1"/>
                              </a:solidFill>
                            </a:rPr>
                            <a:t>p</a:t>
                          </a:r>
                          <a:r>
                            <a:rPr lang="en-US" sz="1600" baseline="-25000" dirty="0" err="1">
                              <a:solidFill>
                                <a:schemeClr val="tx1"/>
                              </a:solidFill>
                            </a:rPr>
                            <a:t>T</a:t>
                          </a:r>
                          <a:r>
                            <a:rPr lang="en-US" sz="1600" dirty="0">
                              <a:solidFill>
                                <a:schemeClr val="tx1"/>
                              </a:solidFill>
                            </a:rPr>
                            <a:t> &lt; 1.3 GeV/c</a:t>
                          </a:r>
                        </a:p>
                      </a:txBody>
                      <a:tcPr/>
                    </a:tc>
                    <a:tc>
                      <a:txBody>
                        <a:bodyPr/>
                        <a:lstStyle/>
                        <a:p>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3"/>
                              </a:solidFill>
                            </a:rPr>
                            <a:t>p: 0 GeV/c &lt; </a:t>
                          </a:r>
                          <a:r>
                            <a:rPr lang="en-US" sz="1600" dirty="0" err="1">
                              <a:solidFill>
                                <a:schemeClr val="accent3"/>
                              </a:solidFill>
                            </a:rPr>
                            <a:t>p</a:t>
                          </a:r>
                          <a:r>
                            <a:rPr lang="en-US" sz="1600" baseline="-25000" dirty="0" err="1">
                              <a:solidFill>
                                <a:schemeClr val="accent3"/>
                              </a:solidFill>
                            </a:rPr>
                            <a:t>T</a:t>
                          </a:r>
                          <a:r>
                            <a:rPr lang="en-US" sz="1600" dirty="0">
                              <a:solidFill>
                                <a:schemeClr val="accent3"/>
                              </a:solidFill>
                            </a:rPr>
                            <a:t> &lt; 1.3 GeV/c</a:t>
                          </a:r>
                        </a:p>
                      </a:txBody>
                      <a:tcPr/>
                    </a:tc>
                    <a:tc>
                      <a:txBody>
                        <a:bodyPr/>
                        <a:lstStyle/>
                        <a:p>
                          <a:endParaRPr lang="en-US" sz="1600" dirty="0">
                            <a:solidFill>
                              <a:schemeClr val="accent3"/>
                            </a:solidFill>
                          </a:endParaRPr>
                        </a:p>
                      </a:txBody>
                      <a:tcPr/>
                    </a:tc>
                    <a:extLst>
                      <a:ext uri="{0D108BD9-81ED-4DB2-BD59-A6C34878D82A}">
                        <a16:rowId xmlns:a16="http://schemas.microsoft.com/office/drawing/2014/main" val="1169887425"/>
                      </a:ext>
                    </a:extLst>
                  </a:tr>
                  <a:tr h="360110">
                    <a:tc>
                      <a:txBody>
                        <a:bodyPr/>
                        <a:lstStyle/>
                        <a:p>
                          <a:r>
                            <a:rPr lang="en-US" sz="1600" dirty="0"/>
                            <a:t>Q</a:t>
                          </a:r>
                          <a:r>
                            <a:rPr lang="en-US" sz="1600" baseline="30000" dirty="0"/>
                            <a:t>2</a:t>
                          </a:r>
                          <a:r>
                            <a:rPr lang="en-US" sz="1600" dirty="0"/>
                            <a:t> tagger</a:t>
                          </a:r>
                        </a:p>
                      </a:txBody>
                      <a:tcPr/>
                    </a:tc>
                    <a:tc>
                      <a:txBody>
                        <a:bodyPr/>
                        <a:lstStyle/>
                        <a:p>
                          <a:endParaRPr lang="en-US" sz="1600" dirty="0">
                            <a:solidFill>
                              <a:schemeClr val="tx1"/>
                            </a:solidFill>
                          </a:endParaRPr>
                        </a:p>
                      </a:txBody>
                      <a:tcPr/>
                    </a:tc>
                    <a:tc>
                      <a:txBody>
                        <a:bodyPr/>
                        <a:lstStyle/>
                        <a:p>
                          <a:r>
                            <a:rPr lang="en-US" sz="1600" dirty="0">
                              <a:solidFill>
                                <a:schemeClr val="tx1"/>
                              </a:solidFill>
                            </a:rPr>
                            <a:t>Q</a:t>
                          </a:r>
                          <a:r>
                            <a:rPr lang="en-US" sz="1600" baseline="30000" dirty="0">
                              <a:solidFill>
                                <a:schemeClr val="tx1"/>
                              </a:solidFill>
                            </a:rPr>
                            <a:t>2</a:t>
                          </a:r>
                          <a:r>
                            <a:rPr lang="en-US" sz="1600" dirty="0">
                              <a:solidFill>
                                <a:schemeClr val="tx1"/>
                              </a:solidFill>
                            </a:rPr>
                            <a:t>&lt; 0.1 GeV</a:t>
                          </a:r>
                        </a:p>
                      </a:txBody>
                      <a:tcPr/>
                    </a:tc>
                    <a:tc>
                      <a:txBody>
                        <a:bodyPr/>
                        <a:lstStyle/>
                        <a:p>
                          <a:endParaRPr lang="en-US" sz="1600" dirty="0">
                            <a:solidFill>
                              <a:schemeClr val="accent3"/>
                            </a:solidFill>
                          </a:endParaRPr>
                        </a:p>
                      </a:txBody>
                      <a:tcPr/>
                    </a:tc>
                    <a:tc>
                      <a:txBody>
                        <a:bodyPr/>
                        <a:lstStyle/>
                        <a:p>
                          <a:endParaRPr lang="en-US" sz="1600" dirty="0">
                            <a:solidFill>
                              <a:schemeClr val="accent3"/>
                            </a:solidFill>
                          </a:endParaRPr>
                        </a:p>
                      </a:txBody>
                      <a:tcPr/>
                    </a:tc>
                    <a:extLst>
                      <a:ext uri="{0D108BD9-81ED-4DB2-BD59-A6C34878D82A}">
                        <a16:rowId xmlns:a16="http://schemas.microsoft.com/office/drawing/2014/main" val="968523664"/>
                      </a:ext>
                    </a:extLst>
                  </a:tr>
                  <a:tr h="360110">
                    <a:tc>
                      <a:txBody>
                        <a:bodyPr/>
                        <a:lstStyle/>
                        <a:p>
                          <a:r>
                            <a:rPr lang="en-US" sz="1600" dirty="0"/>
                            <a:t>Crossing angle</a:t>
                          </a:r>
                        </a:p>
                      </a:txBody>
                      <a:tcPr/>
                    </a:tc>
                    <a:tc gridSpan="2">
                      <a:txBody>
                        <a:bodyPr/>
                        <a:lstStyle/>
                        <a:p>
                          <a:pPr algn="ctr"/>
                          <a:r>
                            <a:rPr lang="en-US" sz="1600" dirty="0">
                              <a:solidFill>
                                <a:schemeClr val="tx1"/>
                              </a:solidFill>
                            </a:rPr>
                            <a:t>25 </a:t>
                          </a:r>
                          <a:r>
                            <a:rPr lang="en-US" sz="1600" dirty="0" err="1">
                              <a:solidFill>
                                <a:schemeClr val="tx1"/>
                              </a:solidFill>
                            </a:rPr>
                            <a:t>mrad</a:t>
                          </a:r>
                          <a:r>
                            <a:rPr lang="en-US" sz="1600" dirty="0">
                              <a:solidFill>
                                <a:schemeClr val="tx1"/>
                              </a:solidFill>
                            </a:rPr>
                            <a:t> </a:t>
                          </a:r>
                        </a:p>
                      </a:txBody>
                      <a:tcPr/>
                    </a:tc>
                    <a:tc hMerge="1">
                      <a:txBody>
                        <a:bodyPr/>
                        <a:lstStyle/>
                        <a:p>
                          <a:endParaRPr lang="en-US"/>
                        </a:p>
                      </a:txBody>
                      <a:tcPr/>
                    </a:tc>
                    <a:tc gridSpan="2">
                      <a:txBody>
                        <a:bodyPr/>
                        <a:lstStyle/>
                        <a:p>
                          <a:pPr algn="ctr"/>
                          <a:r>
                            <a:rPr lang="en-US" sz="1600" dirty="0">
                              <a:solidFill>
                                <a:schemeClr val="accent3"/>
                              </a:solidFill>
                            </a:rPr>
                            <a:t>35 </a:t>
                          </a:r>
                          <a:r>
                            <a:rPr lang="en-US" sz="1600" dirty="0" err="1">
                              <a:solidFill>
                                <a:schemeClr val="accent3"/>
                              </a:solidFill>
                            </a:rPr>
                            <a:t>mrad</a:t>
                          </a:r>
                          <a:endParaRPr lang="en-US" sz="1600" dirty="0">
                            <a:solidFill>
                              <a:schemeClr val="accent3"/>
                            </a:solidFill>
                          </a:endParaRPr>
                        </a:p>
                      </a:txBody>
                      <a:tcPr/>
                    </a:tc>
                    <a:tc hMerge="1">
                      <a:txBody>
                        <a:bodyPr/>
                        <a:lstStyle/>
                        <a:p>
                          <a:endParaRPr lang="en-US"/>
                        </a:p>
                      </a:txBody>
                      <a:tcPr/>
                    </a:tc>
                    <a:extLst>
                      <a:ext uri="{0D108BD9-81ED-4DB2-BD59-A6C34878D82A}">
                        <a16:rowId xmlns:a16="http://schemas.microsoft.com/office/drawing/2014/main" val="3935991341"/>
                      </a:ext>
                    </a:extLst>
                  </a:tr>
                </a:tbl>
              </a:graphicData>
            </a:graphic>
          </p:graphicFrame>
        </mc:Fallback>
      </mc:AlternateContent>
      <p:sp>
        <p:nvSpPr>
          <p:cNvPr id="8" name="Title 3">
            <a:extLst>
              <a:ext uri="{FF2B5EF4-FFF2-40B4-BE49-F238E27FC236}">
                <a16:creationId xmlns:a16="http://schemas.microsoft.com/office/drawing/2014/main" id="{B9F4C70E-0991-4AF8-BEAA-9D0CE5DBF5BE}"/>
              </a:ext>
            </a:extLst>
          </p:cNvPr>
          <p:cNvSpPr txBox="1">
            <a:spLocks/>
          </p:cNvSpPr>
          <p:nvPr/>
        </p:nvSpPr>
        <p:spPr>
          <a:xfrm>
            <a:off x="0" y="2283"/>
            <a:ext cx="9144000" cy="58466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Comic Sans MS"/>
                <a:ea typeface="Arial" charset="0"/>
                <a:cs typeface="Comic Sans M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US" dirty="0">
                <a:latin typeface="Arial"/>
              </a:rPr>
              <a:t>IR Requirements and Parameters</a:t>
            </a:r>
            <a:endParaRPr kumimoji="0" lang="en-US" sz="2800" b="1" i="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endParaRPr>
          </a:p>
        </p:txBody>
      </p:sp>
      <p:sp>
        <p:nvSpPr>
          <p:cNvPr id="9" name="TextBox 8">
            <a:extLst>
              <a:ext uri="{FF2B5EF4-FFF2-40B4-BE49-F238E27FC236}">
                <a16:creationId xmlns:a16="http://schemas.microsoft.com/office/drawing/2014/main" id="{E52A9413-B7A9-4526-A133-236956190999}"/>
              </a:ext>
            </a:extLst>
          </p:cNvPr>
          <p:cNvSpPr txBox="1"/>
          <p:nvPr/>
        </p:nvSpPr>
        <p:spPr>
          <a:xfrm>
            <a:off x="348791" y="475534"/>
            <a:ext cx="8471678" cy="369332"/>
          </a:xfrm>
          <a:prstGeom prst="rect">
            <a:avLst/>
          </a:prstGeom>
          <a:noFill/>
        </p:spPr>
        <p:txBody>
          <a:bodyPr wrap="none" rtlCol="0">
            <a:spAutoFit/>
          </a:bodyPr>
          <a:lstStyle/>
          <a:p>
            <a:r>
              <a:rPr lang="en-US" i="1" dirty="0"/>
              <a:t>(from talk of Angelika Drees and Randy Gamage at DPAP meeting December 13-15, 2021)</a:t>
            </a:r>
          </a:p>
        </p:txBody>
      </p:sp>
    </p:spTree>
    <p:extLst>
      <p:ext uri="{BB962C8B-B14F-4D97-AF65-F5344CB8AC3E}">
        <p14:creationId xmlns:p14="http://schemas.microsoft.com/office/powerpoint/2010/main" val="366739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353F9E-831A-4E58-83B5-91234CD55C78}"/>
              </a:ext>
            </a:extLst>
          </p:cNvPr>
          <p:cNvSpPr txBox="1"/>
          <p:nvPr/>
        </p:nvSpPr>
        <p:spPr>
          <a:xfrm>
            <a:off x="311765" y="517803"/>
            <a:ext cx="8581978" cy="6340197"/>
          </a:xfrm>
          <a:prstGeom prst="rect">
            <a:avLst/>
          </a:prstGeom>
          <a:noFill/>
        </p:spPr>
        <p:txBody>
          <a:bodyPr wrap="square" rtlCol="0">
            <a:spAutoFit/>
          </a:bodyPr>
          <a:lstStyle/>
          <a:p>
            <a:pPr marL="0" marR="0" algn="ctr">
              <a:spcBef>
                <a:spcPts val="0"/>
              </a:spcBef>
              <a:spcAft>
                <a:spcPts val="0"/>
              </a:spcAft>
            </a:pPr>
            <a:r>
              <a:rPr lang="en-US" sz="2800" b="1" dirty="0">
                <a:solidFill>
                  <a:srgbClr val="000000"/>
                </a:solidFill>
                <a:effectLst/>
                <a:ea typeface="MS Mincho" panose="02020609040205080304" pitchFamily="49" charset="-128"/>
                <a:cs typeface="Times New Roman" panose="02020603050405020304" pitchFamily="18" charset="0"/>
              </a:rPr>
              <a:t>Maximizing the Scientific Output of the EIC</a:t>
            </a:r>
            <a:endParaRPr lang="en-US" sz="1800" dirty="0">
              <a:effectLst/>
              <a:ea typeface="MS Mincho" panose="02020609040205080304" pitchFamily="49" charset="-128"/>
              <a:cs typeface="Times New Roman" panose="02020603050405020304" pitchFamily="18" charset="0"/>
            </a:endParaRPr>
          </a:p>
          <a:p>
            <a:pPr marL="0" marR="0" algn="ctr">
              <a:spcBef>
                <a:spcPts val="0"/>
              </a:spcBef>
              <a:spcAft>
                <a:spcPts val="0"/>
              </a:spcAft>
            </a:pPr>
            <a:r>
              <a:rPr lang="en-US" sz="1800" i="1" dirty="0">
                <a:solidFill>
                  <a:srgbClr val="000000"/>
                </a:solidFill>
                <a:effectLst/>
                <a:ea typeface="MS Mincho" panose="02020609040205080304" pitchFamily="49" charset="-128"/>
                <a:cs typeface="Times New Roman" panose="02020603050405020304" pitchFamily="18" charset="0"/>
              </a:rPr>
              <a:t>Electron-Ion Collider User Group Steering Committee</a:t>
            </a:r>
            <a:endParaRPr lang="en-US" sz="1800" dirty="0">
              <a:effectLst/>
              <a:ea typeface="MS Mincho" panose="02020609040205080304" pitchFamily="49" charset="-128"/>
              <a:cs typeface="Times New Roman" panose="02020603050405020304" pitchFamily="18" charset="0"/>
            </a:endParaRPr>
          </a:p>
          <a:p>
            <a:endParaRPr lang="en-US" dirty="0"/>
          </a:p>
          <a:p>
            <a:r>
              <a:rPr lang="en-US" sz="1800" dirty="0">
                <a:solidFill>
                  <a:srgbClr val="000000"/>
                </a:solidFill>
                <a:effectLst/>
                <a:ea typeface="MS Mincho" panose="02020609040205080304" pitchFamily="49" charset="-128"/>
                <a:cs typeface="Times New Roman" panose="02020603050405020304" pitchFamily="18" charset="0"/>
              </a:rPr>
              <a:t>The Electron-Ion Collider – The Benefits of Two Detectors</a:t>
            </a:r>
          </a:p>
          <a:p>
            <a:endParaRPr lang="en-US" dirty="0">
              <a:solidFill>
                <a:srgbClr val="000000"/>
              </a:solidFill>
              <a:ea typeface="MS Mincho" panose="02020609040205080304" pitchFamily="49" charset="-128"/>
              <a:cs typeface="Times New Roman" panose="02020603050405020304" pitchFamily="18" charset="0"/>
            </a:endParaRPr>
          </a:p>
          <a:p>
            <a:r>
              <a:rPr lang="en-US" dirty="0"/>
              <a:t>The Electron-Ion Collider's Golden Opportunity for Two Detectors</a:t>
            </a:r>
          </a:p>
          <a:p>
            <a:pPr marL="742950" lvl="1" indent="-285750">
              <a:buFont typeface="Arial" panose="020B0604020202020204" pitchFamily="34" charset="0"/>
              <a:buChar char="•"/>
            </a:pPr>
            <a:r>
              <a:rPr lang="en-US" dirty="0"/>
              <a:t>Lessons from History</a:t>
            </a:r>
          </a:p>
          <a:p>
            <a:pPr marL="742950" lvl="1" indent="-285750">
              <a:buFont typeface="Arial" panose="020B0604020202020204" pitchFamily="34" charset="0"/>
              <a:buChar char="•"/>
            </a:pPr>
            <a:r>
              <a:rPr lang="en-US" dirty="0"/>
              <a:t>Detector Redundancy and Complementarity</a:t>
            </a:r>
          </a:p>
          <a:p>
            <a:pPr lvl="1"/>
            <a:r>
              <a:rPr lang="en-US" dirty="0"/>
              <a:t>Sidebar on Science Discovery Relies on Independent Experimental Confirmation</a:t>
            </a:r>
          </a:p>
          <a:p>
            <a:pPr marL="742950" lvl="1" indent="-285750">
              <a:buFont typeface="Arial" panose="020B0604020202020204" pitchFamily="34" charset="0"/>
              <a:buChar char="•"/>
            </a:pPr>
            <a:r>
              <a:rPr lang="en-US" dirty="0"/>
              <a:t>Taking Advantage of the RHIC/EIC Collider Layout</a:t>
            </a:r>
          </a:p>
          <a:p>
            <a:endParaRPr lang="en-US" dirty="0"/>
          </a:p>
          <a:p>
            <a:r>
              <a:rPr lang="en-US" dirty="0"/>
              <a:t>A Gateway to Innovation and International Collaboration</a:t>
            </a:r>
          </a:p>
          <a:p>
            <a:pPr marL="742950" lvl="1" indent="-285750">
              <a:buFont typeface="Arial" panose="020B0604020202020204" pitchFamily="34" charset="0"/>
              <a:buChar char="•"/>
            </a:pPr>
            <a:r>
              <a:rPr lang="en-US" dirty="0"/>
              <a:t>Two Detectors are More than 1+1</a:t>
            </a:r>
          </a:p>
          <a:p>
            <a:pPr marL="742950" lvl="1" indent="-285750">
              <a:buFont typeface="Arial" panose="020B0604020202020204" pitchFamily="34" charset="0"/>
              <a:buChar char="•"/>
            </a:pPr>
            <a:r>
              <a:rPr lang="en-US" dirty="0"/>
              <a:t>The Path to New Ideas</a:t>
            </a:r>
          </a:p>
          <a:p>
            <a:pPr lvl="1"/>
            <a:r>
              <a:rPr lang="en-US" dirty="0"/>
              <a:t>Sidebar on Radiation Therapy – Pushing the Envelope of Nuclear Physics Technology</a:t>
            </a:r>
          </a:p>
          <a:p>
            <a:endParaRPr lang="en-US" dirty="0"/>
          </a:p>
          <a:p>
            <a:r>
              <a:rPr lang="en-US" dirty="0"/>
              <a:t>A Long-Term Investment in Your Country’s Vitality</a:t>
            </a:r>
          </a:p>
          <a:p>
            <a:endParaRPr lang="en-US" dirty="0"/>
          </a:p>
          <a:p>
            <a:r>
              <a:rPr lang="en-US" dirty="0">
                <a:solidFill>
                  <a:srgbClr val="0000FF"/>
                </a:solidFill>
                <a:highlight>
                  <a:srgbClr val="FFFF00"/>
                </a:highlight>
              </a:rPr>
              <a:t>Brochure is eight pages, saw initial feedback from </a:t>
            </a:r>
            <a:r>
              <a:rPr lang="en-US" dirty="0" err="1">
                <a:solidFill>
                  <a:srgbClr val="0000FF"/>
                </a:solidFill>
                <a:highlight>
                  <a:srgbClr val="FFFF00"/>
                </a:highlight>
              </a:rPr>
              <a:t>JLab</a:t>
            </a:r>
            <a:r>
              <a:rPr lang="en-US" dirty="0">
                <a:solidFill>
                  <a:srgbClr val="0000FF"/>
                </a:solidFill>
                <a:highlight>
                  <a:srgbClr val="FFFF00"/>
                </a:highlight>
              </a:rPr>
              <a:t> science writer and folded in input from 10 external readers from around the globe, with some ties to international agencies.</a:t>
            </a:r>
          </a:p>
          <a:p>
            <a:r>
              <a:rPr lang="en-US" dirty="0">
                <a:solidFill>
                  <a:srgbClr val="0000FF"/>
                </a:solidFill>
                <a:highlight>
                  <a:srgbClr val="FFFF00"/>
                </a:highlight>
              </a:rPr>
              <a:t>Now in hands of </a:t>
            </a:r>
            <a:r>
              <a:rPr lang="en-US" dirty="0" err="1">
                <a:solidFill>
                  <a:srgbClr val="0000FF"/>
                </a:solidFill>
                <a:highlight>
                  <a:srgbClr val="FFFF00"/>
                </a:highlight>
              </a:rPr>
              <a:t>JLab</a:t>
            </a:r>
            <a:r>
              <a:rPr lang="en-US" dirty="0">
                <a:solidFill>
                  <a:srgbClr val="0000FF"/>
                </a:solidFill>
                <a:highlight>
                  <a:srgbClr val="FFFF00"/>
                </a:highlight>
              </a:rPr>
              <a:t> and BNL media people for final version.</a:t>
            </a:r>
          </a:p>
          <a:p>
            <a:pPr marL="285750" indent="-285750">
              <a:buFont typeface="Arial" panose="020B0604020202020204" pitchFamily="34" charset="0"/>
              <a:buChar char="•"/>
            </a:pPr>
            <a:endParaRPr lang="en-US" dirty="0"/>
          </a:p>
        </p:txBody>
      </p:sp>
      <p:sp>
        <p:nvSpPr>
          <p:cNvPr id="23" name="Title 3">
            <a:extLst>
              <a:ext uri="{FF2B5EF4-FFF2-40B4-BE49-F238E27FC236}">
                <a16:creationId xmlns:a16="http://schemas.microsoft.com/office/drawing/2014/main" id="{7047B308-C8AD-4CDF-B416-B465E32B66E0}"/>
              </a:ext>
            </a:extLst>
          </p:cNvPr>
          <p:cNvSpPr txBox="1">
            <a:spLocks/>
          </p:cNvSpPr>
          <p:nvPr/>
        </p:nvSpPr>
        <p:spPr>
          <a:xfrm>
            <a:off x="0" y="2283"/>
            <a:ext cx="9144000" cy="58466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Comic Sans MS"/>
                <a:ea typeface="Arial" charset="0"/>
                <a:cs typeface="Comic Sans M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800" b="1" i="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rPr>
              <a:t>EIC User Group </a:t>
            </a:r>
            <a:r>
              <a:rPr lang="en-US" dirty="0">
                <a:latin typeface="Arial"/>
              </a:rPr>
              <a:t>2</a:t>
            </a:r>
            <a:r>
              <a:rPr lang="en-US" baseline="30000" dirty="0">
                <a:latin typeface="Arial"/>
              </a:rPr>
              <a:t>nd</a:t>
            </a:r>
            <a:r>
              <a:rPr lang="en-US" dirty="0">
                <a:latin typeface="Arial"/>
              </a:rPr>
              <a:t> Detector/IR Brochure</a:t>
            </a:r>
            <a:endParaRPr kumimoji="0" lang="en-US" sz="2800" b="1" i="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endParaRPr>
          </a:p>
        </p:txBody>
      </p:sp>
      <p:sp>
        <p:nvSpPr>
          <p:cNvPr id="7" name="Slide Number Placeholder 1">
            <a:extLst>
              <a:ext uri="{FF2B5EF4-FFF2-40B4-BE49-F238E27FC236}">
                <a16:creationId xmlns:a16="http://schemas.microsoft.com/office/drawing/2014/main" id="{35E764EA-E429-458A-B8BD-7EB36C2D1B26}"/>
              </a:ext>
            </a:extLst>
          </p:cNvPr>
          <p:cNvSpPr>
            <a:spLocks noGrp="1"/>
          </p:cNvSpPr>
          <p:nvPr>
            <p:ph type="sldNum" sz="quarter" idx="12"/>
          </p:nvPr>
        </p:nvSpPr>
        <p:spPr>
          <a:xfrm>
            <a:off x="7068332" y="6447791"/>
            <a:ext cx="2057400" cy="365125"/>
          </a:xfrm>
        </p:spPr>
        <p:txBody>
          <a:bodyPr/>
          <a:lstStyle/>
          <a:p>
            <a:fld id="{893C5830-40F3-F04E-B2E3-10E6672BA8FF}" type="slidenum">
              <a:rPr lang="en-US" smtClean="0"/>
              <a:t>11</a:t>
            </a:fld>
            <a:endParaRPr lang="en-US" dirty="0"/>
          </a:p>
        </p:txBody>
      </p:sp>
    </p:spTree>
    <p:extLst>
      <p:ext uri="{BB962C8B-B14F-4D97-AF65-F5344CB8AC3E}">
        <p14:creationId xmlns:p14="http://schemas.microsoft.com/office/powerpoint/2010/main" val="3397427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F685D-BAEE-4C2B-97E0-CF6758EF2A66}"/>
              </a:ext>
            </a:extLst>
          </p:cNvPr>
          <p:cNvSpPr>
            <a:spLocks noGrp="1"/>
          </p:cNvSpPr>
          <p:nvPr>
            <p:ph type="title"/>
          </p:nvPr>
        </p:nvSpPr>
        <p:spPr/>
        <p:txBody>
          <a:bodyPr/>
          <a:lstStyle/>
          <a:p>
            <a:r>
              <a:rPr lang="en-US" sz="2800" dirty="0"/>
              <a:t>Strategy for Detector 1 and 2</a:t>
            </a:r>
            <a:r>
              <a:rPr lang="en-US" sz="2800" baseline="30000" dirty="0"/>
              <a:t>nd</a:t>
            </a:r>
            <a:r>
              <a:rPr lang="en-US" sz="2800" dirty="0"/>
              <a:t> IR/Detector 2 </a:t>
            </a:r>
            <a:endParaRPr lang="en-US" dirty="0"/>
          </a:p>
        </p:txBody>
      </p:sp>
      <p:sp>
        <p:nvSpPr>
          <p:cNvPr id="3" name="Slide Number Placeholder 2">
            <a:extLst>
              <a:ext uri="{FF2B5EF4-FFF2-40B4-BE49-F238E27FC236}">
                <a16:creationId xmlns:a16="http://schemas.microsoft.com/office/drawing/2014/main" id="{64FB0184-84ED-4467-BDD0-6C7F6F67161B}"/>
              </a:ext>
            </a:extLst>
          </p:cNvPr>
          <p:cNvSpPr>
            <a:spLocks noGrp="1"/>
          </p:cNvSpPr>
          <p:nvPr>
            <p:ph type="sldNum" sz="quarter" idx="12"/>
          </p:nvPr>
        </p:nvSpPr>
        <p:spPr/>
        <p:txBody>
          <a:bodyPr/>
          <a:lstStyle/>
          <a:p>
            <a:fld id="{893C5830-40F3-F04E-B2E3-10E6672BA8FF}" type="slidenum">
              <a:rPr lang="en-US" smtClean="0"/>
              <a:pPr/>
              <a:t>12</a:t>
            </a:fld>
            <a:endParaRPr lang="en-US"/>
          </a:p>
        </p:txBody>
      </p:sp>
      <p:sp>
        <p:nvSpPr>
          <p:cNvPr id="5" name="Content Placeholder 2">
            <a:extLst>
              <a:ext uri="{FF2B5EF4-FFF2-40B4-BE49-F238E27FC236}">
                <a16:creationId xmlns:a16="http://schemas.microsoft.com/office/drawing/2014/main" id="{708705D8-4E79-423A-A535-AB1BD9B1396E}"/>
              </a:ext>
            </a:extLst>
          </p:cNvPr>
          <p:cNvSpPr txBox="1">
            <a:spLocks/>
          </p:cNvSpPr>
          <p:nvPr/>
        </p:nvSpPr>
        <p:spPr>
          <a:xfrm>
            <a:off x="219075" y="782230"/>
            <a:ext cx="8772525" cy="6030686"/>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rgbClr val="0432FF"/>
              </a:buClr>
              <a:buFont typeface="Wingdings" pitchFamily="2" charset="2"/>
              <a:buChar char="q"/>
            </a:pPr>
            <a:r>
              <a:rPr lang="en-US" dirty="0"/>
              <a:t> EIC with two interaction regions and detectors</a:t>
            </a:r>
          </a:p>
          <a:p>
            <a:pPr lvl="1">
              <a:spcAft>
                <a:spcPts val="600"/>
              </a:spcAft>
              <a:buClr>
                <a:srgbClr val="0432FF"/>
              </a:buClr>
              <a:buFont typeface="Wingdings" pitchFamily="2" charset="2"/>
              <a:buChar char="Ø"/>
            </a:pPr>
            <a:r>
              <a:rPr lang="en-US" dirty="0"/>
              <a:t>Ensures a robust EIC physics program and enhances the science reach.</a:t>
            </a:r>
          </a:p>
          <a:p>
            <a:pPr>
              <a:spcAft>
                <a:spcPts val="600"/>
              </a:spcAft>
              <a:buClr>
                <a:srgbClr val="0432FF"/>
              </a:buClr>
              <a:buFont typeface="Wingdings" pitchFamily="2" charset="2"/>
              <a:buChar char="q"/>
            </a:pPr>
            <a:r>
              <a:rPr lang="en-US" dirty="0"/>
              <a:t> The DOE-NP supported EIC Project includes one detector and one IR</a:t>
            </a:r>
          </a:p>
          <a:p>
            <a:pPr lvl="1">
              <a:spcAft>
                <a:spcPts val="600"/>
              </a:spcAft>
              <a:buClr>
                <a:srgbClr val="0432FF"/>
              </a:buClr>
              <a:buFont typeface="Wingdings" pitchFamily="2" charset="2"/>
              <a:buChar char="Ø"/>
            </a:pPr>
            <a:r>
              <a:rPr lang="en-US" dirty="0"/>
              <a:t>The included detector is ~70% scope as carried by the US-DOE EIC Project and ~30% international or in-kind scope.</a:t>
            </a:r>
          </a:p>
          <a:p>
            <a:pPr lvl="1">
              <a:spcAft>
                <a:spcPts val="600"/>
              </a:spcAft>
              <a:buClr>
                <a:srgbClr val="0432FF"/>
              </a:buClr>
              <a:buFont typeface="Wingdings" pitchFamily="2" charset="2"/>
              <a:buChar char="Ø"/>
            </a:pPr>
            <a:r>
              <a:rPr lang="en-US" dirty="0"/>
              <a:t>The </a:t>
            </a:r>
            <a:r>
              <a:rPr lang="en-US" dirty="0">
                <a:latin typeface="Arial"/>
                <a:cs typeface="Arial"/>
              </a:rPr>
              <a:t>call for Expression of Interest was a crucial step to get guidance on the EIC detector scope.</a:t>
            </a:r>
            <a:endParaRPr lang="en-US" dirty="0"/>
          </a:p>
          <a:p>
            <a:pPr>
              <a:spcAft>
                <a:spcPts val="600"/>
              </a:spcAft>
              <a:buClr>
                <a:srgbClr val="0432FF"/>
              </a:buClr>
              <a:buFont typeface="Wingdings" pitchFamily="2" charset="2"/>
              <a:buChar char="q"/>
            </a:pPr>
            <a:r>
              <a:rPr lang="en-US" dirty="0"/>
              <a:t> IR2 and detector concepts needed now</a:t>
            </a:r>
          </a:p>
          <a:p>
            <a:pPr lvl="1">
              <a:spcAft>
                <a:spcPts val="600"/>
              </a:spcAft>
              <a:buClr>
                <a:srgbClr val="0432FF"/>
              </a:buClr>
              <a:buFont typeface="Wingdings" pitchFamily="2" charset="2"/>
              <a:buChar char="Ø"/>
            </a:pPr>
            <a:r>
              <a:rPr lang="en-US" dirty="0"/>
              <a:t>Informs strategies for achieving IR2 and detector</a:t>
            </a:r>
          </a:p>
          <a:p>
            <a:pPr lvl="1">
              <a:spcAft>
                <a:spcPts val="600"/>
              </a:spcAft>
              <a:buClr>
                <a:srgbClr val="0432FF"/>
              </a:buClr>
              <a:buFont typeface="Wingdings" pitchFamily="2" charset="2"/>
              <a:buChar char="Ø"/>
            </a:pPr>
            <a:r>
              <a:rPr lang="en-US" dirty="0"/>
              <a:t>Influences project decisions on IR1 and detector</a:t>
            </a:r>
          </a:p>
          <a:p>
            <a:pPr lvl="1">
              <a:spcAft>
                <a:spcPts val="600"/>
              </a:spcAft>
              <a:buClr>
                <a:srgbClr val="0432FF"/>
              </a:buClr>
              <a:buFont typeface="Wingdings" pitchFamily="2" charset="2"/>
              <a:buChar char="Ø"/>
            </a:pPr>
            <a:r>
              <a:rPr lang="en-US" dirty="0"/>
              <a:t>EIC project schedule is an important planning constraint</a:t>
            </a:r>
          </a:p>
          <a:p>
            <a:pPr lvl="1">
              <a:spcAft>
                <a:spcPts val="600"/>
              </a:spcAft>
              <a:buClr>
                <a:srgbClr val="0432FF"/>
              </a:buClr>
              <a:buFont typeface="Wingdings" pitchFamily="2" charset="2"/>
              <a:buChar char="Ø"/>
            </a:pPr>
            <a:r>
              <a:rPr lang="en-US" dirty="0"/>
              <a:t>We do have a little more time for a 2nd EIC detector and IR – to be ready by CD-4</a:t>
            </a:r>
          </a:p>
          <a:p>
            <a:pPr>
              <a:spcAft>
                <a:spcPts val="600"/>
              </a:spcAft>
              <a:buClr>
                <a:srgbClr val="0432FF"/>
              </a:buClr>
              <a:buFont typeface="Wingdings" pitchFamily="2" charset="2"/>
              <a:buChar char="q"/>
            </a:pPr>
            <a:r>
              <a:rPr lang="en-US" dirty="0"/>
              <a:t> Major effort needed to secure resources (~$500M)</a:t>
            </a:r>
          </a:p>
          <a:p>
            <a:pPr lvl="1">
              <a:spcAft>
                <a:spcPts val="600"/>
              </a:spcAft>
              <a:buClr>
                <a:srgbClr val="0432FF"/>
              </a:buClr>
              <a:buFont typeface="Wingdings" pitchFamily="2" charset="2"/>
              <a:buChar char="Ø"/>
            </a:pPr>
            <a:r>
              <a:rPr lang="en-US" dirty="0">
                <a:solidFill>
                  <a:srgbClr val="0432FF"/>
                </a:solidFill>
              </a:rPr>
              <a:t>Second detector may be opposite in scope, ~70% international or in-kind and ~30% </a:t>
            </a:r>
            <a:r>
              <a:rPr lang="en-US" dirty="0"/>
              <a:t>possibly a DOE Major Item of Equipment (MIE) project</a:t>
            </a:r>
          </a:p>
          <a:p>
            <a:pPr lvl="1">
              <a:spcAft>
                <a:spcPts val="600"/>
              </a:spcAft>
              <a:buClr>
                <a:srgbClr val="0432FF"/>
              </a:buClr>
              <a:buFont typeface="Wingdings" pitchFamily="2" charset="2"/>
              <a:buChar char="Ø"/>
            </a:pPr>
            <a:r>
              <a:rPr lang="en-US" dirty="0"/>
              <a:t>Significant international engagement is </a:t>
            </a:r>
            <a:r>
              <a:rPr lang="en-US" dirty="0">
                <a:solidFill>
                  <a:srgbClr val="0432FF"/>
                </a:solidFill>
              </a:rPr>
              <a:t>needed for 2</a:t>
            </a:r>
            <a:r>
              <a:rPr lang="en-US" baseline="30000" dirty="0">
                <a:solidFill>
                  <a:srgbClr val="0432FF"/>
                </a:solidFill>
              </a:rPr>
              <a:t>nd</a:t>
            </a:r>
            <a:r>
              <a:rPr lang="en-US" dirty="0">
                <a:solidFill>
                  <a:srgbClr val="0432FF"/>
                </a:solidFill>
              </a:rPr>
              <a:t> detector and 2</a:t>
            </a:r>
            <a:r>
              <a:rPr lang="en-US" baseline="30000" dirty="0">
                <a:solidFill>
                  <a:srgbClr val="0432FF"/>
                </a:solidFill>
              </a:rPr>
              <a:t>nd</a:t>
            </a:r>
            <a:r>
              <a:rPr lang="en-US" dirty="0">
                <a:solidFill>
                  <a:srgbClr val="0432FF"/>
                </a:solidFill>
              </a:rPr>
              <a:t> IR</a:t>
            </a:r>
          </a:p>
          <a:p>
            <a:pPr lvl="1">
              <a:spcAft>
                <a:spcPts val="600"/>
              </a:spcAft>
              <a:buClr>
                <a:srgbClr val="0432FF"/>
              </a:buClr>
              <a:buFont typeface="Wingdings" pitchFamily="2" charset="2"/>
              <a:buChar char="Ø"/>
            </a:pPr>
            <a:r>
              <a:rPr lang="en-US" dirty="0"/>
              <a:t>Many bi-lateral meetings with potential partners underway to discuss opportunities in accelerator and experimental areas</a:t>
            </a:r>
          </a:p>
        </p:txBody>
      </p:sp>
    </p:spTree>
    <p:extLst>
      <p:ext uri="{BB962C8B-B14F-4D97-AF65-F5344CB8AC3E}">
        <p14:creationId xmlns:p14="http://schemas.microsoft.com/office/powerpoint/2010/main" val="370261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C856E-9368-B748-B479-B7051F2040E6}"/>
              </a:ext>
            </a:extLst>
          </p:cNvPr>
          <p:cNvSpPr>
            <a:spLocks noGrp="1"/>
          </p:cNvSpPr>
          <p:nvPr>
            <p:ph idx="1"/>
          </p:nvPr>
        </p:nvSpPr>
        <p:spPr>
          <a:xfrm>
            <a:off x="12782" y="606175"/>
            <a:ext cx="9144000" cy="5604510"/>
          </a:xfrm>
        </p:spPr>
        <p:txBody>
          <a:bodyPr>
            <a:normAutofit lnSpcReduction="10000"/>
          </a:bodyPr>
          <a:lstStyle/>
          <a:p>
            <a:r>
              <a:rPr lang="en-US" dirty="0"/>
              <a:t> </a:t>
            </a:r>
            <a:r>
              <a:rPr lang="en-US" sz="2000" dirty="0"/>
              <a:t>All material to simulate physics at 18 GeV x 275 GeV has been posted at  </a:t>
            </a:r>
            <a:r>
              <a:rPr lang="en-US" sz="2000" dirty="0">
                <a:hlinkClick r:id="rId2"/>
              </a:rPr>
              <a:t>https://indico.bnl.gov/event/10974/contributions/51160/</a:t>
            </a:r>
            <a:endParaRPr lang="en-US" sz="2000" dirty="0"/>
          </a:p>
          <a:p>
            <a:pPr lvl="1">
              <a:buFont typeface="Wingdings" pitchFamily="2" charset="2"/>
              <a:buChar char="Ø"/>
            </a:pPr>
            <a:r>
              <a:rPr lang="en-US" sz="1800" dirty="0"/>
              <a:t>Detailed Read-Me how to use all the provided information</a:t>
            </a:r>
          </a:p>
          <a:p>
            <a:r>
              <a:rPr lang="en-US" dirty="0"/>
              <a:t> </a:t>
            </a:r>
            <a:r>
              <a:rPr lang="en-US" sz="2000" dirty="0">
                <a:solidFill>
                  <a:srgbClr val="0432FF"/>
                </a:solidFill>
              </a:rPr>
              <a:t>Remember what is NOT yet done:</a:t>
            </a:r>
          </a:p>
          <a:p>
            <a:pPr lvl="1">
              <a:buFont typeface="Wingdings" pitchFamily="2" charset="2"/>
              <a:buChar char="Ø"/>
            </a:pPr>
            <a:r>
              <a:rPr lang="en-US" sz="2000" dirty="0"/>
              <a:t>a full integration of the 2</a:t>
            </a:r>
            <a:r>
              <a:rPr lang="en-US" sz="2000" baseline="30000" dirty="0"/>
              <a:t>nd</a:t>
            </a:r>
            <a:r>
              <a:rPr lang="en-US" sz="2000" dirty="0"/>
              <a:t> IR into the EIC accelerator</a:t>
            </a:r>
          </a:p>
          <a:p>
            <a:pPr lvl="1">
              <a:buFont typeface="Wingdings" pitchFamily="2" charset="2"/>
              <a:buChar char="Ø"/>
            </a:pPr>
            <a:r>
              <a:rPr lang="en-US" sz="2000" dirty="0"/>
              <a:t>machine checks for operations</a:t>
            </a:r>
          </a:p>
          <a:p>
            <a:pPr lvl="1">
              <a:buFont typeface="Wingdings" pitchFamily="2" charset="2"/>
              <a:buChar char="Ø"/>
            </a:pPr>
            <a:r>
              <a:rPr lang="en-US" sz="2000" dirty="0"/>
              <a:t>any background simulations, i.e. beam gas and SR</a:t>
            </a:r>
          </a:p>
          <a:p>
            <a:pPr lvl="1">
              <a:buFont typeface="Wingdings" pitchFamily="2" charset="2"/>
              <a:buChar char="Ø"/>
            </a:pPr>
            <a:r>
              <a:rPr lang="en-US" sz="2000" dirty="0"/>
              <a:t>no design of the SR masks and simulations how effective the collimator system is with 2 IR </a:t>
            </a:r>
            <a:r>
              <a:rPr lang="en-US" sz="2000" dirty="0">
                <a:sym typeface="Wingdings" pitchFamily="2" charset="2"/>
              </a:rPr>
              <a:t> but as electron beam is not touched should be the same as IP-6</a:t>
            </a:r>
            <a:endParaRPr lang="en-US" sz="2000" dirty="0"/>
          </a:p>
          <a:p>
            <a:pPr lvl="1">
              <a:buFont typeface="Wingdings" pitchFamily="2" charset="2"/>
              <a:buChar char="Ø"/>
            </a:pPr>
            <a:r>
              <a:rPr lang="en-US" sz="2000" dirty="0"/>
              <a:t>beam pipe design – this will need work as the larger crossing angle will make the transition into B0 more complicated </a:t>
            </a:r>
          </a:p>
          <a:p>
            <a:pPr lvl="1">
              <a:buFont typeface="Wingdings" pitchFamily="2" charset="2"/>
              <a:buChar char="Ø"/>
            </a:pPr>
            <a:r>
              <a:rPr lang="en-US" sz="2000" dirty="0"/>
              <a:t>a design of the IR magnets – first checks that magnet parameters are reasonable (peak fields okay for conductor) have been done, but have not yet done designs such that we can guarantee cross-talks can be sufficiently limited.</a:t>
            </a:r>
          </a:p>
          <a:p>
            <a:pPr marL="0" indent="0" algn="ctr">
              <a:buNone/>
            </a:pPr>
            <a:r>
              <a:rPr lang="en-US" sz="2000" dirty="0">
                <a:solidFill>
                  <a:srgbClr val="0432FF"/>
                </a:solidFill>
                <a:sym typeface="Wingdings" pitchFamily="2" charset="2"/>
              </a:rPr>
              <a:t> </a:t>
            </a:r>
            <a:r>
              <a:rPr lang="en-US" sz="2000" dirty="0">
                <a:solidFill>
                  <a:srgbClr val="0432FF"/>
                </a:solidFill>
              </a:rPr>
              <a:t>Hence, this design still comes with some risk!</a:t>
            </a:r>
            <a:endParaRPr lang="en-US" sz="2000" dirty="0"/>
          </a:p>
          <a:p>
            <a:endParaRPr lang="en-US" dirty="0"/>
          </a:p>
        </p:txBody>
      </p:sp>
      <p:sp>
        <p:nvSpPr>
          <p:cNvPr id="4" name="Slide Number Placeholder 3">
            <a:extLst>
              <a:ext uri="{FF2B5EF4-FFF2-40B4-BE49-F238E27FC236}">
                <a16:creationId xmlns:a16="http://schemas.microsoft.com/office/drawing/2014/main" id="{D85F5B61-A6B7-C946-A4D7-03E3808D3C3A}"/>
              </a:ext>
            </a:extLst>
          </p:cNvPr>
          <p:cNvSpPr>
            <a:spLocks noGrp="1"/>
          </p:cNvSpPr>
          <p:nvPr>
            <p:ph type="sldNum" sz="quarter" idx="12"/>
          </p:nvPr>
        </p:nvSpPr>
        <p:spPr/>
        <p:txBody>
          <a:bodyPr/>
          <a:lstStyle/>
          <a:p>
            <a:fld id="{893C5830-40F3-F04E-B2E3-10E6672BA8FF}" type="slidenum">
              <a:rPr lang="en-US" smtClean="0"/>
              <a:t>2</a:t>
            </a:fld>
            <a:endParaRPr lang="en-US" dirty="0"/>
          </a:p>
        </p:txBody>
      </p:sp>
      <p:sp>
        <p:nvSpPr>
          <p:cNvPr id="7" name="Title 3">
            <a:extLst>
              <a:ext uri="{FF2B5EF4-FFF2-40B4-BE49-F238E27FC236}">
                <a16:creationId xmlns:a16="http://schemas.microsoft.com/office/drawing/2014/main" id="{7992E2E6-6369-4641-BDEB-26F90A43E35C}"/>
              </a:ext>
            </a:extLst>
          </p:cNvPr>
          <p:cNvSpPr txBox="1">
            <a:spLocks/>
          </p:cNvSpPr>
          <p:nvPr/>
        </p:nvSpPr>
        <p:spPr>
          <a:xfrm>
            <a:off x="0" y="2283"/>
            <a:ext cx="9144000" cy="58466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Comic Sans MS"/>
                <a:ea typeface="Arial" charset="0"/>
                <a:cs typeface="Comic Sans M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US" sz="2800" dirty="0"/>
              <a:t>From July 12</a:t>
            </a:r>
            <a:r>
              <a:rPr lang="en-US" sz="2800" baseline="30000" dirty="0"/>
              <a:t>th</a:t>
            </a:r>
            <a:r>
              <a:rPr lang="en-US" sz="2800" dirty="0"/>
              <a:t>, 2021 Meeting: STATUS IP-8</a:t>
            </a:r>
            <a:endParaRPr kumimoji="0" lang="en-US" sz="2800" b="1" i="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endParaRPr>
          </a:p>
        </p:txBody>
      </p:sp>
    </p:spTree>
    <p:extLst>
      <p:ext uri="{BB962C8B-B14F-4D97-AF65-F5344CB8AC3E}">
        <p14:creationId xmlns:p14="http://schemas.microsoft.com/office/powerpoint/2010/main" val="1190166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C856E-9368-B748-B479-B7051F2040E6}"/>
              </a:ext>
            </a:extLst>
          </p:cNvPr>
          <p:cNvSpPr>
            <a:spLocks noGrp="1"/>
          </p:cNvSpPr>
          <p:nvPr>
            <p:ph idx="1"/>
          </p:nvPr>
        </p:nvSpPr>
        <p:spPr>
          <a:xfrm>
            <a:off x="12782" y="606175"/>
            <a:ext cx="9144000" cy="5604510"/>
          </a:xfrm>
        </p:spPr>
        <p:txBody>
          <a:bodyPr>
            <a:normAutofit/>
          </a:bodyPr>
          <a:lstStyle/>
          <a:p>
            <a:r>
              <a:rPr lang="en-US" sz="2000" dirty="0">
                <a:latin typeface="Arial" panose="020B0604020202020204" pitchFamily="34" charset="0"/>
                <a:ea typeface="Times New Roman" panose="02020603050405020304" pitchFamily="18" charset="0"/>
                <a:cs typeface="Arial" panose="020B0604020202020204" pitchFamily="34" charset="0"/>
              </a:rPr>
              <a:t>Position paper for 2</a:t>
            </a:r>
            <a:r>
              <a:rPr lang="en-US" sz="2000" baseline="30000" dirty="0">
                <a:latin typeface="Arial" panose="020B0604020202020204" pitchFamily="34" charset="0"/>
                <a:ea typeface="Times New Roman" panose="02020603050405020304" pitchFamily="18" charset="0"/>
                <a:cs typeface="Arial" panose="020B0604020202020204" pitchFamily="34" charset="0"/>
              </a:rPr>
              <a:t>nd</a:t>
            </a:r>
            <a:r>
              <a:rPr lang="en-US" sz="2000" dirty="0">
                <a:latin typeface="Arial" panose="020B0604020202020204" pitchFamily="34" charset="0"/>
                <a:ea typeface="Times New Roman" panose="02020603050405020304" pitchFamily="18" charset="0"/>
                <a:cs typeface="Arial" panose="020B0604020202020204" pitchFamily="34" charset="0"/>
              </a:rPr>
              <a:t> IR to define commitment of layout and compatibility verification, and trigger point for further work. Scope agreed and being worked upon.</a:t>
            </a:r>
            <a:endParaRPr lang="en-US" sz="2000" dirty="0">
              <a:latin typeface="Arial" panose="020B0604020202020204" pitchFamily="34" charset="0"/>
              <a:cs typeface="Arial" panose="020B0604020202020204" pitchFamily="34" charset="0"/>
            </a:endParaRPr>
          </a:p>
          <a:p>
            <a:r>
              <a:rPr lang="en-US" sz="2000" dirty="0"/>
              <a:t>Initial trial layout with high-field Nb3Sn option (instead of default </a:t>
            </a:r>
            <a:r>
              <a:rPr lang="en-US" sz="2000" dirty="0" err="1"/>
              <a:t>NbTi</a:t>
            </a:r>
            <a:r>
              <a:rPr lang="en-US" sz="2000" dirty="0"/>
              <a:t> option) introduced at EIC 2021 Accelerator Partnership Workshop, 26-29 October.</a:t>
            </a:r>
          </a:p>
          <a:p>
            <a:r>
              <a:rPr lang="en-US" sz="2000" dirty="0"/>
              <a:t>EIC reference schedule now includes notional schedule 2</a:t>
            </a:r>
            <a:r>
              <a:rPr lang="en-US" sz="2000" baseline="30000" dirty="0"/>
              <a:t>nd</a:t>
            </a:r>
            <a:r>
              <a:rPr lang="en-US" sz="2000" dirty="0"/>
              <a:t> detector/IR.</a:t>
            </a:r>
          </a:p>
          <a:p>
            <a:r>
              <a:rPr lang="en-US" sz="2000" dirty="0"/>
              <a:t>Multiple workshops in CY2021 on science with a 2</a:t>
            </a:r>
            <a:r>
              <a:rPr lang="en-US" sz="2000" baseline="30000" dirty="0"/>
              <a:t>nd</a:t>
            </a:r>
            <a:r>
              <a:rPr lang="en-US" sz="2000" dirty="0"/>
              <a:t> detector/IR, advantage of 2</a:t>
            </a:r>
            <a:r>
              <a:rPr lang="en-US" sz="2000" baseline="30000" dirty="0"/>
              <a:t>nd</a:t>
            </a:r>
            <a:r>
              <a:rPr lang="en-US" sz="2000" dirty="0"/>
              <a:t> focus started being included in EIC detector proposals.</a:t>
            </a:r>
          </a:p>
          <a:p>
            <a:r>
              <a:rPr lang="en-US" sz="2000" dirty="0"/>
              <a:t>Technical implementations of 1</a:t>
            </a:r>
            <a:r>
              <a:rPr lang="en-US" sz="2000" baseline="30000" dirty="0"/>
              <a:t>st</a:t>
            </a:r>
            <a:r>
              <a:rPr lang="en-US" sz="2000" dirty="0"/>
              <a:t> and 2</a:t>
            </a:r>
            <a:r>
              <a:rPr lang="en-US" sz="2000" baseline="30000" dirty="0"/>
              <a:t>nd</a:t>
            </a:r>
            <a:r>
              <a:rPr lang="en-US" sz="2000" dirty="0"/>
              <a:t> IR discussed in talk of Angelika Drees and Randy Gamage at Detector Proposal Advisory Panel Meeting of December 13-15, 2021.</a:t>
            </a:r>
          </a:p>
          <a:p>
            <a:r>
              <a:rPr lang="en-US" sz="2000" dirty="0"/>
              <a:t>Brochure aimed at international agencies on 2</a:t>
            </a:r>
            <a:r>
              <a:rPr lang="en-US" sz="2000" baseline="30000" dirty="0"/>
              <a:t>nd</a:t>
            </a:r>
            <a:r>
              <a:rPr lang="en-US" sz="2000" dirty="0"/>
              <a:t> detector/IR “Maximizing the Scientific Output of the EIC” authored by EICUG Steering Committee being finalized by BNL &amp; </a:t>
            </a:r>
            <a:r>
              <a:rPr lang="en-US" sz="2000" dirty="0" err="1"/>
              <a:t>JLab</a:t>
            </a:r>
            <a:r>
              <a:rPr lang="en-US" sz="2000" dirty="0"/>
              <a:t> media staff.</a:t>
            </a:r>
          </a:p>
          <a:p>
            <a:r>
              <a:rPr lang="en-US" sz="2000" dirty="0"/>
              <a:t>Further work ongoing within agreed-upon scope/budget of position paper for 2</a:t>
            </a:r>
            <a:r>
              <a:rPr lang="en-US" sz="2000" baseline="30000" dirty="0"/>
              <a:t>nd</a:t>
            </a:r>
            <a:r>
              <a:rPr lang="en-US" sz="2000" dirty="0"/>
              <a:t> IR – see Walter </a:t>
            </a:r>
            <a:r>
              <a:rPr lang="en-US" sz="2000" dirty="0" err="1"/>
              <a:t>Wittmer’s</a:t>
            </a:r>
            <a:r>
              <a:rPr lang="en-US" sz="2000" dirty="0"/>
              <a:t> earlier talk.</a:t>
            </a:r>
          </a:p>
        </p:txBody>
      </p:sp>
      <p:sp>
        <p:nvSpPr>
          <p:cNvPr id="4" name="Slide Number Placeholder 3">
            <a:extLst>
              <a:ext uri="{FF2B5EF4-FFF2-40B4-BE49-F238E27FC236}">
                <a16:creationId xmlns:a16="http://schemas.microsoft.com/office/drawing/2014/main" id="{D85F5B61-A6B7-C946-A4D7-03E3808D3C3A}"/>
              </a:ext>
            </a:extLst>
          </p:cNvPr>
          <p:cNvSpPr>
            <a:spLocks noGrp="1"/>
          </p:cNvSpPr>
          <p:nvPr>
            <p:ph type="sldNum" sz="quarter" idx="12"/>
          </p:nvPr>
        </p:nvSpPr>
        <p:spPr/>
        <p:txBody>
          <a:bodyPr/>
          <a:lstStyle/>
          <a:p>
            <a:fld id="{893C5830-40F3-F04E-B2E3-10E6672BA8FF}" type="slidenum">
              <a:rPr lang="en-US" smtClean="0"/>
              <a:t>3</a:t>
            </a:fld>
            <a:endParaRPr lang="en-US" dirty="0"/>
          </a:p>
        </p:txBody>
      </p:sp>
      <p:sp>
        <p:nvSpPr>
          <p:cNvPr id="7" name="Title 3">
            <a:extLst>
              <a:ext uri="{FF2B5EF4-FFF2-40B4-BE49-F238E27FC236}">
                <a16:creationId xmlns:a16="http://schemas.microsoft.com/office/drawing/2014/main" id="{7992E2E6-6369-4641-BDEB-26F90A43E35C}"/>
              </a:ext>
            </a:extLst>
          </p:cNvPr>
          <p:cNvSpPr txBox="1">
            <a:spLocks/>
          </p:cNvSpPr>
          <p:nvPr/>
        </p:nvSpPr>
        <p:spPr>
          <a:xfrm>
            <a:off x="0" y="2283"/>
            <a:ext cx="9144000" cy="58466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Comic Sans MS"/>
                <a:ea typeface="Arial" charset="0"/>
                <a:cs typeface="Comic Sans M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800" b="1" i="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rPr>
              <a:t>Present Status (High Level)</a:t>
            </a:r>
          </a:p>
        </p:txBody>
      </p:sp>
    </p:spTree>
    <p:extLst>
      <p:ext uri="{BB962C8B-B14F-4D97-AF65-F5344CB8AC3E}">
        <p14:creationId xmlns:p14="http://schemas.microsoft.com/office/powerpoint/2010/main" val="3285250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5F5B61-A6B7-C946-A4D7-03E3808D3C3A}"/>
              </a:ext>
            </a:extLst>
          </p:cNvPr>
          <p:cNvSpPr>
            <a:spLocks noGrp="1"/>
          </p:cNvSpPr>
          <p:nvPr>
            <p:ph type="sldNum" sz="quarter" idx="12"/>
          </p:nvPr>
        </p:nvSpPr>
        <p:spPr/>
        <p:txBody>
          <a:bodyPr/>
          <a:lstStyle/>
          <a:p>
            <a:fld id="{893C5830-40F3-F04E-B2E3-10E6672BA8FF}" type="slidenum">
              <a:rPr lang="en-US" smtClean="0"/>
              <a:t>4</a:t>
            </a:fld>
            <a:endParaRPr lang="en-US" dirty="0"/>
          </a:p>
        </p:txBody>
      </p:sp>
      <p:sp>
        <p:nvSpPr>
          <p:cNvPr id="7" name="Title 3">
            <a:extLst>
              <a:ext uri="{FF2B5EF4-FFF2-40B4-BE49-F238E27FC236}">
                <a16:creationId xmlns:a16="http://schemas.microsoft.com/office/drawing/2014/main" id="{7992E2E6-6369-4641-BDEB-26F90A43E35C}"/>
              </a:ext>
            </a:extLst>
          </p:cNvPr>
          <p:cNvSpPr txBox="1">
            <a:spLocks/>
          </p:cNvSpPr>
          <p:nvPr/>
        </p:nvSpPr>
        <p:spPr>
          <a:xfrm>
            <a:off x="0" y="2283"/>
            <a:ext cx="9144000" cy="58466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Comic Sans MS"/>
                <a:ea typeface="Arial" charset="0"/>
                <a:cs typeface="Comic Sans M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US" dirty="0">
                <a:latin typeface="Arial"/>
              </a:rPr>
              <a:t>Discussion on IR-8</a:t>
            </a:r>
            <a:endParaRPr kumimoji="0" lang="en-US" sz="2800" b="1" i="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endParaRPr>
          </a:p>
        </p:txBody>
      </p:sp>
      <p:sp>
        <p:nvSpPr>
          <p:cNvPr id="6" name="TextBox 5">
            <a:extLst>
              <a:ext uri="{FF2B5EF4-FFF2-40B4-BE49-F238E27FC236}">
                <a16:creationId xmlns:a16="http://schemas.microsoft.com/office/drawing/2014/main" id="{5D6891D6-C7BF-46A7-A869-256D3F881F97}"/>
              </a:ext>
            </a:extLst>
          </p:cNvPr>
          <p:cNvSpPr txBox="1"/>
          <p:nvPr/>
        </p:nvSpPr>
        <p:spPr>
          <a:xfrm>
            <a:off x="404261" y="914400"/>
            <a:ext cx="8287352" cy="526297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Projecting further this calendar year, what will we have?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Further work on IR-8 lattice, beam dynamics, magnet feasibility (</a:t>
            </a:r>
            <a:r>
              <a:rPr lang="en-US" sz="2400" dirty="0" err="1">
                <a:latin typeface="Arial" panose="020B0604020202020204" pitchFamily="34" charset="0"/>
                <a:cs typeface="Arial" panose="020B0604020202020204" pitchFamily="34" charset="0"/>
              </a:rPr>
              <a:t>NbTi</a:t>
            </a:r>
            <a:r>
              <a:rPr lang="en-US" sz="2400" dirty="0">
                <a:latin typeface="Arial" panose="020B0604020202020204" pitchFamily="34" charset="0"/>
                <a:cs typeface="Arial" panose="020B0604020202020204" pitchFamily="34" charset="0"/>
              </a:rPr>
              <a:t> or Nb3Sn), technical risk assessment, etc.</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Science further worked out benefitting from IR-8 with a secondary focus.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EICUG brochure on 2</a:t>
            </a:r>
            <a:r>
              <a:rPr lang="en-US" sz="2400" baseline="30000" dirty="0">
                <a:latin typeface="Arial" panose="020B0604020202020204" pitchFamily="34" charset="0"/>
                <a:cs typeface="Arial" panose="020B0604020202020204" pitchFamily="34" charset="0"/>
              </a:rPr>
              <a:t>nd</a:t>
            </a:r>
            <a:r>
              <a:rPr lang="en-US" sz="2400" dirty="0">
                <a:latin typeface="Arial" panose="020B0604020202020204" pitchFamily="34" charset="0"/>
                <a:cs typeface="Arial" panose="020B0604020202020204" pitchFamily="34" charset="0"/>
              </a:rPr>
              <a:t> IR/detector sent to international agencies.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What we need is a pre-conceptual design report, including </a:t>
            </a:r>
          </a:p>
          <a:p>
            <a:pPr marL="800100" lvl="1"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a high-level science introduction</a:t>
            </a:r>
          </a:p>
          <a:p>
            <a:pPr marL="800100" lvl="1"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some notion of what a 2</a:t>
            </a:r>
            <a:r>
              <a:rPr lang="en-US" sz="2400" baseline="30000" dirty="0">
                <a:latin typeface="Arial" panose="020B0604020202020204" pitchFamily="34" charset="0"/>
                <a:cs typeface="Arial" panose="020B0604020202020204" pitchFamily="34" charset="0"/>
              </a:rPr>
              <a:t>nd</a:t>
            </a:r>
            <a:r>
              <a:rPr lang="en-US" sz="2400" dirty="0">
                <a:latin typeface="Arial" panose="020B0604020202020204" pitchFamily="34" charset="0"/>
                <a:cs typeface="Arial" panose="020B0604020202020204" pitchFamily="34" charset="0"/>
              </a:rPr>
              <a:t> IR comprises</a:t>
            </a:r>
          </a:p>
          <a:p>
            <a:pPr marL="800100" lvl="1"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mention of a 2</a:t>
            </a:r>
            <a:r>
              <a:rPr lang="en-US" sz="2400" baseline="30000" dirty="0">
                <a:latin typeface="Arial" panose="020B0604020202020204" pitchFamily="34" charset="0"/>
                <a:cs typeface="Arial" panose="020B0604020202020204" pitchFamily="34" charset="0"/>
              </a:rPr>
              <a:t>nd</a:t>
            </a:r>
            <a:r>
              <a:rPr lang="en-US" sz="2400" dirty="0">
                <a:latin typeface="Arial" panose="020B0604020202020204" pitchFamily="34" charset="0"/>
                <a:cs typeface="Arial" panose="020B0604020202020204" pitchFamily="34" charset="0"/>
              </a:rPr>
              <a:t> complementary detector.</a:t>
            </a:r>
          </a:p>
          <a:p>
            <a:r>
              <a:rPr lang="en-US" sz="2400" dirty="0">
                <a:latin typeface="Arial" panose="020B0604020202020204" pitchFamily="34" charset="0"/>
                <a:cs typeface="Arial" panose="020B0604020202020204" pitchFamily="34" charset="0"/>
              </a:rPr>
              <a:t>Should this be the goal for this year?</a:t>
            </a:r>
          </a:p>
        </p:txBody>
      </p:sp>
    </p:spTree>
    <p:extLst>
      <p:ext uri="{BB962C8B-B14F-4D97-AF65-F5344CB8AC3E}">
        <p14:creationId xmlns:p14="http://schemas.microsoft.com/office/powerpoint/2010/main" val="585336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E9C969-38C3-4888-B9AA-9AD764F72109}"/>
              </a:ext>
            </a:extLst>
          </p:cNvPr>
          <p:cNvSpPr>
            <a:spLocks noGrp="1"/>
          </p:cNvSpPr>
          <p:nvPr>
            <p:ph type="sldNum" sz="quarter" idx="12"/>
          </p:nvPr>
        </p:nvSpPr>
        <p:spPr/>
        <p:txBody>
          <a:bodyPr/>
          <a:lstStyle/>
          <a:p>
            <a:fld id="{893C5830-40F3-F04E-B2E3-10E6672BA8FF}" type="slidenum">
              <a:rPr lang="en-US" smtClean="0"/>
              <a:t>5</a:t>
            </a:fld>
            <a:endParaRPr lang="en-US" dirty="0"/>
          </a:p>
        </p:txBody>
      </p:sp>
    </p:spTree>
    <p:extLst>
      <p:ext uri="{BB962C8B-B14F-4D97-AF65-F5344CB8AC3E}">
        <p14:creationId xmlns:p14="http://schemas.microsoft.com/office/powerpoint/2010/main" val="2498065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E9C969-38C3-4888-B9AA-9AD764F72109}"/>
              </a:ext>
            </a:extLst>
          </p:cNvPr>
          <p:cNvSpPr>
            <a:spLocks noGrp="1"/>
          </p:cNvSpPr>
          <p:nvPr>
            <p:ph type="sldNum" sz="quarter" idx="12"/>
          </p:nvPr>
        </p:nvSpPr>
        <p:spPr/>
        <p:txBody>
          <a:bodyPr/>
          <a:lstStyle/>
          <a:p>
            <a:fld id="{893C5830-40F3-F04E-B2E3-10E6672BA8FF}" type="slidenum">
              <a:rPr lang="en-US" smtClean="0"/>
              <a:t>6</a:t>
            </a:fld>
            <a:endParaRPr lang="en-US" dirty="0"/>
          </a:p>
        </p:txBody>
      </p:sp>
      <p:sp>
        <p:nvSpPr>
          <p:cNvPr id="3" name="TextBox 2">
            <a:extLst>
              <a:ext uri="{FF2B5EF4-FFF2-40B4-BE49-F238E27FC236}">
                <a16:creationId xmlns:a16="http://schemas.microsoft.com/office/drawing/2014/main" id="{7013B576-A9E5-4827-AC73-54CEFB7B37A4}"/>
              </a:ext>
            </a:extLst>
          </p:cNvPr>
          <p:cNvSpPr txBox="1"/>
          <p:nvPr/>
        </p:nvSpPr>
        <p:spPr>
          <a:xfrm>
            <a:off x="3225203" y="2978664"/>
            <a:ext cx="5747347" cy="92333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EIC Project p</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osition paper for 2</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nd</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IR to define commitment of layout and compatibility verification, and trigger point for further work. Scope agreed upon.</a:t>
            </a:r>
          </a:p>
        </p:txBody>
      </p:sp>
      <p:sp>
        <p:nvSpPr>
          <p:cNvPr id="4" name="TextBox 3">
            <a:extLst>
              <a:ext uri="{FF2B5EF4-FFF2-40B4-BE49-F238E27FC236}">
                <a16:creationId xmlns:a16="http://schemas.microsoft.com/office/drawing/2014/main" id="{CB779A7B-AB84-4FD3-A644-BE56D2021462}"/>
              </a:ext>
            </a:extLst>
          </p:cNvPr>
          <p:cNvSpPr txBox="1"/>
          <p:nvPr/>
        </p:nvSpPr>
        <p:spPr>
          <a:xfrm>
            <a:off x="3235627" y="1279090"/>
            <a:ext cx="5747348" cy="1631216"/>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IP6 - planned EIC project detector location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hadrons “going from inner to outer arc”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IP8 - viable location for complementary detector/IR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hadrons “going from outer to inner arc”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a:ea typeface="+mn-ea"/>
                <a:cs typeface="+mn-cs"/>
                <a:sym typeface="Wingdings" panose="05000000000000000000" pitchFamily="2" charset="2"/>
              </a:rPr>
              <a:t> </a:t>
            </a:r>
            <a:r>
              <a:rPr kumimoji="0" lang="en-US" sz="1800" b="1" i="0" u="none" strike="noStrike" kern="1200" cap="none" spc="0" normalizeH="0" baseline="0" noProof="0" dirty="0">
                <a:ln>
                  <a:noFill/>
                </a:ln>
                <a:solidFill>
                  <a:srgbClr val="0000FF"/>
                </a:solidFill>
                <a:effectLst/>
                <a:uLnTx/>
                <a:uFillTx/>
                <a:latin typeface="Arial"/>
                <a:ea typeface="+mn-ea"/>
                <a:cs typeface="+mn-cs"/>
              </a:rPr>
              <a:t>IR designs NOT interchangeable with each other</a:t>
            </a:r>
          </a:p>
        </p:txBody>
      </p:sp>
      <p:pic>
        <p:nvPicPr>
          <p:cNvPr id="5" name="Picture 4">
            <a:extLst>
              <a:ext uri="{FF2B5EF4-FFF2-40B4-BE49-F238E27FC236}">
                <a16:creationId xmlns:a16="http://schemas.microsoft.com/office/drawing/2014/main" id="{82A299A6-4F58-4FA8-AD9A-AD898FD3C05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4300" y="767113"/>
            <a:ext cx="2920402" cy="3134881"/>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17635E3-D024-4131-9235-096A8D552819}"/>
              </a:ext>
            </a:extLst>
          </p:cNvPr>
          <p:cNvSpPr txBox="1"/>
          <p:nvPr/>
        </p:nvSpPr>
        <p:spPr>
          <a:xfrm>
            <a:off x="3225203" y="698305"/>
            <a:ext cx="57577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https://indico.bnl.gov/event/10677/sessions/4108/attachments/33241/53351/IP-for-2ndIR.v3_post.pptx</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7" name="TextBox 6">
            <a:extLst>
              <a:ext uri="{FF2B5EF4-FFF2-40B4-BE49-F238E27FC236}">
                <a16:creationId xmlns:a16="http://schemas.microsoft.com/office/drawing/2014/main" id="{F31A2248-3647-4C9B-B44E-833857294B05}"/>
              </a:ext>
            </a:extLst>
          </p:cNvPr>
          <p:cNvSpPr txBox="1"/>
          <p:nvPr/>
        </p:nvSpPr>
        <p:spPr>
          <a:xfrm>
            <a:off x="184935" y="4038710"/>
            <a:ext cx="8787615" cy="267765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Position paper:</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“It is important to realize that the IR designs are not interchangeable with each other, with the hadrons going from inner arc to outer arc in IR6 and in opposite direction in IR8. The physical layout of the IR halls (IR6 and IR8) and adjacent tunnel sections differ significantly such that the IR designs are not interchangeable. Two different dedicated designs are required that can directly lead to complementarity in science reach. </a:t>
            </a:r>
            <a:r>
              <a:rPr kumimoji="0" lang="en-US" sz="1400" b="1" i="0" u="none" strike="noStrike" kern="1200" cap="none" spc="0" normalizeH="0" baseline="0" noProof="0" dirty="0">
                <a:ln>
                  <a:noFill/>
                </a:ln>
                <a:solidFill>
                  <a:srgbClr val="0432FF"/>
                </a:solidFill>
                <a:effectLst/>
                <a:uLnTx/>
                <a:uFillTx/>
                <a:latin typeface="Arial" panose="020B0604020202020204" pitchFamily="34" charset="0"/>
                <a:ea typeface="+mn-ea"/>
                <a:cs typeface="Arial" panose="020B0604020202020204" pitchFamily="34" charset="0"/>
              </a:rPr>
              <a:t>The path length for the hadron and electrons in the IR varies between different IR designs. The overall path length difference in electron and hadron collider rings is a design constraint with little margin for modification once the lattice design, the placement of the hardware components in the tunnel, is frozen. From this it follows that the path length and therefore the conceptual lattice design of the second IR must be part of the integrated EIC design from the beginning. Otherwise, we risk excluding specific designs</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required for maximal science reach. Lastly, a 2nd IR will add a second beam collision per turn once operational, and viability of stable beams with a potential 2nd detector and IR deliverable must be ensured.”</a:t>
            </a:r>
          </a:p>
        </p:txBody>
      </p:sp>
      <p:sp>
        <p:nvSpPr>
          <p:cNvPr id="9" name="Title 1">
            <a:extLst>
              <a:ext uri="{FF2B5EF4-FFF2-40B4-BE49-F238E27FC236}">
                <a16:creationId xmlns:a16="http://schemas.microsoft.com/office/drawing/2014/main" id="{45CC3FAC-356D-456C-A266-33584247EDE5}"/>
              </a:ext>
            </a:extLst>
          </p:cNvPr>
          <p:cNvSpPr txBox="1">
            <a:spLocks/>
          </p:cNvSpPr>
          <p:nvPr/>
        </p:nvSpPr>
        <p:spPr>
          <a:xfrm>
            <a:off x="184935" y="81873"/>
            <a:ext cx="8787615" cy="69864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mj-lt"/>
                <a:ea typeface="Arial" charset="0"/>
                <a:cs typeface="Comic Sans M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a:ln>
                  <a:noFill/>
                </a:ln>
                <a:solidFill>
                  <a:srgbClr val="1200B4"/>
                </a:solidFill>
                <a:effectLst>
                  <a:reflection stA="50000" endPos="50000" dist="5080" dir="5400000" sy="-100000" algn="bl" rotWithShape="0"/>
                </a:effectLst>
                <a:uLnTx/>
                <a:uFillTx/>
                <a:latin typeface="Arial"/>
              </a:rPr>
              <a:t>2</a:t>
            </a:r>
            <a:r>
              <a:rPr kumimoji="0" lang="en-US" sz="3200" b="1" i="1" u="none" strike="noStrike" kern="1200" cap="none" spc="0" normalizeH="0" baseline="30000" noProof="0">
                <a:ln>
                  <a:noFill/>
                </a:ln>
                <a:solidFill>
                  <a:srgbClr val="1200B4"/>
                </a:solidFill>
                <a:effectLst>
                  <a:reflection stA="50000" endPos="50000" dist="5080" dir="5400000" sy="-100000" algn="bl" rotWithShape="0"/>
                </a:effectLst>
                <a:uLnTx/>
                <a:uFillTx/>
                <a:latin typeface="Arial"/>
              </a:rPr>
              <a:t>nd</a:t>
            </a:r>
            <a:r>
              <a:rPr kumimoji="0" lang="en-US" sz="3200" b="1" i="1" u="none" strike="noStrike" kern="1200" cap="none" spc="0" normalizeH="0" baseline="0" noProof="0">
                <a:ln>
                  <a:noFill/>
                </a:ln>
                <a:solidFill>
                  <a:srgbClr val="1200B4"/>
                </a:solidFill>
                <a:effectLst>
                  <a:reflection stA="50000" endPos="50000" dist="5080" dir="5400000" sy="-100000" algn="bl" rotWithShape="0"/>
                </a:effectLst>
                <a:uLnTx/>
                <a:uFillTx/>
                <a:latin typeface="Arial"/>
              </a:rPr>
              <a:t> IR Position Paper</a:t>
            </a:r>
            <a:endParaRPr kumimoji="0" lang="en-US" sz="3200" b="1" i="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endParaRPr>
          </a:p>
        </p:txBody>
      </p:sp>
    </p:spTree>
    <p:extLst>
      <p:ext uri="{BB962C8B-B14F-4D97-AF65-F5344CB8AC3E}">
        <p14:creationId xmlns:p14="http://schemas.microsoft.com/office/powerpoint/2010/main" val="248654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f175a90572_0_1"/>
          <p:cNvSpPr txBox="1">
            <a:spLocks noGrp="1"/>
          </p:cNvSpPr>
          <p:nvPr>
            <p:ph type="title"/>
          </p:nvPr>
        </p:nvSpPr>
        <p:spPr>
          <a:xfrm>
            <a:off x="344434" y="160068"/>
            <a:ext cx="8746200" cy="758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0519D"/>
              </a:buClr>
              <a:buSzPts val="3200"/>
              <a:buFont typeface="Arial"/>
              <a:buNone/>
            </a:pPr>
            <a:r>
              <a:rPr lang="en-US" sz="3200" dirty="0"/>
              <a:t>Current </a:t>
            </a:r>
            <a:r>
              <a:rPr lang="en-US" sz="3200" dirty="0" err="1"/>
              <a:t>NbTi</a:t>
            </a:r>
            <a:r>
              <a:rPr lang="en-US" sz="3200" dirty="0"/>
              <a:t> layout</a:t>
            </a:r>
            <a:endParaRPr sz="3200" dirty="0"/>
          </a:p>
        </p:txBody>
      </p:sp>
      <p:sp>
        <p:nvSpPr>
          <p:cNvPr id="80" name="Google Shape;80;gf175a90572_0_1"/>
          <p:cNvSpPr txBox="1">
            <a:spLocks noGrp="1"/>
          </p:cNvSpPr>
          <p:nvPr>
            <p:ph type="sldNum" idx="12"/>
          </p:nvPr>
        </p:nvSpPr>
        <p:spPr>
          <a:xfrm>
            <a:off x="3543300" y="6362006"/>
            <a:ext cx="20574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pic>
        <p:nvPicPr>
          <p:cNvPr id="81" name="Google Shape;81;gf175a90572_0_1"/>
          <p:cNvPicPr preferRelativeResize="0"/>
          <p:nvPr/>
        </p:nvPicPr>
        <p:blipFill>
          <a:blip r:embed="rId3">
            <a:alphaModFix/>
          </a:blip>
          <a:stretch>
            <a:fillRect/>
          </a:stretch>
        </p:blipFill>
        <p:spPr>
          <a:xfrm>
            <a:off x="152400" y="1070868"/>
            <a:ext cx="8555059" cy="5138739"/>
          </a:xfrm>
          <a:prstGeom prst="rect">
            <a:avLst/>
          </a:prstGeom>
          <a:noFill/>
          <a:ln>
            <a:noFill/>
          </a:ln>
        </p:spPr>
      </p:pic>
      <p:cxnSp>
        <p:nvCxnSpPr>
          <p:cNvPr id="82" name="Google Shape;82;gf175a90572_0_1"/>
          <p:cNvCxnSpPr/>
          <p:nvPr/>
        </p:nvCxnSpPr>
        <p:spPr>
          <a:xfrm>
            <a:off x="7005400" y="2348875"/>
            <a:ext cx="0" cy="862500"/>
          </a:xfrm>
          <a:prstGeom prst="straightConnector1">
            <a:avLst/>
          </a:prstGeom>
          <a:noFill/>
          <a:ln w="28575" cap="flat" cmpd="sng">
            <a:solidFill>
              <a:schemeClr val="dk2"/>
            </a:solidFill>
            <a:prstDash val="solid"/>
            <a:round/>
            <a:headEnd type="none" w="med" len="med"/>
            <a:tailEnd type="triangle" w="med" len="med"/>
          </a:ln>
        </p:spPr>
      </p:cxnSp>
      <p:sp>
        <p:nvSpPr>
          <p:cNvPr id="83" name="Google Shape;83;gf175a90572_0_1"/>
          <p:cNvSpPr txBox="1"/>
          <p:nvPr/>
        </p:nvSpPr>
        <p:spPr>
          <a:xfrm>
            <a:off x="6721400" y="1781100"/>
            <a:ext cx="873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second focus</a:t>
            </a:r>
            <a:endParaRPr/>
          </a:p>
        </p:txBody>
      </p:sp>
      <p:sp>
        <p:nvSpPr>
          <p:cNvPr id="84" name="Google Shape;84;gf175a90572_0_1"/>
          <p:cNvSpPr txBox="1"/>
          <p:nvPr/>
        </p:nvSpPr>
        <p:spPr>
          <a:xfrm>
            <a:off x="4565125" y="66050"/>
            <a:ext cx="45786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D966"/>
                </a:solidFill>
                <a:latin typeface="Arial"/>
                <a:ea typeface="Arial"/>
                <a:cs typeface="Arial"/>
                <a:sym typeface="Arial"/>
              </a:rPr>
              <a:t>Neutrons ±</a:t>
            </a:r>
            <a:r>
              <a:rPr lang="en-US" b="1">
                <a:solidFill>
                  <a:srgbClr val="FFD966"/>
                </a:solidFill>
              </a:rPr>
              <a:t>5</a:t>
            </a:r>
            <a:r>
              <a:rPr lang="en-US" sz="1400" b="1" i="0" u="none" strike="noStrike" cap="none">
                <a:solidFill>
                  <a:srgbClr val="FFD966"/>
                </a:solidFill>
                <a:latin typeface="Arial"/>
                <a:ea typeface="Arial"/>
                <a:cs typeface="Arial"/>
                <a:sym typeface="Arial"/>
              </a:rPr>
              <a:t>mrad</a:t>
            </a:r>
            <a:endParaRPr sz="1400" b="1" i="0" u="none" strike="noStrike" cap="none">
              <a:solidFill>
                <a:srgbClr val="FFD96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9900"/>
                </a:solidFill>
                <a:latin typeface="Arial"/>
                <a:ea typeface="Arial"/>
                <a:cs typeface="Arial"/>
                <a:sym typeface="Arial"/>
              </a:rPr>
              <a:t>Protons ±5mrad,</a:t>
            </a:r>
            <a:r>
              <a:rPr lang="en-US" b="1">
                <a:solidFill>
                  <a:srgbClr val="FF9900"/>
                </a:solidFill>
              </a:rPr>
              <a:t> </a:t>
            </a:r>
            <a:r>
              <a:rPr lang="en-US" sz="1400" b="1" i="0" u="none" strike="noStrike" cap="none">
                <a:solidFill>
                  <a:srgbClr val="FF9900"/>
                </a:solidFill>
                <a:latin typeface="Arial"/>
                <a:ea typeface="Arial"/>
                <a:cs typeface="Arial"/>
                <a:sym typeface="Arial"/>
              </a:rPr>
              <a:t>Δp/p = 0,</a:t>
            </a:r>
            <a:r>
              <a:rPr lang="en-US" b="1">
                <a:solidFill>
                  <a:srgbClr val="FF9900"/>
                </a:solidFill>
              </a:rPr>
              <a:t> </a:t>
            </a:r>
            <a:r>
              <a:rPr lang="en-US" sz="1400" b="1" i="0" u="none" strike="noStrike" cap="none">
                <a:solidFill>
                  <a:srgbClr val="FF9900"/>
                </a:solidFill>
                <a:latin typeface="Arial"/>
                <a:ea typeface="Arial"/>
                <a:cs typeface="Arial"/>
                <a:sym typeface="Arial"/>
              </a:rPr>
              <a:t>𝑝</a:t>
            </a:r>
            <a:r>
              <a:rPr lang="en-US" sz="1400" b="1" i="0" u="none" strike="noStrike" cap="none" baseline="-25000">
                <a:solidFill>
                  <a:srgbClr val="FF9900"/>
                </a:solidFill>
                <a:latin typeface="Arial"/>
                <a:ea typeface="Arial"/>
                <a:cs typeface="Arial"/>
                <a:sym typeface="Arial"/>
              </a:rPr>
              <a:t>T </a:t>
            </a:r>
            <a:r>
              <a:rPr lang="en-US" sz="1400" b="1" i="0" u="none" strike="noStrike" cap="none">
                <a:solidFill>
                  <a:srgbClr val="FF9900"/>
                </a:solidFill>
                <a:latin typeface="Arial"/>
                <a:ea typeface="Arial"/>
                <a:cs typeface="Arial"/>
                <a:sym typeface="Arial"/>
              </a:rPr>
              <a:t>= 1.37 GeV, 𝑥</a:t>
            </a:r>
            <a:r>
              <a:rPr lang="en-US" sz="1400" b="1" i="0" u="none" strike="noStrike" cap="none" baseline="-25000">
                <a:solidFill>
                  <a:srgbClr val="FF9900"/>
                </a:solidFill>
                <a:latin typeface="Arial"/>
                <a:ea typeface="Arial"/>
                <a:cs typeface="Arial"/>
                <a:sym typeface="Arial"/>
              </a:rPr>
              <a:t>L</a:t>
            </a:r>
            <a:r>
              <a:rPr lang="en-US" sz="1400" b="1" i="0" u="none" strike="noStrike" cap="none">
                <a:solidFill>
                  <a:srgbClr val="FF9900"/>
                </a:solidFill>
                <a:latin typeface="Arial"/>
                <a:ea typeface="Arial"/>
                <a:cs typeface="Arial"/>
                <a:sym typeface="Arial"/>
              </a:rPr>
              <a:t>=1</a:t>
            </a:r>
            <a:endParaRPr sz="1400" b="1" i="0" u="none" strike="noStrike" cap="none">
              <a:solidFill>
                <a:srgbClr val="FF99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99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6D9EEB"/>
                </a:solidFill>
                <a:latin typeface="Arial"/>
                <a:ea typeface="Arial"/>
                <a:cs typeface="Arial"/>
                <a:sym typeface="Arial"/>
              </a:rPr>
              <a:t>Protons ±</a:t>
            </a:r>
            <a:r>
              <a:rPr lang="en-US" b="1">
                <a:solidFill>
                  <a:srgbClr val="6D9EEB"/>
                </a:solidFill>
              </a:rPr>
              <a:t>5</a:t>
            </a:r>
            <a:r>
              <a:rPr lang="en-US" sz="1400" b="1" i="0" u="none" strike="noStrike" cap="none">
                <a:solidFill>
                  <a:srgbClr val="6D9EEB"/>
                </a:solidFill>
                <a:latin typeface="Arial"/>
                <a:ea typeface="Arial"/>
                <a:cs typeface="Arial"/>
                <a:sym typeface="Arial"/>
              </a:rPr>
              <a:t>mrad</a:t>
            </a:r>
            <a:r>
              <a:rPr lang="en-US" b="1">
                <a:solidFill>
                  <a:srgbClr val="6D9EEB"/>
                </a:solidFill>
              </a:rPr>
              <a:t>, </a:t>
            </a:r>
            <a:r>
              <a:rPr lang="en-US" sz="1400" b="1" i="0" u="none" strike="noStrike" cap="none">
                <a:solidFill>
                  <a:srgbClr val="6D9EEB"/>
                </a:solidFill>
                <a:latin typeface="Arial"/>
                <a:ea typeface="Arial"/>
                <a:cs typeface="Arial"/>
                <a:sym typeface="Arial"/>
              </a:rPr>
              <a:t>Δp/p = -0.5</a:t>
            </a:r>
            <a:r>
              <a:rPr lang="en-US" b="1">
                <a:solidFill>
                  <a:srgbClr val="6D9EEB"/>
                </a:solidFill>
              </a:rPr>
              <a:t>, </a:t>
            </a:r>
            <a:r>
              <a:rPr lang="en-US" sz="1400" b="1" i="0" u="none" strike="noStrike" cap="none">
                <a:solidFill>
                  <a:srgbClr val="6D9EEB"/>
                </a:solidFill>
                <a:latin typeface="Arial"/>
                <a:ea typeface="Arial"/>
                <a:cs typeface="Arial"/>
                <a:sym typeface="Arial"/>
              </a:rPr>
              <a:t>𝑝</a:t>
            </a:r>
            <a:r>
              <a:rPr lang="en-US" sz="1400" b="1" i="0" u="none" strike="noStrike" cap="none" baseline="-25000">
                <a:solidFill>
                  <a:srgbClr val="6D9EEB"/>
                </a:solidFill>
                <a:latin typeface="Arial"/>
                <a:ea typeface="Arial"/>
                <a:cs typeface="Arial"/>
                <a:sym typeface="Arial"/>
              </a:rPr>
              <a:t>T </a:t>
            </a:r>
            <a:r>
              <a:rPr lang="en-US" sz="1400" b="1" i="0" u="none" strike="noStrike" cap="none">
                <a:solidFill>
                  <a:srgbClr val="6D9EEB"/>
                </a:solidFill>
                <a:latin typeface="Arial"/>
                <a:ea typeface="Arial"/>
                <a:cs typeface="Arial"/>
                <a:sym typeface="Arial"/>
              </a:rPr>
              <a:t>= 0.</a:t>
            </a:r>
            <a:r>
              <a:rPr lang="en-US" b="1">
                <a:solidFill>
                  <a:srgbClr val="6D9EEB"/>
                </a:solidFill>
              </a:rPr>
              <a:t>69</a:t>
            </a:r>
            <a:r>
              <a:rPr lang="en-US" sz="1400" b="1" i="0" u="none" strike="noStrike" cap="none">
                <a:solidFill>
                  <a:srgbClr val="6D9EEB"/>
                </a:solidFill>
                <a:latin typeface="Arial"/>
                <a:ea typeface="Arial"/>
                <a:cs typeface="Arial"/>
                <a:sym typeface="Arial"/>
              </a:rPr>
              <a:t> GeV, 𝑥</a:t>
            </a:r>
            <a:r>
              <a:rPr lang="en-US" sz="1400" b="1" i="0" u="none" strike="noStrike" cap="none" baseline="-25000">
                <a:solidFill>
                  <a:srgbClr val="6D9EEB"/>
                </a:solidFill>
                <a:latin typeface="Arial"/>
                <a:ea typeface="Arial"/>
                <a:cs typeface="Arial"/>
                <a:sym typeface="Arial"/>
              </a:rPr>
              <a:t>L</a:t>
            </a:r>
            <a:r>
              <a:rPr lang="en-US" sz="1400" b="1" i="0" u="none" strike="noStrike" cap="none">
                <a:solidFill>
                  <a:srgbClr val="6D9EEB"/>
                </a:solidFill>
                <a:latin typeface="Arial"/>
                <a:ea typeface="Arial"/>
                <a:cs typeface="Arial"/>
                <a:sym typeface="Arial"/>
              </a:rPr>
              <a:t>=0.5</a:t>
            </a:r>
            <a:endParaRPr sz="1400" b="1" i="0" u="none" strike="noStrike" cap="none">
              <a:solidFill>
                <a:srgbClr val="6D9EEB"/>
              </a:solidFill>
              <a:latin typeface="Arial"/>
              <a:ea typeface="Arial"/>
              <a:cs typeface="Arial"/>
              <a:sym typeface="Arial"/>
            </a:endParaRPr>
          </a:p>
        </p:txBody>
      </p:sp>
      <p:sp>
        <p:nvSpPr>
          <p:cNvPr id="85" name="Google Shape;85;gf175a90572_0_1"/>
          <p:cNvSpPr txBox="1"/>
          <p:nvPr/>
        </p:nvSpPr>
        <p:spPr>
          <a:xfrm rot="-5400000">
            <a:off x="1091500" y="2811650"/>
            <a:ext cx="139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ionBXSP01</a:t>
            </a:r>
            <a:endParaRPr/>
          </a:p>
        </p:txBody>
      </p:sp>
      <p:sp>
        <p:nvSpPr>
          <p:cNvPr id="86" name="Google Shape;86;gf175a90572_0_1"/>
          <p:cNvSpPr txBox="1"/>
          <p:nvPr/>
        </p:nvSpPr>
        <p:spPr>
          <a:xfrm>
            <a:off x="1380625" y="1675563"/>
            <a:ext cx="8520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a:solidFill>
                  <a:srgbClr val="00FF00"/>
                </a:solidFill>
              </a:rPr>
              <a:t>Dipole</a:t>
            </a:r>
            <a:endParaRPr sz="1700" b="1">
              <a:solidFill>
                <a:srgbClr val="00FF00"/>
              </a:solidFill>
            </a:endParaRPr>
          </a:p>
          <a:p>
            <a:pPr marL="0" lvl="0" indent="0" algn="l" rtl="0">
              <a:spcBef>
                <a:spcPts val="0"/>
              </a:spcBef>
              <a:spcAft>
                <a:spcPts val="0"/>
              </a:spcAft>
              <a:buNone/>
            </a:pPr>
            <a:r>
              <a:rPr lang="en-US" sz="1700" b="1">
                <a:solidFill>
                  <a:srgbClr val="FF0000"/>
                </a:solidFill>
              </a:rPr>
              <a:t>Quad</a:t>
            </a:r>
            <a:endParaRPr sz="1700" b="1">
              <a:solidFill>
                <a:srgbClr val="FF0000"/>
              </a:solidFill>
            </a:endParaRPr>
          </a:p>
        </p:txBody>
      </p:sp>
      <p:sp>
        <p:nvSpPr>
          <p:cNvPr id="87" name="Google Shape;87;gf175a90572_0_1"/>
          <p:cNvSpPr txBox="1"/>
          <p:nvPr/>
        </p:nvSpPr>
        <p:spPr>
          <a:xfrm rot="-5400000">
            <a:off x="1364745" y="2964050"/>
            <a:ext cx="139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ionQFFDS01A</a:t>
            </a:r>
            <a:endParaRPr/>
          </a:p>
        </p:txBody>
      </p:sp>
      <p:sp>
        <p:nvSpPr>
          <p:cNvPr id="88" name="Google Shape;88;gf175a90572_0_1"/>
          <p:cNvSpPr txBox="1"/>
          <p:nvPr/>
        </p:nvSpPr>
        <p:spPr>
          <a:xfrm rot="-5400000">
            <a:off x="1669545" y="2887850"/>
            <a:ext cx="139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ionQFFDS01B</a:t>
            </a:r>
            <a:endParaRPr/>
          </a:p>
        </p:txBody>
      </p:sp>
      <p:sp>
        <p:nvSpPr>
          <p:cNvPr id="89" name="Google Shape;89;gf175a90572_0_1"/>
          <p:cNvSpPr txBox="1"/>
          <p:nvPr/>
        </p:nvSpPr>
        <p:spPr>
          <a:xfrm rot="-5400000">
            <a:off x="2126745" y="2506850"/>
            <a:ext cx="139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ionQFFDS02A</a:t>
            </a:r>
            <a:endParaRPr/>
          </a:p>
        </p:txBody>
      </p:sp>
      <p:sp>
        <p:nvSpPr>
          <p:cNvPr id="90" name="Google Shape;90;gf175a90572_0_1"/>
          <p:cNvSpPr txBox="1"/>
          <p:nvPr/>
        </p:nvSpPr>
        <p:spPr>
          <a:xfrm rot="-5400000">
            <a:off x="2583945" y="2202050"/>
            <a:ext cx="139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ionQFFDS02B</a:t>
            </a:r>
            <a:endParaRPr/>
          </a:p>
        </p:txBody>
      </p:sp>
      <p:sp>
        <p:nvSpPr>
          <p:cNvPr id="91" name="Google Shape;91;gf175a90572_0_1"/>
          <p:cNvSpPr txBox="1"/>
          <p:nvPr/>
        </p:nvSpPr>
        <p:spPr>
          <a:xfrm rot="-5400000">
            <a:off x="3161995" y="1849325"/>
            <a:ext cx="139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ionBXDS01A</a:t>
            </a:r>
            <a:endParaRPr/>
          </a:p>
        </p:txBody>
      </p:sp>
      <p:sp>
        <p:nvSpPr>
          <p:cNvPr id="92" name="Google Shape;92;gf175a90572_0_1"/>
          <p:cNvSpPr txBox="1"/>
          <p:nvPr/>
        </p:nvSpPr>
        <p:spPr>
          <a:xfrm rot="-5400000">
            <a:off x="5447995" y="4211525"/>
            <a:ext cx="139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ionBXDS01B</a:t>
            </a:r>
            <a:endParaRPr/>
          </a:p>
        </p:txBody>
      </p:sp>
      <p:sp>
        <p:nvSpPr>
          <p:cNvPr id="93" name="Google Shape;93;gf175a90572_0_1"/>
          <p:cNvSpPr txBox="1"/>
          <p:nvPr/>
        </p:nvSpPr>
        <p:spPr>
          <a:xfrm rot="-5400000">
            <a:off x="5959645" y="3981950"/>
            <a:ext cx="139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ionQDS01</a:t>
            </a:r>
            <a:endParaRPr/>
          </a:p>
        </p:txBody>
      </p:sp>
      <p:sp>
        <p:nvSpPr>
          <p:cNvPr id="94" name="Google Shape;94;gf175a90572_0_1"/>
          <p:cNvSpPr txBox="1"/>
          <p:nvPr/>
        </p:nvSpPr>
        <p:spPr>
          <a:xfrm rot="-5400000">
            <a:off x="6721645" y="3753350"/>
            <a:ext cx="139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ionQDS02</a:t>
            </a:r>
            <a:endParaRPr/>
          </a:p>
        </p:txBody>
      </p:sp>
      <p:sp>
        <p:nvSpPr>
          <p:cNvPr id="18" name="TextBox 17">
            <a:extLst>
              <a:ext uri="{FF2B5EF4-FFF2-40B4-BE49-F238E27FC236}">
                <a16:creationId xmlns:a16="http://schemas.microsoft.com/office/drawing/2014/main" id="{D64E1BB9-CDEC-40D2-B696-A674E6EFF99D}"/>
              </a:ext>
            </a:extLst>
          </p:cNvPr>
          <p:cNvSpPr txBox="1"/>
          <p:nvPr/>
        </p:nvSpPr>
        <p:spPr>
          <a:xfrm>
            <a:off x="152400" y="837915"/>
            <a:ext cx="4140467" cy="646331"/>
          </a:xfrm>
          <a:prstGeom prst="rect">
            <a:avLst/>
          </a:prstGeom>
          <a:noFill/>
        </p:spPr>
        <p:txBody>
          <a:bodyPr wrap="square" rtlCol="0">
            <a:spAutoFit/>
          </a:bodyPr>
          <a:lstStyle/>
          <a:p>
            <a:r>
              <a:rPr lang="en-US" i="1" dirty="0"/>
              <a:t>(from talk of Randy Gamage at EIC 2021 Accelerator Partnership Workshop)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f175a90572_0_10"/>
          <p:cNvSpPr txBox="1">
            <a:spLocks noGrp="1"/>
          </p:cNvSpPr>
          <p:nvPr>
            <p:ph type="title"/>
          </p:nvPr>
        </p:nvSpPr>
        <p:spPr>
          <a:xfrm>
            <a:off x="344434" y="160068"/>
            <a:ext cx="8746200" cy="758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0519D"/>
              </a:buClr>
              <a:buSzPts val="3200"/>
              <a:buFont typeface="Arial"/>
              <a:buNone/>
            </a:pPr>
            <a:r>
              <a:rPr lang="en-US" sz="3200"/>
              <a:t>Nb3Sn</a:t>
            </a:r>
            <a:endParaRPr sz="3200"/>
          </a:p>
        </p:txBody>
      </p:sp>
      <p:sp>
        <p:nvSpPr>
          <p:cNvPr id="100" name="Google Shape;100;gf175a90572_0_10"/>
          <p:cNvSpPr txBox="1">
            <a:spLocks noGrp="1"/>
          </p:cNvSpPr>
          <p:nvPr>
            <p:ph type="sldNum" idx="12"/>
          </p:nvPr>
        </p:nvSpPr>
        <p:spPr>
          <a:xfrm>
            <a:off x="3543300" y="6362006"/>
            <a:ext cx="20574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pic>
        <p:nvPicPr>
          <p:cNvPr id="101" name="Google Shape;101;gf175a90572_0_10"/>
          <p:cNvPicPr preferRelativeResize="0"/>
          <p:nvPr/>
        </p:nvPicPr>
        <p:blipFill>
          <a:blip r:embed="rId3">
            <a:alphaModFix/>
          </a:blip>
          <a:stretch>
            <a:fillRect/>
          </a:stretch>
        </p:blipFill>
        <p:spPr>
          <a:xfrm>
            <a:off x="304800" y="918468"/>
            <a:ext cx="8555059" cy="5138739"/>
          </a:xfrm>
          <a:prstGeom prst="rect">
            <a:avLst/>
          </a:prstGeom>
          <a:noFill/>
          <a:ln>
            <a:noFill/>
          </a:ln>
        </p:spPr>
      </p:pic>
      <p:cxnSp>
        <p:nvCxnSpPr>
          <p:cNvPr id="102" name="Google Shape;102;gf175a90572_0_10"/>
          <p:cNvCxnSpPr/>
          <p:nvPr/>
        </p:nvCxnSpPr>
        <p:spPr>
          <a:xfrm>
            <a:off x="5938600" y="3034675"/>
            <a:ext cx="0" cy="862500"/>
          </a:xfrm>
          <a:prstGeom prst="straightConnector1">
            <a:avLst/>
          </a:prstGeom>
          <a:noFill/>
          <a:ln w="28575" cap="flat" cmpd="sng">
            <a:solidFill>
              <a:schemeClr val="dk2"/>
            </a:solidFill>
            <a:prstDash val="solid"/>
            <a:round/>
            <a:headEnd type="none" w="med" len="med"/>
            <a:tailEnd type="triangle" w="med" len="med"/>
          </a:ln>
        </p:spPr>
      </p:cxnSp>
      <p:sp>
        <p:nvSpPr>
          <p:cNvPr id="103" name="Google Shape;103;gf175a90572_0_10"/>
          <p:cNvSpPr txBox="1"/>
          <p:nvPr/>
        </p:nvSpPr>
        <p:spPr>
          <a:xfrm>
            <a:off x="5654600" y="2466900"/>
            <a:ext cx="873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second focus</a:t>
            </a:r>
            <a:endParaRPr/>
          </a:p>
        </p:txBody>
      </p:sp>
      <p:sp>
        <p:nvSpPr>
          <p:cNvPr id="104" name="Google Shape;104;gf175a90572_0_10"/>
          <p:cNvSpPr txBox="1"/>
          <p:nvPr/>
        </p:nvSpPr>
        <p:spPr>
          <a:xfrm>
            <a:off x="4565125" y="66050"/>
            <a:ext cx="45786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D966"/>
                </a:solidFill>
                <a:latin typeface="Arial"/>
                <a:ea typeface="Arial"/>
                <a:cs typeface="Arial"/>
                <a:sym typeface="Arial"/>
              </a:rPr>
              <a:t>Neutrons ±</a:t>
            </a:r>
            <a:r>
              <a:rPr lang="en-US" b="1">
                <a:solidFill>
                  <a:srgbClr val="FFD966"/>
                </a:solidFill>
              </a:rPr>
              <a:t>5</a:t>
            </a:r>
            <a:r>
              <a:rPr lang="en-US" sz="1400" b="1" i="0" u="none" strike="noStrike" cap="none">
                <a:solidFill>
                  <a:srgbClr val="FFD966"/>
                </a:solidFill>
                <a:latin typeface="Arial"/>
                <a:ea typeface="Arial"/>
                <a:cs typeface="Arial"/>
                <a:sym typeface="Arial"/>
              </a:rPr>
              <a:t>mrad</a:t>
            </a:r>
            <a:endParaRPr sz="1400" b="1" i="0" u="none" strike="noStrike" cap="none">
              <a:solidFill>
                <a:srgbClr val="FFD96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9900"/>
                </a:solidFill>
                <a:latin typeface="Arial"/>
                <a:ea typeface="Arial"/>
                <a:cs typeface="Arial"/>
                <a:sym typeface="Arial"/>
              </a:rPr>
              <a:t>Protons ±5mrad,</a:t>
            </a:r>
            <a:r>
              <a:rPr lang="en-US" b="1">
                <a:solidFill>
                  <a:srgbClr val="FF9900"/>
                </a:solidFill>
              </a:rPr>
              <a:t> </a:t>
            </a:r>
            <a:r>
              <a:rPr lang="en-US" sz="1400" b="1" i="0" u="none" strike="noStrike" cap="none">
                <a:solidFill>
                  <a:srgbClr val="FF9900"/>
                </a:solidFill>
                <a:latin typeface="Arial"/>
                <a:ea typeface="Arial"/>
                <a:cs typeface="Arial"/>
                <a:sym typeface="Arial"/>
              </a:rPr>
              <a:t>Δp/p = 0,</a:t>
            </a:r>
            <a:r>
              <a:rPr lang="en-US" b="1">
                <a:solidFill>
                  <a:srgbClr val="FF9900"/>
                </a:solidFill>
              </a:rPr>
              <a:t> </a:t>
            </a:r>
            <a:r>
              <a:rPr lang="en-US" sz="1400" b="1" i="0" u="none" strike="noStrike" cap="none">
                <a:solidFill>
                  <a:srgbClr val="FF9900"/>
                </a:solidFill>
                <a:latin typeface="Arial"/>
                <a:ea typeface="Arial"/>
                <a:cs typeface="Arial"/>
                <a:sym typeface="Arial"/>
              </a:rPr>
              <a:t>𝑝</a:t>
            </a:r>
            <a:r>
              <a:rPr lang="en-US" sz="1400" b="1" i="0" u="none" strike="noStrike" cap="none" baseline="-25000">
                <a:solidFill>
                  <a:srgbClr val="FF9900"/>
                </a:solidFill>
                <a:latin typeface="Arial"/>
                <a:ea typeface="Arial"/>
                <a:cs typeface="Arial"/>
                <a:sym typeface="Arial"/>
              </a:rPr>
              <a:t>T </a:t>
            </a:r>
            <a:r>
              <a:rPr lang="en-US" sz="1400" b="1" i="0" u="none" strike="noStrike" cap="none">
                <a:solidFill>
                  <a:srgbClr val="FF9900"/>
                </a:solidFill>
                <a:latin typeface="Arial"/>
                <a:ea typeface="Arial"/>
                <a:cs typeface="Arial"/>
                <a:sym typeface="Arial"/>
              </a:rPr>
              <a:t>= 1.37 GeV, 𝑥</a:t>
            </a:r>
            <a:r>
              <a:rPr lang="en-US" sz="1400" b="1" i="0" u="none" strike="noStrike" cap="none" baseline="-25000">
                <a:solidFill>
                  <a:srgbClr val="FF9900"/>
                </a:solidFill>
                <a:latin typeface="Arial"/>
                <a:ea typeface="Arial"/>
                <a:cs typeface="Arial"/>
                <a:sym typeface="Arial"/>
              </a:rPr>
              <a:t>L</a:t>
            </a:r>
            <a:r>
              <a:rPr lang="en-US" sz="1400" b="1" i="0" u="none" strike="noStrike" cap="none">
                <a:solidFill>
                  <a:srgbClr val="FF9900"/>
                </a:solidFill>
                <a:latin typeface="Arial"/>
                <a:ea typeface="Arial"/>
                <a:cs typeface="Arial"/>
                <a:sym typeface="Arial"/>
              </a:rPr>
              <a:t>=1</a:t>
            </a:r>
            <a:endParaRPr sz="1400" b="1" i="0" u="none" strike="noStrike" cap="none">
              <a:solidFill>
                <a:srgbClr val="FF99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99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6D9EEB"/>
                </a:solidFill>
                <a:latin typeface="Arial"/>
                <a:ea typeface="Arial"/>
                <a:cs typeface="Arial"/>
                <a:sym typeface="Arial"/>
              </a:rPr>
              <a:t>Protons ±</a:t>
            </a:r>
            <a:r>
              <a:rPr lang="en-US" b="1">
                <a:solidFill>
                  <a:srgbClr val="6D9EEB"/>
                </a:solidFill>
              </a:rPr>
              <a:t>5</a:t>
            </a:r>
            <a:r>
              <a:rPr lang="en-US" sz="1400" b="1" i="0" u="none" strike="noStrike" cap="none">
                <a:solidFill>
                  <a:srgbClr val="6D9EEB"/>
                </a:solidFill>
                <a:latin typeface="Arial"/>
                <a:ea typeface="Arial"/>
                <a:cs typeface="Arial"/>
                <a:sym typeface="Arial"/>
              </a:rPr>
              <a:t>mrad</a:t>
            </a:r>
            <a:r>
              <a:rPr lang="en-US" b="1">
                <a:solidFill>
                  <a:srgbClr val="6D9EEB"/>
                </a:solidFill>
              </a:rPr>
              <a:t>, </a:t>
            </a:r>
            <a:r>
              <a:rPr lang="en-US" sz="1400" b="1" i="0" u="none" strike="noStrike" cap="none">
                <a:solidFill>
                  <a:srgbClr val="6D9EEB"/>
                </a:solidFill>
                <a:latin typeface="Arial"/>
                <a:ea typeface="Arial"/>
                <a:cs typeface="Arial"/>
                <a:sym typeface="Arial"/>
              </a:rPr>
              <a:t>Δp/p = -0.5</a:t>
            </a:r>
            <a:r>
              <a:rPr lang="en-US" b="1">
                <a:solidFill>
                  <a:srgbClr val="6D9EEB"/>
                </a:solidFill>
              </a:rPr>
              <a:t>, </a:t>
            </a:r>
            <a:r>
              <a:rPr lang="en-US" sz="1400" b="1" i="0" u="none" strike="noStrike" cap="none">
                <a:solidFill>
                  <a:srgbClr val="6D9EEB"/>
                </a:solidFill>
                <a:latin typeface="Arial"/>
                <a:ea typeface="Arial"/>
                <a:cs typeface="Arial"/>
                <a:sym typeface="Arial"/>
              </a:rPr>
              <a:t>𝑝</a:t>
            </a:r>
            <a:r>
              <a:rPr lang="en-US" sz="1400" b="1" i="0" u="none" strike="noStrike" cap="none" baseline="-25000">
                <a:solidFill>
                  <a:srgbClr val="6D9EEB"/>
                </a:solidFill>
                <a:latin typeface="Arial"/>
                <a:ea typeface="Arial"/>
                <a:cs typeface="Arial"/>
                <a:sym typeface="Arial"/>
              </a:rPr>
              <a:t>T </a:t>
            </a:r>
            <a:r>
              <a:rPr lang="en-US" sz="1400" b="1" i="0" u="none" strike="noStrike" cap="none">
                <a:solidFill>
                  <a:srgbClr val="6D9EEB"/>
                </a:solidFill>
                <a:latin typeface="Arial"/>
                <a:ea typeface="Arial"/>
                <a:cs typeface="Arial"/>
                <a:sym typeface="Arial"/>
              </a:rPr>
              <a:t>= 0.</a:t>
            </a:r>
            <a:r>
              <a:rPr lang="en-US" b="1">
                <a:solidFill>
                  <a:srgbClr val="6D9EEB"/>
                </a:solidFill>
              </a:rPr>
              <a:t>69</a:t>
            </a:r>
            <a:r>
              <a:rPr lang="en-US" sz="1400" b="1" i="0" u="none" strike="noStrike" cap="none">
                <a:solidFill>
                  <a:srgbClr val="6D9EEB"/>
                </a:solidFill>
                <a:latin typeface="Arial"/>
                <a:ea typeface="Arial"/>
                <a:cs typeface="Arial"/>
                <a:sym typeface="Arial"/>
              </a:rPr>
              <a:t> GeV, 𝑥</a:t>
            </a:r>
            <a:r>
              <a:rPr lang="en-US" sz="1400" b="1" i="0" u="none" strike="noStrike" cap="none" baseline="-25000">
                <a:solidFill>
                  <a:srgbClr val="6D9EEB"/>
                </a:solidFill>
                <a:latin typeface="Arial"/>
                <a:ea typeface="Arial"/>
                <a:cs typeface="Arial"/>
                <a:sym typeface="Arial"/>
              </a:rPr>
              <a:t>L</a:t>
            </a:r>
            <a:r>
              <a:rPr lang="en-US" sz="1400" b="1" i="0" u="none" strike="noStrike" cap="none">
                <a:solidFill>
                  <a:srgbClr val="6D9EEB"/>
                </a:solidFill>
                <a:latin typeface="Arial"/>
                <a:ea typeface="Arial"/>
                <a:cs typeface="Arial"/>
                <a:sym typeface="Arial"/>
              </a:rPr>
              <a:t>=0.5</a:t>
            </a:r>
            <a:endParaRPr sz="1400" b="1" i="0" u="none" strike="noStrike" cap="none">
              <a:solidFill>
                <a:srgbClr val="6D9EEB"/>
              </a:solidFill>
              <a:latin typeface="Arial"/>
              <a:ea typeface="Arial"/>
              <a:cs typeface="Arial"/>
              <a:sym typeface="Arial"/>
            </a:endParaRPr>
          </a:p>
        </p:txBody>
      </p:sp>
      <p:sp>
        <p:nvSpPr>
          <p:cNvPr id="105" name="Google Shape;105;gf175a90572_0_10"/>
          <p:cNvSpPr txBox="1"/>
          <p:nvPr/>
        </p:nvSpPr>
        <p:spPr>
          <a:xfrm>
            <a:off x="1533025" y="1523163"/>
            <a:ext cx="8520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a:solidFill>
                  <a:srgbClr val="00FF00"/>
                </a:solidFill>
              </a:rPr>
              <a:t>Dipole</a:t>
            </a:r>
            <a:endParaRPr sz="1700" b="1">
              <a:solidFill>
                <a:srgbClr val="00FF00"/>
              </a:solidFill>
            </a:endParaRPr>
          </a:p>
          <a:p>
            <a:pPr marL="0" lvl="0" indent="0" algn="l" rtl="0">
              <a:spcBef>
                <a:spcPts val="0"/>
              </a:spcBef>
              <a:spcAft>
                <a:spcPts val="0"/>
              </a:spcAft>
              <a:buNone/>
            </a:pPr>
            <a:r>
              <a:rPr lang="en-US" sz="1700" b="1">
                <a:solidFill>
                  <a:srgbClr val="FF0000"/>
                </a:solidFill>
              </a:rPr>
              <a:t>Quad</a:t>
            </a:r>
            <a:endParaRPr sz="1700" b="1">
              <a:solidFill>
                <a:srgbClr val="FF0000"/>
              </a:solidFill>
            </a:endParaRPr>
          </a:p>
        </p:txBody>
      </p:sp>
      <p:sp>
        <p:nvSpPr>
          <p:cNvPr id="106" name="Google Shape;106;gf175a90572_0_10"/>
          <p:cNvSpPr txBox="1"/>
          <p:nvPr/>
        </p:nvSpPr>
        <p:spPr>
          <a:xfrm rot="-5400000">
            <a:off x="1259575" y="2574600"/>
            <a:ext cx="139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ionBXSP01</a:t>
            </a:r>
            <a:endParaRPr/>
          </a:p>
        </p:txBody>
      </p:sp>
      <p:sp>
        <p:nvSpPr>
          <p:cNvPr id="107" name="Google Shape;107;gf175a90572_0_10"/>
          <p:cNvSpPr txBox="1"/>
          <p:nvPr/>
        </p:nvSpPr>
        <p:spPr>
          <a:xfrm rot="-5400000">
            <a:off x="1659770" y="2817025"/>
            <a:ext cx="139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ionQFFDS01A</a:t>
            </a:r>
            <a:endParaRPr/>
          </a:p>
        </p:txBody>
      </p:sp>
      <p:sp>
        <p:nvSpPr>
          <p:cNvPr id="108" name="Google Shape;108;gf175a90572_0_10"/>
          <p:cNvSpPr txBox="1"/>
          <p:nvPr/>
        </p:nvSpPr>
        <p:spPr>
          <a:xfrm rot="-5400000">
            <a:off x="2059982" y="2507825"/>
            <a:ext cx="139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ionQFFDS01B</a:t>
            </a:r>
            <a:endParaRPr/>
          </a:p>
        </p:txBody>
      </p:sp>
      <p:sp>
        <p:nvSpPr>
          <p:cNvPr id="109" name="Google Shape;109;gf175a90572_0_10"/>
          <p:cNvSpPr txBox="1"/>
          <p:nvPr/>
        </p:nvSpPr>
        <p:spPr>
          <a:xfrm rot="-5400000">
            <a:off x="2634470" y="2135125"/>
            <a:ext cx="139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ionBXDS01A</a:t>
            </a:r>
            <a:endParaRPr/>
          </a:p>
        </p:txBody>
      </p:sp>
      <p:sp>
        <p:nvSpPr>
          <p:cNvPr id="110" name="Google Shape;110;gf175a90572_0_10"/>
          <p:cNvSpPr txBox="1"/>
          <p:nvPr/>
        </p:nvSpPr>
        <p:spPr>
          <a:xfrm rot="-5400000">
            <a:off x="4206345" y="4618850"/>
            <a:ext cx="139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ionBXDS01B</a:t>
            </a:r>
            <a:endParaRPr/>
          </a:p>
        </p:txBody>
      </p:sp>
      <p:sp>
        <p:nvSpPr>
          <p:cNvPr id="111" name="Google Shape;111;gf175a90572_0_10"/>
          <p:cNvSpPr txBox="1"/>
          <p:nvPr/>
        </p:nvSpPr>
        <p:spPr>
          <a:xfrm rot="-5400000">
            <a:off x="4606545" y="4390250"/>
            <a:ext cx="139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ionQDS01</a:t>
            </a:r>
            <a:endParaRPr/>
          </a:p>
        </p:txBody>
      </p:sp>
      <p:sp>
        <p:nvSpPr>
          <p:cNvPr id="112" name="Google Shape;112;gf175a90572_0_10"/>
          <p:cNvSpPr txBox="1"/>
          <p:nvPr/>
        </p:nvSpPr>
        <p:spPr>
          <a:xfrm rot="-5400000">
            <a:off x="5795570" y="4390050"/>
            <a:ext cx="139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ionQDS02</a:t>
            </a:r>
            <a:endParaRPr/>
          </a:p>
        </p:txBody>
      </p:sp>
      <p:sp>
        <p:nvSpPr>
          <p:cNvPr id="16" name="TextBox 15">
            <a:extLst>
              <a:ext uri="{FF2B5EF4-FFF2-40B4-BE49-F238E27FC236}">
                <a16:creationId xmlns:a16="http://schemas.microsoft.com/office/drawing/2014/main" id="{7D3A2A3C-596E-4829-8353-1238BDFCC467}"/>
              </a:ext>
            </a:extLst>
          </p:cNvPr>
          <p:cNvSpPr txBox="1"/>
          <p:nvPr/>
        </p:nvSpPr>
        <p:spPr>
          <a:xfrm>
            <a:off x="152400" y="837915"/>
            <a:ext cx="4140467" cy="646331"/>
          </a:xfrm>
          <a:prstGeom prst="rect">
            <a:avLst/>
          </a:prstGeom>
          <a:noFill/>
        </p:spPr>
        <p:txBody>
          <a:bodyPr wrap="square" rtlCol="0">
            <a:spAutoFit/>
          </a:bodyPr>
          <a:lstStyle/>
          <a:p>
            <a:r>
              <a:rPr lang="en-US" i="1" dirty="0"/>
              <a:t>(from talk of Randy Gamage at EIC 2021 Accelerator Partnership Workshop)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169EC7-5D58-F949-AFAC-437287B2723F}"/>
              </a:ext>
            </a:extLst>
          </p:cNvPr>
          <p:cNvSpPr>
            <a:spLocks noGrp="1"/>
          </p:cNvSpPr>
          <p:nvPr>
            <p:ph type="sldNum" sz="quarter" idx="12"/>
          </p:nvPr>
        </p:nvSpPr>
        <p:spPr/>
        <p:txBody>
          <a:bodyPr/>
          <a:lstStyle/>
          <a:p>
            <a:fld id="{893C5830-40F3-F04E-B2E3-10E6672BA8FF}" type="slidenum">
              <a:rPr lang="en-US" smtClean="0"/>
              <a:pPr/>
              <a:t>9</a:t>
            </a:fld>
            <a:endParaRPr lang="en-US"/>
          </a:p>
        </p:txBody>
      </p:sp>
      <p:pic>
        <p:nvPicPr>
          <p:cNvPr id="7" name="Picture 6">
            <a:extLst>
              <a:ext uri="{FF2B5EF4-FFF2-40B4-BE49-F238E27FC236}">
                <a16:creationId xmlns:a16="http://schemas.microsoft.com/office/drawing/2014/main" id="{5F6D60FB-743A-344F-889B-07EBB4917038}"/>
              </a:ext>
            </a:extLst>
          </p:cNvPr>
          <p:cNvPicPr>
            <a:picLocks noChangeAspect="1"/>
          </p:cNvPicPr>
          <p:nvPr/>
        </p:nvPicPr>
        <p:blipFill>
          <a:blip r:embed="rId2"/>
          <a:stretch>
            <a:fillRect/>
          </a:stretch>
        </p:blipFill>
        <p:spPr>
          <a:xfrm>
            <a:off x="636417" y="885653"/>
            <a:ext cx="7718766" cy="5554588"/>
          </a:xfrm>
          <a:prstGeom prst="rect">
            <a:avLst/>
          </a:prstGeom>
        </p:spPr>
      </p:pic>
      <p:sp>
        <p:nvSpPr>
          <p:cNvPr id="5" name="TextBox 4">
            <a:extLst>
              <a:ext uri="{FF2B5EF4-FFF2-40B4-BE49-F238E27FC236}">
                <a16:creationId xmlns:a16="http://schemas.microsoft.com/office/drawing/2014/main" id="{AA0D0C08-4549-4F4A-AFCC-EC988407B86B}"/>
              </a:ext>
            </a:extLst>
          </p:cNvPr>
          <p:cNvSpPr txBox="1"/>
          <p:nvPr/>
        </p:nvSpPr>
        <p:spPr>
          <a:xfrm>
            <a:off x="827223" y="5148221"/>
            <a:ext cx="587020" cy="461665"/>
          </a:xfrm>
          <a:prstGeom prst="rect">
            <a:avLst/>
          </a:prstGeom>
          <a:noFill/>
        </p:spPr>
        <p:txBody>
          <a:bodyPr wrap="square" rtlCol="0">
            <a:spAutoFit/>
          </a:bodyPr>
          <a:lstStyle/>
          <a:p>
            <a:r>
              <a:rPr lang="en-US" sz="800" dirty="0">
                <a:solidFill>
                  <a:schemeClr val="bg1">
                    <a:lumMod val="85000"/>
                  </a:schemeClr>
                </a:solidFill>
              </a:rPr>
              <a:t>Notional Schedule</a:t>
            </a:r>
          </a:p>
          <a:p>
            <a:r>
              <a:rPr lang="en-US" sz="800" dirty="0">
                <a:solidFill>
                  <a:schemeClr val="bg1">
                    <a:lumMod val="85000"/>
                  </a:schemeClr>
                </a:solidFill>
              </a:rPr>
              <a:t>2</a:t>
            </a:r>
            <a:r>
              <a:rPr lang="en-US" sz="800" baseline="30000" dirty="0">
                <a:solidFill>
                  <a:schemeClr val="bg1">
                    <a:lumMod val="85000"/>
                  </a:schemeClr>
                </a:solidFill>
              </a:rPr>
              <a:t>nd</a:t>
            </a:r>
            <a:r>
              <a:rPr lang="en-US" sz="800" dirty="0">
                <a:solidFill>
                  <a:schemeClr val="bg1">
                    <a:lumMod val="85000"/>
                  </a:schemeClr>
                </a:solidFill>
              </a:rPr>
              <a:t> IR and</a:t>
            </a:r>
          </a:p>
        </p:txBody>
      </p:sp>
      <p:sp>
        <p:nvSpPr>
          <p:cNvPr id="9" name="Title 1">
            <a:extLst>
              <a:ext uri="{FF2B5EF4-FFF2-40B4-BE49-F238E27FC236}">
                <a16:creationId xmlns:a16="http://schemas.microsoft.com/office/drawing/2014/main" id="{CC7B93AE-D126-4B77-A85E-F2031338C527}"/>
              </a:ext>
            </a:extLst>
          </p:cNvPr>
          <p:cNvSpPr txBox="1">
            <a:spLocks/>
          </p:cNvSpPr>
          <p:nvPr/>
        </p:nvSpPr>
        <p:spPr>
          <a:xfrm>
            <a:off x="0" y="2283"/>
            <a:ext cx="9144000" cy="584669"/>
          </a:xfrm>
          <a:prstGeom prst="rect">
            <a:avLst/>
          </a:prstGeom>
        </p:spPr>
        <p:txBody>
          <a:bodyPr vert="horz" lIns="91440" tIns="45720" rIns="91440" bIns="45720" rtlCol="0" anchor="ctr">
            <a:normAutofit fontScale="85000" lnSpcReduction="10000"/>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mj-lt"/>
                <a:ea typeface="Arial" charset="0"/>
                <a:cs typeface="Comic Sans M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US" dirty="0">
                <a:latin typeface="Arial"/>
              </a:rPr>
              <a:t>Reference Schedule with notional schedule 2</a:t>
            </a:r>
            <a:r>
              <a:rPr lang="en-US" baseline="30000" dirty="0">
                <a:latin typeface="Arial"/>
              </a:rPr>
              <a:t>nd</a:t>
            </a:r>
            <a:r>
              <a:rPr lang="en-US" dirty="0">
                <a:latin typeface="Arial"/>
              </a:rPr>
              <a:t> Detector/IR</a:t>
            </a:r>
            <a:r>
              <a:rPr kumimoji="0" lang="en-US" sz="2800" b="1" i="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rPr>
              <a:t> </a:t>
            </a:r>
          </a:p>
        </p:txBody>
      </p:sp>
    </p:spTree>
    <p:extLst>
      <p:ext uri="{BB962C8B-B14F-4D97-AF65-F5344CB8AC3E}">
        <p14:creationId xmlns:p14="http://schemas.microsoft.com/office/powerpoint/2010/main" val="23956635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1600" dirty="0" smtClean="0">
            <a:latin typeface="Comic Sans MS" panose="030F0902030302020204" pitchFamily="66" charset="0"/>
          </a:defRPr>
        </a:defPPr>
      </a:lstStyle>
    </a:txDef>
  </a:objectDefaults>
  <a:extraClrSchemeLst/>
  <a:extLst>
    <a:ext uri="{05A4C25C-085E-4340-85A3-A5531E510DB2}">
      <thm15:themeFamily xmlns:thm15="http://schemas.microsoft.com/office/thememl/2012/main" name="EIC_PPT_Template_EditableTextLogos" id="{00FAD509-D349-8A47-998B-D6A9B09DAFE7}" vid="{C82AAD2E-8960-DB40-8700-990D4EEA0AB7}"/>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BNL-TJNAF March 11 Meeting DRAFTv3.pptx" id="{46AF6D6A-4294-4B22-94CD-AA52460A2916}" vid="{4162AC15-BCCC-4400-91DD-5CAEFA6AE1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15680</TotalTime>
  <Words>1549</Words>
  <Application>Microsoft Office PowerPoint</Application>
  <PresentationFormat>On-screen Show (4:3)</PresentationFormat>
  <Paragraphs>177</Paragraphs>
  <Slides>12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Cambria Math</vt:lpstr>
      <vt:lpstr>Comic Sans MS</vt:lpstr>
      <vt:lpstr>Courier New</vt:lpstr>
      <vt:lpstr>Wingdings</vt:lpstr>
      <vt:lpstr>Office Theme</vt:lpstr>
      <vt:lpstr>1_Office Theme</vt:lpstr>
      <vt:lpstr>IR Meetings across    Proto-Collaborations – Discussion on IR-8 </vt:lpstr>
      <vt:lpstr>PowerPoint Presentation</vt:lpstr>
      <vt:lpstr>PowerPoint Presentation</vt:lpstr>
      <vt:lpstr>PowerPoint Presentation</vt:lpstr>
      <vt:lpstr>PowerPoint Presentation</vt:lpstr>
      <vt:lpstr>PowerPoint Presentation</vt:lpstr>
      <vt:lpstr>Current NbTi layout</vt:lpstr>
      <vt:lpstr>Nb3Sn</vt:lpstr>
      <vt:lpstr>PowerPoint Presentation</vt:lpstr>
      <vt:lpstr>PowerPoint Presentation</vt:lpstr>
      <vt:lpstr>PowerPoint Presentation</vt:lpstr>
      <vt:lpstr>Strategy for Detector 1 and 2nd IR/Detector 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Bowman</dc:creator>
  <cp:lastModifiedBy>Rolf Ent</cp:lastModifiedBy>
  <cp:revision>982</cp:revision>
  <dcterms:created xsi:type="dcterms:W3CDTF">2017-08-30T13:34:31Z</dcterms:created>
  <dcterms:modified xsi:type="dcterms:W3CDTF">2022-01-30T21:53:27Z</dcterms:modified>
</cp:coreProperties>
</file>