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3698" r:id="rId6"/>
    <p:sldId id="3699" r:id="rId7"/>
    <p:sldId id="3701" r:id="rId8"/>
    <p:sldId id="3700" r:id="rId9"/>
    <p:sldId id="3702" r:id="rId10"/>
    <p:sldId id="268" r:id="rId11"/>
    <p:sldId id="375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7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2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4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255C-AFDB-4D22-8373-2F4CFC10746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146D-72E3-4D17-8794-005420F3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6664" y="2790092"/>
            <a:ext cx="582150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Talk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8443" y="4642339"/>
            <a:ext cx="5289726" cy="580292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,Title</a:t>
            </a:r>
          </a:p>
          <a:p>
            <a:r>
              <a:rPr lang="en-US"/>
              <a:t>Event</a:t>
            </a:r>
          </a:p>
          <a:p>
            <a:r>
              <a:rPr lang="en-US"/>
              <a:t>Dates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86700" cy="681037"/>
          </a:xfrm>
        </p:spPr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160"/>
            <a:ext cx="9144000" cy="558984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071" y="6455804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575" y="6468161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432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4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4BE9006-42DF-4C65-9314-FEB6DE8658B3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bnl.gov/conferences/index.php/EIC_R%25D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45E5-B96D-4C8D-947E-45F782E4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834" y="1654052"/>
            <a:ext cx="5922941" cy="1774948"/>
          </a:xfrm>
        </p:spPr>
        <p:txBody>
          <a:bodyPr>
            <a:normAutofit/>
          </a:bodyPr>
          <a:lstStyle/>
          <a:p>
            <a:r>
              <a:rPr lang="en-US" b="1" dirty="0"/>
              <a:t>Perspective of R&amp;D</a:t>
            </a:r>
            <a:br>
              <a:rPr lang="en-US" b="1" dirty="0"/>
            </a:br>
            <a:r>
              <a:rPr lang="en-US" sz="1200" b="1" dirty="0"/>
              <a:t> </a:t>
            </a:r>
            <a:br>
              <a:rPr lang="en-US" b="1" dirty="0"/>
            </a:br>
            <a:r>
              <a:rPr lang="en-US" b="1" dirty="0"/>
              <a:t> program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F55E-30EE-4C1A-8892-83A289C0D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6864" y="3429000"/>
            <a:ext cx="5230906" cy="12687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sz="2400" dirty="0"/>
              <a:t>Elke-Caroline </a:t>
            </a:r>
            <a:r>
              <a:rPr lang="en-US" sz="2400" dirty="0" err="1"/>
              <a:t>Aschenauer</a:t>
            </a:r>
            <a:endParaRPr lang="en-US" sz="2400" dirty="0"/>
          </a:p>
          <a:p>
            <a:r>
              <a:rPr lang="en-US" sz="2400" dirty="0"/>
              <a:t>BNL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54BE-7C17-A24E-BFCE-8DA837CA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EIC Detector R&amp;D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6BE38-021B-264E-A9A1-525358D0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F7237-7FA1-8847-A5F7-F7A3ABD0BB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9713" y="644525"/>
            <a:ext cx="8904287" cy="5949950"/>
          </a:xfrm>
        </p:spPr>
        <p:txBody>
          <a:bodyPr>
            <a:normAutofit/>
          </a:bodyPr>
          <a:lstStyle/>
          <a:p>
            <a:r>
              <a:rPr lang="en-US" sz="1800" b="1" u="sng" dirty="0"/>
              <a:t>Two tier Detector R&amp;D program </a:t>
            </a:r>
            <a:r>
              <a:rPr lang="en-US" sz="1800" dirty="0"/>
              <a:t>is critical for success of the EIC facility</a:t>
            </a:r>
          </a:p>
          <a:p>
            <a:r>
              <a:rPr lang="en-US" sz="1800" u="sng" dirty="0"/>
              <a:t>Generic EIC Detector R&amp;D program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In place since 2011 - FY21 projected as the last year of funding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Excellent experience (</a:t>
            </a:r>
            <a:r>
              <a:rPr lang="en-US" sz="1800" dirty="0">
                <a:hlinkClick r:id="rId2"/>
              </a:rPr>
              <a:t>https://wiki.bnl.gov/conferences/index.php/EIC_R%25D</a:t>
            </a:r>
            <a:r>
              <a:rPr lang="en-US" sz="18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Reduced the overall Risk level of EIC detector technology to Low/Moderate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Engaged 75 institutions (50% domestic, 50% international) from 10 countries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Triggered significant in-kind contributions (domestic and international) through available resources, LDRD, and national funding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Discussion between DOE/NP &amp; labs to seek generic detector R&amp;D continuation – relevant for alternate EIC detector technologies, upgrades, 2</a:t>
            </a:r>
            <a:r>
              <a:rPr lang="en-US" sz="1800" baseline="30000" dirty="0"/>
              <a:t>nd</a:t>
            </a:r>
            <a:r>
              <a:rPr lang="en-US" sz="1800" dirty="0"/>
              <a:t> detector.</a:t>
            </a:r>
          </a:p>
          <a:p>
            <a:r>
              <a:rPr lang="en-US" sz="1800" u="sng" dirty="0"/>
              <a:t>Project Detector R&amp;D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EIC Project DAC joined last generic EIC Detector R&amp;D meeting (March 2021).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FF"/>
                </a:solidFill>
              </a:rPr>
              <a:t>DAC concurred with all Project and Generic tasks; advised to add few topics</a:t>
            </a:r>
            <a:r>
              <a:rPr lang="en-US" sz="18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This was folded into the Project Detector R&amp;D plan.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We </a:t>
            </a:r>
            <a:r>
              <a:rPr lang="en-US" sz="1800" dirty="0">
                <a:solidFill>
                  <a:srgbClr val="0000FF"/>
                </a:solidFill>
              </a:rPr>
              <a:t>have initiated FY22 follow-up </a:t>
            </a:r>
            <a:r>
              <a:rPr lang="en-US" sz="1800" dirty="0"/>
              <a:t>with user groups pursuing project-specific detector R&amp;D </a:t>
            </a:r>
            <a:r>
              <a:rPr lang="en-US" sz="1800" dirty="0">
                <a:solidFill>
                  <a:srgbClr val="0000FF"/>
                </a:solidFill>
              </a:rPr>
              <a:t>common to all proto-collaboration EIC detector proposals</a:t>
            </a:r>
            <a:r>
              <a:rPr lang="en-US" sz="1800" dirty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Again large international component: in-kind contributions from Italy/INFN, France/IRFU, France/IN2P3, UK/STFC, CERN synergy, etc. (this next to domestic component through universities, LDRD, SBIR/STTR synergy)</a:t>
            </a:r>
          </a:p>
        </p:txBody>
      </p:sp>
    </p:spTree>
    <p:extLst>
      <p:ext uri="{BB962C8B-B14F-4D97-AF65-F5344CB8AC3E}">
        <p14:creationId xmlns:p14="http://schemas.microsoft.com/office/powerpoint/2010/main" val="338745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AFDE-5393-A246-A85D-FAF988D3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3280"/>
          </a:xfrm>
        </p:spPr>
        <p:txBody>
          <a:bodyPr>
            <a:normAutofit fontScale="90000"/>
          </a:bodyPr>
          <a:lstStyle/>
          <a:p>
            <a:r>
              <a:rPr lang="en-US" dirty="0"/>
              <a:t>EIC Generic R&amp;D Projects since 2014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9DDE6-538F-2A40-8C3B-AF0C6891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6F61919-EAB2-5649-A6B0-5621DA1F6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156"/>
            <a:ext cx="9144000" cy="46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9635-A85D-2149-8A80-0852DD2C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Project R&amp;D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0817F-1516-7C45-9ECE-BA9BD579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2A2F1-489B-814E-9523-E5613B0E9EF5}"/>
              </a:ext>
            </a:extLst>
          </p:cNvPr>
          <p:cNvSpPr txBox="1"/>
          <p:nvPr/>
        </p:nvSpPr>
        <p:spPr>
          <a:xfrm>
            <a:off x="0" y="843281"/>
            <a:ext cx="52081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of DAC from March 2021 R&amp;D Meetings on future EIC Detector R&amp;D Program received in June 2021 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Almost complete overlap of DAC recommendations and R&amp;D plan </a:t>
            </a: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</a:p>
          <a:p>
            <a:pPr marL="742950" lvl="1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Compton Polarimeter (➟ work already ongoing, not true R&amp;D) </a:t>
            </a:r>
          </a:p>
          <a:p>
            <a:pPr marL="742950" lvl="1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simulations (➟ IR group </a:t>
            </a:r>
          </a:p>
          <a:p>
            <a:pPr lvl="1"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&amp; proto-collaborations) </a:t>
            </a:r>
          </a:p>
          <a:p>
            <a:pPr marL="742950" lvl="1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Radiation hard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(now included </a:t>
            </a:r>
          </a:p>
          <a:p>
            <a:pPr lvl="1"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in R&amp;D) </a:t>
            </a:r>
          </a:p>
          <a:p>
            <a:pPr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 Project R&amp;D Plan:</a:t>
            </a:r>
          </a:p>
          <a:p>
            <a:pPr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wiki.bnl.gov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/conferences/images/1/1a/Detector_RD_Plan_Aug10.2021.pdf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FC75788-EA65-9549-83F0-8935D5853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43281"/>
            <a:ext cx="4561455" cy="4749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CD54A6-899F-9446-BAF8-36DCE980EA67}"/>
              </a:ext>
            </a:extLst>
          </p:cNvPr>
          <p:cNvSpPr txBox="1"/>
          <p:nvPr/>
        </p:nvSpPr>
        <p:spPr>
          <a:xfrm>
            <a:off x="4572000" y="5592417"/>
            <a:ext cx="29313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 = DAC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X = Project - Current R&amp;D Plan (v3.6)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X = Generic - Current R&amp;D Plan (v3.6) </a:t>
            </a:r>
          </a:p>
        </p:txBody>
      </p:sp>
    </p:spTree>
    <p:extLst>
      <p:ext uri="{BB962C8B-B14F-4D97-AF65-F5344CB8AC3E}">
        <p14:creationId xmlns:p14="http://schemas.microsoft.com/office/powerpoint/2010/main" val="76706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27A1-2D20-284F-815A-D046EA07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86700" cy="672859"/>
          </a:xfrm>
        </p:spPr>
        <p:txBody>
          <a:bodyPr>
            <a:normAutofit fontScale="90000"/>
          </a:bodyPr>
          <a:lstStyle/>
          <a:p>
            <a:r>
              <a:rPr lang="en-US" dirty="0"/>
              <a:t>EIC Project R&amp;D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3A5705-7D58-6B4F-9A95-0EE31398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74BB9-FABD-0C45-9FC4-4A75BD7EF3CE}"/>
              </a:ext>
            </a:extLst>
          </p:cNvPr>
          <p:cNvSpPr txBox="1"/>
          <p:nvPr/>
        </p:nvSpPr>
        <p:spPr>
          <a:xfrm>
            <a:off x="0" y="591813"/>
            <a:ext cx="78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details consult: https://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wiki.bnl.gov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/conferences/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index.php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General_Info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465059-EE55-984E-8C29-CC1B3A7F7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878"/>
            <a:ext cx="9144000" cy="1880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150846-B634-8742-9998-8937E592D610}"/>
              </a:ext>
            </a:extLst>
          </p:cNvPr>
          <p:cNvSpPr txBox="1"/>
          <p:nvPr/>
        </p:nvSpPr>
        <p:spPr>
          <a:xfrm>
            <a:off x="155275" y="2757096"/>
            <a:ext cx="88334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R&amp;D program is defined 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R&amp;D plan for reference detector in place, as well as plans for feasible alternative technologies and future opportunities 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First selection of R&amp;D projects for FY22 close to be finalized. Planning well underway. Timelines and milestones being defined. Groups formed. 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Some changes will come with the ultimate choice of technologies by collaboration &amp; project after 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March. </a:t>
            </a: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the US is under a continuing resolution</a:t>
            </a:r>
          </a:p>
          <a:p>
            <a:pPr algn="l"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US budget for FY22 is the same as for FY21</a:t>
            </a:r>
          </a:p>
          <a:p>
            <a:pPr algn="l"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EIC Project funding can not yet ramp up as is needed for the next step CD2/3A</a:t>
            </a:r>
          </a:p>
          <a:p>
            <a:pPr algn="l"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potentially look at a 6 month delay CD2/3A to fall 2023</a:t>
            </a:r>
          </a:p>
          <a:p>
            <a:pPr algn="l"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 Consequence EIC Project R&amp;D could not be started yet </a:t>
            </a:r>
          </a:p>
          <a:p>
            <a:pPr algn="l"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 will start as soon as funding is flowing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E648A1-FE30-E24A-9CE1-39EF10AD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298604-8D5B-3E49-88D1-0B21A48F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3229A37-7553-544F-8490-176E27AA1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3" y="3149909"/>
            <a:ext cx="4259903" cy="2594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3D4073-9A83-9E42-8A3E-C9972AAE51C0}"/>
              </a:ext>
            </a:extLst>
          </p:cNvPr>
          <p:cNvSpPr txBox="1"/>
          <p:nvPr/>
        </p:nvSpPr>
        <p:spPr>
          <a:xfrm>
            <a:off x="4715295" y="3217286"/>
            <a:ext cx="4014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Chart includes cost from R&amp;D plan for all efforts (currently include large fraction but not all) 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/>
              <a:t>Current efforts in community investigate various alternative option that reduce risk and enhance performance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4308E-3DB0-6943-B316-479C6A5EE92E}"/>
              </a:ext>
            </a:extLst>
          </p:cNvPr>
          <p:cNvSpPr txBox="1"/>
          <p:nvPr/>
        </p:nvSpPr>
        <p:spPr>
          <a:xfrm>
            <a:off x="104607" y="1021457"/>
            <a:ext cx="9039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EIC Project R&amp;D is well layout and can start as soon as funding is available</a:t>
            </a:r>
          </a:p>
          <a:p>
            <a:pPr marL="285750" indent="-285750" algn="l">
              <a:buClr>
                <a:srgbClr val="0000FF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very important that the different PIs of the R&amp;D are integrating everybody </a:t>
            </a:r>
          </a:p>
          <a:p>
            <a:pPr algn="l"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the time to focus on your personal interest has ended </a:t>
            </a:r>
          </a:p>
          <a:p>
            <a:pPr algn="l"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the R&amp;D needs to focus on reducing risk on cost, schedule and performance  </a:t>
            </a:r>
          </a:p>
          <a:p>
            <a:pPr algn="l"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    of the technology being part of the project detector</a:t>
            </a:r>
          </a:p>
          <a:p>
            <a:pPr algn="l">
              <a:buClr>
                <a:srgbClr val="0000F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 R&amp;D will be critical to baseline the detector and for the TDR needed for CD-3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7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86600" y="6663085"/>
            <a:ext cx="2057400" cy="194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j-lt"/>
                <a:ea typeface="Arial" charset="0"/>
                <a:cs typeface="Comic Sans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36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60AE8D-5C3D-FA4C-A947-94A9652F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86" y="3631685"/>
            <a:ext cx="4484914" cy="3216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Project Status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C47E4C04-4A49-F046-AACF-74FADBC55DBA}"/>
              </a:ext>
            </a:extLst>
          </p:cNvPr>
          <p:cNvSpPr/>
          <p:nvPr/>
        </p:nvSpPr>
        <p:spPr bwMode="auto">
          <a:xfrm>
            <a:off x="69662" y="470267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A32846-71E1-004C-80D3-48C855A851F4}"/>
              </a:ext>
            </a:extLst>
          </p:cNvPr>
          <p:cNvSpPr txBox="1"/>
          <p:nvPr/>
        </p:nvSpPr>
        <p:spPr>
          <a:xfrm>
            <a:off x="541642" y="315549"/>
            <a:ext cx="5166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j-lt"/>
              </a:rPr>
              <a:t>January 2020: CD-0 &amp; site selection </a:t>
            </a:r>
            <a:r>
              <a:rPr lang="en-US" sz="2000" dirty="0">
                <a:latin typeface="+mj-lt"/>
                <a:sym typeface="Wingdings" pitchFamily="2" charset="2"/>
              </a:rPr>
              <a:t> BNL</a:t>
            </a:r>
          </a:p>
          <a:p>
            <a:r>
              <a:rPr lang="en-US" sz="20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June 28</a:t>
            </a:r>
            <a:r>
              <a:rPr lang="en-US" sz="2000" baseline="300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th</a:t>
            </a:r>
            <a:r>
              <a:rPr lang="en-US" sz="2000" dirty="0">
                <a:solidFill>
                  <a:srgbClr val="0432FF"/>
                </a:solidFill>
                <a:latin typeface="+mj-lt"/>
                <a:sym typeface="Wingdings" pitchFamily="2" charset="2"/>
              </a:rPr>
              <a:t> 2021: </a:t>
            </a:r>
            <a:r>
              <a:rPr lang="en-US" sz="2000" dirty="0">
                <a:solidFill>
                  <a:srgbClr val="0432FF"/>
                </a:solidFill>
                <a:latin typeface="+mj-lt"/>
              </a:rPr>
              <a:t>EIC received CD-1</a:t>
            </a:r>
            <a:endParaRPr lang="en-US" sz="2000" dirty="0">
              <a:solidFill>
                <a:srgbClr val="0432FF"/>
              </a:solidFill>
              <a:latin typeface="+mj-lt"/>
              <a:sym typeface="Wingdings" pitchFamily="2" charset="2"/>
            </a:endParaRPr>
          </a:p>
        </p:txBody>
      </p: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0008CD33-E9B2-4A4F-98E3-A35424806BF9}"/>
              </a:ext>
            </a:extLst>
          </p:cNvPr>
          <p:cNvGraphicFramePr>
            <a:graphicFrameLocks noGrp="1"/>
          </p:cNvGraphicFramePr>
          <p:nvPr/>
        </p:nvGraphicFramePr>
        <p:xfrm>
          <a:off x="69662" y="909625"/>
          <a:ext cx="764443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732">
                  <a:extLst>
                    <a:ext uri="{9D8B030D-6E8A-4147-A177-3AD203B41FA5}">
                      <a16:colId xmlns:a16="http://schemas.microsoft.com/office/drawing/2014/main" val="4088100529"/>
                    </a:ext>
                  </a:extLst>
                </a:gridCol>
                <a:gridCol w="2109853">
                  <a:extLst>
                    <a:ext uri="{9D8B030D-6E8A-4147-A177-3AD203B41FA5}">
                      <a16:colId xmlns:a16="http://schemas.microsoft.com/office/drawing/2014/main" val="4000952207"/>
                    </a:ext>
                  </a:extLst>
                </a:gridCol>
                <a:gridCol w="2109853">
                  <a:extLst>
                    <a:ext uri="{9D8B030D-6E8A-4147-A177-3AD203B41FA5}">
                      <a16:colId xmlns:a16="http://schemas.microsoft.com/office/drawing/2014/main" val="668395095"/>
                    </a:ext>
                  </a:extLst>
                </a:gridCol>
              </a:tblGrid>
              <a:tr h="26785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Accelerator Technical Reviews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-- Autumn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755421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Preliminary Design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54427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Proposals Submitted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December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768719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 of Project Detector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 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838946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Earned Value Tracking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2022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677082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Clarify In-kind Deliverables - Agreements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Summer/Fall 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752137"/>
                  </a:ext>
                </a:extLst>
              </a:tr>
              <a:tr h="267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for CD-2 Approval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Baselining the project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265322"/>
                  </a:ext>
                </a:extLst>
              </a:tr>
              <a:tr h="515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for CD-3 Approval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for </a:t>
                      </a:r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CD-4  Early Project Completion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2024</a:t>
                      </a:r>
                    </a:p>
                    <a:p>
                      <a:pPr algn="r"/>
                      <a:endParaRPr lang="en-US" sz="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400" b="1" dirty="0">
                          <a:solidFill>
                            <a:srgbClr val="0432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of Construction</a:t>
                      </a:r>
                    </a:p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Start of Operation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058071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2D57C9-8F7A-6540-8F22-76F6170A673B}"/>
              </a:ext>
            </a:extLst>
          </p:cNvPr>
          <p:cNvCxnSpPr>
            <a:cxnSpLocks/>
          </p:cNvCxnSpPr>
          <p:nvPr/>
        </p:nvCxnSpPr>
        <p:spPr>
          <a:xfrm>
            <a:off x="5872028" y="3791861"/>
            <a:ext cx="0" cy="2794583"/>
          </a:xfrm>
          <a:prstGeom prst="line">
            <a:avLst/>
          </a:prstGeom>
          <a:ln w="28575">
            <a:solidFill>
              <a:srgbClr val="00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F2D9589-131E-EF46-8FF6-6DEC318BBAB9}"/>
              </a:ext>
            </a:extLst>
          </p:cNvPr>
          <p:cNvSpPr/>
          <p:nvPr/>
        </p:nvSpPr>
        <p:spPr>
          <a:xfrm>
            <a:off x="5872028" y="4551084"/>
            <a:ext cx="194182" cy="98191"/>
          </a:xfrm>
          <a:prstGeom prst="rightArrow">
            <a:avLst/>
          </a:prstGeom>
          <a:solidFill>
            <a:srgbClr val="008F00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A6478-0388-6C48-8CF7-C4AB4877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1923" y="6671287"/>
            <a:ext cx="2057400" cy="191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E.C. Aschenauer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6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Rev0320" id="{C38FA3BC-D5E8-45AA-9958-C7D74A2F1A4E}" vid="{67C37C4C-5F29-447A-9403-234B2450ED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son xmlns="4208d69c-33ac-4d31-875b-253384a26d70">
      <UserInfo>
        <DisplayName/>
        <AccountId xsi:nil="true"/>
        <AccountType/>
      </UserInfo>
    </Pers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33C80C721E4B418F160D12CBA676FB" ma:contentTypeVersion="3" ma:contentTypeDescription="Create a new document." ma:contentTypeScope="" ma:versionID="aef81cf61e2c401e8f502f91c9c5758d">
  <xsd:schema xmlns:xsd="http://www.w3.org/2001/XMLSchema" xmlns:xs="http://www.w3.org/2001/XMLSchema" xmlns:p="http://schemas.microsoft.com/office/2006/metadata/properties" xmlns:ns2="4208d69c-33ac-4d31-875b-253384a26d70" targetNamespace="http://schemas.microsoft.com/office/2006/metadata/properties" ma:root="true" ma:fieldsID="37446b6518f51eb32cd3f39848a06ca6" ns2:_="">
    <xsd:import namespace="4208d69c-33ac-4d31-875b-253384a26d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er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8d69c-33ac-4d31-875b-253384a26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erson" ma:index="10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BE1C32-E9FB-4546-8A97-5A6C142FF51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208d69c-33ac-4d31-875b-253384a26d70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AE8535-2857-49F0-AEAC-A7E36809BE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08d69c-33ac-4d31-875b-253384a26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816</Words>
  <Application>Microsoft Macintosh PowerPoint</Application>
  <PresentationFormat>On-screen Show (4:3)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Perspective of R&amp;D    program</vt:lpstr>
      <vt:lpstr>EIC Detector R&amp;D Program</vt:lpstr>
      <vt:lpstr>EIC Generic R&amp;D Projects since 2014</vt:lpstr>
      <vt:lpstr>EIC Project R&amp;D Plan</vt:lpstr>
      <vt:lpstr>EIC Project R&amp;D</vt:lpstr>
      <vt:lpstr>Summary</vt:lpstr>
      <vt:lpstr>PowerPoint Presentation</vt:lpstr>
      <vt:lpstr>EIC Project Status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Bowman, Tiffany</dc:creator>
  <cp:lastModifiedBy>Elke-Caroline Aschenauer</cp:lastModifiedBy>
  <cp:revision>99</cp:revision>
  <dcterms:created xsi:type="dcterms:W3CDTF">2020-03-06T15:05:08Z</dcterms:created>
  <dcterms:modified xsi:type="dcterms:W3CDTF">2022-02-18T02:44:32Z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0x0101009A33C80C721E4B418F160D12CBA676FB</vt:lpwstr>
  </property>
</Properties>
</file>