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3" r:id="rId2"/>
    <p:sldId id="257" r:id="rId3"/>
    <p:sldId id="264" r:id="rId4"/>
    <p:sldId id="261" r:id="rId5"/>
    <p:sldId id="268" r:id="rId6"/>
    <p:sldId id="267" r:id="rId7"/>
    <p:sldId id="258" r:id="rId8"/>
    <p:sldId id="269" r:id="rId9"/>
    <p:sldId id="265" r:id="rId10"/>
    <p:sldId id="285" r:id="rId11"/>
    <p:sldId id="281" r:id="rId12"/>
    <p:sldId id="262" r:id="rId13"/>
    <p:sldId id="284" r:id="rId14"/>
    <p:sldId id="270" r:id="rId15"/>
    <p:sldId id="282" r:id="rId16"/>
    <p:sldId id="271" r:id="rId17"/>
    <p:sldId id="283" r:id="rId18"/>
    <p:sldId id="272" r:id="rId19"/>
    <p:sldId id="286" r:id="rId20"/>
    <p:sldId id="275" r:id="rId21"/>
    <p:sldId id="27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/>
    <p:restoredTop sz="94671"/>
  </p:normalViewPr>
  <p:slideViewPr>
    <p:cSldViewPr snapToGrid="0" snapToObjects="1">
      <p:cViewPr>
        <p:scale>
          <a:sx n="63" d="100"/>
          <a:sy n="63" d="100"/>
        </p:scale>
        <p:origin x="54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C75BB-F73F-2B46-8463-5AB911C4E08A}" type="datetimeFigureOut">
              <a:rPr lang="en-US" smtClean="0"/>
              <a:t>1/31/22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A51E8-D324-0643-BE26-5AF01A25DA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37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A51E8-D324-0643-BE26-5AF01A25DA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5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7800C-E812-F646-BB38-287DA3D0D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1F207-FB57-A848-A4B4-B2AF6FFB1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A66B-14E6-AE4E-A3B2-31180B81B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E3835-58BD-F347-99C9-11952190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6A8E-6C47-2349-B5A7-3D5372D1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4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7CE8-9544-B84E-A7DE-A7369201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F86F7-3527-6A46-B39D-CC7FF5607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7423C-8747-524D-9929-71A0A184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3F66-0E3D-634E-A336-68C68DD7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DE95C-29EC-5B4E-AD82-0FBCAFE82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0EAA3-CB16-D44A-8E5F-C9AC19456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F24CF-3037-8844-A7F9-75D3C0CEF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47BBD-C4DF-FF4E-90DB-D1B5AB14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11E4C-E52A-E947-A4C1-55078F68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532C1-95AA-7646-AAD2-90D5AC02F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3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EA5E-AE6E-5A42-817D-298D5539D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1AADF-3BC7-634C-9024-DABF46B0E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2DADC-8F58-8D48-B2AA-05B3B267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EFBD9-6A51-C545-9CC1-305672A3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43ACD-1D24-4F41-8EFD-03075B98B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18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4265-6BD8-2745-9BF7-09E3B756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AA243-AB1E-4A43-8C70-41B969FC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C444-21E1-D443-8840-B8B4A661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BD28D-BEA3-B44B-A1A0-F1C9CC195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F8B94-EA3E-6E49-AE96-165BF0A73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6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5F31-3F0B-044B-AAC8-7F67CD81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951CE-D8B5-6646-B9E9-6A7FDBAB9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5FACE-5799-644C-B992-E358710CE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C48BB-6A9C-C84A-BFF0-66BB151C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D2525-D14B-4F44-BB3D-98BAAE56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664B6-7CDA-5B4D-B932-4B1CB4A1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2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52F0-8225-4647-809B-514027EBD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E0FBE-22AB-FB46-A579-8A6A8ECDB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A9B60-5B61-9946-B5F8-C10FCE8EA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2AD07-8D3B-EF4C-9754-5ABBAE28C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4B05B1-0D39-2A46-8962-B590506FE6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D14DF-AE14-834C-A6B0-02BB741E1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4B3D0-85CD-7D45-81CE-CA51C7452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F51D41-C69B-2D4C-89A0-138D96B68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624A0-15AE-1C4B-A1F4-11FA3C29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7FE5C-B1D2-D04C-B511-7E5502F4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F418B-E97B-604E-9913-D1B0E33B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15A06-B8DF-364F-B2AF-10C7ADB9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056A8-34CE-5142-BC17-E5FC4543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AA399A-9267-8B44-905C-C8F4ECDA4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67350-E0A2-8D49-A508-33E872DB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2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0BD29-0366-9649-AB54-8D765B15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91264-241F-2746-9C0B-8849C8BD8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CBD30-55A6-7F40-ACC9-AFDD79777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CD4FF-031F-384C-A11F-E3D2A0F0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39C81A-6A6D-AC43-81C4-78FADA760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29A98-D27F-5D43-B2DD-C6C86A06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5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6F773-925C-9D45-9D0F-25A888A8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6E9BB4-3F06-1F40-A224-FE3407F44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C5992-DA2D-A042-8F84-03509DAC9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5ACD8-7B41-FA46-8E21-DD3A4567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5537E-3A02-B846-A8E0-1F076576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3B129-FF63-1445-B2CB-67EE3C40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26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42C2ED-1656-734E-AEF6-C0019A34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538B7-0F60-104C-97A9-28DA8E8B1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206B5-73FD-3B40-8BE6-3572BD64B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4EA3-C424-074E-B35F-17DA785B6CBA}" type="datetimeFigureOut">
              <a:rPr lang="en-US" smtClean="0"/>
              <a:t>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B3C6-D95E-254E-BEDE-A3C44ADED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C0E52-B921-3E41-989F-85AA9DE15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4E20C-2BEE-7D42-A140-5587BEAA4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.stsci.edu/jwst-observatory-hardware/jwst-momentum-management" TargetMode="External"/><Relationship Id="rId2" Type="http://schemas.openxmlformats.org/officeDocument/2006/relationships/hyperlink" Target="https://jwst-docs.stsci.edu/jwst-observatory-hardware/jwst-spacecraft-bus/jwst-attitude-control-subsystem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2E7E22-6AF0-4A47-B8E8-AABB291A6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527050"/>
            <a:ext cx="9055100" cy="5803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22DDE4-7AC6-B94B-9E0C-B3BC49B468AD}"/>
              </a:ext>
            </a:extLst>
          </p:cNvPr>
          <p:cNvSpPr txBox="1"/>
          <p:nvPr/>
        </p:nvSpPr>
        <p:spPr>
          <a:xfrm>
            <a:off x="0" y="203505"/>
            <a:ext cx="775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 HAS ORDERS OF MAGNITUDE GREATER SENSITIVITY THAN PRIOR 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FC4DD-4D11-3C45-AE51-D4D2E3DEE9DF}"/>
              </a:ext>
            </a:extLst>
          </p:cNvPr>
          <p:cNvSpPr txBox="1"/>
          <p:nvPr/>
        </p:nvSpPr>
        <p:spPr>
          <a:xfrm flipH="1">
            <a:off x="6987940" y="4334577"/>
            <a:ext cx="337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 SENSORS ARE AT </a:t>
            </a:r>
          </a:p>
          <a:p>
            <a:r>
              <a:rPr lang="en-US" dirty="0"/>
              <a:t>~40 K  ( -387.67F) </a:t>
            </a:r>
          </a:p>
        </p:txBody>
      </p:sp>
    </p:spTree>
    <p:extLst>
      <p:ext uri="{BB962C8B-B14F-4D97-AF65-F5344CB8AC3E}">
        <p14:creationId xmlns:p14="http://schemas.microsoft.com/office/powerpoint/2010/main" val="160310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7E8C5F-C9A8-BF4A-86C0-FC850C4E7F34}"/>
              </a:ext>
            </a:extLst>
          </p:cNvPr>
          <p:cNvSpPr/>
          <p:nvPr/>
        </p:nvSpPr>
        <p:spPr>
          <a:xfrm>
            <a:off x="812561" y="255917"/>
            <a:ext cx="78941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Secondary Combustion Augmented Thrusters (SCAT) are used for orbit correction (Delta-V and station-keeping), SCAT 1 and 2 for midcourse, SCAT 3 and 4 for </a:t>
            </a:r>
            <a:r>
              <a:rPr lang="en-US" dirty="0" err="1"/>
              <a:t>stationkeeping</a:t>
            </a:r>
            <a:r>
              <a:rPr lang="en-US" dirty="0"/>
              <a:t>.  Each rated for 5 </a:t>
            </a:r>
            <a:r>
              <a:rPr lang="en-US" dirty="0" err="1"/>
              <a:t>lb</a:t>
            </a:r>
            <a:r>
              <a:rPr lang="en-US" dirty="0"/>
              <a:t> thrust. </a:t>
            </a:r>
          </a:p>
          <a:p>
            <a:endParaRPr lang="en-US" dirty="0"/>
          </a:p>
          <a:p>
            <a:r>
              <a:rPr lang="en-US" dirty="0"/>
              <a:t>Only one SCAT used at a time.  SCAT 1 and 2 are a redundant pair, 3 and 4 are a redundant pair. </a:t>
            </a:r>
          </a:p>
          <a:p>
            <a:endParaRPr lang="en-US" dirty="0"/>
          </a:p>
          <a:p>
            <a:r>
              <a:rPr lang="en-US" dirty="0"/>
              <a:t>They are bipropellant, using </a:t>
            </a:r>
          </a:p>
          <a:p>
            <a:r>
              <a:rPr lang="en-US" dirty="0"/>
              <a:t>hydrazine (N2H4) and dinitrogen tetroxide (N2O4) as fuel and oxidizer,   I SP~343.8sec (</a:t>
            </a:r>
            <a:r>
              <a:rPr lang="en-US" dirty="0" err="1"/>
              <a:t>v</a:t>
            </a:r>
            <a:r>
              <a:rPr lang="en-US" baseline="-25000" dirty="0" err="1"/>
              <a:t>exit</a:t>
            </a:r>
            <a:r>
              <a:rPr lang="en-US" dirty="0"/>
              <a:t>=3379m/s)</a:t>
            </a:r>
          </a:p>
          <a:p>
            <a:r>
              <a:rPr lang="en-US" dirty="0"/>
              <a:t>He is the pressurizing agent.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Mono-propellant Rocket Engines (MRE-1) are used for </a:t>
            </a:r>
            <a:r>
              <a:rPr lang="en-US" dirty="0">
                <a:hlinkClick r:id="rId2"/>
              </a:rPr>
              <a:t>attitude control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momentum unloading of the reaction wheels</a:t>
            </a:r>
            <a:r>
              <a:rPr lang="en-US" dirty="0"/>
              <a:t>.  </a:t>
            </a:r>
            <a:r>
              <a:rPr lang="en-US" dirty="0" err="1"/>
              <a:t>Isp</a:t>
            </a:r>
            <a:r>
              <a:rPr lang="en-US" dirty="0"/>
              <a:t> ~230sec  (</a:t>
            </a:r>
            <a:r>
              <a:rPr lang="en-US" dirty="0" err="1"/>
              <a:t>Vexit</a:t>
            </a:r>
            <a:r>
              <a:rPr lang="en-US" dirty="0"/>
              <a:t> 2254 m/s)</a:t>
            </a:r>
          </a:p>
          <a:p>
            <a:r>
              <a:rPr lang="en-US" dirty="0"/>
              <a:t>Various thrusters used to achieve torque desired.  Each rated for 1lb thrust.</a:t>
            </a:r>
          </a:p>
          <a:p>
            <a:r>
              <a:rPr lang="en-US" dirty="0"/>
              <a:t>Eight redundant pairs. </a:t>
            </a:r>
          </a:p>
          <a:p>
            <a:endParaRPr lang="en-US" dirty="0"/>
          </a:p>
          <a:p>
            <a:r>
              <a:rPr lang="en-US" dirty="0"/>
              <a:t>Up to 8 reaction wheel unloading and momentum dumps per 21 day </a:t>
            </a:r>
            <a:r>
              <a:rPr lang="en-US" dirty="0" err="1"/>
              <a:t>stationkeeping</a:t>
            </a:r>
            <a:r>
              <a:rPr lang="en-US" dirty="0"/>
              <a:t> cycle.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93D3CA-CCEE-8C4E-BBC4-200D613C968C}"/>
              </a:ext>
            </a:extLst>
          </p:cNvPr>
          <p:cNvSpPr/>
          <p:nvPr/>
        </p:nvSpPr>
        <p:spPr>
          <a:xfrm>
            <a:off x="812561" y="5703562"/>
            <a:ext cx="8456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ntrs.nasa.gov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/citations/20190028877/downloads/20190028877.pdf</a:t>
            </a:r>
          </a:p>
        </p:txBody>
      </p:sp>
    </p:spTree>
    <p:extLst>
      <p:ext uri="{BB962C8B-B14F-4D97-AF65-F5344CB8AC3E}">
        <p14:creationId xmlns:p14="http://schemas.microsoft.com/office/powerpoint/2010/main" val="365497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7661C-822D-E646-B8B2-39011402F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2" t="12088" r="3303" b="36144"/>
          <a:stretch/>
        </p:blipFill>
        <p:spPr>
          <a:xfrm>
            <a:off x="668705" y="0"/>
            <a:ext cx="9878329" cy="6559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C7000-468B-C241-AD31-39490F99F91F}"/>
              </a:ext>
            </a:extLst>
          </p:cNvPr>
          <p:cNvSpPr txBox="1"/>
          <p:nvPr/>
        </p:nvSpPr>
        <p:spPr>
          <a:xfrm>
            <a:off x="4065325" y="1820445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3.5m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866F5-E961-6C4E-801D-47B9D20EFF59}"/>
              </a:ext>
            </a:extLst>
          </p:cNvPr>
          <p:cNvSpPr txBox="1"/>
          <p:nvPr/>
        </p:nvSpPr>
        <p:spPr>
          <a:xfrm>
            <a:off x="2763078" y="1451113"/>
            <a:ext cx="163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Stationkeeping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B94D2A-9452-DD4B-ADD4-6DCF56FBBCBE}"/>
              </a:ext>
            </a:extLst>
          </p:cNvPr>
          <p:cNvSpPr txBox="1"/>
          <p:nvPr/>
        </p:nvSpPr>
        <p:spPr>
          <a:xfrm>
            <a:off x="1357019" y="6375160"/>
            <a:ext cx="761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 Course Correction, angled to go through center of mass while partly folded</a:t>
            </a:r>
          </a:p>
        </p:txBody>
      </p:sp>
    </p:spTree>
    <p:extLst>
      <p:ext uri="{BB962C8B-B14F-4D97-AF65-F5344CB8AC3E}">
        <p14:creationId xmlns:p14="http://schemas.microsoft.com/office/powerpoint/2010/main" val="1669800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DFB22A-6B83-ED49-9300-459C40291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8" y="0"/>
            <a:ext cx="104775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68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7661C-822D-E646-B8B2-39011402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165100"/>
            <a:ext cx="10528300" cy="652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C7000-468B-C241-AD31-39490F99F91F}"/>
              </a:ext>
            </a:extLst>
          </p:cNvPr>
          <p:cNvSpPr txBox="1"/>
          <p:nvPr/>
        </p:nvSpPr>
        <p:spPr>
          <a:xfrm>
            <a:off x="7010400" y="1981200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3.5m</a:t>
            </a:r>
          </a:p>
        </p:txBody>
      </p:sp>
    </p:spTree>
    <p:extLst>
      <p:ext uri="{BB962C8B-B14F-4D97-AF65-F5344CB8AC3E}">
        <p14:creationId xmlns:p14="http://schemas.microsoft.com/office/powerpoint/2010/main" val="310182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18AB38-C85A-1F4E-B48E-CC073F5E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23850"/>
            <a:ext cx="118110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0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BE9E07-B047-6540-B62F-9CC1962E9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429" y="0"/>
            <a:ext cx="723714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79FFB1-BB5E-D64B-A9FB-8B27CF56390A}"/>
              </a:ext>
            </a:extLst>
          </p:cNvPr>
          <p:cNvSpPr txBox="1"/>
          <p:nvPr/>
        </p:nvSpPr>
        <p:spPr>
          <a:xfrm>
            <a:off x="228600" y="563880"/>
            <a:ext cx="224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 Can Be Tilted compared to the  Sun direction</a:t>
            </a:r>
          </a:p>
        </p:txBody>
      </p:sp>
    </p:spTree>
    <p:extLst>
      <p:ext uri="{BB962C8B-B14F-4D97-AF65-F5344CB8AC3E}">
        <p14:creationId xmlns:p14="http://schemas.microsoft.com/office/powerpoint/2010/main" val="194271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6971F-4BEA-5646-AA9D-FB998DD77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0350"/>
            <a:ext cx="102108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CDA41-4B7D-9146-8FE4-FA6E90C3C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705" y="0"/>
            <a:ext cx="758659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3C3AD-2847-1A4F-98C4-C8F39CC3DB09}"/>
              </a:ext>
            </a:extLst>
          </p:cNvPr>
          <p:cNvSpPr txBox="1"/>
          <p:nvPr/>
        </p:nvSpPr>
        <p:spPr>
          <a:xfrm>
            <a:off x="0" y="533399"/>
            <a:ext cx="2302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Changing the angle to the Sun traces out the instantaneous Field of Regard</a:t>
            </a:r>
          </a:p>
          <a:p>
            <a:endParaRPr lang="en-US" dirty="0"/>
          </a:p>
          <a:p>
            <a:r>
              <a:rPr lang="en-US" dirty="0"/>
              <a:t>Earth’s orbit carries the zone of avoidance around the ecliptic over the year</a:t>
            </a:r>
          </a:p>
        </p:txBody>
      </p:sp>
    </p:spTree>
    <p:extLst>
      <p:ext uri="{BB962C8B-B14F-4D97-AF65-F5344CB8AC3E}">
        <p14:creationId xmlns:p14="http://schemas.microsoft.com/office/powerpoint/2010/main" val="3463443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105CF-28D7-704E-B509-F71C197C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171450"/>
            <a:ext cx="101981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2E8EC-C49A-164D-B069-069107ED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47650"/>
            <a:ext cx="85725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09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27726-BA3F-AA4B-98A6-E0AF2AA1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472702"/>
            <a:ext cx="3518647" cy="1325563"/>
          </a:xfrm>
        </p:spPr>
        <p:txBody>
          <a:bodyPr>
            <a:noAutofit/>
          </a:bodyPr>
          <a:lstStyle/>
          <a:p>
            <a:r>
              <a:rPr lang="en-US" sz="3200" dirty="0"/>
              <a:t>JWST  STATIONKEEPING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095D1-A52C-D24F-AA91-184087BD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39" y="0"/>
            <a:ext cx="722773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FE3836-60C9-6341-874E-61E9CE7E3239}"/>
              </a:ext>
            </a:extLst>
          </p:cNvPr>
          <p:cNvSpPr txBox="1"/>
          <p:nvPr/>
        </p:nvSpPr>
        <p:spPr>
          <a:xfrm>
            <a:off x="5535564" y="472702"/>
            <a:ext cx="550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soundcloud.com</a:t>
            </a:r>
            <a:r>
              <a:rPr lang="en-US" dirty="0"/>
              <a:t>/</a:t>
            </a:r>
            <a:r>
              <a:rPr lang="en-US" dirty="0" err="1"/>
              <a:t>tzuctzuc</a:t>
            </a:r>
            <a:r>
              <a:rPr lang="en-US" dirty="0"/>
              <a:t>/three-body-problem-3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9EDA4-9B44-3646-A682-C28E45D135A3}"/>
              </a:ext>
            </a:extLst>
          </p:cNvPr>
          <p:cNvSpPr txBox="1"/>
          <p:nvPr/>
        </p:nvSpPr>
        <p:spPr>
          <a:xfrm>
            <a:off x="443754" y="1954306"/>
            <a:ext cx="339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Equipotentials</a:t>
            </a:r>
            <a:r>
              <a:rPr lang="en-US" dirty="0"/>
              <a:t> in the  rotating reference frame of two bodies </a:t>
            </a:r>
          </a:p>
          <a:p>
            <a:r>
              <a:rPr lang="en-US" dirty="0"/>
              <a:t>Circular orbit, Newtonian Gravity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2077D-588B-8C47-AEE9-83369A8F91F7}"/>
              </a:ext>
            </a:extLst>
          </p:cNvPr>
          <p:cNvSpPr txBox="1"/>
          <p:nvPr/>
        </p:nvSpPr>
        <p:spPr>
          <a:xfrm>
            <a:off x="475872" y="3248526"/>
            <a:ext cx="394043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L2, unstable Equilibrium</a:t>
            </a:r>
          </a:p>
          <a:p>
            <a:r>
              <a:rPr lang="en-US" dirty="0"/>
              <a:t>In Earth-Sun system, </a:t>
            </a:r>
          </a:p>
          <a:p>
            <a:endParaRPr lang="en-US" dirty="0"/>
          </a:p>
          <a:p>
            <a:r>
              <a:rPr lang="en-US" dirty="0"/>
              <a:t>~1.515 x 10</a:t>
            </a:r>
            <a:r>
              <a:rPr lang="en-US" baseline="30000" dirty="0"/>
              <a:t>6</a:t>
            </a:r>
            <a:r>
              <a:rPr lang="en-US" dirty="0"/>
              <a:t> km from Earth</a:t>
            </a:r>
          </a:p>
          <a:p>
            <a:endParaRPr lang="en-US" dirty="0"/>
          </a:p>
          <a:p>
            <a:r>
              <a:rPr lang="en-US" dirty="0"/>
              <a:t>Motion near L2 is exponentially </a:t>
            </a:r>
          </a:p>
          <a:p>
            <a:r>
              <a:rPr lang="en-US" dirty="0"/>
              <a:t>Unstable with a time constant 23 d</a:t>
            </a:r>
          </a:p>
          <a:p>
            <a:endParaRPr lang="en-US" dirty="0"/>
          </a:p>
          <a:p>
            <a:r>
              <a:rPr lang="en-US" dirty="0"/>
              <a:t>JWST planned </a:t>
            </a:r>
            <a:r>
              <a:rPr lang="en-US" dirty="0" err="1"/>
              <a:t>stationkeeping</a:t>
            </a:r>
            <a:r>
              <a:rPr lang="en-US" dirty="0"/>
              <a:t>  each 21 d</a:t>
            </a:r>
          </a:p>
        </p:txBody>
      </p:sp>
    </p:spTree>
    <p:extLst>
      <p:ext uri="{BB962C8B-B14F-4D97-AF65-F5344CB8AC3E}">
        <p14:creationId xmlns:p14="http://schemas.microsoft.com/office/powerpoint/2010/main" val="758627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EBB48A-3292-1A48-86DD-D5F12A87C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438150"/>
            <a:ext cx="86995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89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1D375-8710-C84F-B18F-90CAF1A1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84150"/>
            <a:ext cx="75184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1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F23DA-2601-CC4C-8B3D-4268D3D9EFF6}"/>
              </a:ext>
            </a:extLst>
          </p:cNvPr>
          <p:cNvSpPr/>
          <p:nvPr/>
        </p:nvSpPr>
        <p:spPr>
          <a:xfrm>
            <a:off x="0" y="-25148054"/>
            <a:ext cx="12622696" cy="3998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Figure </a:t>
            </a:r>
            <a:r>
              <a:rPr lang="en-US" dirty="0" err="1">
                <a:latin typeface="Times New Roman" panose="02020603050405020304" pitchFamily="18" charset="0"/>
              </a:rPr>
              <a:t>Mystem</a:t>
            </a:r>
            <a:r>
              <a:rPr lang="en-US" dirty="0">
                <a:latin typeface="Times New Roman" panose="02020603050405020304" pitchFamily="18" charset="0"/>
              </a:rPr>
              <a:t> Image Motion Error Budget Allocates 3.7 mas to Fine Guidance Control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System</a:t>
            </a:r>
            <a:r>
              <a:rPr lang="en-US" dirty="0">
                <a:latin typeface="Arial" panose="020B0604020202020204" pitchFamily="34" charset="0"/>
              </a:rPr>
              <a:t>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POINTING CONTROL SYSTEM DESIGN APPROACH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Design of the Pointing Control System (PCS) begins by modeling and analyzing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 loops using </a:t>
            </a:r>
            <a:r>
              <a:rPr lang="en-US" dirty="0" err="1">
                <a:latin typeface="Arial" panose="020B0604020202020204" pitchFamily="34" charset="0"/>
              </a:rPr>
              <a:t>Matlab</a:t>
            </a:r>
            <a:r>
              <a:rPr lang="en-US" dirty="0">
                <a:latin typeface="Arial" panose="020B0604020202020204" pitchFamily="34" charset="0"/>
              </a:rPr>
              <a:t> in the frequency domain to meet certain stability and disturbance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rejection properties. The control loop topology is then modeled in the time domain using Simulink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tc</a:t>
            </a:r>
            <a:r>
              <a:rPr lang="en-US" dirty="0">
                <a:latin typeface="Arial" panose="020B0604020202020204" pitchFamily="34" charset="0"/>
              </a:rPr>
              <a:t> verify control performance in the presence </a:t>
            </a:r>
            <a:r>
              <a:rPr lang="en-US" dirty="0">
                <a:latin typeface="Times New Roman" panose="02020603050405020304" pitchFamily="18" charset="0"/>
              </a:rPr>
              <a:t>of </a:t>
            </a:r>
            <a:r>
              <a:rPr lang="en-US" dirty="0">
                <a:latin typeface="Arial" panose="020B0604020202020204" pitchFamily="34" charset="0"/>
              </a:rPr>
              <a:t>system </a:t>
            </a:r>
            <a:r>
              <a:rPr lang="en-US" dirty="0" err="1">
                <a:latin typeface="Arial" panose="020B0604020202020204" pitchFamily="34" charset="0"/>
              </a:rPr>
              <a:t>nonlirrearities</a:t>
            </a:r>
            <a:r>
              <a:rPr lang="en-US" dirty="0">
                <a:latin typeface="Arial" panose="020B0604020202020204" pitchFamily="34" charset="0"/>
              </a:rPr>
              <a:t> such as </a:t>
            </a:r>
            <a:r>
              <a:rPr lang="en-US" dirty="0" err="1">
                <a:latin typeface="Arial" panose="020B0604020202020204" pitchFamily="34" charset="0"/>
              </a:rPr>
              <a:t>quantizations</a:t>
            </a:r>
            <a:r>
              <a:rPr lang="en-US" dirty="0">
                <a:latin typeface="Arial" panose="020B0604020202020204" pitchFamily="34" charset="0"/>
              </a:rPr>
              <a:t>,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sampling effects, and saturations. Figure 5 shows the integrated design cycle for the pointing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 loop design.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7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</a:rPr>
              <a:t>Linear </a:t>
            </a:r>
            <a:r>
              <a:rPr lang="en-US" dirty="0" err="1">
                <a:latin typeface="Times New Roman" panose="02020603050405020304" pitchFamily="18" charset="0"/>
              </a:rPr>
              <a:t>Analvsis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1) Control Loop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Design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2) Generate Nichols,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Bode Plots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3) Jitter </a:t>
            </a:r>
            <a:r>
              <a:rPr lang="en-US" dirty="0" err="1">
                <a:latin typeface="Times New Roman" panose="02020603050405020304" pitchFamily="18" charset="0"/>
              </a:rPr>
              <a:t>Analvsis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Revise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4controller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Times New Roman" panose="02020603050405020304" pitchFamily="18" charset="0"/>
              </a:rPr>
              <a:t>Parameters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Nonlinear Time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Domain Simulation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1) Verify Control Loop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3) Contains Nonlinear</a:t>
            </a:r>
            <a:br>
              <a:rPr lang="en-US" dirty="0"/>
            </a:br>
            <a:r>
              <a:rPr lang="en-US" dirty="0" err="1">
                <a:latin typeface="Times New Roman" panose="02020603050405020304" pitchFamily="18" charset="0"/>
              </a:rPr>
              <a:t>HxtrZlt</a:t>
            </a:r>
            <a:r>
              <a:rPr lang="en-US" dirty="0">
                <a:latin typeface="Times New Roman" panose="02020603050405020304" pitchFamily="18" charset="0"/>
              </a:rPr>
              <a:t>:’</a:t>
            </a:r>
            <a:r>
              <a:rPr lang="en-US" dirty="0" err="1">
                <a:latin typeface="Times New Roman" panose="02020603050405020304" pitchFamily="18" charset="0"/>
              </a:rPr>
              <a:t>xe</a:t>
            </a:r>
            <a:r>
              <a:rPr lang="en-US" dirty="0">
                <a:latin typeface="Times New Roman" panose="02020603050405020304" pitchFamily="18" charset="0"/>
              </a:rPr>
              <a:t>?;</a:t>
            </a:r>
            <a:r>
              <a:rPr lang="en-US" dirty="0" err="1">
                <a:latin typeface="Times New Roman" panose="02020603050405020304" pitchFamily="18" charset="0"/>
              </a:rPr>
              <a:t>Isde!s</a:t>
            </a:r>
            <a:r>
              <a:rPr lang="en-US" dirty="0">
                <a:latin typeface="Times New Roman" panose="02020603050405020304" pitchFamily="18" charset="0"/>
              </a:rPr>
              <a:t> (i.e.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Saturations, </a:t>
            </a:r>
            <a:r>
              <a:rPr lang="en-US" dirty="0">
                <a:latin typeface="Arial" panose="020B0604020202020204" pitchFamily="34" charset="0"/>
              </a:rPr>
              <a:t>L </a:t>
            </a: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 m </a:t>
            </a: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 t s ,</a:t>
            </a:r>
            <a:br>
              <a:rPr lang="en-US" dirty="0"/>
            </a:br>
            <a:r>
              <a:rPr lang="en-US" dirty="0" err="1">
                <a:latin typeface="Times New Roman" panose="02020603050405020304" pitchFamily="18" charset="0"/>
              </a:rPr>
              <a:t>Quantizations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etc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/>
            </a:br>
            <a:r>
              <a:rPr lang="en-US" dirty="0">
                <a:latin typeface="Courier New" panose="02070309020205020404" pitchFamily="49" charset="0"/>
              </a:rPr>
              <a:t>II </a:t>
            </a:r>
            <a:r>
              <a:rPr lang="en-US" dirty="0">
                <a:latin typeface="Arial" panose="020B0604020202020204" pitchFamily="34" charset="0"/>
              </a:rPr>
              <a:t>f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Nastran to Flexible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Linear 1 </a:t>
            </a:r>
            <a:r>
              <a:rPr lang="en-US" dirty="0">
                <a:latin typeface="Arial" panose="020B0604020202020204" pitchFamily="34" charset="0"/>
              </a:rPr>
              <a:t>1 </a:t>
            </a:r>
            <a:r>
              <a:rPr lang="en-US" dirty="0" err="1">
                <a:latin typeface="Times New Roman" panose="02020603050405020304" pitchFamily="18" charset="0"/>
              </a:rPr>
              <a:t>MatlabImport</a:t>
            </a:r>
            <a:r>
              <a:rPr lang="en-US" dirty="0">
                <a:latin typeface="Times New Roman" panose="02020603050405020304" pitchFamily="18" charset="0"/>
              </a:rPr>
              <a:t> Dynamics </a:t>
            </a:r>
            <a:r>
              <a:rPr lang="en-US" dirty="0" err="1">
                <a:latin typeface="Times New Roman" panose="02020603050405020304" pitchFamily="18" charset="0"/>
              </a:rPr>
              <a:t>IRigid</a:t>
            </a:r>
            <a:r>
              <a:rPr lang="en-US" dirty="0">
                <a:latin typeface="Times New Roman" panose="02020603050405020304" pitchFamily="18" charset="0"/>
              </a:rPr>
              <a:t> Body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- 7 = l Nastran Flexible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Model Models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Dynamics Group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Figure 5: Integrated Modeling </a:t>
            </a:r>
            <a:r>
              <a:rPr lang="en-US" dirty="0" err="1">
                <a:latin typeface="Times New Roman" panose="02020603050405020304" pitchFamily="18" charset="0"/>
              </a:rPr>
              <a:t>Architectureand</a:t>
            </a:r>
            <a:r>
              <a:rPr lang="en-US" dirty="0">
                <a:latin typeface="Times New Roman" panose="02020603050405020304" pitchFamily="18" charset="0"/>
              </a:rPr>
              <a:t> Design Cycle for Attitude Control System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POINTING CONTROL SYSTEM ARCHITECTURE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JWST Pointing Control System </a:t>
            </a:r>
            <a:r>
              <a:rPr lang="en-US" dirty="0">
                <a:latin typeface="Courier New" panose="02070309020205020404" pitchFamily="49" charset="0"/>
              </a:rPr>
              <a:t>(PCS)</a:t>
            </a:r>
            <a:r>
              <a:rPr lang="en-US" dirty="0">
                <a:latin typeface="Arial" panose="020B0604020202020204" pitchFamily="34" charset="0"/>
              </a:rPr>
              <a:t>is comprised of three integrated control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systems: 1) a 3-axis, low bandwidth (0.02Hz) inertial referenced spacecraft attitude control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system (ACS) for coarse attitude control; 2) a 2-axis, high-bandwidth (2Hz) telescope line-of-sight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(LOS) </a:t>
            </a:r>
            <a:r>
              <a:rPr lang="en-US" dirty="0" err="1">
                <a:latin typeface="Arial" panose="020B0604020202020204" pitchFamily="34" charset="0"/>
              </a:rPr>
              <a:t>stabilizationcontrol</a:t>
            </a:r>
            <a:r>
              <a:rPr lang="en-US" dirty="0">
                <a:latin typeface="Arial" panose="020B0604020202020204" pitchFamily="34" charset="0"/>
              </a:rPr>
              <a:t> system using a Fast Steering Mirror (FSM); </a:t>
            </a:r>
            <a:r>
              <a:rPr lang="en-US" dirty="0">
                <a:latin typeface="Times New Roman" panose="02020603050405020304" pitchFamily="18" charset="0"/>
              </a:rPr>
              <a:t>and </a:t>
            </a:r>
            <a:r>
              <a:rPr lang="en-US" dirty="0">
                <a:latin typeface="Arial" panose="020B0604020202020204" pitchFamily="34" charset="0"/>
              </a:rPr>
              <a:t>3) a 2-axis, very low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bandwidth (0.004Hz) FSM Offloading control system. A concise but detailed interaction between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?</a:t>
            </a:r>
            <a:r>
              <a:rPr lang="en-US" dirty="0" err="1">
                <a:latin typeface="Arial" panose="020B0604020202020204" pitchFamily="34" charset="0"/>
              </a:rPr>
              <a:t>hesethree</a:t>
            </a:r>
            <a:r>
              <a:rPr lang="en-US" dirty="0">
                <a:latin typeface="Arial" panose="020B0604020202020204" pitchFamily="34" charset="0"/>
              </a:rPr>
              <a:t> main control systems, the required sampling times, :he handshaking between :he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Spacecraft SBC and </a:t>
            </a:r>
            <a:r>
              <a:rPr lang="en-US" dirty="0" err="1">
                <a:latin typeface="Times New Roman" panose="02020603050405020304" pitchFamily="18" charset="0"/>
              </a:rPr>
              <a:t>lSlM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On-Board-Computer (OBC), and their connection to the real world is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shown in Figure 6.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8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. *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Guide Star </a:t>
            </a:r>
            <a:r>
              <a:rPr lang="en-US" dirty="0">
                <a:latin typeface="Courier New" panose="02070309020205020404" pitchFamily="49" charset="0"/>
              </a:rPr>
              <a:t>ID.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Acquisition,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Courier New" panose="02070309020205020404" pitchFamily="49" charset="0"/>
              </a:rPr>
              <a:t>=:"E=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+ </a:t>
            </a:r>
            <a:r>
              <a:rPr lang="en-US" dirty="0">
                <a:latin typeface="Times New Roman" panose="02020603050405020304" pitchFamily="18" charset="0"/>
              </a:rPr>
              <a:t>FSM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FSM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Electronics 'I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</a:t>
            </a:r>
            <a:r>
              <a:rPr lang="en-US" dirty="0" err="1">
                <a:latin typeface="Arial" panose="020B0604020202020204" pitchFamily="34" charset="0"/>
              </a:rPr>
              <a:t>structural</a:t>
            </a:r>
            <a:r>
              <a:rPr lang="en-US" dirty="0" err="1">
                <a:latin typeface="Times New Roman" panose="02020603050405020304" pitchFamily="18" charset="0"/>
              </a:rPr>
              <a:t>&amp;Optical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FSMWoad</a:t>
            </a:r>
            <a:r>
              <a:rPr lang="en-US" dirty="0">
                <a:latin typeface="Arial" panose="020B0604020202020204" pitchFamily="34" charset="0"/>
              </a:rPr>
              <a:t> 4 </a:t>
            </a:r>
            <a:r>
              <a:rPr lang="en-US" dirty="0">
                <a:latin typeface="Times New Roman" panose="02020603050405020304" pitchFamily="18" charset="0"/>
              </a:rPr>
              <a:t>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S/C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Dynamics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SIC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Pointing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</a:t>
            </a:r>
            <a:br>
              <a:rPr lang="en-US" dirty="0"/>
            </a:br>
            <a:r>
              <a:rPr lang="en-US" dirty="0">
                <a:latin typeface="Courier New" panose="02070309020205020404" pitchFamily="49" charset="0"/>
              </a:rPr>
              <a:t>A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Aitmtde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Error </a:t>
            </a:r>
            <a:r>
              <a:rPr lang="en-US" dirty="0">
                <a:latin typeface="Arial" panose="020B0604020202020204" pitchFamily="34" charset="0"/>
              </a:rPr>
              <a:t>--*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 </a:t>
            </a:r>
            <a:r>
              <a:rPr lang="en-US" dirty="0">
                <a:latin typeface="Times New Roman" panose="02020603050405020304" pitchFamily="18" charset="0"/>
              </a:rPr>
              <a:t>Tach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Inertial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Unit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I </a:t>
            </a:r>
            <a:r>
              <a:rPr lang="en-US" dirty="0">
                <a:latin typeface="Arial" panose="020B0604020202020204" pitchFamily="34" charset="0"/>
              </a:rPr>
              <a:t>Reference 4-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Integration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</a:t>
            </a:r>
            <a:r>
              <a:rPr lang="en-US" dirty="0">
                <a:latin typeface="Times New Roman" panose="02020603050405020304" pitchFamily="18" charset="0"/>
              </a:rPr>
              <a:t>I </a:t>
            </a:r>
            <a:r>
              <a:rPr lang="en-US" dirty="0">
                <a:latin typeface="Arial" panose="020B0604020202020204" pitchFamily="34" charset="0"/>
              </a:rPr>
              <a:t>~-I 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</a:t>
            </a:r>
            <a:r>
              <a:rPr lang="en-US" dirty="0">
                <a:latin typeface="Courier New" panose="02070309020205020404" pitchFamily="49" charset="0"/>
              </a:rPr>
              <a:t>Star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1 Trackers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I 1-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Figure 6: </a:t>
            </a:r>
            <a:r>
              <a:rPr lang="en-US" dirty="0">
                <a:latin typeface="Courier New" panose="02070309020205020404" pitchFamily="49" charset="0"/>
              </a:rPr>
              <a:t>Integrated </a:t>
            </a:r>
            <a:r>
              <a:rPr lang="en-US" dirty="0">
                <a:latin typeface="Times New Roman" panose="02020603050405020304" pitchFamily="18" charset="0"/>
              </a:rPr>
              <a:t>Pointing Control Architecture Showing the ACS topology (bottom loop: S/C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Pointing Control, RW, IRU </a:t>
            </a:r>
            <a:r>
              <a:rPr lang="en-US" dirty="0">
                <a:latin typeface="Courier New" panose="02070309020205020404" pitchFamily="49" charset="0"/>
              </a:rPr>
              <a:t>and </a:t>
            </a:r>
            <a:r>
              <a:rPr lang="en-US" dirty="0">
                <a:latin typeface="Times New Roman" panose="02020603050405020304" pitchFamily="18" charset="0"/>
              </a:rPr>
              <a:t>STA), the FGCS (top loop: FSM control, FSM, FGS), </a:t>
            </a:r>
            <a:r>
              <a:rPr lang="en-US" dirty="0">
                <a:latin typeface="Courier New" panose="02070309020205020404" pitchFamily="49" charset="0"/>
              </a:rPr>
              <a:t>and </a:t>
            </a:r>
            <a:r>
              <a:rPr lang="en-US" dirty="0">
                <a:latin typeface="Times New Roman" panose="02020603050405020304" pitchFamily="18" charset="0"/>
              </a:rPr>
              <a:t>the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connection </a:t>
            </a:r>
            <a:r>
              <a:rPr lang="en-US" dirty="0">
                <a:latin typeface="Courier New" panose="02070309020205020404" pitchFamily="49" charset="0"/>
              </a:rPr>
              <a:t>of </a:t>
            </a:r>
            <a:r>
              <a:rPr lang="en-US" dirty="0">
                <a:latin typeface="Times New Roman" panose="02020603050405020304" pitchFamily="18" charset="0"/>
              </a:rPr>
              <a:t>the FGCS </a:t>
            </a:r>
            <a:r>
              <a:rPr lang="en-US" dirty="0">
                <a:latin typeface="Courier New" panose="02070309020205020404" pitchFamily="49" charset="0"/>
              </a:rPr>
              <a:t>and </a:t>
            </a:r>
            <a:r>
              <a:rPr lang="en-US" dirty="0">
                <a:latin typeface="Times New Roman" panose="02020603050405020304" pitchFamily="18" charset="0"/>
              </a:rPr>
              <a:t>the ACS through the FSM </a:t>
            </a:r>
            <a:r>
              <a:rPr lang="en-US" dirty="0" err="1">
                <a:latin typeface="Times New Roman" panose="02020603050405020304" pitchFamily="18" charset="0"/>
              </a:rPr>
              <a:t>Offloadingloop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AlllTUDE</a:t>
            </a:r>
            <a:r>
              <a:rPr lang="en-US" dirty="0">
                <a:latin typeface="Arial" panose="020B0604020202020204" pitchFamily="34" charset="0"/>
              </a:rPr>
              <a:t> CONTROL SYSTEM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JWST ACS utilizes star trackers and IRU's for attitude determination, and RWAs for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control. The ACS loop topology per axis consists of a </a:t>
            </a:r>
            <a:r>
              <a:rPr lang="en-US" dirty="0" err="1">
                <a:latin typeface="Arial" panose="020B0604020202020204" pitchFamily="34" charset="0"/>
              </a:rPr>
              <a:t>ProportionaI+IntegraI+Derivate</a:t>
            </a:r>
            <a:r>
              <a:rPr lang="en-US" dirty="0">
                <a:latin typeface="Arial" panose="020B0604020202020204" pitchFamily="34" charset="0"/>
              </a:rPr>
              <a:t> (PID)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compensator, a second order bending filter to attenuate flexible modes, a momentum control loop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for reaction wheel control, and an IRU (4Hz bandwidth) for body rate information. The on-board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attitude information is maintained and propagated as quaternions, by performing the kinematic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integration using IRU data at every </a:t>
            </a:r>
            <a:r>
              <a:rPr lang="en-US" dirty="0">
                <a:latin typeface="Courier New" panose="02070309020205020404" pitchFamily="49" charset="0"/>
              </a:rPr>
              <a:t>SBC </a:t>
            </a:r>
            <a:r>
              <a:rPr lang="en-US" dirty="0">
                <a:latin typeface="Arial" panose="020B0604020202020204" pitchFamily="34" charset="0"/>
              </a:rPr>
              <a:t>minor cycle (0.064sec). In addition, a Kalman filter,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running a t - a slower rate (1.024 sec), is used to correct the IRU d r </a:t>
            </a: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</a:rPr>
              <a:t> and the SBC attitude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quaternion by using star tracker </a:t>
            </a:r>
            <a:r>
              <a:rPr lang="en-US" dirty="0" err="1">
                <a:latin typeface="Arial" panose="020B0604020202020204" pitchFamily="34" charset="0"/>
              </a:rPr>
              <a:t>measurementsreferenced</a:t>
            </a:r>
            <a:r>
              <a:rPr lang="en-US" dirty="0">
                <a:latin typeface="Arial" panose="020B0604020202020204" pitchFamily="34" charset="0"/>
              </a:rPr>
              <a:t> to a star catalog.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momentum exchange system consists of a 6 RWAs configured in a pyramid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configuration to provide balanced momentum storage capability in each of the three spacecraft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axes. The momentum control loop consists of a </a:t>
            </a:r>
            <a:r>
              <a:rPr lang="en-US" dirty="0" err="1">
                <a:latin typeface="Arial" panose="020B0604020202020204" pitchFamily="34" charset="0"/>
              </a:rPr>
              <a:t>Proportional+lntegraI</a:t>
            </a:r>
            <a:r>
              <a:rPr lang="en-US" dirty="0">
                <a:latin typeface="Arial" panose="020B0604020202020204" pitchFamily="34" charset="0"/>
              </a:rPr>
              <a:t> (PI) compensator, a first-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order low-pass filter, a tachometer, and a tachometer-averaging filter for each wheel.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tachometer provides reaction wheel speed measurements at the quantization level of 19.5rpm,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based on its 48 pulses-per-revolution(</a:t>
            </a:r>
            <a:r>
              <a:rPr lang="en-US" dirty="0" err="1">
                <a:latin typeface="Arial" panose="020B0604020202020204" pitchFamily="34" charset="0"/>
              </a:rPr>
              <a:t>ppr</a:t>
            </a:r>
            <a:r>
              <a:rPr lang="en-US" dirty="0">
                <a:latin typeface="Arial" panose="020B0604020202020204" pitchFamily="34" charset="0"/>
              </a:rPr>
              <a:t>) performance and 0.064 sec readout rate. The reaction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wheels are speed biased to 2700rpm by using an additional bias control loop that regulates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reaction wheel speed operation near a fixed speed in the null-space of the RWA cluster. This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RW speed bias set point is needed to maintain RW speeds within an acceptable speed range of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15Hz to 75Hz in order to </a:t>
            </a:r>
            <a:r>
              <a:rPr lang="en-US" dirty="0" err="1">
                <a:latin typeface="Arial" panose="020B0604020202020204" pitchFamily="34" charset="0"/>
              </a:rPr>
              <a:t>avoide</a:t>
            </a:r>
            <a:r>
              <a:rPr lang="en-US" dirty="0">
                <a:latin typeface="Arial" panose="020B0604020202020204" pitchFamily="34" charset="0"/>
              </a:rPr>
              <a:t> structural excitations that may contribute to LOS jitter.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momentum and bias control loop bandwidths are set to 0.2Hz and 0.008Hz respectively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9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</a:rPr>
              <a:t>Fine Guidance Control System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Fine Guidance Control system (FGCS) bandwidth is approximately 2Hz in order to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effectively remove ACS jitter, and utilizes guide star information processed and accessed by the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ISlM</a:t>
            </a:r>
            <a:r>
              <a:rPr lang="en-US" dirty="0">
                <a:latin typeface="Arial" panose="020B0604020202020204" pitchFamily="34" charset="0"/>
              </a:rPr>
              <a:t> to acquire and track desired targets in the </a:t>
            </a:r>
            <a:r>
              <a:rPr lang="en-US" dirty="0" err="1">
                <a:latin typeface="Arial" panose="020B0604020202020204" pitchFamily="34" charset="0"/>
              </a:rPr>
              <a:t>ISlM</a:t>
            </a:r>
            <a:r>
              <a:rPr lang="en-US" dirty="0">
                <a:latin typeface="Arial" panose="020B0604020202020204" pitchFamily="34" charset="0"/>
              </a:rPr>
              <a:t> FOV using the FSM. The </a:t>
            </a:r>
            <a:r>
              <a:rPr lang="en-US" dirty="0" err="1">
                <a:latin typeface="Arial" panose="020B0604020202020204" pitchFamily="34" charset="0"/>
              </a:rPr>
              <a:t>ISlM</a:t>
            </a:r>
            <a:r>
              <a:rPr lang="en-US" dirty="0">
                <a:latin typeface="Arial" panose="020B0604020202020204" pitchFamily="34" charset="0"/>
              </a:rPr>
              <a:t> contains an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FGS that is used to report Guide Star locations in its focal plane to within 3.5 mas </a:t>
            </a:r>
            <a:r>
              <a:rPr lang="en-US" dirty="0">
                <a:latin typeface="Courier New" panose="02070309020205020404" pitchFamily="49" charset="0"/>
              </a:rPr>
              <a:t>(NEA). </a:t>
            </a:r>
            <a:r>
              <a:rPr lang="en-US" dirty="0">
                <a:latin typeface="Arial" panose="020B0604020202020204" pitchFamily="34" charset="0"/>
              </a:rPr>
              <a:t>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Fine Guidance Loop consists of a </a:t>
            </a:r>
            <a:r>
              <a:rPr lang="en-US" dirty="0">
                <a:latin typeface="Times New Roman" panose="02020603050405020304" pitchFamily="18" charset="0"/>
              </a:rPr>
              <a:t>PID </a:t>
            </a:r>
            <a:r>
              <a:rPr lang="en-US" dirty="0">
                <a:latin typeface="Arial" panose="020B0604020202020204" pitchFamily="34" charset="0"/>
              </a:rPr>
              <a:t>compensator, a second-order bending filter to improve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sensor noise rejection, an FSM to provide corrections to the LOS, and a dedicated FGS.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FGS is </a:t>
            </a:r>
            <a:r>
              <a:rPr lang="en-US" dirty="0" err="1">
                <a:latin typeface="Arial" panose="020B0604020202020204" pitchFamily="34" charset="0"/>
              </a:rPr>
              <a:t>usedto</a:t>
            </a:r>
            <a:r>
              <a:rPr lang="en-US" dirty="0">
                <a:latin typeface="Arial" panose="020B0604020202020204" pitchFamily="34" charset="0"/>
              </a:rPr>
              <a:t> acquire and lock onto the desired guide star (GS) thereby </a:t>
            </a:r>
            <a:r>
              <a:rPr lang="en-US" dirty="0" err="1">
                <a:latin typeface="Arial" panose="020B0604020202020204" pitchFamily="34" charset="0"/>
              </a:rPr>
              <a:t>stabilizingthe</a:t>
            </a:r>
            <a:r>
              <a:rPr lang="en-US" dirty="0">
                <a:latin typeface="Arial" panose="020B0604020202020204" pitchFamily="34" charset="0"/>
              </a:rPr>
              <a:t> complete</a:t>
            </a:r>
            <a:br>
              <a:rPr lang="en-US" dirty="0"/>
            </a:br>
            <a:r>
              <a:rPr lang="en-US" dirty="0" err="1">
                <a:latin typeface="Arial" panose="020B0604020202020204" pitchFamily="34" charset="0"/>
              </a:rPr>
              <a:t>ISlM</a:t>
            </a:r>
            <a:r>
              <a:rPr lang="en-US" dirty="0">
                <a:latin typeface="Arial" panose="020B0604020202020204" pitchFamily="34" charset="0"/>
              </a:rPr>
              <a:t> FOV where the science targets are being exposed.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FGS uses only one guide star for control. Therefore, the FGCS cannot control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roll axis, and controls only two the pitch and yaw LOS motion.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- Gain Margin, dB I 1 5 I 1 5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- Phase Margin, </a:t>
            </a:r>
            <a:r>
              <a:rPr lang="en-US" dirty="0" err="1">
                <a:latin typeface="Arial" panose="020B0604020202020204" pitchFamily="34" charset="0"/>
              </a:rPr>
              <a:t>deg</a:t>
            </a:r>
            <a:r>
              <a:rPr lang="en-US" dirty="0">
                <a:latin typeface="Arial" panose="020B0604020202020204" pitchFamily="34" charset="0"/>
              </a:rPr>
              <a:t> 190 I 90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FSM OFFLOADING LOOP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15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90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FSM Offloading Loop bandwidth is 0.004Hz and serves to maintain the FSM position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about it's null setting in order to reduce FSM induced image smear. The FSM Offloading Loop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consists </a:t>
            </a:r>
            <a:r>
              <a:rPr lang="en-US" dirty="0">
                <a:latin typeface="Times New Roman" panose="02020603050405020304" pitchFamily="18" charset="0"/>
              </a:rPr>
              <a:t>of </a:t>
            </a:r>
            <a:r>
              <a:rPr lang="en-US" dirty="0">
                <a:latin typeface="Arial" panose="020B0604020202020204" pitchFamily="34" charset="0"/>
              </a:rPr>
              <a:t>a </a:t>
            </a:r>
            <a:r>
              <a:rPr lang="en-US" dirty="0">
                <a:latin typeface="Courier New" panose="02070309020205020404" pitchFamily="49" charset="0"/>
              </a:rPr>
              <a:t>PI </a:t>
            </a:r>
            <a:r>
              <a:rPr lang="en-US" dirty="0">
                <a:latin typeface="Arial" panose="020B0604020202020204" pitchFamily="34" charset="0"/>
              </a:rPr>
              <a:t>controller that adds the FSM position (through the </a:t>
            </a:r>
            <a:r>
              <a:rPr lang="en-US" dirty="0">
                <a:latin typeface="Times New Roman" panose="02020603050405020304" pitchFamily="18" charset="0"/>
              </a:rPr>
              <a:t>PI </a:t>
            </a:r>
            <a:r>
              <a:rPr lang="en-US" dirty="0">
                <a:latin typeface="Arial" panose="020B0604020202020204" pitchFamily="34" charset="0"/>
              </a:rPr>
              <a:t>compensator) as a bias to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attitude error signal. Note that a coordinate transformation from optical to spacecraft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coordinates is needed prior to biasing the ACS error signal.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 LOOP DESIGN AND ANALYSIS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The control </a:t>
            </a:r>
            <a:r>
              <a:rPr lang="en-US" dirty="0">
                <a:latin typeface="Times New Roman" panose="02020603050405020304" pitchFamily="18" charset="0"/>
              </a:rPr>
              <a:t>loop </a:t>
            </a:r>
            <a:r>
              <a:rPr lang="en-US" dirty="0">
                <a:latin typeface="Arial" panose="020B0604020202020204" pitchFamily="34" charset="0"/>
              </a:rPr>
              <a:t>design for the ACS, FGCS and the FSM Offloading is done using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continuous linear hardware models and dynamics in the </a:t>
            </a:r>
            <a:r>
              <a:rPr lang="en-US" dirty="0" err="1">
                <a:latin typeface="Arial" panose="020B0604020202020204" pitchFamily="34" charset="0"/>
              </a:rPr>
              <a:t>Matlab</a:t>
            </a:r>
            <a:r>
              <a:rPr lang="en-US" dirty="0">
                <a:latin typeface="Arial" panose="020B0604020202020204" pitchFamily="34" charset="0"/>
              </a:rPr>
              <a:t> environment. The control loops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are analyzed and designed in the frequency domain using Nichols and Bode plots. Refer to Table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1 for loop performance and margins. The ACS is analyzed as a </a:t>
            </a:r>
            <a:r>
              <a:rPr lang="en-US" dirty="0">
                <a:latin typeface="Times New Roman" panose="02020603050405020304" pitchFamily="18" charset="0"/>
              </a:rPr>
              <a:t>PID </a:t>
            </a:r>
            <a:r>
              <a:rPr lang="en-US" dirty="0">
                <a:latin typeface="Arial" panose="020B0604020202020204" pitchFamily="34" charset="0"/>
              </a:rPr>
              <a:t>controller, a second order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bending filter, a momentum control system, linear rigid and flexible dynamics, and a second order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IRU model. The momentum control loop is an embedded 0.2Hz bandwidth control system that is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represented by a </a:t>
            </a:r>
            <a:r>
              <a:rPr lang="en-US" dirty="0">
                <a:latin typeface="Times New Roman" panose="02020603050405020304" pitchFamily="18" charset="0"/>
              </a:rPr>
              <a:t>PI, </a:t>
            </a:r>
            <a:r>
              <a:rPr lang="en-US" dirty="0">
                <a:latin typeface="Arial" panose="020B0604020202020204" pitchFamily="34" charset="0"/>
              </a:rPr>
              <a:t>a first order low </a:t>
            </a:r>
            <a:r>
              <a:rPr lang="en-US" dirty="0">
                <a:latin typeface="Times New Roman" panose="02020603050405020304" pitchFamily="18" charset="0"/>
              </a:rPr>
              <a:t>pass </a:t>
            </a:r>
            <a:r>
              <a:rPr lang="en-US" dirty="0">
                <a:latin typeface="Arial" panose="020B0604020202020204" pitchFamily="34" charset="0"/>
              </a:rPr>
              <a:t>filter, and linear reaction wheel dynamics. The IRU is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modeled as a second order system with un-damped natural frequency of </a:t>
            </a:r>
            <a:r>
              <a:rPr lang="en-US" dirty="0">
                <a:latin typeface="Courier New" panose="02070309020205020404" pitchFamily="49" charset="0"/>
              </a:rPr>
              <a:t>4Hz </a:t>
            </a:r>
            <a:r>
              <a:rPr lang="en-US" dirty="0">
                <a:latin typeface="Arial" panose="020B0604020202020204" pitchFamily="34" charset="0"/>
              </a:rPr>
              <a:t>and damping ratio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of 0.87. The FGCS is analyzed and designed using a </a:t>
            </a:r>
            <a:r>
              <a:rPr lang="en-US" dirty="0">
                <a:latin typeface="Times New Roman" panose="02020603050405020304" pitchFamily="18" charset="0"/>
              </a:rPr>
              <a:t>PID, </a:t>
            </a:r>
            <a:r>
              <a:rPr lang="en-US" dirty="0">
                <a:latin typeface="Arial" panose="020B0604020202020204" pitchFamily="34" charset="0"/>
              </a:rPr>
              <a:t>a first order low pass filter, and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linearized FSM dynamics. The FSM Offloading Loop connects the FSM position through a </a:t>
            </a:r>
            <a:r>
              <a:rPr lang="en-US" dirty="0">
                <a:latin typeface="Times New Roman" panose="02020603050405020304" pitchFamily="18" charset="0"/>
              </a:rPr>
              <a:t>PI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controller to the ACS attitude </a:t>
            </a:r>
            <a:r>
              <a:rPr lang="en-US" dirty="0" err="1">
                <a:latin typeface="Arial" panose="020B0604020202020204" pitchFamily="34" charset="0"/>
              </a:rPr>
              <a:t>error.Table</a:t>
            </a:r>
            <a:r>
              <a:rPr lang="en-US" dirty="0">
                <a:latin typeface="Arial" panose="020B0604020202020204" pitchFamily="34" charset="0"/>
              </a:rPr>
              <a:t> 2 lists the results of the linear stability analyses for the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three loops. Figures 3 and 4 show the open loop Nichols plots for the ACS and FSM offloading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loops.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Table 2: Pointing Control </a:t>
            </a:r>
            <a:r>
              <a:rPr lang="en-US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Times New Roman" panose="02020603050405020304" pitchFamily="18" charset="0"/>
              </a:rPr>
              <a:t>Loop Performance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I ACS I 1 </a:t>
            </a:r>
            <a:r>
              <a:rPr lang="en-US" dirty="0">
                <a:latin typeface="Times New Roman" panose="02020603050405020304" pitchFamily="18" charset="0"/>
              </a:rPr>
              <a:t>I </a:t>
            </a:r>
            <a:r>
              <a:rPr lang="en-US" dirty="0">
                <a:latin typeface="Arial" panose="020B0604020202020204" pitchFamily="34" charset="0"/>
              </a:rPr>
              <a:t>I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- Bandwidth, </a:t>
            </a:r>
            <a:r>
              <a:rPr lang="en-US" dirty="0">
                <a:latin typeface="Courier New" panose="02070309020205020404" pitchFamily="49" charset="0"/>
              </a:rPr>
              <a:t>Hz </a:t>
            </a:r>
            <a:r>
              <a:rPr lang="en-US" dirty="0">
                <a:latin typeface="Arial" panose="020B0604020202020204" pitchFamily="34" charset="0"/>
              </a:rPr>
              <a:t>1 0.02 I </a:t>
            </a:r>
            <a:r>
              <a:rPr lang="en-US" dirty="0">
                <a:latin typeface="Courier New" panose="02070309020205020404" pitchFamily="49" charset="0"/>
              </a:rPr>
              <a:t>0.02 </a:t>
            </a:r>
            <a:r>
              <a:rPr lang="en-US" dirty="0">
                <a:latin typeface="Arial" panose="020B0604020202020204" pitchFamily="34" charset="0"/>
              </a:rPr>
              <a:t>I 0.02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- Gain </a:t>
            </a:r>
            <a:r>
              <a:rPr lang="en-US" dirty="0" err="1">
                <a:latin typeface="Arial" panose="020B0604020202020204" pitchFamily="34" charset="0"/>
              </a:rPr>
              <a:t>Marain</a:t>
            </a:r>
            <a:r>
              <a:rPr lang="en-US" dirty="0">
                <a:latin typeface="Arial" panose="020B0604020202020204" pitchFamily="34" charset="0"/>
              </a:rPr>
              <a:t>. dB I 1 2 I 12 112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1 - Bandwidth, </a:t>
            </a:r>
            <a:r>
              <a:rPr lang="en-US" dirty="0">
                <a:latin typeface="Courier New" panose="02070309020205020404" pitchFamily="49" charset="0"/>
              </a:rPr>
              <a:t>Hz </a:t>
            </a:r>
            <a:r>
              <a:rPr lang="en-US" dirty="0">
                <a:latin typeface="Arial" panose="020B0604020202020204" pitchFamily="34" charset="0"/>
              </a:rPr>
              <a:t>I 0.004 I 0.004 1 </a:t>
            </a:r>
            <a:r>
              <a:rPr lang="en-US" dirty="0">
                <a:latin typeface="Courier New" panose="02070309020205020404" pitchFamily="49" charset="0"/>
              </a:rPr>
              <a:t>0.004 </a:t>
            </a:r>
            <a:r>
              <a:rPr lang="en-US" dirty="0">
                <a:latin typeface="Arial" panose="020B0604020202020204" pitchFamily="34" charset="0"/>
              </a:rPr>
              <a:t>1</a:t>
            </a:r>
            <a:br>
              <a:rPr lang="en-US" dirty="0"/>
            </a:br>
            <a:r>
              <a:rPr lang="en-US" dirty="0">
                <a:latin typeface="Times New Roman" panose="02020603050405020304" pitchFamily="18" charset="0"/>
              </a:rPr>
              <a:t>10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164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2CB2CF-A14A-094C-A527-7DF148F6A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412750"/>
            <a:ext cx="104140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8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77EDB-DC77-504A-89DE-06D475C1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531" y="0"/>
            <a:ext cx="867746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600CF4-48EC-604B-AAA4-66EA6A9100D3}"/>
              </a:ext>
            </a:extLst>
          </p:cNvPr>
          <p:cNvSpPr txBox="1"/>
          <p:nvPr/>
        </p:nvSpPr>
        <p:spPr>
          <a:xfrm>
            <a:off x="276250" y="151180"/>
            <a:ext cx="26193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  </a:t>
            </a:r>
          </a:p>
          <a:p>
            <a:r>
              <a:rPr lang="en-US" dirty="0"/>
              <a:t>SURROUNDING THE L2 POINT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xy</a:t>
            </a:r>
            <a:r>
              <a:rPr lang="en-US" dirty="0"/>
              <a:t> plane is the ecliptic, x toward Earth and Sun, z is toward the ecliptic pole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E62DD0-F9EE-A84D-A1B8-39CAAC099357}"/>
              </a:ext>
            </a:extLst>
          </p:cNvPr>
          <p:cNvSpPr/>
          <p:nvPr/>
        </p:nvSpPr>
        <p:spPr>
          <a:xfrm>
            <a:off x="276250" y="2610683"/>
            <a:ext cx="351453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Operational Orbit Constraints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RLP Y: ±832,000 km (130 Re)</a:t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RLP Z: ±532,000 km (83 Re)</a:t>
            </a:r>
          </a:p>
          <a:p>
            <a:r>
              <a:rPr lang="en-US" dirty="0"/>
              <a:t>Variations of the</a:t>
            </a:r>
            <a:br>
              <a:rPr lang="en-US" dirty="0"/>
            </a:br>
            <a:r>
              <a:rPr lang="en-US" dirty="0"/>
              <a:t>James Webb Space Telescope</a:t>
            </a:r>
            <a:br>
              <a:rPr lang="en-US" dirty="0"/>
            </a:br>
            <a:r>
              <a:rPr lang="en-US" dirty="0"/>
              <a:t>Orbital Dynamics</a:t>
            </a:r>
            <a:br>
              <a:rPr lang="en-US" dirty="0"/>
            </a:br>
            <a:r>
              <a:rPr lang="en-US" dirty="0"/>
              <a:t>AAS 15-802</a:t>
            </a:r>
            <a:br>
              <a:rPr lang="en-US" dirty="0"/>
            </a:br>
            <a:r>
              <a:rPr lang="en-US" dirty="0"/>
              <a:t>Jonathan Brown (</a:t>
            </a:r>
            <a:r>
              <a:rPr lang="en-US" dirty="0" err="1"/>
              <a:t>a.i</a:t>
            </a:r>
            <a:r>
              <a:rPr lang="en-US" dirty="0"/>
              <a:t>. solutions)</a:t>
            </a:r>
            <a:br>
              <a:rPr lang="en-US" dirty="0"/>
            </a:br>
            <a:r>
              <a:rPr lang="en-US" dirty="0"/>
              <a:t>Jeremy Petersen (</a:t>
            </a:r>
            <a:r>
              <a:rPr lang="en-US" dirty="0" err="1"/>
              <a:t>a.i</a:t>
            </a:r>
            <a:r>
              <a:rPr lang="en-US" dirty="0"/>
              <a:t>. solutions)</a:t>
            </a:r>
            <a:br>
              <a:rPr lang="en-US" dirty="0"/>
            </a:br>
            <a:r>
              <a:rPr lang="en-US" dirty="0"/>
              <a:t>Benjamin </a:t>
            </a:r>
            <a:r>
              <a:rPr lang="en-US" dirty="0" err="1"/>
              <a:t>Villac</a:t>
            </a:r>
            <a:r>
              <a:rPr lang="en-US" dirty="0"/>
              <a:t> (</a:t>
            </a:r>
            <a:r>
              <a:rPr lang="en-US" dirty="0" err="1"/>
              <a:t>a.i</a:t>
            </a:r>
            <a:r>
              <a:rPr lang="en-US" dirty="0"/>
              <a:t>. solutions)</a:t>
            </a:r>
            <a:br>
              <a:rPr lang="en-US" dirty="0"/>
            </a:br>
            <a:r>
              <a:rPr lang="en-US" dirty="0"/>
              <a:t>Wayne Yu (NASA GSFC)https://</a:t>
            </a:r>
            <a:r>
              <a:rPr lang="en-US" dirty="0" err="1"/>
              <a:t>ntrs.nasa.gov</a:t>
            </a:r>
            <a:r>
              <a:rPr lang="en-US" dirty="0"/>
              <a:t>/</a:t>
            </a:r>
            <a:r>
              <a:rPr lang="en-US" dirty="0" err="1"/>
              <a:t>api</a:t>
            </a:r>
            <a:r>
              <a:rPr lang="en-US" dirty="0"/>
              <a:t>/citations/20150017753/downloads/20150017753.pdf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B52A8-1C6B-9F44-8689-5CB969481084}"/>
              </a:ext>
            </a:extLst>
          </p:cNvPr>
          <p:cNvSpPr txBox="1"/>
          <p:nvPr/>
        </p:nvSpPr>
        <p:spPr>
          <a:xfrm>
            <a:off x="5186680" y="1625600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1.515x10</a:t>
            </a:r>
            <a:r>
              <a:rPr lang="en-US" baseline="30000" dirty="0"/>
              <a:t>6</a:t>
            </a:r>
            <a:r>
              <a:rPr lang="en-US" dirty="0"/>
              <a:t>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7D106-FCAA-F843-A15C-138DADF71D16}"/>
              </a:ext>
            </a:extLst>
          </p:cNvPr>
          <p:cNvSpPr txBox="1"/>
          <p:nvPr/>
        </p:nvSpPr>
        <p:spPr>
          <a:xfrm>
            <a:off x="7853265" y="2782669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tic mark</a:t>
            </a:r>
          </a:p>
          <a:p>
            <a:r>
              <a:rPr lang="en-US" dirty="0"/>
              <a:t>200,000 km </a:t>
            </a:r>
          </a:p>
        </p:txBody>
      </p:sp>
    </p:spTree>
    <p:extLst>
      <p:ext uri="{BB962C8B-B14F-4D97-AF65-F5344CB8AC3E}">
        <p14:creationId xmlns:p14="http://schemas.microsoft.com/office/powerpoint/2010/main" val="256578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76B064-1E1C-004C-BEEF-D1813D51B8D1}"/>
              </a:ext>
            </a:extLst>
          </p:cNvPr>
          <p:cNvSpPr txBox="1"/>
          <p:nvPr/>
        </p:nvSpPr>
        <p:spPr>
          <a:xfrm>
            <a:off x="291737" y="751840"/>
            <a:ext cx="11628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Period  of the  orbit relative to L2 ~ 6months</a:t>
            </a:r>
          </a:p>
          <a:p>
            <a:r>
              <a:rPr lang="en-US" sz="2400" dirty="0"/>
              <a:t>Reaction wheel unloading, up to 8 times per 21 day cycle using </a:t>
            </a:r>
          </a:p>
          <a:p>
            <a:endParaRPr lang="en-US" sz="2400" dirty="0"/>
          </a:p>
          <a:p>
            <a:r>
              <a:rPr lang="en-US" sz="2400" dirty="0" err="1"/>
              <a:t>Stationkeeping</a:t>
            </a:r>
            <a:r>
              <a:rPr lang="en-US" sz="2400" dirty="0"/>
              <a:t> is affected by reaction wheel unloading and vehicle maneuvering, </a:t>
            </a:r>
          </a:p>
          <a:p>
            <a:r>
              <a:rPr lang="en-US" sz="2400" dirty="0"/>
              <a:t>so more frequent </a:t>
            </a:r>
            <a:r>
              <a:rPr lang="en-US" sz="2400" dirty="0" err="1"/>
              <a:t>stationkeeping</a:t>
            </a:r>
            <a:r>
              <a:rPr lang="en-US" sz="2400" dirty="0"/>
              <a:t> is expected than for other </a:t>
            </a:r>
            <a:r>
              <a:rPr lang="en-US" sz="2400" dirty="0" err="1"/>
              <a:t>Lagrangian</a:t>
            </a:r>
            <a:r>
              <a:rPr lang="en-US" sz="2400" dirty="0"/>
              <a:t> point </a:t>
            </a:r>
          </a:p>
          <a:p>
            <a:r>
              <a:rPr lang="en-US" sz="2400" dirty="0"/>
              <a:t>Current data gathering for </a:t>
            </a:r>
            <a:r>
              <a:rPr lang="en-US" sz="2400" dirty="0" err="1"/>
              <a:t>stationkeeping</a:t>
            </a:r>
            <a:r>
              <a:rPr lang="en-US" sz="2400" dirty="0"/>
              <a:t> `~19 days, </a:t>
            </a:r>
            <a:r>
              <a:rPr lang="en-US" sz="2400" dirty="0" err="1"/>
              <a:t>Stationkeeping</a:t>
            </a:r>
            <a:r>
              <a:rPr lang="en-US" sz="2400" dirty="0"/>
              <a:t> burn every 21 days</a:t>
            </a:r>
          </a:p>
          <a:p>
            <a:endParaRPr lang="en-US" sz="2400" dirty="0"/>
          </a:p>
          <a:p>
            <a:r>
              <a:rPr lang="en-US" sz="2400" dirty="0" err="1"/>
              <a:t>Stationkeeping</a:t>
            </a:r>
            <a:r>
              <a:rPr lang="en-US" sz="2400" dirty="0"/>
              <a:t> algorithm  drives along the stable </a:t>
            </a:r>
            <a:r>
              <a:rPr lang="en-US" sz="2400" dirty="0" err="1"/>
              <a:t>monodromy</a:t>
            </a:r>
            <a:r>
              <a:rPr lang="en-US" sz="2400" dirty="0"/>
              <a:t> eigenvector to zero out the </a:t>
            </a:r>
          </a:p>
          <a:p>
            <a:r>
              <a:rPr lang="en-US" sz="2400" dirty="0"/>
              <a:t>X component of the motion on the  fourth successive crossing of the</a:t>
            </a:r>
          </a:p>
          <a:p>
            <a:r>
              <a:rPr lang="en-US" sz="2400" dirty="0"/>
              <a:t> XZ plane of the rotation </a:t>
            </a:r>
            <a:r>
              <a:rPr lang="en-US" sz="2400" dirty="0" err="1"/>
              <a:t>libration</a:t>
            </a:r>
            <a:r>
              <a:rPr lang="en-US" sz="2400" dirty="0"/>
              <a:t> point frame. https://</a:t>
            </a:r>
            <a:r>
              <a:rPr lang="en-US" sz="2400" dirty="0" err="1"/>
              <a:t>ntrs.nasa.gov</a:t>
            </a:r>
            <a:r>
              <a:rPr lang="en-US" sz="2400" dirty="0"/>
              <a:t>/citations/20190028877</a:t>
            </a:r>
          </a:p>
        </p:txBody>
      </p:sp>
    </p:spTree>
    <p:extLst>
      <p:ext uri="{BB962C8B-B14F-4D97-AF65-F5344CB8AC3E}">
        <p14:creationId xmlns:p14="http://schemas.microsoft.com/office/powerpoint/2010/main" val="47336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79E131-8AC9-D74C-BA0D-45E574CA7A0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72000" contrast="2000"/>
                    </a14:imgEffect>
                  </a14:imgLayer>
                </a14:imgProps>
              </a:ext>
            </a:extLst>
          </a:blip>
          <a:srcRect l="6302" t="2593"/>
          <a:stretch/>
        </p:blipFill>
        <p:spPr>
          <a:xfrm>
            <a:off x="1253602" y="0"/>
            <a:ext cx="8169348" cy="668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CE39B-CC1F-4E4A-80CF-D09B2451AB4F}"/>
              </a:ext>
            </a:extLst>
          </p:cNvPr>
          <p:cNvSpPr txBox="1"/>
          <p:nvPr/>
        </p:nvSpPr>
        <p:spPr>
          <a:xfrm>
            <a:off x="216568" y="2165684"/>
            <a:ext cx="168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Coordinates for </a:t>
            </a:r>
          </a:p>
          <a:p>
            <a:r>
              <a:rPr lang="en-US" dirty="0"/>
              <a:t>Payload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71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E10A6-1D5F-F44B-B126-5E488E31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51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000" y="393700"/>
            <a:ext cx="8636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4768A6-0CA5-DF45-BB43-5C88C951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55650"/>
            <a:ext cx="9906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5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7661C-822D-E646-B8B2-39011402F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" t="5369" r="51069" b="36145"/>
          <a:stretch/>
        </p:blipFill>
        <p:spPr>
          <a:xfrm>
            <a:off x="2067340" y="-33978"/>
            <a:ext cx="8825948" cy="6891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C7000-468B-C241-AD31-39490F99F91F}"/>
              </a:ext>
            </a:extLst>
          </p:cNvPr>
          <p:cNvSpPr txBox="1"/>
          <p:nvPr/>
        </p:nvSpPr>
        <p:spPr>
          <a:xfrm>
            <a:off x="5819556" y="196132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3.5m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4A55A-E18C-4F4B-9589-0100EEE1FD24}"/>
              </a:ext>
            </a:extLst>
          </p:cNvPr>
          <p:cNvSpPr txBox="1"/>
          <p:nvPr/>
        </p:nvSpPr>
        <p:spPr>
          <a:xfrm>
            <a:off x="9223513" y="2246243"/>
            <a:ext cx="120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Solar Array</a:t>
            </a:r>
          </a:p>
        </p:txBody>
      </p:sp>
    </p:spTree>
    <p:extLst>
      <p:ext uri="{BB962C8B-B14F-4D97-AF65-F5344CB8AC3E}">
        <p14:creationId xmlns:p14="http://schemas.microsoft.com/office/powerpoint/2010/main" val="1403534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4141</TotalTime>
  <Words>1971</Words>
  <Application>Microsoft Macintosh PowerPoint</Application>
  <PresentationFormat>Widescreen</PresentationFormat>
  <Paragraphs>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JWST  STATIONKEEPING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  </dc:title>
  <dc:creator>Microsoft Office User</dc:creator>
  <cp:lastModifiedBy>Microsoft Office User</cp:lastModifiedBy>
  <cp:revision>42</cp:revision>
  <cp:lastPrinted>2022-02-02T07:53:35Z</cp:lastPrinted>
  <dcterms:created xsi:type="dcterms:W3CDTF">2022-01-28T18:56:44Z</dcterms:created>
  <dcterms:modified xsi:type="dcterms:W3CDTF">2022-02-02T08:00:54Z</dcterms:modified>
</cp:coreProperties>
</file>