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669" r:id="rId3"/>
    <p:sldId id="1474" r:id="rId4"/>
    <p:sldId id="327" r:id="rId5"/>
    <p:sldId id="424" r:id="rId6"/>
    <p:sldId id="531" r:id="rId7"/>
    <p:sldId id="300" r:id="rId8"/>
    <p:sldId id="264" r:id="rId9"/>
    <p:sldId id="284" r:id="rId10"/>
    <p:sldId id="3592" r:id="rId11"/>
    <p:sldId id="3593" r:id="rId12"/>
    <p:sldId id="258" r:id="rId13"/>
    <p:sldId id="112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69E8A-23E7-4E8E-8F84-8765DA306E19}" v="211" dt="2022-09-07T11:50:48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6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medvede\Dropbox\work\WTTC18\FY18_array_Th_%20200%20MeV_0.120_BNL%20tes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47868068282164"/>
          <c:y val="4.6149050297466077E-2"/>
          <c:w val="0.70725542356861715"/>
          <c:h val="0.687576395532721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'multiple Th targets'!$N$20:$R$20</c:f>
              <c:numCache>
                <c:formatCode>General</c:formatCode>
                <c:ptCount val="5"/>
                <c:pt idx="0">
                  <c:v>191.9</c:v>
                </c:pt>
                <c:pt idx="1">
                  <c:v>179.6</c:v>
                </c:pt>
                <c:pt idx="2">
                  <c:v>166.7</c:v>
                </c:pt>
                <c:pt idx="3">
                  <c:v>153.30000000000001</c:v>
                </c:pt>
                <c:pt idx="4">
                  <c:v>138.4</c:v>
                </c:pt>
              </c:numCache>
            </c:numRef>
          </c:cat>
          <c:val>
            <c:numRef>
              <c:f>'multiple Th targets'!$N$19:$R$19</c:f>
              <c:numCache>
                <c:formatCode>0.00</c:formatCode>
                <c:ptCount val="5"/>
                <c:pt idx="0">
                  <c:v>1352.1474894943119</c:v>
                </c:pt>
                <c:pt idx="1">
                  <c:v>1410.4225751070906</c:v>
                </c:pt>
                <c:pt idx="2">
                  <c:v>1480.3372017744887</c:v>
                </c:pt>
                <c:pt idx="3">
                  <c:v>1566.3443022911981</c:v>
                </c:pt>
                <c:pt idx="4">
                  <c:v>1675.7222888432805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7-48AF-996B-EE1EC6388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50720"/>
        <c:axId val="93952640"/>
      </c:barChart>
      <c:catAx>
        <c:axId val="93950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proton energy</a:t>
                </a:r>
                <a:r>
                  <a:rPr lang="en-US" sz="1200" b="1" baseline="0" dirty="0">
                    <a:solidFill>
                      <a:schemeClr val="tx1"/>
                    </a:solidFill>
                  </a:rPr>
                  <a:t> on 3 mm thick Th target, MeV</a:t>
                </a:r>
                <a:endParaRPr lang="en-US" sz="12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52640"/>
        <c:crosses val="autoZero"/>
        <c:auto val="1"/>
        <c:lblAlgn val="ctr"/>
        <c:lblOffset val="100"/>
        <c:noMultiLvlLbl val="0"/>
      </c:catAx>
      <c:valAx>
        <c:axId val="93952640"/>
        <c:scaling>
          <c:orientation val="minMax"/>
          <c:min val="1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chemeClr val="tx1"/>
                    </a:solidFill>
                  </a:rPr>
                  <a:t>Deposited power at 165 </a:t>
                </a:r>
                <a:r>
                  <a:rPr lang="en-US" sz="11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µ</a:t>
                </a:r>
                <a:r>
                  <a:rPr lang="en-US" sz="1100" b="1" dirty="0">
                    <a:solidFill>
                      <a:schemeClr val="tx1"/>
                    </a:solidFill>
                  </a:rPr>
                  <a:t>A, </a:t>
                </a:r>
                <a:r>
                  <a:rPr lang="en-US" sz="1100" b="1" dirty="0" err="1">
                    <a:solidFill>
                      <a:schemeClr val="tx1"/>
                    </a:solidFill>
                  </a:rPr>
                  <a:t>Wt</a:t>
                </a:r>
                <a:endParaRPr lang="en-US" sz="11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4156579058302532E-2"/>
              <c:y val="0.12290027570025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50720"/>
        <c:crosses val="autoZero"/>
        <c:crossBetween val="between"/>
        <c:majorUnit val="100"/>
        <c:minorUnit val="50"/>
      </c:valAx>
      <c:spPr>
        <a:noFill/>
        <a:ln w="25400" cmpd="sng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and upgrade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Produce and/or distribute radioactive and stable isotopes that are in short supply; includes by-products, surplus materials and related isotope services</a:t>
          </a:r>
          <a:endParaRPr lang="en-US" sz="17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Maintain and upgrade the infrastructure required to produce and supply priority isotope products and related service</a:t>
          </a:r>
          <a:endParaRPr lang="en-US" sz="17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17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Ensure robust domestic supply chains. Reduce U.S. dependency on foreign supply to ensure National Preparedness.</a:t>
          </a:r>
          <a:endParaRPr lang="en-US" sz="17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0.41698</cdr:x>
      <cdr:y>0.33826</cdr:y>
    </cdr:from>
    <cdr:to>
      <cdr:x>0.5118</cdr:x>
      <cdr:y>0.4518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E22E5D5E-FB87-4507-B696-8181AB3426AA}"/>
            </a:ext>
          </a:extLst>
        </cdr:cNvPr>
        <cdr:cNvSpPr txBox="1"/>
      </cdr:nvSpPr>
      <cdr:spPr>
        <a:xfrm xmlns:a="http://schemas.openxmlformats.org/drawingml/2006/main">
          <a:off x="1503520" y="1100295"/>
          <a:ext cx="341897" cy="36932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2</a:t>
          </a:r>
        </a:p>
      </cdr:txBody>
    </cdr:sp>
  </cdr:relSizeAnchor>
  <cdr:relSizeAnchor xmlns:cdr="http://schemas.openxmlformats.org/drawingml/2006/chartDrawing">
    <cdr:from>
      <cdr:x>0.56558</cdr:x>
      <cdr:y>0.25306</cdr:y>
    </cdr:from>
    <cdr:to>
      <cdr:x>0.66041</cdr:x>
      <cdr:y>0.36661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1349383C-555D-43F1-ADD2-0BDA27272BD8}"/>
            </a:ext>
          </a:extLst>
        </cdr:cNvPr>
        <cdr:cNvSpPr txBox="1"/>
      </cdr:nvSpPr>
      <cdr:spPr>
        <a:xfrm xmlns:a="http://schemas.openxmlformats.org/drawingml/2006/main">
          <a:off x="2039348" y="823170"/>
          <a:ext cx="34190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3</a:t>
          </a:r>
        </a:p>
      </cdr:txBody>
    </cdr:sp>
  </cdr:relSizeAnchor>
  <cdr:relSizeAnchor xmlns:cdr="http://schemas.openxmlformats.org/drawingml/2006/chartDrawing">
    <cdr:from>
      <cdr:x>0.70537</cdr:x>
      <cdr:y>0.13306</cdr:y>
    </cdr:from>
    <cdr:to>
      <cdr:x>0.80019</cdr:x>
      <cdr:y>0.2466</cdr:y>
    </cdr:to>
    <cdr:sp macro="" textlink="">
      <cdr:nvSpPr>
        <cdr:cNvPr id="4" name="TextBox 8">
          <a:extLst xmlns:a="http://schemas.openxmlformats.org/drawingml/2006/main">
            <a:ext uri="{FF2B5EF4-FFF2-40B4-BE49-F238E27FC236}">
              <a16:creationId xmlns:a16="http://schemas.microsoft.com/office/drawing/2014/main" id="{D164E45E-AFFC-4E8C-A7A1-1C151C106ACD}"/>
            </a:ext>
          </a:extLst>
        </cdr:cNvPr>
        <cdr:cNvSpPr txBox="1"/>
      </cdr:nvSpPr>
      <cdr:spPr>
        <a:xfrm xmlns:a="http://schemas.openxmlformats.org/drawingml/2006/main">
          <a:off x="2543372" y="432822"/>
          <a:ext cx="34190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4</a:t>
          </a:r>
        </a:p>
      </cdr:txBody>
    </cdr:sp>
  </cdr:relSizeAnchor>
  <cdr:relSizeAnchor xmlns:cdr="http://schemas.openxmlformats.org/drawingml/2006/chartDrawing">
    <cdr:from>
      <cdr:x>0.79443</cdr:x>
      <cdr:y>0.03023</cdr:y>
    </cdr:from>
    <cdr:to>
      <cdr:x>0.88925</cdr:x>
      <cdr:y>0.14377</cdr:y>
    </cdr:to>
    <cdr:sp macro="" textlink="">
      <cdr:nvSpPr>
        <cdr:cNvPr id="5" name="TextBox 8">
          <a:extLst xmlns:a="http://schemas.openxmlformats.org/drawingml/2006/main">
            <a:ext uri="{FF2B5EF4-FFF2-40B4-BE49-F238E27FC236}">
              <a16:creationId xmlns:a16="http://schemas.microsoft.com/office/drawing/2014/main" id="{B5E94A53-4F99-4FE8-AE16-9594FD145388}"/>
            </a:ext>
          </a:extLst>
        </cdr:cNvPr>
        <cdr:cNvSpPr txBox="1"/>
      </cdr:nvSpPr>
      <cdr:spPr>
        <a:xfrm xmlns:a="http://schemas.openxmlformats.org/drawingml/2006/main">
          <a:off x="2864517" y="98337"/>
          <a:ext cx="34190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036971-0851-421B-B8AB-558D7F54C0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525CA61-7BE1-986C-747F-06BFCDE5E3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71FE655-8FB5-A96E-9C22-31C52F969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Focusing initially on accelerator isotope products, LANL and BNL are engaged in the routine production of Ge-68 for Ga-68 generator applications (cancer imaging) and Sr-82 for cardiac imaging application. Both sites produce a variety of other products like Cd-109 (for X-ray….), Na-22 (a calibration source for PET imaging) and Si-32 (for environmental imaging) to name a few. The accelerator sites are also engaged in active R&amp;D campaigns to make new isotopes available for applications development in the areas of fundamental R&amp;D, medical research, and national security applications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Ge-68 (271 day)/Ga-68 (68 min)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Sr-82 (25 day)/Rb-82 (75 sec)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Si-32 (approx 170 years)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Cd-109 (461 days)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Na-22 (2.6 years)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D0368E05-6DF0-80DB-DAC2-EC46F9B03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C2444B-7E60-46FC-AA09-53C6119E9BBE}" type="slidenum">
              <a:rPr lang="en-US" altLang="en-US" sz="13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3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95461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67970"/>
            <a:ext cx="8572500" cy="539496"/>
          </a:xfrm>
          <a:ln>
            <a:noFill/>
          </a:ln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438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1F152.CFFC364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Rationale for LINAC Intensity Upgrade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14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Cathy S. Cutler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155082"/>
            <a:ext cx="8328991" cy="3986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Projected activity per target at 165 µA based on latest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14D95-19FD-4D90-8F48-D56B26ED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10" y="3658926"/>
            <a:ext cx="5409190" cy="2894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9689E-FD15-4B1C-B7A8-7B0E64712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39" y="553683"/>
            <a:ext cx="4061361" cy="3212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DB92B-63D9-5EE7-1994-02C9E57D1FD8}"/>
              </a:ext>
            </a:extLst>
          </p:cNvPr>
          <p:cNvSpPr txBox="1"/>
          <p:nvPr/>
        </p:nvSpPr>
        <p:spPr>
          <a:xfrm>
            <a:off x="3044856" y="6457890"/>
            <a:ext cx="305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B0364-B711-A13E-B54F-C06ACBA72FF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Summary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332B-AF01-4FDE-47CB-896C4F86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 intensity of the LINAC does not meet the expected demand to support Ac-225 clinical trials of hundreds of Ci/</a:t>
            </a:r>
            <a:r>
              <a:rPr lang="en-US" dirty="0" err="1"/>
              <a:t>yr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Currently could make up to 10 Ci per 5, 100g target irradiations.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Increasing intensity gets us to 15 Ci per batch and in the expected range of what will be needed to support clinical trials with Ac-225.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batches a month for 6 months gives 182 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increase in intensity  will also aid with a boost in yield of other isotopes.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16DA5-E444-51FE-BBD5-FC723137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9808F-1EF7-5E97-02E6-4922085577D6}"/>
              </a:ext>
            </a:extLst>
          </p:cNvPr>
          <p:cNvSpPr txBox="1"/>
          <p:nvPr/>
        </p:nvSpPr>
        <p:spPr>
          <a:xfrm>
            <a:off x="3044856" y="6457890"/>
            <a:ext cx="305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357100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67A9-D833-6E4B-A998-E92389C3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513"/>
            <a:ext cx="828675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200 MeV H- beams                                                                           LINAC/BLIP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585CC25-3E77-0948-8B1E-A36BA1811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064670"/>
            <a:ext cx="2363391" cy="293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A06A2F-5226-AD4C-961E-5E751D3A2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t="2599" r="8044" b="15002"/>
          <a:stretch>
            <a:fillRect/>
          </a:stretch>
        </p:blipFill>
        <p:spPr>
          <a:xfrm>
            <a:off x="457200" y="2914650"/>
            <a:ext cx="3734991" cy="30861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FADF6F-00B9-F242-94E8-CE5907020BB3}"/>
              </a:ext>
            </a:extLst>
          </p:cNvPr>
          <p:cNvSpPr txBox="1">
            <a:spLocks/>
          </p:cNvSpPr>
          <p:nvPr/>
        </p:nvSpPr>
        <p:spPr>
          <a:xfrm>
            <a:off x="2943225" y="1297782"/>
            <a:ext cx="6086475" cy="1445419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6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7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First beam: fall 1972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85-100% of all Linac pulses go to BLIP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Target irradiation with 66 – 200 MeV, 165 </a:t>
            </a:r>
            <a:r>
              <a:rPr lang="en-US" sz="1800" kern="0" dirty="0">
                <a:solidFill>
                  <a:schemeClr val="tx1"/>
                </a:solidFill>
                <a:latin typeface="Symbol" pitchFamily="2" charset="2"/>
                <a:cs typeface="Symbol" charset="0"/>
              </a:rPr>
              <a:t>m</a:t>
            </a: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Radioisotope production for diagnostic</a:t>
            </a:r>
            <a:b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(e.g. </a:t>
            </a:r>
            <a:r>
              <a:rPr lang="en-US" sz="1800" kern="0" baseline="30000" dirty="0">
                <a:solidFill>
                  <a:schemeClr val="tx1"/>
                </a:solidFill>
                <a:latin typeface="Helvetica" pitchFamily="2" charset="0"/>
              </a:rPr>
              <a:t>82</a:t>
            </a: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Sr, </a:t>
            </a:r>
            <a:r>
              <a:rPr lang="en-US" sz="1800" kern="0" baseline="30000" dirty="0">
                <a:solidFill>
                  <a:schemeClr val="tx1"/>
                </a:solidFill>
                <a:latin typeface="Helvetica" pitchFamily="2" charset="0"/>
              </a:rPr>
              <a:t>68</a:t>
            </a: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Ge) and therapeutic (</a:t>
            </a:r>
            <a:r>
              <a:rPr lang="en-US" sz="1800" kern="0" baseline="30000" dirty="0">
                <a:solidFill>
                  <a:schemeClr val="tx1"/>
                </a:solidFill>
                <a:latin typeface="Helvetica" pitchFamily="2" charset="0"/>
              </a:rPr>
              <a:t>225</a:t>
            </a:r>
            <a:r>
              <a:rPr lang="en-US" sz="1800" kern="0" dirty="0">
                <a:solidFill>
                  <a:schemeClr val="tx1"/>
                </a:solidFill>
                <a:latin typeface="Helvetica" pitchFamily="2" charset="0"/>
              </a:rPr>
              <a:t>Ac) use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703A9A3-4D4C-DD45-9D57-9EDEE1455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15198" r="8815" b="22694"/>
          <a:stretch>
            <a:fillRect/>
          </a:stretch>
        </p:blipFill>
        <p:spPr bwMode="auto">
          <a:xfrm>
            <a:off x="371475" y="1500189"/>
            <a:ext cx="2427685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CCD38-5400-0A44-BA88-3D81BFF858A9}"/>
              </a:ext>
            </a:extLst>
          </p:cNvPr>
          <p:cNvSpPr txBox="1"/>
          <p:nvPr/>
        </p:nvSpPr>
        <p:spPr>
          <a:xfrm>
            <a:off x="2028271" y="3667088"/>
            <a:ext cx="5484194" cy="13388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Linac Intensity Upgrade Phase II (shovel-ready)</a:t>
            </a:r>
          </a:p>
          <a:p>
            <a:pPr algn="l"/>
            <a:r>
              <a:rPr lang="en-US" sz="1350" dirty="0">
                <a:latin typeface="Helvetica" pitchFamily="2" charset="0"/>
              </a:rPr>
              <a:t>Why	     : 2x increase in beam current and significant increase </a:t>
            </a:r>
            <a:br>
              <a:rPr lang="en-US" sz="1350" dirty="0">
                <a:latin typeface="Helvetica" pitchFamily="2" charset="0"/>
              </a:rPr>
            </a:br>
            <a:r>
              <a:rPr lang="en-US" sz="1350" dirty="0">
                <a:latin typeface="Helvetica" pitchFamily="2" charset="0"/>
              </a:rPr>
              <a:t>		in isotope production capacity</a:t>
            </a:r>
          </a:p>
          <a:p>
            <a:pPr algn="l"/>
            <a:r>
              <a:rPr lang="en-US" sz="1350" dirty="0">
                <a:latin typeface="Helvetica" pitchFamily="2" charset="0"/>
              </a:rPr>
              <a:t>Scope     : Linac pulse length doubling to 900 </a:t>
            </a:r>
            <a:r>
              <a:rPr lang="en-US" sz="1350" dirty="0">
                <a:latin typeface="Helvetica" pitchFamily="2" charset="0"/>
                <a:ea typeface="Symbol" charset="2"/>
                <a:cs typeface="Symbol" charset="2"/>
              </a:rPr>
              <a:t>m</a:t>
            </a:r>
            <a:r>
              <a:rPr lang="en-US" sz="1350" dirty="0">
                <a:latin typeface="Helvetica" pitchFamily="2" charset="0"/>
              </a:rPr>
              <a:t>s for </a:t>
            </a:r>
            <a:r>
              <a:rPr lang="en-US" sz="1350" i="1" dirty="0" err="1">
                <a:latin typeface="Helvetica" pitchFamily="2" charset="0"/>
              </a:rPr>
              <a:t>I</a:t>
            </a:r>
            <a:r>
              <a:rPr lang="en-US" sz="1350" baseline="-25000" dirty="0" err="1">
                <a:latin typeface="Helvetica" pitchFamily="2" charset="0"/>
              </a:rPr>
              <a:t>avg</a:t>
            </a:r>
            <a:r>
              <a:rPr lang="en-US" sz="1350" dirty="0">
                <a:latin typeface="Helvetica" pitchFamily="2" charset="0"/>
              </a:rPr>
              <a:t>  250 </a:t>
            </a:r>
            <a:r>
              <a:rPr lang="en-US" sz="1350" dirty="0">
                <a:latin typeface="Helvetica" pitchFamily="2" charset="0"/>
                <a:ea typeface="Symbol" charset="2"/>
                <a:cs typeface="Symbol" charset="2"/>
              </a:rPr>
              <a:t>m</a:t>
            </a:r>
            <a:r>
              <a:rPr lang="en-US" sz="1350" dirty="0">
                <a:latin typeface="Helvetica" pitchFamily="2" charset="0"/>
              </a:rPr>
              <a:t>A </a:t>
            </a:r>
          </a:p>
          <a:p>
            <a:pPr algn="l"/>
            <a:r>
              <a:rPr lang="en-US" sz="1350" dirty="0">
                <a:latin typeface="Helvetica" pitchFamily="2" charset="0"/>
              </a:rPr>
              <a:t>Schedule: ~3-4 years (with cost minimization)</a:t>
            </a:r>
          </a:p>
          <a:p>
            <a:pPr algn="l"/>
            <a:r>
              <a:rPr lang="en-US" sz="1350" dirty="0">
                <a:latin typeface="Helvetica" pitchFamily="2" charset="0"/>
              </a:rPr>
              <a:t>Cost	    : ~$20 M (depending on scope and schedule)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AC2EB-2808-4640-AFEB-8CB090944ACA}"/>
              </a:ext>
            </a:extLst>
          </p:cNvPr>
          <p:cNvSpPr txBox="1"/>
          <p:nvPr/>
        </p:nvSpPr>
        <p:spPr>
          <a:xfrm>
            <a:off x="6780678" y="1331017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Contact: D. Raparia </a:t>
            </a:r>
          </a:p>
        </p:txBody>
      </p:sp>
    </p:spTree>
    <p:extLst>
      <p:ext uri="{BB962C8B-B14F-4D97-AF65-F5344CB8AC3E}">
        <p14:creationId xmlns:p14="http://schemas.microsoft.com/office/powerpoint/2010/main" val="1248477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364" y="110634"/>
            <a:ext cx="7204408" cy="7675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777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96EDCF-DE44-41B9-8EE7-0F445C869ACB}"/>
              </a:ext>
            </a:extLst>
          </p:cNvPr>
          <p:cNvSpPr txBox="1"/>
          <p:nvPr/>
        </p:nvSpPr>
        <p:spPr>
          <a:xfrm flipH="1">
            <a:off x="981132" y="6000273"/>
            <a:ext cx="758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0DAB"/>
                </a:solidFill>
                <a:effectLst/>
              </a:rPr>
              <a:t>Isotopes are forms of the same element that contain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equal numbers of protons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but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different numbers of neutrons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in their nuclei, and hence differ in relative atomic mass but not in chemical properties; in particular, a radioactive form of an element.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80" y="250947"/>
            <a:ext cx="8286750" cy="5878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213792" y="1879793"/>
            <a:ext cx="2199641" cy="385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Uniquely flexible and </a:t>
            </a:r>
            <a:br>
              <a:rPr lang="en-US" sz="1350" dirty="0"/>
            </a:br>
            <a:r>
              <a:rPr lang="en-US" sz="1350" dirty="0"/>
              <a:t> only hadron collider in </a:t>
            </a:r>
            <a:br>
              <a:rPr lang="en-US" sz="1350" dirty="0"/>
            </a:br>
            <a:r>
              <a:rPr lang="en-US" sz="1350" dirty="0"/>
              <a:t> US for exploration of </a:t>
            </a:r>
            <a:br>
              <a:rPr lang="en-US" sz="1350" dirty="0"/>
            </a:br>
            <a:r>
              <a:rPr lang="en-US" sz="1350" dirty="0"/>
              <a:t> QCD phase diagram </a:t>
            </a:r>
            <a:br>
              <a:rPr lang="en-US" sz="1350" dirty="0"/>
            </a:br>
            <a:r>
              <a:rPr lang="en-US" sz="1350" dirty="0"/>
              <a:t> and proton spin</a:t>
            </a:r>
            <a:br>
              <a:rPr lang="en-US" sz="1350" dirty="0"/>
            </a:br>
            <a:endParaRPr lang="en-US" sz="1350" dirty="0"/>
          </a:p>
          <a:p>
            <a:r>
              <a:rPr lang="en-US" sz="1350" dirty="0"/>
              <a:t>Injectors also used for </a:t>
            </a:r>
            <a:br>
              <a:rPr lang="en-US" sz="1350" dirty="0"/>
            </a:br>
            <a:r>
              <a:rPr lang="en-US" sz="1350" dirty="0"/>
              <a:t>application programs:</a:t>
            </a:r>
            <a:br>
              <a:rPr lang="en-US" sz="1350" dirty="0">
                <a:solidFill>
                  <a:srgbClr val="0432FF"/>
                </a:solidFill>
              </a:rPr>
            </a:br>
            <a:r>
              <a:rPr lang="en-US" sz="1350" dirty="0">
                <a:solidFill>
                  <a:srgbClr val="0432FF"/>
                </a:solidFill>
              </a:rPr>
              <a:t>-</a:t>
            </a:r>
            <a:r>
              <a:rPr lang="en-US" sz="1350" dirty="0"/>
              <a:t> </a:t>
            </a:r>
            <a:r>
              <a:rPr lang="en-US" sz="1200" dirty="0">
                <a:solidFill>
                  <a:srgbClr val="0432FF"/>
                </a:solidFill>
              </a:rPr>
              <a:t>Linac/BLIP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isotope production</a:t>
            </a:r>
            <a:br>
              <a:rPr lang="en-US" sz="450" dirty="0">
                <a:solidFill>
                  <a:srgbClr val="0432FF"/>
                </a:solidFill>
              </a:rPr>
            </a:br>
            <a:br>
              <a:rPr lang="en-US" sz="45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- Booster/NSRL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space radiation studies</a:t>
            </a:r>
            <a:endParaRPr lang="en-US" sz="450" dirty="0">
              <a:solidFill>
                <a:srgbClr val="0432FF"/>
              </a:solidFill>
            </a:endParaRPr>
          </a:p>
          <a:p>
            <a:br>
              <a:rPr lang="en-US" sz="45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- Tandem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1350" dirty="0"/>
              <a:t>R&amp;D for future facilities</a:t>
            </a:r>
            <a:br>
              <a:rPr lang="en-US" sz="1350" dirty="0"/>
            </a:br>
            <a:r>
              <a:rPr lang="en-US" sz="1350" dirty="0"/>
              <a:t>and application </a:t>
            </a:r>
            <a:br>
              <a:rPr lang="en-US" sz="1350" dirty="0"/>
            </a:br>
            <a:r>
              <a:rPr lang="en-US" sz="1050" dirty="0">
                <a:solidFill>
                  <a:srgbClr val="0432FF"/>
                </a:solidFill>
              </a:rPr>
              <a:t>sources, cooling, pol. beams, …</a:t>
            </a:r>
            <a:r>
              <a:rPr lang="en-US" sz="1350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225" y="1595238"/>
            <a:ext cx="6905775" cy="44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isotope </a:t>
            </a:r>
            <a:r>
              <a:rPr lang="en-US" dirty="0">
                <a:solidFill>
                  <a:srgbClr val="00B050"/>
                </a:solidFill>
              </a:rPr>
              <a:t>production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R&amp;D </a:t>
            </a:r>
            <a:r>
              <a:rPr lang="en-US" dirty="0"/>
              <a:t>at BNL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31825" y="3428206"/>
            <a:ext cx="7878763" cy="2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5419120" y="2229788"/>
            <a:ext cx="2667000" cy="1675606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232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Th(p,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p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6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n)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225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Ac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Ag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(p, 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103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Pd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42B7F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2438400" y="2229788"/>
            <a:ext cx="2743200" cy="1675606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1600" b="0" i="0" u="none" strike="noStrike" cap="none" normalizeH="0" baseline="3000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nat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Rb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(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p,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x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)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82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Sr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75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As(p,</a:t>
            </a:r>
            <a:r>
              <a:rPr lang="en-US" sz="1600" i="1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4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72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Se</a:t>
            </a:r>
          </a:p>
          <a:p>
            <a:pPr eaLnBrk="0" hangingPunct="0"/>
            <a:r>
              <a:rPr lang="en-US" sz="1600" baseline="300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La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p,</a:t>
            </a:r>
            <a:r>
              <a:rPr lang="en-US" sz="1600" i="1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134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486383" y="1852858"/>
            <a:ext cx="1904999" cy="2056606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Ga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</a:t>
            </a:r>
            <a:r>
              <a:rPr lang="en-US" sz="1600" i="1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Sr(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Y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45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Sc(p,</a:t>
            </a:r>
            <a:r>
              <a:rPr lang="en-US" sz="1600" i="1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44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Ti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Ti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(p,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47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Sc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13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D6A6EFA1-35B5-A359-6400-017DC479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42B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F97FA26-323B-4773-BEA2-F9C43A7D0891}" type="slidenum">
              <a:rPr lang="en-US" altLang="en-US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AF20580-47D1-97E7-F6E2-FF4B3BC19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" y="140494"/>
            <a:ext cx="9077325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Applications – Accelerator Isotopes</a:t>
            </a:r>
          </a:p>
        </p:txBody>
      </p:sp>
      <p:pic>
        <p:nvPicPr>
          <p:cNvPr id="16388" name="Picture 5" descr="PET-MIPS-anim">
            <a:extLst>
              <a:ext uri="{FF2B5EF4-FFF2-40B4-BE49-F238E27FC236}">
                <a16:creationId xmlns:a16="http://schemas.microsoft.com/office/drawing/2014/main" id="{C3D60457-882C-5D06-3BA9-FFA9AC8BF2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63663"/>
            <a:ext cx="2057400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9">
            <a:extLst>
              <a:ext uri="{FF2B5EF4-FFF2-40B4-BE49-F238E27FC236}">
                <a16:creationId xmlns:a16="http://schemas.microsoft.com/office/drawing/2014/main" id="{A56AB22F-DB8F-7A9E-BB08-63DE5BCEF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725488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Sr-82/Rb-82: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cardiac imaging</a:t>
            </a:r>
          </a:p>
        </p:txBody>
      </p:sp>
      <p:sp>
        <p:nvSpPr>
          <p:cNvPr id="11271" name="TextBox 10">
            <a:extLst>
              <a:ext uri="{FF2B5EF4-FFF2-40B4-BE49-F238E27FC236}">
                <a16:creationId xmlns:a16="http://schemas.microsoft.com/office/drawing/2014/main" id="{3513C454-B59C-BED4-2222-A80F74397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57200"/>
            <a:ext cx="294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Ge-68/Ga-68:</a:t>
            </a:r>
            <a:r>
              <a:rPr lang="en-US" altLang="en-US" sz="1800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cancer imaging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BA1A2E07-E79A-54B0-0C84-D0EE0C77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381125"/>
            <a:ext cx="2174875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3" name="TextBox 14">
            <a:extLst>
              <a:ext uri="{FF2B5EF4-FFF2-40B4-BE49-F238E27FC236}">
                <a16:creationId xmlns:a16="http://schemas.microsoft.com/office/drawing/2014/main" id="{743A0F7D-986E-BF90-9A97-AE49C707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742950"/>
            <a:ext cx="240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Si-32:</a:t>
            </a:r>
            <a:r>
              <a:rPr lang="en-US" altLang="en-US" sz="1800" dirty="0">
                <a:latin typeface="+mn-lt"/>
              </a:rPr>
              <a:t> Environmental applications</a:t>
            </a:r>
          </a:p>
        </p:txBody>
      </p:sp>
      <p:pic>
        <p:nvPicPr>
          <p:cNvPr id="16393" name="Picture 17">
            <a:extLst>
              <a:ext uri="{FF2B5EF4-FFF2-40B4-BE49-F238E27FC236}">
                <a16:creationId xmlns:a16="http://schemas.microsoft.com/office/drawing/2014/main" id="{9AE9074A-5664-3FF2-A177-C4AB00F8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368425"/>
            <a:ext cx="3600450" cy="213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8">
            <a:extLst>
              <a:ext uri="{FF2B5EF4-FFF2-40B4-BE49-F238E27FC236}">
                <a16:creationId xmlns:a16="http://schemas.microsoft.com/office/drawing/2014/main" id="{4AC37F0A-EA79-78CB-C80F-387D700B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905375"/>
            <a:ext cx="3397250" cy="184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5" name="Picture 19">
            <a:extLst>
              <a:ext uri="{FF2B5EF4-FFF2-40B4-BE49-F238E27FC236}">
                <a16:creationId xmlns:a16="http://schemas.microsoft.com/office/drawing/2014/main" id="{B6646C3E-2214-FC95-6AAE-8E8AE522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52938"/>
            <a:ext cx="3770312" cy="2211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7" name="TextBox 2">
            <a:extLst>
              <a:ext uri="{FF2B5EF4-FFF2-40B4-BE49-F238E27FC236}">
                <a16:creationId xmlns:a16="http://schemas.microsoft.com/office/drawing/2014/main" id="{6701D54C-3499-FCE1-9AF3-3AE5D4650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14788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Na-22:  </a:t>
            </a:r>
            <a:r>
              <a:rPr lang="en-US" altLang="en-US" sz="1800" dirty="0">
                <a:latin typeface="+mn-lt"/>
              </a:rPr>
              <a:t>Source for PET imaging</a:t>
            </a:r>
          </a:p>
        </p:txBody>
      </p:sp>
      <p:sp>
        <p:nvSpPr>
          <p:cNvPr id="11278" name="TextBox 23">
            <a:extLst>
              <a:ext uri="{FF2B5EF4-FFF2-40B4-BE49-F238E27FC236}">
                <a16:creationId xmlns:a16="http://schemas.microsoft.com/office/drawing/2014/main" id="{18C6284D-8FF6-3E8F-F9A5-15D3CBA4B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4505325"/>
            <a:ext cx="440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</a:rPr>
              <a:t>Cd-109: </a:t>
            </a:r>
            <a:r>
              <a:rPr lang="en-US" altLang="en-US" sz="2000" dirty="0">
                <a:latin typeface="+mn-lt"/>
              </a:rPr>
              <a:t>X-ray fluorescence source </a:t>
            </a:r>
          </a:p>
        </p:txBody>
      </p:sp>
      <p:pic>
        <p:nvPicPr>
          <p:cNvPr id="16398" name="Picture 22">
            <a:extLst>
              <a:ext uri="{FF2B5EF4-FFF2-40B4-BE49-F238E27FC236}">
                <a16:creationId xmlns:a16="http://schemas.microsoft.com/office/drawing/2014/main" id="{8B11D414-84F9-788C-C6CE-449B942F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65475"/>
            <a:ext cx="1184275" cy="117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Content Placeholder 4" descr="cid:image003.png@01D1F14B.915E69A0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" y="1196132"/>
            <a:ext cx="8076072" cy="42463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2711" y="5442441"/>
            <a:ext cx="861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Nucl</a:t>
            </a:r>
            <a:r>
              <a:rPr lang="en-US" dirty="0"/>
              <a:t>. Med., 2016; 57 (12); 1941 DOI: 10.2967/jnumed.116.178673 C. </a:t>
            </a:r>
            <a:r>
              <a:rPr lang="en-US" dirty="0" err="1"/>
              <a:t>Kratochwil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0906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 Prostate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40256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0025"/>
            <a:ext cx="7391400" cy="914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Upgrade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181600"/>
          </a:xfrm>
        </p:spPr>
        <p:txBody>
          <a:bodyPr>
            <a:normAutofit/>
          </a:bodyPr>
          <a:lstStyle/>
          <a:p>
            <a:r>
              <a:rPr lang="en-US" sz="1800" dirty="0">
                <a:cs typeface="+mn-cs"/>
              </a:rPr>
              <a:t>In order to increase isotope production capacity it is desirable to increase the beam current.</a:t>
            </a:r>
          </a:p>
          <a:p>
            <a:r>
              <a:rPr lang="en-US" sz="1800" dirty="0">
                <a:solidFill>
                  <a:schemeClr val="tx1"/>
                </a:solidFill>
                <a:cs typeface="+mn-cs"/>
              </a:rPr>
              <a:t>The beam is pulsed </a:t>
            </a:r>
            <a:r>
              <a:rPr lang="en-US" sz="1800" dirty="0">
                <a:cs typeface="+mn-cs"/>
              </a:rPr>
              <a:t>with high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 instantaneous beam current  (~42mA prior to 2015). Combined with a sharply peaked Gaussian-shaped beam intensity profile (Full </a:t>
            </a:r>
            <a:r>
              <a:rPr lang="en-US" sz="1800" dirty="0">
                <a:cs typeface="+mn-cs"/>
              </a:rPr>
              <a:t>Width Half Maximum ~ 20mm) 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this creates very high-power density at the beam spot center and has caused target reliability and lifetime issues </a:t>
            </a:r>
            <a:r>
              <a:rPr lang="en-US" sz="1800" dirty="0"/>
              <a:t>as well as erratic Sr-82 isotope yields due 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to partial melting and density variation of </a:t>
            </a:r>
            <a:r>
              <a:rPr lang="en-US" sz="1800" dirty="0" err="1">
                <a:solidFill>
                  <a:schemeClr val="tx1"/>
                </a:solidFill>
                <a:cs typeface="+mn-cs"/>
              </a:rPr>
              <a:t>RbCl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 target material (2.80g/cc solid vs. 2.20g/cc liquid)</a:t>
            </a:r>
          </a:p>
          <a:p>
            <a:r>
              <a:rPr lang="en-US" sz="1800" dirty="0">
                <a:solidFill>
                  <a:schemeClr val="tx1"/>
                </a:solidFill>
                <a:cs typeface="+mn-cs"/>
              </a:rPr>
              <a:t>The short-term response was to limit </a:t>
            </a:r>
            <a:r>
              <a:rPr lang="en-US" sz="1800" dirty="0" err="1">
                <a:solidFill>
                  <a:schemeClr val="tx1"/>
                </a:solidFill>
                <a:cs typeface="+mn-cs"/>
              </a:rPr>
              <a:t>Linac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 intensity to no more than 115 µA</a:t>
            </a:r>
          </a:p>
          <a:p>
            <a:pPr lvl="0"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</a:rPr>
              <a:t>By spreading out the power density, the raster scanning system proved beneficial for all targets by improving reliability and yield</a:t>
            </a:r>
          </a:p>
          <a:p>
            <a:pPr lvl="0"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</a:rPr>
              <a:t>By increasing the intensity from 115 </a:t>
            </a:r>
            <a:r>
              <a:rPr lang="en-US" sz="1800" dirty="0" err="1">
                <a:solidFill>
                  <a:srgbClr val="000000"/>
                </a:solidFill>
              </a:rPr>
              <a:t>uA</a:t>
            </a:r>
            <a:r>
              <a:rPr lang="en-US" sz="1800" dirty="0">
                <a:solidFill>
                  <a:srgbClr val="000000"/>
                </a:solidFill>
              </a:rPr>
              <a:t> to 165 </a:t>
            </a:r>
            <a:r>
              <a:rPr lang="en-US" sz="1800" dirty="0" err="1">
                <a:solidFill>
                  <a:srgbClr val="000000"/>
                </a:solidFill>
              </a:rPr>
              <a:t>uA</a:t>
            </a:r>
            <a:r>
              <a:rPr lang="en-US" sz="1800" dirty="0">
                <a:solidFill>
                  <a:srgbClr val="000000"/>
                </a:solidFill>
              </a:rPr>
              <a:t> we achieved an increase in yields of 35-50%.</a:t>
            </a:r>
          </a:p>
          <a:p>
            <a:pPr lvl="0"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</a:rPr>
              <a:t>We know the demand for Ac-225 is expected to grow higher than what we can meet with our current beam intensity.  </a:t>
            </a:r>
          </a:p>
          <a:p>
            <a:pPr lvl="0"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</a:rPr>
              <a:t>There are other isotopes such as Ge-68 which is also growing and the demand outstrips what we can make with our current intensity.</a:t>
            </a:r>
          </a:p>
          <a:p>
            <a:pPr lvl="0">
              <a:buClr>
                <a:srgbClr val="000000"/>
              </a:buClr>
            </a:pPr>
            <a:endParaRPr lang="en-US" sz="1800" dirty="0">
              <a:solidFill>
                <a:srgbClr val="000000"/>
              </a:solidFill>
            </a:endParaRPr>
          </a:p>
          <a:p>
            <a:endParaRPr lang="en-US" sz="2000" dirty="0">
              <a:cs typeface="+mn-cs"/>
            </a:endParaRPr>
          </a:p>
          <a:p>
            <a:endParaRPr lang="en-US" sz="20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5" y="383764"/>
            <a:ext cx="8572500" cy="3600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Accelerator Production via 232Th(</a:t>
            </a:r>
            <a:r>
              <a:rPr kumimoji="1" lang="en-US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p,x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)225Ac:</a:t>
            </a:r>
          </a:p>
        </p:txBody>
      </p:sp>
      <p:pic>
        <p:nvPicPr>
          <p:cNvPr id="4" name="Content Placeholder 3" descr="Screen Shot 2014-07-30 at 3.45.45 PM.png">
            <a:extLst>
              <a:ext uri="{FF2B5EF4-FFF2-40B4-BE49-F238E27FC236}">
                <a16:creationId xmlns:a16="http://schemas.microsoft.com/office/drawing/2014/main" id="{4F358C5C-1883-4AE9-BE66-10555A9ED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3" y="1834770"/>
            <a:ext cx="2746447" cy="1996456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7A1D04-3301-45CD-AFB2-A2228714D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87299"/>
              </p:ext>
            </p:extLst>
          </p:nvPr>
        </p:nvGraphicFramePr>
        <p:xfrm>
          <a:off x="5026938" y="1765578"/>
          <a:ext cx="3950280" cy="225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80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Facility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Anticipated Single Target Ac-225 Yields (</a:t>
                      </a:r>
                      <a:r>
                        <a:rPr lang="en-US" sz="1600" baseline="0" dirty="0"/>
                        <a:t>10 day irradiation)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802">
                <a:tc>
                  <a:txBody>
                    <a:bodyPr/>
                    <a:lstStyle/>
                    <a:p>
                      <a:r>
                        <a:rPr lang="en-US" sz="1600" dirty="0"/>
                        <a:t>LANL (100 MeV, 250 µA)</a:t>
                      </a:r>
                      <a:endParaRPr lang="en-US" sz="16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 Ci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802">
                <a:tc>
                  <a:txBody>
                    <a:bodyPr/>
                    <a:lstStyle/>
                    <a:p>
                      <a:r>
                        <a:rPr lang="en-US" sz="1600" dirty="0"/>
                        <a:t>BNL (200 MeV, 165 µA)</a:t>
                      </a:r>
                      <a:endParaRPr lang="en-US" sz="1600" baseline="300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 Ci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DB7B00-8240-4438-ACAE-BDF13A47DE67}"/>
              </a:ext>
            </a:extLst>
          </p:cNvPr>
          <p:cNvSpPr txBox="1"/>
          <p:nvPr/>
        </p:nvSpPr>
        <p:spPr>
          <a:xfrm>
            <a:off x="4902351" y="4310185"/>
            <a:ext cx="3967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Future Planned Facility and </a:t>
            </a:r>
            <a:r>
              <a:rPr lang="en-US" sz="135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Targetry</a:t>
            </a:r>
            <a:r>
              <a:rPr lang="en-US" sz="13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investments at IPF and BLIP will further increase our single target projected yields to: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9876F6B8-41C7-594F-9043-35E3FCB0B6F4}"/>
              </a:ext>
            </a:extLst>
          </p:cNvPr>
          <p:cNvSpPr txBox="1">
            <a:spLocks/>
          </p:cNvSpPr>
          <p:nvPr/>
        </p:nvSpPr>
        <p:spPr bwMode="auto">
          <a:xfrm>
            <a:off x="166782" y="5229228"/>
            <a:ext cx="3912056" cy="61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825" i="1" dirty="0"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25" i="1" dirty="0">
                <a:latin typeface="+mn-lt"/>
                <a:cs typeface="Arial" panose="020B0604020202020204" pitchFamily="34" charset="0"/>
              </a:rPr>
              <a:t>J.W. Weidner  et al. Appl. </a:t>
            </a:r>
            <a:r>
              <a:rPr lang="en-US" sz="825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825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. 70 (</a:t>
            </a:r>
            <a:r>
              <a:rPr lang="en-US" sz="825" b="1" i="1" dirty="0">
                <a:latin typeface="+mn-lt"/>
                <a:cs typeface="Arial" panose="020B0604020202020204" pitchFamily="34" charset="0"/>
              </a:rPr>
              <a:t>2012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) 2602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25" i="1" dirty="0">
                <a:latin typeface="+mn-lt"/>
                <a:cs typeface="Arial" panose="020B0604020202020204" pitchFamily="34" charset="0"/>
              </a:rPr>
              <a:t>J.W. Engle et. al. Phys. Rev. C. 88 (</a:t>
            </a:r>
            <a:r>
              <a:rPr lang="en-US" sz="825" b="1" i="1" dirty="0">
                <a:latin typeface="+mn-lt"/>
                <a:cs typeface="Arial" panose="020B0604020202020204" pitchFamily="34" charset="0"/>
              </a:rPr>
              <a:t>2013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) 014604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25" i="1" dirty="0">
                <a:latin typeface="+mn-lt"/>
                <a:cs typeface="Arial" panose="020B0604020202020204" pitchFamily="34" charset="0"/>
              </a:rPr>
              <a:t>J.W. Engle et. al. </a:t>
            </a:r>
            <a:r>
              <a:rPr lang="en-US" sz="825" i="1" dirty="0" err="1">
                <a:latin typeface="+mn-lt"/>
                <a:cs typeface="Arial" panose="020B0604020202020204" pitchFamily="34" charset="0"/>
              </a:rPr>
              <a:t>Radiochim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. Acta 102 (</a:t>
            </a:r>
            <a:r>
              <a:rPr lang="en-US" sz="825" b="1" i="1" dirty="0">
                <a:latin typeface="+mn-lt"/>
                <a:cs typeface="Arial" panose="020B0604020202020204" pitchFamily="34" charset="0"/>
              </a:rPr>
              <a:t>2014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) 569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25" i="1" dirty="0">
                <a:latin typeface="+mn-lt"/>
                <a:cs typeface="Arial" panose="020B0604020202020204" pitchFamily="34" charset="0"/>
              </a:rPr>
              <a:t>J.R. Griswold et. al. Appl. </a:t>
            </a:r>
            <a:r>
              <a:rPr lang="en-US" sz="825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825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. 118 (</a:t>
            </a:r>
            <a:r>
              <a:rPr lang="en-US" sz="825" b="1" i="1" dirty="0">
                <a:latin typeface="+mn-lt"/>
                <a:cs typeface="Arial" panose="020B0604020202020204" pitchFamily="34" charset="0"/>
              </a:rPr>
              <a:t>2016</a:t>
            </a:r>
            <a:r>
              <a:rPr lang="en-US" sz="825" i="1" dirty="0">
                <a:latin typeface="+mn-lt"/>
                <a:cs typeface="Arial" panose="020B0604020202020204" pitchFamily="34" charset="0"/>
              </a:rPr>
              <a:t>) 366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B84CF-D30D-BA42-A24A-1F64EDE7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82" y="1765578"/>
            <a:ext cx="4735569" cy="286796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24326-B92F-8A4E-C5C6-71EC49309115}"/>
              </a:ext>
            </a:extLst>
          </p:cNvPr>
          <p:cNvSpPr txBox="1"/>
          <p:nvPr/>
        </p:nvSpPr>
        <p:spPr>
          <a:xfrm>
            <a:off x="5860058" y="5303471"/>
            <a:ext cx="196598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90000"/>
              </a:lnSpc>
              <a:buFontTx/>
              <a:buChar char="-"/>
            </a:pPr>
            <a:r>
              <a:rPr lang="en-US" sz="1350" dirty="0"/>
              <a:t>LANL 450 </a:t>
            </a:r>
            <a:r>
              <a:rPr lang="en-US" sz="1350" dirty="0">
                <a:sym typeface="Symbol" panose="05050102010706020507" pitchFamily="18" charset="2"/>
              </a:rPr>
              <a:t>A 2.3 Ci</a:t>
            </a:r>
          </a:p>
          <a:p>
            <a:pPr marL="214313" indent="-214313">
              <a:lnSpc>
                <a:spcPct val="90000"/>
              </a:lnSpc>
              <a:buFontTx/>
              <a:buChar char="-"/>
            </a:pPr>
            <a:r>
              <a:rPr lang="en-US" sz="1350" dirty="0">
                <a:sym typeface="Symbol" panose="05050102010706020507" pitchFamily="18" charset="2"/>
              </a:rPr>
              <a:t>BNL   250 A  3.3 Ci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817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18" y="115252"/>
            <a:ext cx="8382000" cy="71963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Scaling up Ac-225 production – a stack of 100 g targets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5AFB78-6B65-4C72-9E48-9A6DFED76D1B}"/>
              </a:ext>
            </a:extLst>
          </p:cNvPr>
          <p:cNvGrpSpPr/>
          <p:nvPr/>
        </p:nvGrpSpPr>
        <p:grpSpPr>
          <a:xfrm>
            <a:off x="107964" y="1086680"/>
            <a:ext cx="5417489" cy="3613449"/>
            <a:chOff x="609600" y="794478"/>
            <a:chExt cx="6819900" cy="46040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" t="20077" r="32287" b="17071"/>
            <a:stretch/>
          </p:blipFill>
          <p:spPr>
            <a:xfrm>
              <a:off x="990601" y="1752600"/>
              <a:ext cx="5709458" cy="316538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9600" y="106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42B7F"/>
                  </a:solidFill>
                </a:rPr>
                <a:t>Target holder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1785" y="794478"/>
              <a:ext cx="2646385" cy="82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42B7F"/>
                  </a:solidFill>
                </a:rPr>
                <a:t>Welded Target d</a:t>
              </a:r>
              <a:r>
                <a:rPr lang="en-US" sz="1800" b="1" dirty="0">
                  <a:solidFill>
                    <a:srgbClr val="042B7F"/>
                  </a:solidFill>
                  <a:latin typeface="Calibri"/>
                </a:rPr>
                <a:t>~70 mm</a:t>
              </a:r>
              <a:endParaRPr lang="en-US" sz="1800" b="1" dirty="0">
                <a:solidFill>
                  <a:srgbClr val="042B7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4" idx="2"/>
            </p:cNvCxnSpPr>
            <p:nvPr/>
          </p:nvCxnSpPr>
          <p:spPr bwMode="auto">
            <a:xfrm>
              <a:off x="1447800" y="1436132"/>
              <a:ext cx="228600" cy="6974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616730" y="1436132"/>
              <a:ext cx="0" cy="10022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562600" y="5029200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42B7F"/>
                  </a:solidFill>
                </a:rPr>
                <a:t>Support basket</a:t>
              </a:r>
            </a:p>
          </p:txBody>
        </p:sp>
        <p:cxnSp>
          <p:nvCxnSpPr>
            <p:cNvPr id="12" name="Straight Arrow Connector 11"/>
            <p:cNvCxnSpPr>
              <a:stCxn id="11" idx="0"/>
            </p:cNvCxnSpPr>
            <p:nvPr/>
          </p:nvCxnSpPr>
          <p:spPr bwMode="auto">
            <a:xfrm flipH="1" flipV="1">
              <a:off x="5562600" y="3962400"/>
              <a:ext cx="933450" cy="1066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2439863-2544-419F-8B84-098D53C2A523}"/>
              </a:ext>
            </a:extLst>
          </p:cNvPr>
          <p:cNvSpPr txBox="1">
            <a:spLocks/>
          </p:cNvSpPr>
          <p:nvPr/>
        </p:nvSpPr>
        <p:spPr>
          <a:xfrm>
            <a:off x="381000" y="5176676"/>
            <a:ext cx="8382000" cy="927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Five 100 g Th targets can fit in the basket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irradiation to test target survival under conservative thermal load (1) commenced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E36C685-AB45-485F-8D6A-59BF1A0B62C2}"/>
              </a:ext>
            </a:extLst>
          </p:cNvPr>
          <p:cNvGraphicFramePr>
            <a:graphicFrameLocks/>
          </p:cNvGraphicFramePr>
          <p:nvPr/>
        </p:nvGraphicFramePr>
        <p:xfrm>
          <a:off x="5354974" y="1154445"/>
          <a:ext cx="3605744" cy="325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22E5D5E-FB87-4507-B696-8181AB3426AA}"/>
              </a:ext>
            </a:extLst>
          </p:cNvPr>
          <p:cNvSpPr txBox="1"/>
          <p:nvPr/>
        </p:nvSpPr>
        <p:spPr>
          <a:xfrm>
            <a:off x="6327292" y="2517726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296887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(27)</Template>
  <TotalTime>2281</TotalTime>
  <Words>1163</Words>
  <Application>Microsoft Office PowerPoint</Application>
  <PresentationFormat>On-screen Show (4:3)</PresentationFormat>
  <Paragraphs>111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Century Gothic</vt:lpstr>
      <vt:lpstr>Helvetica</vt:lpstr>
      <vt:lpstr>Myriad Pro</vt:lpstr>
      <vt:lpstr>Symbol</vt:lpstr>
      <vt:lpstr>BNL</vt:lpstr>
      <vt:lpstr>Rationale for LINAC Intensity Upgrade II</vt:lpstr>
      <vt:lpstr>DOE Isotope Program Mission</vt:lpstr>
      <vt:lpstr>Collider-Accelerator Department facilities </vt:lpstr>
      <vt:lpstr>Opportunities for isotope production and R&amp;D at BNL</vt:lpstr>
      <vt:lpstr>PowerPoint Presentation</vt:lpstr>
      <vt:lpstr> Prostate Cancer Therapy</vt:lpstr>
      <vt:lpstr>Upgrade Motivation</vt:lpstr>
      <vt:lpstr>Accelerator Production via 232Th(p,x)225Ac:</vt:lpstr>
      <vt:lpstr>Scaling up Ac-225 production – a stack of 100 g targets </vt:lpstr>
      <vt:lpstr>Projected activity per target at 165 µA based on latest data</vt:lpstr>
      <vt:lpstr>Summary Slide</vt:lpstr>
      <vt:lpstr>Questions?</vt:lpstr>
      <vt:lpstr>200 MeV H- beams                                                                           LINAC/BLIP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Rationale for LINAC Intensity Upgrade II</dc:title>
  <dc:subject/>
  <dc:creator>Cutler, Cathy</dc:creator>
  <cp:keywords/>
  <dc:description/>
  <cp:lastModifiedBy>Cutler, Cathy</cp:lastModifiedBy>
  <cp:revision>2</cp:revision>
  <dcterms:created xsi:type="dcterms:W3CDTF">2022-08-25T18:09:39Z</dcterms:created>
  <dcterms:modified xsi:type="dcterms:W3CDTF">2022-09-07T11:58:08Z</dcterms:modified>
  <cp:category/>
</cp:coreProperties>
</file>