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1.jpg" ContentType="image/jpg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3"/>
  </p:notesMasterIdLst>
  <p:sldIdLst>
    <p:sldId id="256" r:id="rId5"/>
    <p:sldId id="282" r:id="rId6"/>
    <p:sldId id="466" r:id="rId7"/>
    <p:sldId id="327" r:id="rId8"/>
    <p:sldId id="3555" r:id="rId9"/>
    <p:sldId id="273" r:id="rId10"/>
    <p:sldId id="3535" r:id="rId11"/>
    <p:sldId id="581" r:id="rId12"/>
    <p:sldId id="3556" r:id="rId13"/>
    <p:sldId id="287" r:id="rId14"/>
    <p:sldId id="288" r:id="rId15"/>
    <p:sldId id="316" r:id="rId16"/>
    <p:sldId id="911" r:id="rId17"/>
    <p:sldId id="888" r:id="rId18"/>
    <p:sldId id="3557" r:id="rId19"/>
    <p:sldId id="3563" r:id="rId20"/>
    <p:sldId id="3559" r:id="rId21"/>
    <p:sldId id="902" r:id="rId22"/>
    <p:sldId id="906" r:id="rId23"/>
    <p:sldId id="907" r:id="rId24"/>
    <p:sldId id="3558" r:id="rId25"/>
    <p:sldId id="3560" r:id="rId26"/>
    <p:sldId id="3565" r:id="rId27"/>
    <p:sldId id="3562" r:id="rId28"/>
    <p:sldId id="3571" r:id="rId29"/>
    <p:sldId id="3573" r:id="rId30"/>
    <p:sldId id="347" r:id="rId31"/>
    <p:sldId id="25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43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20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036971-0851-421B-B8AB-558D7F54C0B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227BF12-C9F6-1C48-8D39-616E25400882}" type="slidenum">
              <a:rPr lang="en-US" sz="1200"/>
              <a:pPr/>
              <a:t>6</a:t>
            </a:fld>
            <a:endParaRPr lang="en-US" sz="1200" dirty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595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AB0DF-7BAF-8240-B582-0FB606E8F6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10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LIUP2 Director Review</a:t>
            </a:r>
          </a:p>
          <a:p>
            <a:r>
              <a:rPr lang="en-US" dirty="0"/>
              <a:t>12-14 September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620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39825" y="1524000"/>
            <a:ext cx="7623175" cy="4648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1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LIUP2 Overview – Project Goals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14-17 </a:t>
            </a:r>
            <a:r>
              <a:rPr lang="en-US" dirty="0">
                <a:solidFill>
                  <a:srgbClr val="FF0000"/>
                </a:solidFill>
              </a:rPr>
              <a:t>September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Deepak Raparia</a:t>
            </a:r>
          </a:p>
          <a:p>
            <a:r>
              <a:rPr lang="en-US" dirty="0">
                <a:solidFill>
                  <a:srgbClr val="FFFF00"/>
                </a:solidFill>
              </a:rPr>
              <a:t>LIUP2 Director Review 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5715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ea typeface="MS PGothic" charset="0"/>
              </a:rPr>
              <a:t>       </a:t>
            </a:r>
            <a:r>
              <a:rPr lang="en-US" dirty="0">
                <a:solidFill>
                  <a:srgbClr val="C00000"/>
                </a:solidFill>
                <a:ea typeface="MS PGothic" charset="0"/>
              </a:rPr>
              <a:t> </a:t>
            </a:r>
            <a:r>
              <a:rPr lang="en-US" dirty="0">
                <a:ea typeface="MS PGothic" charset="0"/>
              </a:rPr>
              <a:t>Intensity Upgrade –Phase I (2014-2016)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29424" y="1674648"/>
            <a:ext cx="8714576" cy="3860110"/>
          </a:xfrm>
        </p:spPr>
        <p:txBody>
          <a:bodyPr>
            <a:noAutofit/>
          </a:bodyPr>
          <a:lstStyle/>
          <a:p>
            <a:r>
              <a:rPr lang="en-US" dirty="0">
                <a:latin typeface="Arial Narrow" charset="0"/>
                <a:ea typeface="MS PGothic" charset="0"/>
              </a:rPr>
              <a:t>Increase beam current by 15%.  </a:t>
            </a:r>
          </a:p>
          <a:p>
            <a:r>
              <a:rPr lang="en-US" dirty="0">
                <a:solidFill>
                  <a:srgbClr val="002060"/>
                </a:solidFill>
                <a:latin typeface="Arial Narrow" charset="0"/>
                <a:ea typeface="MS PGothic" charset="0"/>
              </a:rPr>
              <a:t>Evaluate the proposal to double the linac beam current</a:t>
            </a:r>
          </a:p>
          <a:p>
            <a:pPr marL="261938" lvl="1" indent="0">
              <a:buNone/>
            </a:pPr>
            <a:r>
              <a:rPr lang="en-US" sz="2400" dirty="0">
                <a:latin typeface="Arial Narrow" charset="0"/>
                <a:ea typeface="MS PGothic" charset="0"/>
              </a:rPr>
              <a:t>     Evaluate and prototype quadrupole pulse modulators flattops for 900 </a:t>
            </a:r>
            <a:r>
              <a:rPr lang="en-US" sz="2400" dirty="0">
                <a:latin typeface="Lucida Grande" charset="0"/>
                <a:ea typeface="MS PGothic" charset="0"/>
              </a:rPr>
              <a:t>μ</a:t>
            </a:r>
            <a:r>
              <a:rPr lang="en-US" sz="2400" dirty="0">
                <a:latin typeface="Arial Narrow" charset="0"/>
                <a:ea typeface="MS PGothic" charset="0"/>
              </a:rPr>
              <a:t>s beam </a:t>
            </a:r>
          </a:p>
          <a:p>
            <a:pPr marL="261938" lvl="1" indent="0">
              <a:buNone/>
            </a:pPr>
            <a:r>
              <a:rPr lang="en-US" sz="2400" dirty="0">
                <a:latin typeface="Arial Narrow" charset="0"/>
                <a:ea typeface="MS PGothic" charset="0"/>
              </a:rPr>
              <a:t>     Evaluate conditions of water-cooling channels in drift tubes and accelerator cavities</a:t>
            </a:r>
          </a:p>
          <a:p>
            <a:pPr marL="261938" lvl="1" indent="0">
              <a:buNone/>
            </a:pPr>
            <a:r>
              <a:rPr lang="en-US" sz="2400" dirty="0">
                <a:latin typeface="Arial Narrow" charset="0"/>
                <a:ea typeface="MS PGothic" charset="0"/>
              </a:rPr>
              <a:t>    Prototype RF system for 1100 </a:t>
            </a:r>
            <a:r>
              <a:rPr lang="en-US" sz="2400" dirty="0">
                <a:latin typeface="Lucida Grande" charset="0"/>
                <a:ea typeface="MS PGothic" charset="0"/>
              </a:rPr>
              <a:t>μ</a:t>
            </a:r>
            <a:r>
              <a:rPr lang="en-US" sz="2400" dirty="0">
                <a:latin typeface="Arial Narrow" charset="0"/>
                <a:ea typeface="MS PGothic" charset="0"/>
              </a:rPr>
              <a:t>s pulse length</a:t>
            </a:r>
          </a:p>
          <a:p>
            <a:pPr marL="261938" lvl="1" indent="0">
              <a:buNone/>
            </a:pPr>
            <a:r>
              <a:rPr lang="en-US" sz="2400" dirty="0">
                <a:latin typeface="Arial Narrow" charset="0"/>
                <a:ea typeface="MS PGothic" charset="0"/>
              </a:rPr>
              <a:t>	- </a:t>
            </a:r>
            <a:r>
              <a:rPr lang="en-US" sz="2400" dirty="0">
                <a:solidFill>
                  <a:srgbClr val="002060"/>
                </a:solidFill>
                <a:latin typeface="Arial Narrow" charset="0"/>
                <a:ea typeface="MS PGothic" charset="0"/>
              </a:rPr>
              <a:t>Upgrading Modulator ; power supplies and low-level electronics </a:t>
            </a:r>
          </a:p>
          <a:p>
            <a:pPr marL="261938" lvl="1" indent="0">
              <a:buNone/>
            </a:pPr>
            <a:r>
              <a:rPr lang="en-US" sz="2400" dirty="0">
                <a:solidFill>
                  <a:srgbClr val="002060"/>
                </a:solidFill>
                <a:latin typeface="Arial Narrow" charset="0"/>
                <a:ea typeface="MS PGothic" charset="0"/>
              </a:rPr>
              <a:t>	- Increasing the 250-kW diver capacitor bank to 40 mF from 25 mF</a:t>
            </a:r>
          </a:p>
          <a:p>
            <a:pPr marL="261938" lvl="1" indent="0">
              <a:buNone/>
            </a:pPr>
            <a:r>
              <a:rPr lang="en-US" sz="2400" dirty="0">
                <a:solidFill>
                  <a:srgbClr val="002060"/>
                </a:solidFill>
                <a:latin typeface="Arial Narrow" charset="0"/>
                <a:ea typeface="MS PGothic" charset="0"/>
              </a:rPr>
              <a:t>	- increasing the 7835-amplifier capacitor back to 84mF from 50 mF</a:t>
            </a:r>
          </a:p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 Narrow" charset="0"/>
                <a:ea typeface="MS PGothic" charset="0"/>
              </a:rPr>
              <a:t>Completed FY-2016 :</a:t>
            </a:r>
            <a:r>
              <a:rPr lang="en-US" sz="2000" b="1" dirty="0">
                <a:solidFill>
                  <a:srgbClr val="7030A0"/>
                </a:solidFill>
                <a:latin typeface="Arial Narrow" charset="0"/>
                <a:ea typeface="MS PGothic" charset="0"/>
              </a:rPr>
              <a:t> Recommend Phase 2 for 250 </a:t>
            </a:r>
            <a:r>
              <a:rPr lang="en-US" sz="2000" b="1" dirty="0">
                <a:solidFill>
                  <a:srgbClr val="7030A0"/>
                </a:solidFill>
                <a:latin typeface="Lucida Grande" charset="0"/>
                <a:ea typeface="MS PGothic" charset="0"/>
              </a:rPr>
              <a:t>μ</a:t>
            </a:r>
            <a:r>
              <a:rPr lang="en-US" sz="2000" b="1" dirty="0">
                <a:solidFill>
                  <a:srgbClr val="7030A0"/>
                </a:solidFill>
                <a:latin typeface="Arial Narrow" charset="0"/>
                <a:ea typeface="MS PGothic" charset="0"/>
              </a:rPr>
              <a:t>A average beam current.</a:t>
            </a:r>
          </a:p>
          <a:p>
            <a:pPr marL="0" indent="0"/>
            <a:r>
              <a:rPr lang="en-US" dirty="0">
                <a:latin typeface="Arial Narrow" charset="0"/>
                <a:ea typeface="MS PGothic" charset="0"/>
              </a:rPr>
              <a:t>         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694686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MS PGothic" charset="0"/>
              </a:rPr>
              <a:t>Intensity Upgrade Phase I and II 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257300" y="2000250"/>
            <a:ext cx="6743700" cy="348615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Arial Narrow" charset="0"/>
                <a:ea typeface="MS PGothic" charset="0"/>
              </a:rPr>
              <a:t>Linac Design Duty Cycle for the Linac RF 0.4% and for Beam 0.2% (1970)</a:t>
            </a:r>
            <a:endParaRPr lang="en-US" dirty="0">
              <a:solidFill>
                <a:srgbClr val="C00000"/>
              </a:solidFill>
              <a:latin typeface="Arial Narrow" charset="0"/>
              <a:ea typeface="MS PGothic" charset="0"/>
            </a:endParaRPr>
          </a:p>
          <a:p>
            <a:pPr>
              <a:buFont typeface="Monotype Sorts" charset="0"/>
              <a:buNone/>
            </a:pPr>
            <a:r>
              <a:rPr lang="en-US" sz="1500" dirty="0">
                <a:latin typeface="Arial Narrow" charset="0"/>
                <a:ea typeface="MS PGothic" charset="0"/>
              </a:rPr>
              <a:t>							         </a:t>
            </a:r>
            <a:r>
              <a:rPr lang="en-US" sz="15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MS PGothic" charset="0"/>
              </a:rPr>
              <a:t>Requirements</a:t>
            </a:r>
          </a:p>
          <a:p>
            <a:pPr>
              <a:buFont typeface="Monotype Sorts" charset="0"/>
              <a:buNone/>
            </a:pPr>
            <a:r>
              <a:rPr lang="en-US" sz="1500" b="1" dirty="0">
                <a:latin typeface="Arial Narrow" charset="0"/>
                <a:ea typeface="MS PGothic" charset="0"/>
              </a:rPr>
              <a:t>       			</a:t>
            </a: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Arial Narrow" charset="0"/>
                <a:ea typeface="MS PGothic" charset="0"/>
              </a:rPr>
              <a:t>2013         2022		Phase I		Phase II</a:t>
            </a:r>
          </a:p>
          <a:p>
            <a:pPr>
              <a:buFont typeface="Monotype Sorts" charset="0"/>
              <a:buNone/>
            </a:pPr>
            <a:r>
              <a:rPr lang="en-US" sz="1500" b="1" dirty="0">
                <a:latin typeface="Arial Narrow" charset="0"/>
                <a:ea typeface="MS PGothic" charset="0"/>
              </a:rPr>
              <a:t>    Peak Beam current	42 mA       </a:t>
            </a:r>
            <a:r>
              <a:rPr lang="en-US" sz="1500" b="1" dirty="0">
                <a:solidFill>
                  <a:srgbClr val="FF0000"/>
                </a:solidFill>
                <a:latin typeface="Arial Narrow" charset="0"/>
                <a:ea typeface="MS PGothic" charset="0"/>
              </a:rPr>
              <a:t>60</a:t>
            </a:r>
            <a:r>
              <a:rPr lang="en-US" sz="1500" b="1" dirty="0">
                <a:latin typeface="Arial Narrow" charset="0"/>
                <a:ea typeface="MS PGothic" charset="0"/>
              </a:rPr>
              <a:t> mA		45 mA		45 mA</a:t>
            </a:r>
          </a:p>
          <a:p>
            <a:pPr>
              <a:buFont typeface="Monotype Sorts" charset="0"/>
              <a:buNone/>
            </a:pPr>
            <a:r>
              <a:rPr lang="en-US" sz="1500" b="1" dirty="0">
                <a:latin typeface="Arial Narrow" charset="0"/>
                <a:ea typeface="MS PGothic" charset="0"/>
              </a:rPr>
              <a:t>    Max Avg Beam current	120 μA	</a:t>
            </a:r>
            <a:r>
              <a:rPr lang="en-US" sz="1500" b="1" dirty="0">
                <a:solidFill>
                  <a:srgbClr val="FF0000"/>
                </a:solidFill>
                <a:latin typeface="Arial Narrow" charset="0"/>
                <a:ea typeface="MS PGothic" charset="0"/>
              </a:rPr>
              <a:t>215</a:t>
            </a:r>
            <a:r>
              <a:rPr lang="en-US" sz="1500" b="1" dirty="0">
                <a:latin typeface="Arial Narrow" charset="0"/>
                <a:ea typeface="MS PGothic" charset="0"/>
              </a:rPr>
              <a:t> μA		</a:t>
            </a:r>
            <a:r>
              <a:rPr lang="en-US" sz="1500" b="1" dirty="0">
                <a:solidFill>
                  <a:srgbClr val="0000FF"/>
                </a:solidFill>
                <a:latin typeface="Arial Narrow" charset="0"/>
                <a:ea typeface="MS PGothic" charset="0"/>
              </a:rPr>
              <a:t>140</a:t>
            </a:r>
            <a:r>
              <a:rPr lang="en-US" sz="1500" b="1" dirty="0">
                <a:latin typeface="Arial Narrow" charset="0"/>
                <a:ea typeface="MS PGothic" charset="0"/>
              </a:rPr>
              <a:t> μA		250 μA</a:t>
            </a:r>
          </a:p>
          <a:p>
            <a:pPr>
              <a:buFont typeface="Monotype Sorts" charset="0"/>
              <a:buNone/>
            </a:pPr>
            <a:r>
              <a:rPr lang="en-US" sz="1500" b="1" dirty="0">
                <a:latin typeface="Arial Narrow" charset="0"/>
                <a:ea typeface="MS PGothic" charset="0"/>
              </a:rPr>
              <a:t>    </a:t>
            </a:r>
            <a:r>
              <a:rPr lang="en-US" sz="1500" b="1" dirty="0">
                <a:solidFill>
                  <a:srgbClr val="660066"/>
                </a:solidFill>
                <a:latin typeface="Arial Narrow" charset="0"/>
                <a:ea typeface="MS PGothic" charset="0"/>
              </a:rPr>
              <a:t>Beam Pulse Length           450 μs	 575 μs		480 μs	                900 μs</a:t>
            </a:r>
          </a:p>
          <a:p>
            <a:pPr>
              <a:buFont typeface="Monotype Sorts" charset="0"/>
              <a:buNone/>
            </a:pPr>
            <a:r>
              <a:rPr lang="en-US" sz="1500" b="1" dirty="0">
                <a:solidFill>
                  <a:srgbClr val="660066"/>
                </a:solidFill>
                <a:latin typeface="Arial Narrow" charset="0"/>
                <a:ea typeface="MS PGothic" charset="0"/>
              </a:rPr>
              <a:t>    RF  Pulse Length   	 650 μs      715 μs		670 μs                    1100 μs</a:t>
            </a:r>
          </a:p>
          <a:p>
            <a:pPr>
              <a:buFont typeface="Monotype Sorts" charset="0"/>
              <a:buNone/>
            </a:pPr>
            <a:r>
              <a:rPr lang="en-US" sz="1500" b="1" dirty="0">
                <a:solidFill>
                  <a:srgbClr val="660066"/>
                </a:solidFill>
                <a:latin typeface="Arial Narrow" charset="0"/>
                <a:ea typeface="MS PGothic" charset="0"/>
              </a:rPr>
              <a:t>    RF Duty Cycle		 0.43%	 0.46%		0.44%		0.73%</a:t>
            </a:r>
          </a:p>
          <a:p>
            <a:pPr>
              <a:buFont typeface="Monotype Sorts" charset="0"/>
              <a:buNone/>
            </a:pPr>
            <a:r>
              <a:rPr lang="en-US" sz="1500" b="1" dirty="0">
                <a:latin typeface="Arial Narrow" charset="0"/>
                <a:ea typeface="MS PGothic" charset="0"/>
              </a:rPr>
              <a:t>    Rep. Rate		 6.67 Hz    6.67 Hz 		6.67 Hz		6.67 Hz</a:t>
            </a:r>
          </a:p>
        </p:txBody>
      </p:sp>
    </p:spTree>
    <p:extLst>
      <p:ext uri="{BB962C8B-B14F-4D97-AF65-F5344CB8AC3E}">
        <p14:creationId xmlns:p14="http://schemas.microsoft.com/office/powerpoint/2010/main" val="251668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Raster System (2014-2016)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28" y="1988003"/>
            <a:ext cx="6246743" cy="3315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AB8B5-DF8F-604E-B1BD-6960A817DE0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081" y="1295400"/>
            <a:ext cx="278511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55C407-E5FC-7D44-A811-A09D6D7A952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471" y="3967843"/>
            <a:ext cx="2647747" cy="18988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E318F-9F86-4E48-A47E-A7E1033A93B7}"/>
              </a:ext>
            </a:extLst>
          </p:cNvPr>
          <p:cNvSpPr txBox="1"/>
          <p:nvPr/>
        </p:nvSpPr>
        <p:spPr>
          <a:xfrm>
            <a:off x="6436841" y="1152958"/>
            <a:ext cx="258917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  <a:r>
              <a:rPr lang="en-US" sz="1350" b="1" dirty="0">
                <a:solidFill>
                  <a:schemeClr val="accent2">
                    <a:lumMod val="50000"/>
                  </a:schemeClr>
                </a:solidFill>
              </a:rPr>
              <a:t>Beam FP without raster</a:t>
            </a:r>
          </a:p>
          <a:p>
            <a:r>
              <a:rPr lang="en-GB" sz="1350" dirty="0"/>
              <a:t>FWHM: 13 mm, FWTM: 40 mm</a:t>
            </a:r>
            <a:endParaRPr lang="en-US" sz="13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102CDB-18D7-1441-8196-75F8ECF9CE40}"/>
              </a:ext>
            </a:extLst>
          </p:cNvPr>
          <p:cNvSpPr txBox="1"/>
          <p:nvPr/>
        </p:nvSpPr>
        <p:spPr>
          <a:xfrm>
            <a:off x="6660035" y="3829344"/>
            <a:ext cx="258917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  <a:r>
              <a:rPr lang="en-US" sz="1350" dirty="0">
                <a:solidFill>
                  <a:schemeClr val="accent2">
                    <a:lumMod val="50000"/>
                  </a:schemeClr>
                </a:solidFill>
              </a:rPr>
              <a:t>Beam FP with raster</a:t>
            </a:r>
          </a:p>
          <a:p>
            <a:r>
              <a:rPr lang="en-GB" sz="1350" dirty="0"/>
              <a:t>FWHM: 32 mm, FWTM: 60 mm</a:t>
            </a:r>
            <a:endParaRPr lang="en-US" sz="135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564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8F5A6-EC6C-3D41-BE55-00B53236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High Intensity Sources (2019)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8251A74-2405-1C41-8DAE-83D44F873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575431"/>
            <a:ext cx="7421335" cy="4109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D6AD5C-7825-6B49-8562-72FAC601C0DD}"/>
              </a:ext>
            </a:extLst>
          </p:cNvPr>
          <p:cNvSpPr txBox="1"/>
          <p:nvPr/>
        </p:nvSpPr>
        <p:spPr>
          <a:xfrm>
            <a:off x="1138918" y="5005570"/>
            <a:ext cx="17524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Magnetron Source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31C2F5-215E-F14F-9F45-2953FFAE42E4}"/>
              </a:ext>
            </a:extLst>
          </p:cNvPr>
          <p:cNvSpPr txBox="1"/>
          <p:nvPr/>
        </p:nvSpPr>
        <p:spPr>
          <a:xfrm>
            <a:off x="861333" y="1986768"/>
            <a:ext cx="17524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Magnetron Source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46C8A-02B1-3E4B-AB56-CB607FF11500}"/>
              </a:ext>
            </a:extLst>
          </p:cNvPr>
          <p:cNvSpPr txBox="1"/>
          <p:nvPr/>
        </p:nvSpPr>
        <p:spPr>
          <a:xfrm>
            <a:off x="106135" y="3426919"/>
            <a:ext cx="5501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RFQ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2D659E-EEDE-D847-A034-4401DF2661E9}"/>
              </a:ext>
            </a:extLst>
          </p:cNvPr>
          <p:cNvSpPr txBox="1"/>
          <p:nvPr/>
        </p:nvSpPr>
        <p:spPr>
          <a:xfrm rot="-1500000">
            <a:off x="6588076" y="3276878"/>
            <a:ext cx="20986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Polarized source OPPIS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89F67B-19E8-7D46-9AF3-2438AFCF755B}"/>
              </a:ext>
            </a:extLst>
          </p:cNvPr>
          <p:cNvSpPr txBox="1"/>
          <p:nvPr/>
        </p:nvSpPr>
        <p:spPr>
          <a:xfrm>
            <a:off x="4947557" y="4555446"/>
            <a:ext cx="3550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Magnetron H- Source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2060"/>
                </a:solidFill>
              </a:rPr>
              <a:t>Peak current 		135 mA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2060"/>
                </a:solidFill>
              </a:rPr>
              <a:t>Pulse Length		1.1  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2060"/>
                </a:solidFill>
              </a:rPr>
              <a:t>Extraction 		35 kV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52C88B-C8E6-F14F-8E46-71727DF87FA2}"/>
              </a:ext>
            </a:extLst>
          </p:cNvPr>
          <p:cNvCxnSpPr>
            <a:stCxn id="11" idx="3"/>
          </p:cNvCxnSpPr>
          <p:nvPr/>
        </p:nvCxnSpPr>
        <p:spPr>
          <a:xfrm flipV="1">
            <a:off x="8588413" y="2867687"/>
            <a:ext cx="253509" cy="115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B28F8E0-51B5-8740-984D-689F443B6517}"/>
              </a:ext>
            </a:extLst>
          </p:cNvPr>
          <p:cNvSpPr txBox="1"/>
          <p:nvPr/>
        </p:nvSpPr>
        <p:spPr>
          <a:xfrm>
            <a:off x="4572000" y="1791256"/>
            <a:ext cx="2579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7030A0"/>
                </a:solidFill>
              </a:rPr>
              <a:t>OPPIS</a:t>
            </a:r>
          </a:p>
          <a:p>
            <a:r>
              <a:rPr lang="en-US" sz="1350" dirty="0">
                <a:solidFill>
                  <a:srgbClr val="7030A0"/>
                </a:solidFill>
              </a:rPr>
              <a:t>Peak current 	1.5 mA</a:t>
            </a:r>
          </a:p>
          <a:p>
            <a:r>
              <a:rPr lang="en-US" sz="1350" dirty="0">
                <a:solidFill>
                  <a:srgbClr val="7030A0"/>
                </a:solidFill>
              </a:rPr>
              <a:t>Pulse Length 	500 𝜇s</a:t>
            </a:r>
          </a:p>
          <a:p>
            <a:r>
              <a:rPr lang="en-US" sz="1350" dirty="0">
                <a:solidFill>
                  <a:srgbClr val="7030A0"/>
                </a:solidFill>
              </a:rPr>
              <a:t>Polarization.          ~85%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0D4CD9-F34E-B447-A523-BC07BC94D06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53" y="3853266"/>
            <a:ext cx="1977248" cy="918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3F9A16-26F2-ECEC-78E3-A2324FD3ACFE}"/>
              </a:ext>
            </a:extLst>
          </p:cNvPr>
          <p:cNvSpPr txBox="1"/>
          <p:nvPr/>
        </p:nvSpPr>
        <p:spPr>
          <a:xfrm>
            <a:off x="7928429" y="125773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Atoian</a:t>
            </a:r>
          </a:p>
        </p:txBody>
      </p:sp>
    </p:spTree>
    <p:extLst>
      <p:ext uri="{BB962C8B-B14F-4D97-AF65-F5344CB8AC3E}">
        <p14:creationId xmlns:p14="http://schemas.microsoft.com/office/powerpoint/2010/main" val="3220228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458" y="638742"/>
            <a:ext cx="6881406" cy="686714"/>
          </a:xfrm>
        </p:spPr>
        <p:txBody>
          <a:bodyPr>
            <a:noAutofit/>
          </a:bodyPr>
          <a:lstStyle/>
          <a:p>
            <a:r>
              <a:rPr lang="en-US" sz="3200" dirty="0"/>
              <a:t>Linac Intensity Upgrade Phase II </a:t>
            </a:r>
            <a:r>
              <a:rPr lang="en-US" sz="3200" dirty="0">
                <a:solidFill>
                  <a:srgbClr val="FF0000"/>
                </a:solidFill>
              </a:rPr>
              <a:t>  </a:t>
            </a:r>
            <a:r>
              <a:rPr lang="en-US" sz="3200" dirty="0"/>
              <a:t>               </a:t>
            </a:r>
            <a:endParaRPr lang="en-US" sz="3200" b="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870" y="1817809"/>
            <a:ext cx="7557066" cy="3670398"/>
          </a:xfrm>
        </p:spPr>
        <p:txBody>
          <a:bodyPr>
            <a:normAutofit/>
          </a:bodyPr>
          <a:lstStyle/>
          <a:p>
            <a:r>
              <a:rPr lang="en-US" sz="1800" dirty="0"/>
              <a:t>Project goal: increase average current to </a:t>
            </a:r>
            <a:r>
              <a:rPr lang="en-US" sz="1800" i="1" dirty="0" err="1"/>
              <a:t>I</a:t>
            </a:r>
            <a:r>
              <a:rPr lang="en-US" sz="1800" baseline="-25000" dirty="0" err="1"/>
              <a:t>avg</a:t>
            </a:r>
            <a:r>
              <a:rPr lang="en-US" sz="1800" dirty="0"/>
              <a:t> = 250 </a:t>
            </a:r>
            <a:r>
              <a:rPr lang="en-US" sz="18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800" dirty="0"/>
              <a:t>A </a:t>
            </a:r>
            <a:br>
              <a:rPr lang="en-US" sz="1800" dirty="0"/>
            </a:br>
            <a:r>
              <a:rPr lang="en-US" sz="1500" dirty="0"/>
              <a:t>(with potential for larger increase)</a:t>
            </a:r>
          </a:p>
          <a:p>
            <a:pPr marL="0" indent="0"/>
            <a:endParaRPr lang="en-US" sz="1800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4572000" y="4051345"/>
            <a:ext cx="993110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grpSp>
        <p:nvGrpSpPr>
          <p:cNvPr id="29" name="Group 28"/>
          <p:cNvGrpSpPr/>
          <p:nvPr/>
        </p:nvGrpSpPr>
        <p:grpSpPr>
          <a:xfrm>
            <a:off x="565409" y="3390410"/>
            <a:ext cx="6820994" cy="2463737"/>
            <a:chOff x="3884991" y="3377548"/>
            <a:chExt cx="4661323" cy="1869085"/>
          </a:xfrm>
        </p:grpSpPr>
        <p:grpSp>
          <p:nvGrpSpPr>
            <p:cNvPr id="6" name="Group 5"/>
            <p:cNvGrpSpPr/>
            <p:nvPr/>
          </p:nvGrpSpPr>
          <p:grpSpPr>
            <a:xfrm>
              <a:off x="3884991" y="3377548"/>
              <a:ext cx="4661323" cy="1869085"/>
              <a:chOff x="5844603" y="5266341"/>
              <a:chExt cx="3219504" cy="1239723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804190" y="5516294"/>
                <a:ext cx="1044410" cy="590468"/>
                <a:chOff x="6601968" y="3067132"/>
                <a:chExt cx="1044410" cy="590468"/>
              </a:xfrm>
            </p:grpSpPr>
            <p:cxnSp>
              <p:nvCxnSpPr>
                <p:cNvPr id="21" name="Straight Connector 20"/>
                <p:cNvCxnSpPr/>
                <p:nvPr/>
              </p:nvCxnSpPr>
              <p:spPr bwMode="auto">
                <a:xfrm flipV="1">
                  <a:off x="6681715" y="3083084"/>
                  <a:ext cx="854622" cy="557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" name="Straight Connector 21"/>
                <p:cNvCxnSpPr/>
                <p:nvPr/>
              </p:nvCxnSpPr>
              <p:spPr bwMode="auto">
                <a:xfrm flipH="1" flipV="1">
                  <a:off x="7536337" y="3067132"/>
                  <a:ext cx="110041" cy="590468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" name="Straight Connector 22"/>
                <p:cNvCxnSpPr/>
                <p:nvPr/>
              </p:nvCxnSpPr>
              <p:spPr bwMode="auto">
                <a:xfrm flipV="1">
                  <a:off x="6601968" y="3088656"/>
                  <a:ext cx="68985" cy="56104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" name="Group 9"/>
              <p:cNvGrpSpPr/>
              <p:nvPr/>
            </p:nvGrpSpPr>
            <p:grpSpPr>
              <a:xfrm>
                <a:off x="5844603" y="5266341"/>
                <a:ext cx="3219504" cy="1239723"/>
                <a:chOff x="5634730" y="2822377"/>
                <a:chExt cx="3219504" cy="1239723"/>
              </a:xfrm>
              <a:noFill/>
            </p:grpSpPr>
            <p:cxnSp>
              <p:nvCxnSpPr>
                <p:cNvPr id="11" name="Straight Connector 10"/>
                <p:cNvCxnSpPr/>
                <p:nvPr/>
              </p:nvCxnSpPr>
              <p:spPr bwMode="auto">
                <a:xfrm>
                  <a:off x="6400800" y="3657600"/>
                  <a:ext cx="2362200" cy="0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arrow" w="sm" len="med"/>
                </a:ln>
                <a:effectLst/>
              </p:spPr>
            </p:cxnSp>
            <p:grpSp>
              <p:nvGrpSpPr>
                <p:cNvPr id="12" name="Group 11"/>
                <p:cNvGrpSpPr/>
                <p:nvPr/>
              </p:nvGrpSpPr>
              <p:grpSpPr>
                <a:xfrm>
                  <a:off x="5634730" y="2822377"/>
                  <a:ext cx="3219504" cy="1239723"/>
                  <a:chOff x="5634730" y="2819400"/>
                  <a:chExt cx="3219504" cy="1239723"/>
                </a:xfrm>
                <a:grpFill/>
              </p:grpSpPr>
              <p:cxnSp>
                <p:nvCxnSpPr>
                  <p:cNvPr id="13" name="Straight Connector 12"/>
                  <p:cNvCxnSpPr/>
                  <p:nvPr/>
                </p:nvCxnSpPr>
                <p:spPr bwMode="auto">
                  <a:xfrm flipV="1">
                    <a:off x="6399934" y="2819400"/>
                    <a:ext cx="0" cy="83820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FFC000"/>
                    </a:solidFill>
                    <a:prstDash val="solid"/>
                    <a:round/>
                    <a:headEnd type="none" w="med" len="med"/>
                    <a:tailEnd type="arrow" w="sm" len="med"/>
                  </a:ln>
                  <a:effectLst/>
                </p:spPr>
              </p:cxn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5634730" y="2995197"/>
                    <a:ext cx="902269" cy="224556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050" dirty="0"/>
                      <a:t>beam current</a:t>
                    </a: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8437789" y="3623533"/>
                    <a:ext cx="278586" cy="127767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50" dirty="0"/>
                      <a:t>900 us</a:t>
                    </a:r>
                  </a:p>
                </p:txBody>
              </p: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6601968" y="3078917"/>
                    <a:ext cx="2027359" cy="578683"/>
                    <a:chOff x="6601968" y="3078917"/>
                    <a:chExt cx="2027359" cy="578683"/>
                  </a:xfrm>
                  <a:grpFill/>
                </p:grpSpPr>
                <p:cxnSp>
                  <p:nvCxnSpPr>
                    <p:cNvPr id="18" name="Straight Connector 17"/>
                    <p:cNvCxnSpPr/>
                    <p:nvPr/>
                  </p:nvCxnSpPr>
                  <p:spPr bwMode="auto">
                    <a:xfrm flipV="1">
                      <a:off x="6663302" y="3080967"/>
                      <a:ext cx="1861894" cy="45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Connector 18"/>
                    <p:cNvCxnSpPr/>
                    <p:nvPr/>
                  </p:nvCxnSpPr>
                  <p:spPr bwMode="auto">
                    <a:xfrm flipH="1" flipV="1">
                      <a:off x="8526455" y="3078917"/>
                      <a:ext cx="102872" cy="578683"/>
                    </a:xfrm>
                    <a:prstGeom prst="line">
                      <a:avLst/>
                    </a:prstGeom>
                    <a:grpFill/>
                    <a:ln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0" name="Straight Connector 19"/>
                    <p:cNvCxnSpPr/>
                    <p:nvPr/>
                  </p:nvCxnSpPr>
                  <p:spPr bwMode="auto">
                    <a:xfrm flipV="1">
                      <a:off x="6601968" y="3089308"/>
                      <a:ext cx="66941" cy="560390"/>
                    </a:xfrm>
                    <a:prstGeom prst="line">
                      <a:avLst/>
                    </a:prstGeom>
                    <a:grpFill/>
                    <a:ln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8449452" y="3834567"/>
                    <a:ext cx="404782" cy="224556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050" dirty="0"/>
                      <a:t>time</a:t>
                    </a:r>
                  </a:p>
                </p:txBody>
              </p:sp>
            </p:grpSp>
          </p:grpSp>
        </p:grpSp>
        <p:sp>
          <p:nvSpPr>
            <p:cNvPr id="7" name="TextBox 6"/>
            <p:cNvSpPr txBox="1"/>
            <p:nvPr/>
          </p:nvSpPr>
          <p:spPr>
            <a:xfrm>
              <a:off x="6541594" y="4625996"/>
              <a:ext cx="403348" cy="192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450 us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43370" y="4589908"/>
              <a:ext cx="34667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0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30360" y="3924387"/>
            <a:ext cx="5741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55 mA</a:t>
            </a:r>
            <a:endParaRPr lang="en-US" sz="1350" dirty="0"/>
          </a:p>
        </p:txBody>
      </p:sp>
      <p:sp>
        <p:nvSpPr>
          <p:cNvPr id="30" name="TextBox 29"/>
          <p:cNvSpPr txBox="1"/>
          <p:nvPr/>
        </p:nvSpPr>
        <p:spPr>
          <a:xfrm>
            <a:off x="4906958" y="4613761"/>
            <a:ext cx="18966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6.67 Hz repetition rate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316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0768-93C4-D3AB-9021-6CD8FC7E3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LIUP2: Scope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A8B41-A8AE-1B89-393A-670CFBF3E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Average Beam current  250 </a:t>
            </a:r>
            <a:r>
              <a:rPr lang="en-US" sz="2000" dirty="0" err="1">
                <a:solidFill>
                  <a:srgbClr val="FF0000"/>
                </a:solidFill>
              </a:rPr>
              <a:t>uA</a:t>
            </a:r>
            <a:r>
              <a:rPr lang="en-US" sz="2000" dirty="0">
                <a:solidFill>
                  <a:srgbClr val="FF0000"/>
                </a:solidFill>
              </a:rPr>
              <a:t>  with following systems upgrade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RF systems 						</a:t>
            </a:r>
            <a:r>
              <a:rPr lang="en-US" sz="2000" dirty="0">
                <a:solidFill>
                  <a:srgbClr val="7030A0"/>
                </a:solidFill>
              </a:rPr>
              <a:t>C. R. </a:t>
            </a:r>
            <a:r>
              <a:rPr lang="en-US" sz="2000" dirty="0" err="1">
                <a:solidFill>
                  <a:srgbClr val="7030A0"/>
                </a:solidFill>
              </a:rPr>
              <a:t>Lockward</a:t>
            </a:r>
            <a:endParaRPr lang="en-US" sz="2000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Pulsed quadrupole power supplies.    		 </a:t>
            </a:r>
            <a:r>
              <a:rPr lang="en-US" sz="2000" dirty="0">
                <a:solidFill>
                  <a:srgbClr val="7030A0"/>
                </a:solidFill>
              </a:rPr>
              <a:t>I. Marneris    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Beam instrumentation				  </a:t>
            </a:r>
            <a:r>
              <a:rPr lang="en-US" sz="2000" dirty="0">
                <a:solidFill>
                  <a:srgbClr val="7030A0"/>
                </a:solidFill>
              </a:rPr>
              <a:t>R. Michnoff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Controls 						   </a:t>
            </a:r>
            <a:r>
              <a:rPr lang="en-US" sz="2000" dirty="0">
                <a:solidFill>
                  <a:srgbClr val="7030A0"/>
                </a:solidFill>
              </a:rPr>
              <a:t>O. Gould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7030A0"/>
              </a:solidFill>
            </a:endParaRPr>
          </a:p>
          <a:p>
            <a:pPr marL="0" indent="0"/>
            <a:r>
              <a:rPr lang="en-US" sz="2000" dirty="0">
                <a:solidFill>
                  <a:srgbClr val="FF0000"/>
                </a:solidFill>
              </a:rPr>
              <a:t>NOT In Scope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Ion source 						   </a:t>
            </a:r>
            <a:r>
              <a:rPr lang="en-US" sz="2000" dirty="0">
                <a:solidFill>
                  <a:srgbClr val="7030A0"/>
                </a:solidFill>
              </a:rPr>
              <a:t>G. Atoian</a:t>
            </a:r>
            <a:r>
              <a:rPr lang="en-US" sz="2000" dirty="0"/>
              <a:t>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MPS upgrade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 window upgrade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Other Utility Upgrade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rgbClr val="7030A0"/>
              </a:solidFill>
            </a:endParaRPr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1F598-E6CC-9C1B-27B1-27ACEEB8A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101569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48E2B-B846-9312-EAAE-A16B802E3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Performance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6E6F1-88EB-A455-7025-CB8C43B99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750" dirty="0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20A4320F-66B7-A913-45D0-ACA7D03794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8012984"/>
              </p:ext>
            </p:extLst>
          </p:nvPr>
        </p:nvGraphicFramePr>
        <p:xfrm>
          <a:off x="813732" y="1333850"/>
          <a:ext cx="7901642" cy="5023224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702949">
                  <a:extLst>
                    <a:ext uri="{9D8B030D-6E8A-4147-A177-3AD203B41FA5}">
                      <a16:colId xmlns:a16="http://schemas.microsoft.com/office/drawing/2014/main" val="1681704513"/>
                    </a:ext>
                  </a:extLst>
                </a:gridCol>
                <a:gridCol w="4532040">
                  <a:extLst>
                    <a:ext uri="{9D8B030D-6E8A-4147-A177-3AD203B41FA5}">
                      <a16:colId xmlns:a16="http://schemas.microsoft.com/office/drawing/2014/main" val="2942057675"/>
                    </a:ext>
                  </a:extLst>
                </a:gridCol>
                <a:gridCol w="1666653">
                  <a:extLst>
                    <a:ext uri="{9D8B030D-6E8A-4147-A177-3AD203B41FA5}">
                      <a16:colId xmlns:a16="http://schemas.microsoft.com/office/drawing/2014/main" val="2758964239"/>
                    </a:ext>
                  </a:extLst>
                </a:gridCol>
              </a:tblGrid>
              <a:tr h="2618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System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2359024"/>
                  </a:ext>
                </a:extLst>
              </a:tr>
              <a:tr h="261844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Beam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3102272"/>
                  </a:ext>
                </a:extLst>
              </a:tr>
              <a:tr h="2618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Average beam current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250 µA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9828570"/>
                  </a:ext>
                </a:extLst>
              </a:tr>
              <a:tr h="2618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Beam pulse width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700-900 µs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4584957"/>
                  </a:ext>
                </a:extLst>
              </a:tr>
              <a:tr h="2618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Repetition rate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6.67 Hz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2253254"/>
                  </a:ext>
                </a:extLst>
              </a:tr>
              <a:tr h="2618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9768810"/>
                  </a:ext>
                </a:extLst>
              </a:tr>
              <a:tr h="261844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RF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464623"/>
                  </a:ext>
                </a:extLst>
              </a:tr>
              <a:tr h="2618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RF pulse width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1100 µs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0757049"/>
                  </a:ext>
                </a:extLst>
              </a:tr>
              <a:tr h="2618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8554872"/>
                  </a:ext>
                </a:extLst>
              </a:tr>
              <a:tr h="310032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Quadrupole Power Supply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8714282"/>
                  </a:ext>
                </a:extLst>
              </a:tr>
              <a:tr h="2618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Max current	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275 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2371277"/>
                  </a:ext>
                </a:extLst>
              </a:tr>
              <a:tr h="2618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Flat top width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1200 µs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1286951"/>
                  </a:ext>
                </a:extLst>
              </a:tr>
              <a:tr h="2618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Current stability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2279493"/>
                  </a:ext>
                </a:extLst>
              </a:tr>
              <a:tr h="2618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7068507"/>
                  </a:ext>
                </a:extLst>
              </a:tr>
              <a:tr h="261844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Control System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1648526"/>
                  </a:ext>
                </a:extLst>
              </a:tr>
              <a:tr h="2618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Readback sampling frequency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 kHz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6883532"/>
                  </a:ext>
                </a:extLst>
              </a:tr>
              <a:tr h="2618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Analog to Digital Converter resolution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 bits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0669117"/>
                  </a:ext>
                </a:extLst>
              </a:tr>
              <a:tr h="2618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Voltage reference resolution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 bits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5886562"/>
                  </a:ext>
                </a:extLst>
              </a:tr>
              <a:tr h="2618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Voltage reference range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±10 V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0465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3920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776BE-E435-868E-9E95-999E646DE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System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EADD4-361A-CC57-4C70-513D6962C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The following upgrades are required for the longer pulse based on the RF test system development: </a:t>
            </a:r>
          </a:p>
          <a:p>
            <a:pPr lvl="0"/>
            <a:endParaRPr lang="en-US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Increase of the 250 kW driver capacitor banks for RF systems 3-9 from 25 to 40 µF.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Increase of the 7835-power amplifier anode power supply capacitor banks for RF systems 3-9 from 50 to 84 µF.               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For all systems, replacement of the 4CW 25,000 Anode and Cathode power supplies and the A7 Low Level Electronics in the RF Modulator.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Replace stem collars in DTL tanks 4-9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419A2-7E69-8DD9-3EEA-FD0479D48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932351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9D87-16A5-D142-A30E-B3780075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 Drift Tubes Stems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E5EFE-A755-8C4C-94E0-53FCBA179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078" y="1895461"/>
            <a:ext cx="6824138" cy="3389169"/>
          </a:xfrm>
        </p:spPr>
        <p:txBody>
          <a:bodyPr>
            <a:noAutofit/>
          </a:bodyPr>
          <a:lstStyle/>
          <a:p>
            <a:r>
              <a:rPr lang="en-US" sz="1800" dirty="0"/>
              <a:t>RF System performed well in test dock to 1100µS</a:t>
            </a:r>
          </a:p>
          <a:p>
            <a:r>
              <a:rPr lang="en-US" sz="1800" dirty="0"/>
              <a:t>Modified RF mod 5 and 7 to drive 1.1 ms RF into tank 5 and 7</a:t>
            </a:r>
          </a:p>
          <a:p>
            <a:r>
              <a:rPr lang="en-US" sz="1800" dirty="0"/>
              <a:t> Vacuum activity at 0.95 </a:t>
            </a:r>
            <a:r>
              <a:rPr lang="en-US" sz="1800" dirty="0" err="1"/>
              <a:t>ms</a:t>
            </a:r>
            <a:endParaRPr lang="en-US" sz="1800" dirty="0"/>
          </a:p>
          <a:p>
            <a:r>
              <a:rPr lang="en-US" sz="1800" dirty="0"/>
              <a:t>Drift Tube collars were overheating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Silver  plated Beryllium copper RF spring ring damaged ( melting point 800-900 º C)</a:t>
            </a:r>
          </a:p>
          <a:p>
            <a:r>
              <a:rPr lang="en-US" sz="1800" dirty="0"/>
              <a:t>12 of 72 stems/collars suffered damage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4" name="Google Shape;276;p41">
            <a:extLst>
              <a:ext uri="{FF2B5EF4-FFF2-40B4-BE49-F238E27FC236}">
                <a16:creationId xmlns:a16="http://schemas.microsoft.com/office/drawing/2014/main" id="{38DFAFEA-147A-3D4D-B3C1-2BC5338FD49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95923" y="3590046"/>
            <a:ext cx="1399478" cy="103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91;p43">
            <a:extLst>
              <a:ext uri="{FF2B5EF4-FFF2-40B4-BE49-F238E27FC236}">
                <a16:creationId xmlns:a16="http://schemas.microsoft.com/office/drawing/2014/main" id="{A097183B-2C86-334F-9BC1-D28CB8192EE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7341" b="60265"/>
          <a:stretch/>
        </p:blipFill>
        <p:spPr>
          <a:xfrm>
            <a:off x="5778607" y="3424952"/>
            <a:ext cx="1639366" cy="119937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86;p42">
            <a:extLst>
              <a:ext uri="{FF2B5EF4-FFF2-40B4-BE49-F238E27FC236}">
                <a16:creationId xmlns:a16="http://schemas.microsoft.com/office/drawing/2014/main" id="{957F087F-4DD3-B540-93EC-0CF111D9574D}"/>
              </a:ext>
            </a:extLst>
          </p:cNvPr>
          <p:cNvSpPr txBox="1"/>
          <p:nvPr/>
        </p:nvSpPr>
        <p:spPr>
          <a:xfrm>
            <a:off x="4572000" y="2669131"/>
            <a:ext cx="2089800" cy="30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050" dirty="0">
                <a:solidFill>
                  <a:srgbClr val="FF7300"/>
                </a:solidFill>
              </a:rPr>
              <a:t>RF Spring ring remnants</a:t>
            </a:r>
            <a:endParaRPr sz="1050" dirty="0">
              <a:solidFill>
                <a:srgbClr val="FF73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28F6A3-4EDA-CB44-A6F6-705B92737E76}"/>
              </a:ext>
            </a:extLst>
          </p:cNvPr>
          <p:cNvCxnSpPr/>
          <p:nvPr/>
        </p:nvCxnSpPr>
        <p:spPr>
          <a:xfrm flipH="1">
            <a:off x="4568156" y="3085514"/>
            <a:ext cx="970157" cy="519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oogle Shape;283;p42">
            <a:extLst>
              <a:ext uri="{FF2B5EF4-FFF2-40B4-BE49-F238E27FC236}">
                <a16:creationId xmlns:a16="http://schemas.microsoft.com/office/drawing/2014/main" id="{AE3514DD-7743-7646-A095-CD3DC610D3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34460" b="75405"/>
          <a:stretch/>
        </p:blipFill>
        <p:spPr>
          <a:xfrm>
            <a:off x="3386638" y="3643016"/>
            <a:ext cx="1900733" cy="981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16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2AD34-6D15-B444-BB69-7631A808F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Drift Tubes 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B1257-DC74-9042-955B-4ACCE23D1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CST simulations revealed that current at the spring ring are ~ 4000 A/m, about 50 W per collar.</a:t>
            </a:r>
          </a:p>
        </p:txBody>
      </p:sp>
      <p:pic>
        <p:nvPicPr>
          <p:cNvPr id="4" name="Google Shape;313;p46">
            <a:extLst>
              <a:ext uri="{FF2B5EF4-FFF2-40B4-BE49-F238E27FC236}">
                <a16:creationId xmlns:a16="http://schemas.microsoft.com/office/drawing/2014/main" id="{991F4EFA-44BD-8243-8C2C-D38D942651F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72091" y="2903455"/>
            <a:ext cx="4672361" cy="1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25;p47">
            <a:extLst>
              <a:ext uri="{FF2B5EF4-FFF2-40B4-BE49-F238E27FC236}">
                <a16:creationId xmlns:a16="http://schemas.microsoft.com/office/drawing/2014/main" id="{913ADA41-55FA-8C44-809E-BD21CC10211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2611" y="4549686"/>
            <a:ext cx="3079973" cy="12265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CA36CF-4365-B943-B82C-2D7315605AC8}"/>
              </a:ext>
            </a:extLst>
          </p:cNvPr>
          <p:cNvSpPr txBox="1"/>
          <p:nvPr/>
        </p:nvSpPr>
        <p:spPr>
          <a:xfrm>
            <a:off x="6236074" y="2892347"/>
            <a:ext cx="12304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5 Cell cavity</a:t>
            </a:r>
          </a:p>
        </p:txBody>
      </p:sp>
    </p:spTree>
    <p:extLst>
      <p:ext uri="{BB962C8B-B14F-4D97-AF65-F5344CB8AC3E}">
        <p14:creationId xmlns:p14="http://schemas.microsoft.com/office/powerpoint/2010/main" val="3314909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BEF6C09-1BBA-5267-D5C2-9E65A1BC61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altLang="en-US"/>
            </a:br>
            <a:r>
              <a:rPr lang="en-US" altLang="en-US"/>
              <a:t>Outline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3EE3926-C117-7944-DB1C-6BB45EFCC1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5313" y="1690689"/>
            <a:ext cx="7086600" cy="464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cs typeface="Helvetica" pitchFamily="2" charset="0"/>
              </a:rPr>
              <a:t>Isotope Program</a:t>
            </a:r>
          </a:p>
          <a:p>
            <a:pPr eaLnBrk="1" hangingPunct="1"/>
            <a:r>
              <a:rPr lang="en-US" altLang="en-US" b="1" dirty="0">
                <a:cs typeface="Helvetica" pitchFamily="2" charset="0"/>
              </a:rPr>
              <a:t>Beam Current  Improvement  Upgrade </a:t>
            </a:r>
          </a:p>
          <a:p>
            <a:pPr eaLnBrk="1" hangingPunct="1"/>
            <a:r>
              <a:rPr lang="en-US" altLang="en-US" b="1" dirty="0">
                <a:cs typeface="Helvetica" pitchFamily="2" charset="0"/>
              </a:rPr>
              <a:t>LIUP2 scope</a:t>
            </a:r>
          </a:p>
          <a:p>
            <a:pPr eaLnBrk="1" hangingPunct="1"/>
            <a:r>
              <a:rPr lang="en-US" altLang="en-US" b="1" dirty="0">
                <a:cs typeface="Helvetica" pitchFamily="2" charset="0"/>
              </a:rPr>
              <a:t>Technical  parameters</a:t>
            </a:r>
          </a:p>
          <a:p>
            <a:pPr eaLnBrk="1" hangingPunct="1"/>
            <a:r>
              <a:rPr lang="en-US" altLang="en-US" b="1" dirty="0">
                <a:cs typeface="Helvetica" pitchFamily="2" charset="0"/>
              </a:rPr>
              <a:t>Challenges</a:t>
            </a:r>
          </a:p>
          <a:p>
            <a:pPr eaLnBrk="1" hangingPunct="1"/>
            <a:r>
              <a:rPr lang="en-US" altLang="en-US" b="1" dirty="0">
                <a:cs typeface="Helvetica" pitchFamily="2" charset="0"/>
              </a:rPr>
              <a:t>Project timeline</a:t>
            </a:r>
          </a:p>
          <a:p>
            <a:pPr eaLnBrk="1" hangingPunct="1"/>
            <a:r>
              <a:rPr lang="en-US" altLang="en-US" b="1" dirty="0">
                <a:cs typeface="Helvetica" pitchFamily="2" charset="0"/>
              </a:rPr>
              <a:t>Summary</a:t>
            </a:r>
          </a:p>
        </p:txBody>
      </p:sp>
      <p:sp>
        <p:nvSpPr>
          <p:cNvPr id="16388" name="Slide Number Placeholder 4">
            <a:extLst>
              <a:ext uri="{FF2B5EF4-FFF2-40B4-BE49-F238E27FC236}">
                <a16:creationId xmlns:a16="http://schemas.microsoft.com/office/drawing/2014/main" id="{65ACF4BE-8249-C2C1-02C6-0543625DCC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4114800" y="6553200"/>
            <a:ext cx="91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fld id="{980F248A-5E77-3942-8102-9B4ACD171F66}" type="slidenum">
              <a:rPr lang="en-US" altLang="en-US" smtClean="0"/>
              <a:pPr/>
              <a:t>2</a:t>
            </a:fld>
            <a:endParaRPr lang="en-US" altLang="en-US" sz="9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8E3EC-60E1-244C-BF31-DE956944B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Drift Tubes Stems	 </a:t>
            </a:r>
            <a:r>
              <a:rPr lang="en-US" dirty="0">
                <a:solidFill>
                  <a:schemeClr val="accent3"/>
                </a:solidFill>
              </a:rPr>
              <a:t>(Risk Retired)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B000-258C-0C43-9C88-1EA6A7476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609956"/>
            <a:ext cx="8286750" cy="4207185"/>
          </a:xfrm>
        </p:spPr>
        <p:txBody>
          <a:bodyPr>
            <a:normAutofit/>
          </a:bodyPr>
          <a:lstStyle/>
          <a:p>
            <a:r>
              <a:rPr lang="en-US" sz="2000" dirty="0"/>
              <a:t> Used shrink-fitted method to install spring ring ( Thermal resistance reduces to 0.51 ºC /W from 1.24 ºC/W)</a:t>
            </a:r>
          </a:p>
          <a:p>
            <a:r>
              <a:rPr lang="en-US" sz="2000" dirty="0"/>
              <a:t>Split collar was tried for several weeks in mod 7</a:t>
            </a:r>
          </a:p>
        </p:txBody>
      </p:sp>
      <p:pic>
        <p:nvPicPr>
          <p:cNvPr id="4" name="Google Shape;337;p49">
            <a:extLst>
              <a:ext uri="{FF2B5EF4-FFF2-40B4-BE49-F238E27FC236}">
                <a16:creationId xmlns:a16="http://schemas.microsoft.com/office/drawing/2014/main" id="{2FC9BC76-4C99-4D44-8AAB-8BFA35E1D0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038" t="26100" r="6829" b="26114"/>
          <a:stretch/>
        </p:blipFill>
        <p:spPr>
          <a:xfrm>
            <a:off x="1485902" y="3063176"/>
            <a:ext cx="4711390" cy="15341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9DD92-DE2E-4F4F-A7AF-8D9A66FAB1E8}"/>
              </a:ext>
            </a:extLst>
          </p:cNvPr>
          <p:cNvSpPr txBox="1"/>
          <p:nvPr/>
        </p:nvSpPr>
        <p:spPr>
          <a:xfrm>
            <a:off x="4948623" y="4182081"/>
            <a:ext cx="12362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7030A0"/>
                </a:solidFill>
              </a:rPr>
              <a:t>Water cooling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4781E2-1E01-7348-AD5A-FEA8B6CE7EFD}"/>
              </a:ext>
            </a:extLst>
          </p:cNvPr>
          <p:cNvSpPr txBox="1"/>
          <p:nvPr/>
        </p:nvSpPr>
        <p:spPr>
          <a:xfrm>
            <a:off x="2244183" y="2966627"/>
            <a:ext cx="12362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7030A0"/>
                </a:solidFill>
              </a:rPr>
              <a:t>Water cooling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F0DB3E-63DC-4C44-A1E2-D21C795CBA76}"/>
              </a:ext>
            </a:extLst>
          </p:cNvPr>
          <p:cNvSpPr txBox="1"/>
          <p:nvPr/>
        </p:nvSpPr>
        <p:spPr>
          <a:xfrm>
            <a:off x="2956290" y="4284453"/>
            <a:ext cx="13869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7030A0"/>
                </a:solidFill>
              </a:rPr>
              <a:t>RF spring Ring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33EA34-4B36-DE40-879E-C220F928ABFC}"/>
              </a:ext>
            </a:extLst>
          </p:cNvPr>
          <p:cNvCxnSpPr>
            <a:cxnSpLocks/>
          </p:cNvCxnSpPr>
          <p:nvPr/>
        </p:nvCxnSpPr>
        <p:spPr>
          <a:xfrm flipH="1" flipV="1">
            <a:off x="4885338" y="3732008"/>
            <a:ext cx="332872" cy="468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5333D1-1E26-F54E-8402-34A8BA48C94A}"/>
              </a:ext>
            </a:extLst>
          </p:cNvPr>
          <p:cNvCxnSpPr/>
          <p:nvPr/>
        </p:nvCxnSpPr>
        <p:spPr>
          <a:xfrm flipH="1">
            <a:off x="2841470" y="3257152"/>
            <a:ext cx="76666" cy="553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A7A81C-B56A-F444-B964-079913540168}"/>
              </a:ext>
            </a:extLst>
          </p:cNvPr>
          <p:cNvCxnSpPr/>
          <p:nvPr/>
        </p:nvCxnSpPr>
        <p:spPr>
          <a:xfrm flipV="1">
            <a:off x="4003289" y="3713549"/>
            <a:ext cx="568712" cy="691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98BF420-2617-2A4C-8D48-139ADD86571A}"/>
              </a:ext>
            </a:extLst>
          </p:cNvPr>
          <p:cNvCxnSpPr/>
          <p:nvPr/>
        </p:nvCxnSpPr>
        <p:spPr>
          <a:xfrm flipV="1">
            <a:off x="3094463" y="3701076"/>
            <a:ext cx="532202" cy="619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96F6E6A-1506-4F43-94CF-72252CBB7A10}"/>
              </a:ext>
            </a:extLst>
          </p:cNvPr>
          <p:cNvSpPr txBox="1"/>
          <p:nvPr/>
        </p:nvSpPr>
        <p:spPr>
          <a:xfrm>
            <a:off x="1357805" y="4756630"/>
            <a:ext cx="649472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Collars with Shrink-fitted method  in tank 5 and split collar in tank 7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chemeClr val="accent2">
                    <a:lumMod val="50000"/>
                  </a:schemeClr>
                </a:solidFill>
              </a:rPr>
              <a:t>Spilt collar and Shrink –fitted were successfully tested in tank  5 with  1.1  ms pulse length  for several weeks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3CDBE4-6151-0F46-8440-F01192C4C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767" y="2789394"/>
            <a:ext cx="1724120" cy="10257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059C47-011B-1145-BCCA-BFA0B3444A81}"/>
              </a:ext>
            </a:extLst>
          </p:cNvPr>
          <p:cNvSpPr txBox="1"/>
          <p:nvPr/>
        </p:nvSpPr>
        <p:spPr>
          <a:xfrm>
            <a:off x="7200901" y="3966274"/>
            <a:ext cx="10310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Split collar </a:t>
            </a:r>
          </a:p>
        </p:txBody>
      </p:sp>
    </p:spTree>
    <p:extLst>
      <p:ext uri="{BB962C8B-B14F-4D97-AF65-F5344CB8AC3E}">
        <p14:creationId xmlns:p14="http://schemas.microsoft.com/office/powerpoint/2010/main" val="608719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2E619-EA1E-20CC-559D-D9A852040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20785"/>
            <a:ext cx="8286750" cy="1325563"/>
          </a:xfrm>
        </p:spPr>
        <p:txBody>
          <a:bodyPr/>
          <a:lstStyle/>
          <a:p>
            <a:r>
              <a:rPr lang="en-US" dirty="0"/>
              <a:t>Quadrupole Power Supply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B7DA2-789F-E964-FAB1-30D138820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750" dirty="0"/>
          </a:p>
        </p:txBody>
      </p:sp>
      <p:pic>
        <p:nvPicPr>
          <p:cNvPr id="5" name="Picture 2" descr="page2image43575248">
            <a:extLst>
              <a:ext uri="{FF2B5EF4-FFF2-40B4-BE49-F238E27FC236}">
                <a16:creationId xmlns:a16="http://schemas.microsoft.com/office/drawing/2014/main" id="{BBC6FEFC-CD40-7A29-2201-C5B569E3C7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280" y="2099434"/>
            <a:ext cx="30480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240BBB-D492-4776-2F9C-51FEFA9E88A3}"/>
              </a:ext>
            </a:extLst>
          </p:cNvPr>
          <p:cNvSpPr txBox="1"/>
          <p:nvPr/>
        </p:nvSpPr>
        <p:spPr>
          <a:xfrm>
            <a:off x="655983" y="2266122"/>
            <a:ext cx="48602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52-year-old and contain obsolete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Resonant Charge Power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current feed 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Design for 200 us of beam pulse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Based on proven technology (CERN)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Two prototype PS were built and under operation since 2019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A62025-17A9-B97B-0243-827B79EEF704}"/>
              </a:ext>
            </a:extLst>
          </p:cNvPr>
          <p:cNvSpPr txBox="1"/>
          <p:nvPr/>
        </p:nvSpPr>
        <p:spPr>
          <a:xfrm>
            <a:off x="6778146" y="1447247"/>
            <a:ext cx="1753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00B050"/>
                </a:solidFill>
              </a:rPr>
              <a:t>(Risk Retired)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806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65D86-429D-19BD-3DBF-A5EBBED47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Instrumentation 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918E8-4894-58F6-9432-F7694EFED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following instrumentation will be added or upgraded based on recent  raster upgrades: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/>
              <a:t>Beam position monitor (BPM) after DTL tank 9 and between the first (BM1) and second (BM2) bending magnets in the BLIP transport line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/>
              <a:t>BPM electronics for the connection to existing BPMs after the DTL cavities 2 through 8 and the BPMs listed above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/>
              <a:t>Single wire Secondary Emission Monitors (SEM) electronics (20 units)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/>
              <a:t>Beam profile monitor (harp) between BM1 and BM2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/>
              <a:t>New current transformers (11 units) for DTL tanks 2-9, and between BM1 and BM2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/>
              <a:t>New slit and collector emittance monitors (X, Y) in front of DTL tank 1.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2D836-C260-3202-962F-C63529927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79277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9BF54-879E-3AD4-32A5-48DF3AFF0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instruments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19A3A-18D8-E9EC-67D1-EBAB6972B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750" dirty="0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EEEF4337-E500-F8AE-6637-6678287385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20700-46E1-BD79-6C20-B8752FA47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" y="1477533"/>
            <a:ext cx="1973753" cy="1684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54F74D-D822-B53B-463E-882A65FE0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364" y="1140728"/>
            <a:ext cx="2730547" cy="441904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92F8206-017E-8B1D-E8E2-C166C65B2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082" y="1537854"/>
            <a:ext cx="3372475" cy="239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A0FC32-1355-BF13-FC47-D4C494A4BE85}"/>
              </a:ext>
            </a:extLst>
          </p:cNvPr>
          <p:cNvSpPr txBox="1"/>
          <p:nvPr/>
        </p:nvSpPr>
        <p:spPr>
          <a:xfrm>
            <a:off x="4875256" y="161741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BPM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577657-D04E-074B-C4FC-E00BD7B0F0C5}"/>
              </a:ext>
            </a:extLst>
          </p:cNvPr>
          <p:cNvSpPr txBox="1"/>
          <p:nvPr/>
        </p:nvSpPr>
        <p:spPr>
          <a:xfrm>
            <a:off x="428625" y="335025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Monitor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14DF9E-9BD3-6059-6872-AEA965F2C746}"/>
              </a:ext>
            </a:extLst>
          </p:cNvPr>
          <p:cNvSpPr txBox="1"/>
          <p:nvPr/>
        </p:nvSpPr>
        <p:spPr>
          <a:xfrm>
            <a:off x="6136364" y="5190444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Multiwire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CA84A3-AA37-6CFD-39DA-D76894FF7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89" y="4053084"/>
            <a:ext cx="3504849" cy="26286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7B0704-1D5D-9880-5D89-F09014D9D5CB}"/>
              </a:ext>
            </a:extLst>
          </p:cNvPr>
          <p:cNvSpPr txBox="1"/>
          <p:nvPr/>
        </p:nvSpPr>
        <p:spPr>
          <a:xfrm>
            <a:off x="1870869" y="629498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Emittance prob</a:t>
            </a:r>
          </a:p>
        </p:txBody>
      </p:sp>
    </p:spTree>
    <p:extLst>
      <p:ext uri="{BB962C8B-B14F-4D97-AF65-F5344CB8AC3E}">
        <p14:creationId xmlns:p14="http://schemas.microsoft.com/office/powerpoint/2010/main" val="1304220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33586-C339-058F-A13A-133A5FB13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F67CA-6698-7CF4-A27E-BDF734E64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existing system is based on obsolete Datacon Systems.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There are two proven technologies that are being considered.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 (1)  Front-End Computer Remote I/O System (FRIO System), which is comprised of VME 4143 modules for analog reference outputs and VME PAS9737 modules for data acquisition, </a:t>
            </a:r>
            <a:r>
              <a:rPr lang="en-US" sz="2000" dirty="0">
                <a:solidFill>
                  <a:srgbClr val="00B0F0"/>
                </a:solidFill>
              </a:rPr>
              <a:t> LINAC, Booster, AGS, RHIC</a:t>
            </a:r>
            <a:endParaRPr lang="en-US" sz="2000" dirty="0"/>
          </a:p>
          <a:p>
            <a:r>
              <a:rPr lang="en-US" sz="2000" dirty="0"/>
              <a:t> (2) The V233 Quadruple Function Generator (QFG) modules with the Power Supply Interface (PSI) modules (QFG System). </a:t>
            </a:r>
            <a:r>
              <a:rPr lang="en-US" sz="2000" dirty="0">
                <a:solidFill>
                  <a:srgbClr val="00B0F0"/>
                </a:solidFill>
              </a:rPr>
              <a:t>LINAC, Booster, AGS, RHIC</a:t>
            </a:r>
          </a:p>
          <a:p>
            <a:r>
              <a:rPr lang="en-US" sz="2000" dirty="0"/>
              <a:t> Both systems are VME based.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F6D2A-4AB2-1CF1-E264-8735E675F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782823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0C208-E972-2C90-11F4-F8E4F42ED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cs typeface="Helvetica" pitchFamily="2" charset="0"/>
              </a:rPr>
              <a:t>Challenges</a:t>
            </a:r>
            <a:br>
              <a:rPr lang="en-US" altLang="en-US" dirty="0">
                <a:cs typeface="Helvetica" pitchFamily="2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45F12-C0AA-0C00-BDFA-DEF6D156B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Scheduling upgrade activity constrained  with operation of RHIC, NSRL, Polarized Proton in AGS and BLIP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 BLIP schedule very uncertain due to demand of isotopes and partner lab schedule issues</a:t>
            </a:r>
          </a:p>
          <a:p>
            <a:pPr marL="0" indent="0"/>
            <a:r>
              <a:rPr lang="en-US" dirty="0">
                <a:solidFill>
                  <a:srgbClr val="7030A0"/>
                </a:solidFill>
              </a:rPr>
              <a:t>         - 2020-2021 run lasted 15 month</a:t>
            </a:r>
          </a:p>
          <a:p>
            <a:pPr marL="0" indent="0"/>
            <a:r>
              <a:rPr lang="en-US" dirty="0">
                <a:solidFill>
                  <a:srgbClr val="7030A0"/>
                </a:solidFill>
              </a:rPr>
              <a:t>         - 2022 run lasted 315 days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Yearly maintenance of utilities, cooling tower, HAV, Vacuum system,  certification of access control system, etc.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Uncertainty of  COVID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Supply chain issues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498E0-AD2F-338A-0DE2-1C71BB4F3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176525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4E99B-A73F-0B3F-C836-A89E73223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Schedule Constraints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93E8DEE-EFAD-83E4-CC4E-74F307C3C0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8625" y="1825625"/>
          <a:ext cx="8286744" cy="124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5843">
                  <a:extLst>
                    <a:ext uri="{9D8B030D-6E8A-4147-A177-3AD203B41FA5}">
                      <a16:colId xmlns:a16="http://schemas.microsoft.com/office/drawing/2014/main" val="3433547884"/>
                    </a:ext>
                  </a:extLst>
                </a:gridCol>
                <a:gridCol w="1035843">
                  <a:extLst>
                    <a:ext uri="{9D8B030D-6E8A-4147-A177-3AD203B41FA5}">
                      <a16:colId xmlns:a16="http://schemas.microsoft.com/office/drawing/2014/main" val="2752276542"/>
                    </a:ext>
                  </a:extLst>
                </a:gridCol>
                <a:gridCol w="1035843">
                  <a:extLst>
                    <a:ext uri="{9D8B030D-6E8A-4147-A177-3AD203B41FA5}">
                      <a16:colId xmlns:a16="http://schemas.microsoft.com/office/drawing/2014/main" val="443647060"/>
                    </a:ext>
                  </a:extLst>
                </a:gridCol>
                <a:gridCol w="1035843">
                  <a:extLst>
                    <a:ext uri="{9D8B030D-6E8A-4147-A177-3AD203B41FA5}">
                      <a16:colId xmlns:a16="http://schemas.microsoft.com/office/drawing/2014/main" val="957280493"/>
                    </a:ext>
                  </a:extLst>
                </a:gridCol>
                <a:gridCol w="1035843">
                  <a:extLst>
                    <a:ext uri="{9D8B030D-6E8A-4147-A177-3AD203B41FA5}">
                      <a16:colId xmlns:a16="http://schemas.microsoft.com/office/drawing/2014/main" val="2202675747"/>
                    </a:ext>
                  </a:extLst>
                </a:gridCol>
                <a:gridCol w="1035843">
                  <a:extLst>
                    <a:ext uri="{9D8B030D-6E8A-4147-A177-3AD203B41FA5}">
                      <a16:colId xmlns:a16="http://schemas.microsoft.com/office/drawing/2014/main" val="2184674616"/>
                    </a:ext>
                  </a:extLst>
                </a:gridCol>
                <a:gridCol w="1035843">
                  <a:extLst>
                    <a:ext uri="{9D8B030D-6E8A-4147-A177-3AD203B41FA5}">
                      <a16:colId xmlns:a16="http://schemas.microsoft.com/office/drawing/2014/main" val="440220199"/>
                    </a:ext>
                  </a:extLst>
                </a:gridCol>
                <a:gridCol w="1035843">
                  <a:extLst>
                    <a:ext uri="{9D8B030D-6E8A-4147-A177-3AD203B41FA5}">
                      <a16:colId xmlns:a16="http://schemas.microsoft.com/office/drawing/2014/main" val="22078339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79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Beam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935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Outage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9949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A923A-D288-897A-DA06-69743F2DF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7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2374D8-76E4-5DCD-F923-C733E290A2AA}"/>
              </a:ext>
            </a:extLst>
          </p:cNvPr>
          <p:cNvSpPr/>
          <p:nvPr/>
        </p:nvSpPr>
        <p:spPr>
          <a:xfrm>
            <a:off x="1521619" y="2328863"/>
            <a:ext cx="457200" cy="185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6313D2-5500-E847-FFBA-A86D9A9EEBE0}"/>
              </a:ext>
            </a:extLst>
          </p:cNvPr>
          <p:cNvSpPr/>
          <p:nvPr/>
        </p:nvSpPr>
        <p:spPr>
          <a:xfrm>
            <a:off x="1978819" y="2774156"/>
            <a:ext cx="507206" cy="1857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921343-C655-A122-F550-33DBA3D15FD8}"/>
              </a:ext>
            </a:extLst>
          </p:cNvPr>
          <p:cNvSpPr/>
          <p:nvPr/>
        </p:nvSpPr>
        <p:spPr>
          <a:xfrm>
            <a:off x="2538413" y="2331245"/>
            <a:ext cx="457200" cy="185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7B6B08-7489-8B46-54F7-92DE1E9CC2AF}"/>
              </a:ext>
            </a:extLst>
          </p:cNvPr>
          <p:cNvSpPr/>
          <p:nvPr/>
        </p:nvSpPr>
        <p:spPr>
          <a:xfrm>
            <a:off x="3555207" y="2355056"/>
            <a:ext cx="457200" cy="185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A47EB6-71F6-C628-67CC-882BE2488CD5}"/>
              </a:ext>
            </a:extLst>
          </p:cNvPr>
          <p:cNvSpPr/>
          <p:nvPr/>
        </p:nvSpPr>
        <p:spPr>
          <a:xfrm>
            <a:off x="4610097" y="2355056"/>
            <a:ext cx="457200" cy="185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EF762F-0554-A511-C78D-B8C2540928B0}"/>
              </a:ext>
            </a:extLst>
          </p:cNvPr>
          <p:cNvSpPr/>
          <p:nvPr/>
        </p:nvSpPr>
        <p:spPr>
          <a:xfrm>
            <a:off x="5649509" y="2355056"/>
            <a:ext cx="457200" cy="185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F02FAD-30DF-CFAD-0300-3D2379D89F29}"/>
              </a:ext>
            </a:extLst>
          </p:cNvPr>
          <p:cNvSpPr/>
          <p:nvPr/>
        </p:nvSpPr>
        <p:spPr>
          <a:xfrm>
            <a:off x="6644868" y="2355055"/>
            <a:ext cx="457200" cy="185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871301-CFFB-92F7-E3BD-C939223CA22B}"/>
              </a:ext>
            </a:extLst>
          </p:cNvPr>
          <p:cNvSpPr/>
          <p:nvPr/>
        </p:nvSpPr>
        <p:spPr>
          <a:xfrm>
            <a:off x="7699758" y="2328862"/>
            <a:ext cx="457200" cy="185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892A77-CF97-3689-88CA-E6086F6A1AB4}"/>
              </a:ext>
            </a:extLst>
          </p:cNvPr>
          <p:cNvSpPr/>
          <p:nvPr/>
        </p:nvSpPr>
        <p:spPr>
          <a:xfrm>
            <a:off x="3048001" y="2774553"/>
            <a:ext cx="507206" cy="1857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5DAC3D-E082-849A-FEEB-05954E1FC3F1}"/>
              </a:ext>
            </a:extLst>
          </p:cNvPr>
          <p:cNvSpPr/>
          <p:nvPr/>
        </p:nvSpPr>
        <p:spPr>
          <a:xfrm>
            <a:off x="4036219" y="2774553"/>
            <a:ext cx="507206" cy="1857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25CF47-C957-20C1-37D2-4D972744ED65}"/>
              </a:ext>
            </a:extLst>
          </p:cNvPr>
          <p:cNvSpPr/>
          <p:nvPr/>
        </p:nvSpPr>
        <p:spPr>
          <a:xfrm>
            <a:off x="5093491" y="2774553"/>
            <a:ext cx="507206" cy="1857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294843-74BE-6296-CA5B-23BE628C6AB3}"/>
              </a:ext>
            </a:extLst>
          </p:cNvPr>
          <p:cNvSpPr/>
          <p:nvPr/>
        </p:nvSpPr>
        <p:spPr>
          <a:xfrm>
            <a:off x="6150771" y="2774155"/>
            <a:ext cx="507206" cy="1857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BF2CF4-4921-C678-46DF-E168AF235A83}"/>
              </a:ext>
            </a:extLst>
          </p:cNvPr>
          <p:cNvSpPr/>
          <p:nvPr/>
        </p:nvSpPr>
        <p:spPr>
          <a:xfrm>
            <a:off x="7165181" y="2774155"/>
            <a:ext cx="507206" cy="1857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94B693-EC25-991A-56D8-FB5BCE109624}"/>
              </a:ext>
            </a:extLst>
          </p:cNvPr>
          <p:cNvSpPr/>
          <p:nvPr/>
        </p:nvSpPr>
        <p:spPr>
          <a:xfrm>
            <a:off x="8179591" y="2774552"/>
            <a:ext cx="507206" cy="1857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1ACEBEA4-8FA1-7125-4CF5-EC9F571CA370}"/>
              </a:ext>
            </a:extLst>
          </p:cNvPr>
          <p:cNvSpPr/>
          <p:nvPr/>
        </p:nvSpPr>
        <p:spPr>
          <a:xfrm>
            <a:off x="2275284" y="2328862"/>
            <a:ext cx="146447" cy="159544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941A260A-F406-1008-3AFE-BAFF0DD62A9E}"/>
              </a:ext>
            </a:extLst>
          </p:cNvPr>
          <p:cNvSpPr/>
          <p:nvPr/>
        </p:nvSpPr>
        <p:spPr>
          <a:xfrm>
            <a:off x="6873468" y="2762248"/>
            <a:ext cx="146447" cy="159544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4A3CD5A8-123D-BB6F-1195-D1BAD01296AB}"/>
              </a:ext>
            </a:extLst>
          </p:cNvPr>
          <p:cNvSpPr/>
          <p:nvPr/>
        </p:nvSpPr>
        <p:spPr>
          <a:xfrm>
            <a:off x="8317786" y="2787251"/>
            <a:ext cx="146447" cy="159544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54EA9B-097C-30D0-B873-CB100E20F359}"/>
              </a:ext>
            </a:extLst>
          </p:cNvPr>
          <p:cNvSpPr txBox="1"/>
          <p:nvPr/>
        </p:nvSpPr>
        <p:spPr>
          <a:xfrm>
            <a:off x="1864372" y="318928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138855-529B-DCA5-517B-9218E57D26BB}"/>
              </a:ext>
            </a:extLst>
          </p:cNvPr>
          <p:cNvSpPr txBox="1"/>
          <p:nvPr/>
        </p:nvSpPr>
        <p:spPr>
          <a:xfrm>
            <a:off x="6282263" y="3107015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Early Finish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34891F-2C32-DBD2-D1C3-677B61BDCF7C}"/>
              </a:ext>
            </a:extLst>
          </p:cNvPr>
          <p:cNvSpPr txBox="1"/>
          <p:nvPr/>
        </p:nvSpPr>
        <p:spPr>
          <a:xfrm>
            <a:off x="7807643" y="309419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 Finish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9B36CF-16E1-DBB6-A1A1-57F929B06543}"/>
              </a:ext>
            </a:extLst>
          </p:cNvPr>
          <p:cNvSpPr txBox="1"/>
          <p:nvPr/>
        </p:nvSpPr>
        <p:spPr>
          <a:xfrm>
            <a:off x="599492" y="3944297"/>
            <a:ext cx="75574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Start date FY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6 Months summer outage for early finish , 4.5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Late finish, 6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dependency on other programs ,BLIP,  NSRL, RHIC</a:t>
            </a:r>
          </a:p>
        </p:txBody>
      </p:sp>
    </p:spTree>
    <p:extLst>
      <p:ext uri="{BB962C8B-B14F-4D97-AF65-F5344CB8AC3E}">
        <p14:creationId xmlns:p14="http://schemas.microsoft.com/office/powerpoint/2010/main" val="1378021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>
            <a:extLst>
              <a:ext uri="{FF2B5EF4-FFF2-40B4-BE49-F238E27FC236}">
                <a16:creationId xmlns:a16="http://schemas.microsoft.com/office/drawing/2014/main" id="{CD4C942E-0B27-645F-7C49-5053D1C39B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4114800" y="6553200"/>
            <a:ext cx="91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fld id="{980F248A-5E77-3942-8102-9B4ACD171F66}" type="slidenum">
              <a:rPr lang="en-US" altLang="en-US" smtClean="0"/>
              <a:pPr eaLnBrk="1" hangingPunct="1"/>
              <a:t>27</a:t>
            </a:fld>
            <a:endParaRPr lang="en-US" altLang="en-US" sz="900"/>
          </a:p>
        </p:txBody>
      </p:sp>
      <p:sp>
        <p:nvSpPr>
          <p:cNvPr id="1338371" name="Rectangle 3">
            <a:extLst>
              <a:ext uri="{FF2B5EF4-FFF2-40B4-BE49-F238E27FC236}">
                <a16:creationId xmlns:a16="http://schemas.microsoft.com/office/drawing/2014/main" id="{9AD509B4-2319-B9AB-5094-67CF4FA8AB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399" y="1335881"/>
            <a:ext cx="8411817" cy="4186238"/>
          </a:xfrm>
        </p:spPr>
        <p:txBody>
          <a:bodyPr/>
          <a:lstStyle/>
          <a:p>
            <a:pPr marL="381000" indent="-381000" eaLnBrk="1" hangingPunct="1">
              <a:lnSpc>
                <a:spcPct val="68000"/>
              </a:lnSpc>
              <a:buFontTx/>
              <a:buAutoNum type="arabicPeriod"/>
              <a:defRPr/>
            </a:pPr>
            <a:endParaRPr lang="en-US" dirty="0">
              <a:ea typeface="Tahoma" pitchFamily="34" charset="0"/>
              <a:cs typeface="Times New Roman" pitchFamily="18" charset="0"/>
            </a:endParaRPr>
          </a:p>
          <a:p>
            <a:pPr marL="381000" indent="-381000" eaLnBrk="1" hangingPunct="1">
              <a:lnSpc>
                <a:spcPct val="68000"/>
              </a:lnSpc>
              <a:buFontTx/>
              <a:buAutoNum type="arabicPeriod"/>
              <a:defRPr/>
            </a:pPr>
            <a:endParaRPr lang="en-US" dirty="0">
              <a:ea typeface="Tahoma" pitchFamily="34" charset="0"/>
              <a:cs typeface="Times New Roman" pitchFamily="18" charset="0"/>
            </a:endParaRPr>
          </a:p>
          <a:p>
            <a:pPr marL="381000" indent="-381000" eaLnBrk="1" hangingPunct="1">
              <a:lnSpc>
                <a:spcPct val="68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Tahoma" pitchFamily="34" charset="0"/>
                <a:cs typeface="Times New Roman" pitchFamily="18" charset="0"/>
              </a:rPr>
              <a:t>LIUP1 evaluated all subsystems for beam current of 250 </a:t>
            </a:r>
            <a:r>
              <a:rPr lang="en-US" dirty="0" err="1">
                <a:ea typeface="Tahoma" pitchFamily="34" charset="0"/>
                <a:cs typeface="Times New Roman" pitchFamily="18" charset="0"/>
              </a:rPr>
              <a:t>uA</a:t>
            </a:r>
            <a:endParaRPr lang="en-US" dirty="0">
              <a:ea typeface="Tahoma" pitchFamily="34" charset="0"/>
              <a:cs typeface="Times New Roman" pitchFamily="18" charset="0"/>
            </a:endParaRPr>
          </a:p>
          <a:p>
            <a:pPr marL="381000" indent="-381000" eaLnBrk="1" hangingPunct="1">
              <a:lnSpc>
                <a:spcPct val="68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Tahoma" pitchFamily="34" charset="0"/>
                <a:cs typeface="Times New Roman" pitchFamily="18" charset="0"/>
              </a:rPr>
              <a:t>All upgrades are based on proven technologies</a:t>
            </a:r>
          </a:p>
          <a:p>
            <a:pPr marL="381000" indent="-381000" eaLnBrk="1" hangingPunct="1">
              <a:lnSpc>
                <a:spcPct val="68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Tahoma" pitchFamily="34" charset="0"/>
                <a:cs typeface="Times New Roman" pitchFamily="18" charset="0"/>
              </a:rPr>
              <a:t>Schedule:   Early finish 4.5 years. Late finish 6 year</a:t>
            </a:r>
          </a:p>
          <a:p>
            <a:pPr marL="381000" indent="-381000" eaLnBrk="1" hangingPunct="1">
              <a:lnSpc>
                <a:spcPct val="68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Tahoma" pitchFamily="34" charset="0"/>
                <a:cs typeface="Times New Roman" pitchFamily="18" charset="0"/>
              </a:rPr>
              <a:t>Cost:  21.8 M$, 32% contingency</a:t>
            </a:r>
          </a:p>
          <a:p>
            <a:pPr marL="381000" indent="-381000" eaLnBrk="1" hangingPunct="1">
              <a:lnSpc>
                <a:spcPct val="68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Tahoma" pitchFamily="34" charset="0"/>
                <a:cs typeface="Times New Roman" pitchFamily="18" charset="0"/>
              </a:rPr>
              <a:t>Personal: 0.4 FTE/per year, per WBS</a:t>
            </a:r>
          </a:p>
          <a:p>
            <a:pPr marL="381000" indent="-381000" eaLnBrk="1" hangingPunct="1">
              <a:lnSpc>
                <a:spcPct val="68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Tahoma" pitchFamily="34" charset="0"/>
                <a:cs typeface="Times New Roman" pitchFamily="18" charset="0"/>
              </a:rPr>
              <a:t>Project is “Shovel Ready” </a:t>
            </a:r>
          </a:p>
          <a:p>
            <a:pPr marL="342900" indent="-342900" eaLnBrk="1" hangingPunct="1">
              <a:lnSpc>
                <a:spcPct val="68000"/>
              </a:lnSpc>
              <a:buFont typeface="Arial" panose="020B0604020202020204" pitchFamily="34" charset="0"/>
              <a:buChar char="•"/>
              <a:defRPr/>
            </a:pPr>
            <a:endParaRPr lang="en-US" dirty="0">
              <a:ea typeface="Tahoma" pitchFamily="34" charset="0"/>
              <a:cs typeface="Times New Roman" pitchFamily="18" charset="0"/>
            </a:endParaRPr>
          </a:p>
          <a:p>
            <a:pPr marL="381000" indent="-381000" eaLnBrk="1" hangingPunct="1">
              <a:lnSpc>
                <a:spcPct val="68000"/>
              </a:lnSpc>
              <a:buFontTx/>
              <a:buNone/>
              <a:defRPr/>
            </a:pPr>
            <a:endParaRPr lang="en-US" dirty="0">
              <a:ea typeface="Tahoma" pitchFamily="34" charset="0"/>
              <a:cs typeface="Times New Roman" pitchFamily="18" charset="0"/>
            </a:endParaRPr>
          </a:p>
          <a:p>
            <a:pPr marL="381000" indent="-381000" eaLnBrk="1" hangingPunct="1">
              <a:lnSpc>
                <a:spcPct val="68000"/>
              </a:lnSpc>
              <a:buFontTx/>
              <a:buNone/>
              <a:defRPr/>
            </a:pPr>
            <a:endParaRPr lang="en-US" dirty="0">
              <a:solidFill>
                <a:srgbClr val="0344E5"/>
              </a:solidFill>
            </a:endParaRPr>
          </a:p>
          <a:p>
            <a:pPr marL="381000" indent="-381000" eaLnBrk="1" hangingPunct="1">
              <a:lnSpc>
                <a:spcPct val="68000"/>
              </a:lnSpc>
              <a:buFontTx/>
              <a:buNone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68000"/>
              </a:lnSpc>
              <a:buFontTx/>
              <a:buNone/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941" name="Title 5">
            <a:extLst>
              <a:ext uri="{FF2B5EF4-FFF2-40B4-BE49-F238E27FC236}">
                <a16:creationId xmlns:a16="http://schemas.microsoft.com/office/drawing/2014/main" id="{D0441F7B-19AF-EDD0-7A90-E8BDDB524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Summary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40BC69-D1C4-C5FF-A266-050E771F6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 </a:t>
            </a:r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5281" y="5061294"/>
            <a:ext cx="872585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cs typeface="Helvetica" panose="020B0604020202020204" pitchFamily="34" charset="0"/>
              </a:rPr>
              <a:t>     Hadron-based user and research facilities:</a:t>
            </a:r>
          </a:p>
          <a:p>
            <a:r>
              <a:rPr lang="en-US" sz="1350" dirty="0">
                <a:cs typeface="Helvetica" panose="020B0604020202020204" pitchFamily="34" charset="0"/>
              </a:rPr>
              <a:t>     </a:t>
            </a:r>
            <a:r>
              <a:rPr lang="en-US" sz="1350" b="1" dirty="0" err="1">
                <a:solidFill>
                  <a:srgbClr val="00B050"/>
                </a:solidFill>
                <a:cs typeface="Helvetica" panose="020B0604020202020204" pitchFamily="34" charset="0"/>
              </a:rPr>
              <a:t>Linac</a:t>
            </a:r>
            <a:r>
              <a:rPr lang="en-US" sz="1350" b="1" dirty="0">
                <a:solidFill>
                  <a:srgbClr val="00B050"/>
                </a:solidFill>
                <a:cs typeface="Helvetica" panose="020B0604020202020204" pitchFamily="34" charset="0"/>
              </a:rPr>
              <a:t> Isotope Producer (BLIP) / Medical Isotope Research and Production Program (MIRP)</a:t>
            </a:r>
          </a:p>
          <a:p>
            <a:r>
              <a:rPr lang="en-US" sz="1350" dirty="0">
                <a:cs typeface="Helvetica" panose="020B0604020202020204" pitchFamily="34" charset="0"/>
              </a:rPr>
              <a:t>     NASA Space Radiation Laboratory (NSRL)</a:t>
            </a:r>
          </a:p>
          <a:p>
            <a:r>
              <a:rPr lang="en-US" sz="1350" dirty="0">
                <a:cs typeface="Helvetica" panose="020B0604020202020204" pitchFamily="34" charset="0"/>
              </a:rPr>
              <a:t>     Tandem van de Graaff accelerators </a:t>
            </a:r>
          </a:p>
          <a:p>
            <a:r>
              <a:rPr lang="en-US" sz="1350" dirty="0">
                <a:cs typeface="Helvetica" panose="020B0604020202020204" pitchFamily="34" charset="0"/>
              </a:rPr>
              <a:t>     Relativistic Heavy Ion Collider (RHIC)</a:t>
            </a:r>
          </a:p>
          <a:p>
            <a:endParaRPr lang="en-US" sz="1350" dirty="0">
              <a:cs typeface="Helvetica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8142" y="463995"/>
            <a:ext cx="6858000" cy="31075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Overview of the BNL Hadron Complex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97A330-B95D-42F9-B0CD-887FB8DA5E28}"/>
              </a:ext>
            </a:extLst>
          </p:cNvPr>
          <p:cNvGrpSpPr/>
          <p:nvPr/>
        </p:nvGrpSpPr>
        <p:grpSpPr>
          <a:xfrm>
            <a:off x="1657349" y="1210088"/>
            <a:ext cx="6661703" cy="3851205"/>
            <a:chOff x="152400" y="685800"/>
            <a:chExt cx="8852238" cy="47543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685800"/>
              <a:ext cx="8852238" cy="472782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59186" y="3581400"/>
              <a:ext cx="813538" cy="410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BLIP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76399" y="3049713"/>
              <a:ext cx="915778" cy="410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NSRL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67400" y="5029199"/>
              <a:ext cx="2730779" cy="410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Tandem Van de </a:t>
              </a:r>
              <a:r>
                <a:rPr lang="en-US" sz="1200" b="1" dirty="0" err="1">
                  <a:solidFill>
                    <a:schemeClr val="bg1"/>
                  </a:solidFill>
                </a:rPr>
                <a:t>Graaff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62601" y="1143001"/>
              <a:ext cx="864658" cy="410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H- jet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91200" y="1337847"/>
              <a:ext cx="1745868" cy="410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</a:rPr>
                <a:t>12:00 o’clock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8740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for isotope </a:t>
            </a:r>
            <a:r>
              <a:rPr lang="en-US" dirty="0">
                <a:solidFill>
                  <a:srgbClr val="00B050"/>
                </a:solidFill>
              </a:rPr>
              <a:t>production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R&amp;D </a:t>
            </a:r>
            <a:r>
              <a:rPr lang="en-US" dirty="0"/>
              <a:t>at BNL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31825" y="3428206"/>
            <a:ext cx="7878763" cy="228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ular Callout 4"/>
          <p:cNvSpPr/>
          <p:nvPr/>
        </p:nvSpPr>
        <p:spPr bwMode="auto">
          <a:xfrm>
            <a:off x="5419120" y="2229788"/>
            <a:ext cx="2667000" cy="1675606"/>
          </a:xfrm>
          <a:prstGeom prst="wedgeRoundRectCallout">
            <a:avLst>
              <a:gd name="adj1" fmla="val -19275"/>
              <a:gd name="adj2" fmla="val 664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3000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232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Th(p,</a:t>
            </a:r>
            <a:r>
              <a:rPr kumimoji="0" lang="en-US" sz="1600" b="0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2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p</a:t>
            </a:r>
            <a:r>
              <a:rPr kumimoji="0" lang="en-US" sz="1600" b="0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6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n)</a:t>
            </a:r>
            <a:r>
              <a:rPr kumimoji="0" lang="en-US" sz="1600" b="0" i="0" u="none" strike="noStrike" cap="none" normalizeH="0" baseline="3000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225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Ac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aseline="30000" dirty="0" err="1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nat</a:t>
            </a:r>
            <a:r>
              <a:rPr lang="en-US" sz="1600" dirty="0" err="1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Ag</a:t>
            </a:r>
            <a:r>
              <a:rPr lang="en-US" sz="1600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(p, </a:t>
            </a:r>
            <a:r>
              <a:rPr lang="en-US" sz="1600" i="1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2</a:t>
            </a:r>
            <a:r>
              <a:rPr lang="en-US" sz="1600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p</a:t>
            </a:r>
            <a:r>
              <a:rPr lang="en-US" sz="1600" i="1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x</a:t>
            </a:r>
            <a:r>
              <a:rPr lang="en-US" sz="1600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n)</a:t>
            </a:r>
            <a:r>
              <a:rPr lang="en-US" sz="1600" baseline="30000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103</a:t>
            </a:r>
            <a:r>
              <a:rPr lang="en-US" sz="1600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Pd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42B7F"/>
              </a:solidFill>
              <a:effectLst/>
              <a:latin typeface="Arial" charset="0"/>
              <a:ea typeface="ＭＳ Ｐゴシック" pitchFamily="4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2438400" y="2229788"/>
            <a:ext cx="2743200" cy="1675606"/>
          </a:xfrm>
          <a:prstGeom prst="wedgeRoundRectCallout">
            <a:avLst>
              <a:gd name="adj1" fmla="val -19318"/>
              <a:gd name="adj2" fmla="val 6845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en-US" sz="1600" b="0" i="0" u="none" strike="noStrike" cap="none" normalizeH="0" baseline="30000" dirty="0" err="1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nat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Rb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(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p,</a:t>
            </a:r>
            <a:r>
              <a:rPr kumimoji="0" lang="en-US" sz="1600" b="0" i="1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x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n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)</a:t>
            </a:r>
            <a:r>
              <a:rPr kumimoji="0" lang="en-US" sz="1600" b="0" i="0" u="none" strike="noStrike" cap="none" normalizeH="0" baseline="3000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82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Sr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48" charset="-128"/>
              </a:rPr>
              <a:t> </a:t>
            </a:r>
            <a:r>
              <a:rPr lang="en-US" sz="1600" baseline="30000" dirty="0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75</a:t>
            </a:r>
            <a:r>
              <a:rPr lang="en-US" sz="1600" dirty="0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As(p,</a:t>
            </a:r>
            <a:r>
              <a:rPr lang="en-US" sz="1600" i="1" dirty="0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4</a:t>
            </a:r>
            <a:r>
              <a:rPr lang="en-US" sz="1600" dirty="0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n)</a:t>
            </a:r>
            <a:r>
              <a:rPr lang="en-US" sz="1600" baseline="30000" dirty="0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72</a:t>
            </a:r>
            <a:r>
              <a:rPr lang="en-US" sz="1600" dirty="0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Se</a:t>
            </a:r>
          </a:p>
          <a:p>
            <a:pPr eaLnBrk="0" hangingPunct="0"/>
            <a:r>
              <a:rPr lang="en-US" sz="1600" baseline="30000" dirty="0" err="1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nat</a:t>
            </a:r>
            <a:r>
              <a:rPr lang="en-US" sz="1600" dirty="0" err="1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La</a:t>
            </a:r>
            <a:r>
              <a:rPr lang="en-US" sz="1600" dirty="0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(</a:t>
            </a:r>
            <a:r>
              <a:rPr lang="en-US" sz="1600" dirty="0" err="1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p,</a:t>
            </a:r>
            <a:r>
              <a:rPr lang="en-US" sz="1600" i="1" dirty="0" err="1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x</a:t>
            </a:r>
            <a:r>
              <a:rPr lang="en-US" sz="1600" dirty="0" err="1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n</a:t>
            </a:r>
            <a:r>
              <a:rPr lang="en-US" sz="1600" dirty="0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)</a:t>
            </a:r>
            <a:r>
              <a:rPr lang="en-US" sz="1600" baseline="30000" dirty="0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134</a:t>
            </a:r>
            <a:r>
              <a:rPr lang="en-US" sz="1600" dirty="0">
                <a:solidFill>
                  <a:srgbClr val="0070C0"/>
                </a:solidFill>
                <a:latin typeface="Arial" charset="0"/>
                <a:ea typeface="ＭＳ Ｐゴシック" pitchFamily="48" charset="-128"/>
              </a:rPr>
              <a:t>Ce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486383" y="1852858"/>
            <a:ext cx="1904999" cy="2056606"/>
          </a:xfrm>
          <a:prstGeom prst="wedgeRoundRectCallout">
            <a:avLst>
              <a:gd name="adj1" fmla="val 8063"/>
              <a:gd name="adj2" fmla="val 6645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aseline="30000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nat</a:t>
            </a:r>
            <a:r>
              <a:rPr lang="en-US" sz="1600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Ga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(</a:t>
            </a:r>
            <a:r>
              <a:rPr lang="en-US" sz="1600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p,</a:t>
            </a:r>
            <a:r>
              <a:rPr lang="en-US" sz="1600" i="1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x</a:t>
            </a:r>
            <a:r>
              <a:rPr lang="en-US" sz="1600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n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)</a:t>
            </a:r>
            <a:r>
              <a:rPr lang="en-US" sz="1600" baseline="300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68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Ge</a:t>
            </a:r>
          </a:p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aseline="300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86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Sr(</a:t>
            </a:r>
            <a:r>
              <a:rPr lang="en-US" sz="1600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p,n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)</a:t>
            </a:r>
            <a:r>
              <a:rPr lang="en-US" sz="1600" baseline="300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86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Y</a:t>
            </a:r>
          </a:p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aseline="300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45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Sc(p,</a:t>
            </a:r>
            <a:r>
              <a:rPr lang="en-US" sz="1600" i="1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2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n)</a:t>
            </a:r>
            <a:r>
              <a:rPr lang="en-US" sz="1600" baseline="300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44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Ti</a:t>
            </a:r>
          </a:p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aseline="30000" dirty="0" err="1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nat</a:t>
            </a:r>
            <a:r>
              <a:rPr lang="en-US" sz="1600" dirty="0" err="1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Ti</a:t>
            </a:r>
            <a:r>
              <a:rPr lang="en-US" sz="1600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(p,</a:t>
            </a:r>
            <a:r>
              <a:rPr lang="en-US" sz="1600" i="1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2</a:t>
            </a:r>
            <a:r>
              <a:rPr lang="en-US" sz="1600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p</a:t>
            </a:r>
            <a:r>
              <a:rPr lang="en-US" sz="1600" i="1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x</a:t>
            </a:r>
            <a:r>
              <a:rPr lang="en-US" sz="1600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n)</a:t>
            </a:r>
            <a:r>
              <a:rPr lang="en-US" sz="1600" baseline="30000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47</a:t>
            </a:r>
            <a:r>
              <a:rPr lang="en-US" sz="1600" dirty="0">
                <a:solidFill>
                  <a:srgbClr val="042B7F"/>
                </a:solidFill>
                <a:latin typeface="Arial" charset="0"/>
                <a:ea typeface="ＭＳ Ｐゴシック" pitchFamily="48" charset="-128"/>
              </a:rPr>
              <a:t>Sc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Arial" charset="0"/>
              <a:ea typeface="ＭＳ Ｐゴシック" pitchFamily="4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6134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63B33-5652-8E4B-A490-F6D37C237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Preinjector at BNL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7A9B1-87E7-B644-8C7C-8FE590A6F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Linac (1970)	</a:t>
            </a:r>
            <a:r>
              <a:rPr lang="en-US" dirty="0">
                <a:solidFill>
                  <a:srgbClr val="C00000"/>
                </a:solidFill>
              </a:rPr>
              <a:t>	EBIS injector (2010)	      Tandem (1970)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EB0EA-8C07-5949-A535-1A742FA76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750" dirty="0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6EFA29BE-ADCC-DF4B-9847-316F139B7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707" y="2355300"/>
            <a:ext cx="2831961" cy="1472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83640-DA3A-5A43-99AF-2EAC0AD52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219" y="2315949"/>
            <a:ext cx="2575891" cy="16796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7C82A6-C3BD-1346-8C65-FD5BCA458233}"/>
              </a:ext>
            </a:extLst>
          </p:cNvPr>
          <p:cNvSpPr txBox="1"/>
          <p:nvPr/>
        </p:nvSpPr>
        <p:spPr>
          <a:xfrm>
            <a:off x="318051" y="4367839"/>
            <a:ext cx="78662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Ion: 	H-, H-^			He-U			H-U</a:t>
            </a:r>
          </a:p>
          <a:p>
            <a:r>
              <a:rPr lang="en-US" dirty="0">
                <a:solidFill>
                  <a:srgbClr val="7030A0"/>
                </a:solidFill>
              </a:rPr>
              <a:t>E:	10 -200 MeV		2 MeV/u			14 MV(1+q)</a:t>
            </a:r>
          </a:p>
          <a:p>
            <a:r>
              <a:rPr lang="en-US" dirty="0"/>
              <a:t>I</a:t>
            </a:r>
            <a:r>
              <a:rPr lang="en-US" baseline="-25000" dirty="0"/>
              <a:t>ave </a:t>
            </a:r>
            <a:r>
              <a:rPr lang="en-US" dirty="0"/>
              <a:t>:	200uA, 			~150 nA			 ~10 μA</a:t>
            </a:r>
          </a:p>
          <a:p>
            <a:r>
              <a:rPr lang="en-US" dirty="0"/>
              <a:t>RR:	10 Hz			5 Hz			dc/pulsed </a:t>
            </a:r>
          </a:p>
          <a:p>
            <a:r>
              <a:rPr lang="en-US" dirty="0">
                <a:solidFill>
                  <a:srgbClr val="7030A0"/>
                </a:solidFill>
              </a:rPr>
              <a:t>User:      </a:t>
            </a:r>
            <a:r>
              <a:rPr lang="en-US" b="1" dirty="0">
                <a:solidFill>
                  <a:srgbClr val="00B050"/>
                </a:solidFill>
              </a:rPr>
              <a:t>BLIP,</a:t>
            </a:r>
            <a:r>
              <a:rPr lang="en-US" dirty="0">
                <a:solidFill>
                  <a:srgbClr val="7030A0"/>
                </a:solidFill>
              </a:rPr>
              <a:t> NSRL, 		NSRL, RHIC		SEU, NSRL</a:t>
            </a:r>
          </a:p>
          <a:p>
            <a:r>
              <a:rPr lang="en-US" dirty="0">
                <a:solidFill>
                  <a:srgbClr val="7030A0"/>
                </a:solidFill>
              </a:rPr>
              <a:t>	RHIC						 RHIC, </a:t>
            </a:r>
          </a:p>
        </p:txBody>
      </p:sp>
      <p:pic>
        <p:nvPicPr>
          <p:cNvPr id="10242" name="Picture 2" descr="banner image">
            <a:extLst>
              <a:ext uri="{FF2B5EF4-FFF2-40B4-BE49-F238E27FC236}">
                <a16:creationId xmlns:a16="http://schemas.microsoft.com/office/drawing/2014/main" id="{E9862FEB-739A-5040-AC63-528E4AE96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7" y="2230609"/>
            <a:ext cx="2827718" cy="176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79C3AB-5F13-C441-980A-0F5DCF6C2832}"/>
              </a:ext>
            </a:extLst>
          </p:cNvPr>
          <p:cNvSpPr txBox="1"/>
          <p:nvPr/>
        </p:nvSpPr>
        <p:spPr>
          <a:xfrm>
            <a:off x="2632364" y="6316596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Can serve all users simultaneously </a:t>
            </a: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B5146190-CA82-8CD1-B534-887B6AEC49FE}"/>
              </a:ext>
            </a:extLst>
          </p:cNvPr>
          <p:cNvSpPr/>
          <p:nvPr/>
        </p:nvSpPr>
        <p:spPr>
          <a:xfrm>
            <a:off x="1242391" y="5486400"/>
            <a:ext cx="705679" cy="357809"/>
          </a:xfrm>
          <a:prstGeom prst="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B3A93740-F91C-4C7B-DDD8-5FE4306357D0}"/>
              </a:ext>
            </a:extLst>
          </p:cNvPr>
          <p:cNvSpPr/>
          <p:nvPr/>
        </p:nvSpPr>
        <p:spPr>
          <a:xfrm>
            <a:off x="428625" y="1825626"/>
            <a:ext cx="1946827" cy="404983"/>
          </a:xfrm>
          <a:prstGeom prst="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694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60293" y="444501"/>
            <a:ext cx="8358834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ea typeface="+mj-ea"/>
              </a:rPr>
              <a:t>BNL 200 MeV LINAC Beam Parameters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0293" y="1301751"/>
            <a:ext cx="7243141" cy="40132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latin typeface="Arial Narrow" charset="0"/>
              </a:rPr>
              <a:t>Ion                                              		 H</a:t>
            </a:r>
            <a:r>
              <a:rPr lang="en-US" b="1" baseline="30000" dirty="0">
                <a:latin typeface="Arial Narrow" charset="0"/>
              </a:rPr>
              <a:t>-</a:t>
            </a:r>
          </a:p>
          <a:p>
            <a:r>
              <a:rPr lang="en-US" b="1" dirty="0">
                <a:latin typeface="Arial Narrow" charset="0"/>
              </a:rPr>
              <a:t>Frequency				201.25 MHz</a:t>
            </a:r>
          </a:p>
          <a:p>
            <a:r>
              <a:rPr lang="en-US" b="1" dirty="0">
                <a:latin typeface="Arial Narrow" charset="0"/>
              </a:rPr>
              <a:t>Injection Energy			0.750 MeV</a:t>
            </a:r>
          </a:p>
          <a:p>
            <a:r>
              <a:rPr lang="en-US" b="1" dirty="0">
                <a:latin typeface="Arial Narrow" charset="0"/>
              </a:rPr>
              <a:t>Final Energy* 				</a:t>
            </a:r>
            <a:r>
              <a:rPr lang="en-US" b="1" dirty="0">
                <a:solidFill>
                  <a:srgbClr val="660066"/>
                </a:solidFill>
                <a:latin typeface="Arial Narrow" charset="0"/>
              </a:rPr>
              <a:t>10-200 MeV</a:t>
            </a:r>
            <a:r>
              <a:rPr lang="en-US" b="1" baseline="30000" dirty="0">
                <a:solidFill>
                  <a:srgbClr val="660066"/>
                </a:solidFill>
                <a:latin typeface="Arial Narrow" charset="0"/>
              </a:rPr>
              <a:t>*</a:t>
            </a:r>
            <a:endParaRPr lang="en-US" b="1" dirty="0">
              <a:solidFill>
                <a:srgbClr val="660066"/>
              </a:solidFill>
              <a:latin typeface="Arial Narrow" charset="0"/>
              <a:sym typeface="Symbol" charset="0"/>
            </a:endParaRPr>
          </a:p>
          <a:p>
            <a:r>
              <a:rPr lang="en-US" b="1" dirty="0">
                <a:latin typeface="Arial Narrow" charset="0"/>
                <a:sym typeface="Symbol" charset="0"/>
              </a:rPr>
              <a:t>Peak Current		         		 60 mA/ ~ </a:t>
            </a:r>
            <a:r>
              <a:rPr lang="en-US" b="1" dirty="0">
                <a:solidFill>
                  <a:srgbClr val="7030A0"/>
                </a:solidFill>
                <a:latin typeface="Arial Narrow" charset="0"/>
                <a:sym typeface="Symbol" charset="0"/>
              </a:rPr>
              <a:t>1.5 mA P^ (~85%)</a:t>
            </a:r>
          </a:p>
          <a:p>
            <a:r>
              <a:rPr lang="en-US" b="1" dirty="0">
                <a:latin typeface="Arial Narrow" charset="0"/>
                <a:sym typeface="Symbol" charset="0"/>
              </a:rPr>
              <a:t>Pulse Length				</a:t>
            </a:r>
            <a:r>
              <a:rPr lang="en-US" b="1" dirty="0">
                <a:solidFill>
                  <a:srgbClr val="FF0000"/>
                </a:solidFill>
                <a:latin typeface="Arial Narrow" charset="0"/>
                <a:sym typeface="Symbol" charset="0"/>
              </a:rPr>
              <a:t>575 </a:t>
            </a:r>
            <a:r>
              <a:rPr lang="el-GR" b="1" dirty="0">
                <a:latin typeface="Arial Narrow" charset="0"/>
                <a:sym typeface="Symbol" charset="0"/>
              </a:rPr>
              <a:t>μ</a:t>
            </a:r>
            <a:r>
              <a:rPr lang="en-US" b="1" dirty="0">
                <a:latin typeface="Arial Narrow" charset="0"/>
                <a:sym typeface="Symbol" charset="0"/>
              </a:rPr>
              <a:t>s</a:t>
            </a:r>
          </a:p>
          <a:p>
            <a:r>
              <a:rPr lang="en-US" b="1" dirty="0">
                <a:latin typeface="Arial Narrow" charset="0"/>
                <a:sym typeface="Symbol" charset="0"/>
              </a:rPr>
              <a:t>Repetition Rate			6.67-10 Hz</a:t>
            </a:r>
          </a:p>
          <a:p>
            <a:r>
              <a:rPr lang="en-US" b="1" dirty="0">
                <a:latin typeface="Arial Narrow" charset="0"/>
                <a:sym typeface="Symbol" charset="0"/>
              </a:rPr>
              <a:t>Number of Tanks				9</a:t>
            </a:r>
          </a:p>
          <a:p>
            <a:r>
              <a:rPr lang="en-US" b="1" dirty="0">
                <a:latin typeface="Arial Narrow" charset="0"/>
                <a:sym typeface="Symbol" charset="0"/>
              </a:rPr>
              <a:t>Length					144.8 m</a:t>
            </a:r>
          </a:p>
          <a:p>
            <a:r>
              <a:rPr lang="en-US" b="1" dirty="0">
                <a:latin typeface="Arial Narrow" charset="0"/>
                <a:sym typeface="Symbol" charset="0"/>
              </a:rPr>
              <a:t>Total Peak RF Power			22 MW</a:t>
            </a:r>
          </a:p>
          <a:p>
            <a:pPr>
              <a:buFont typeface="Monotype Sorts" charset="0"/>
              <a:buNone/>
            </a:pPr>
            <a:r>
              <a:rPr lang="en-US" b="1" dirty="0">
                <a:solidFill>
                  <a:schemeClr val="folHlink"/>
                </a:solidFill>
                <a:latin typeface="Arial Narrow" charset="0"/>
                <a:sym typeface="Symbol" charset="0"/>
              </a:rPr>
              <a:t>	</a:t>
            </a:r>
            <a:r>
              <a:rPr lang="en-US" b="1" dirty="0">
                <a:latin typeface="Arial Narrow" charset="0"/>
                <a:sym typeface="Symbol" charset="0"/>
              </a:rPr>
              <a:t>*</a:t>
            </a:r>
            <a:r>
              <a:rPr lang="en-US" sz="1700" b="1" dirty="0">
                <a:latin typeface="Arial Narrow" charset="0"/>
                <a:sym typeface="Symbol" charset="0"/>
              </a:rPr>
              <a:t>Energy can be  changed pulse to pulse</a:t>
            </a:r>
          </a:p>
          <a:p>
            <a:pPr>
              <a:buFont typeface="Monotype Sorts" charset="0"/>
              <a:buNone/>
            </a:pPr>
            <a:endParaRPr lang="en-US" sz="1700" b="1" dirty="0">
              <a:latin typeface="Arial Narrow" charset="0"/>
              <a:sym typeface="Symbol" charset="0"/>
            </a:endParaRPr>
          </a:p>
          <a:p>
            <a:r>
              <a:rPr lang="en-US" b="1" dirty="0">
                <a:solidFill>
                  <a:schemeClr val="folHlink"/>
                </a:solidFill>
                <a:latin typeface="Arial Narrow" charset="0"/>
                <a:sym typeface="Symbol" charset="0"/>
              </a:rPr>
              <a:t>Built in 1970</a:t>
            </a:r>
          </a:p>
          <a:p>
            <a:pPr>
              <a:buFont typeface="Monotype Sorts" charset="0"/>
              <a:buNone/>
            </a:pPr>
            <a:endParaRPr lang="en-US" b="1" dirty="0">
              <a:solidFill>
                <a:srgbClr val="C00000"/>
              </a:solidFill>
              <a:latin typeface="Arial Narrow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B496A9-621A-5249-BC57-076F35574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0990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11"/>
    </mc:Choice>
    <mc:Fallback xmlns="">
      <p:transition spd="slow" advTm="2451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4">
            <a:extLst>
              <a:ext uri="{FF2B5EF4-FFF2-40B4-BE49-F238E27FC236}">
                <a16:creationId xmlns:a16="http://schemas.microsoft.com/office/drawing/2014/main" id="{A5F63F3E-2C88-93B7-FCF6-903E155FE25C}"/>
              </a:ext>
            </a:extLst>
          </p:cNvPr>
          <p:cNvSpPr/>
          <p:nvPr/>
        </p:nvSpPr>
        <p:spPr>
          <a:xfrm>
            <a:off x="594981" y="1430967"/>
            <a:ext cx="8120393" cy="4850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558E6-C2DE-0B48-82B3-E7992D727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32" y="576683"/>
            <a:ext cx="7886700" cy="994172"/>
          </a:xfrm>
        </p:spPr>
        <p:txBody>
          <a:bodyPr/>
          <a:lstStyle/>
          <a:p>
            <a:r>
              <a:rPr lang="en-US" dirty="0"/>
              <a:t>BLIP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7BC1B-B1D7-1342-A438-55AF8FBD6AB2}"/>
              </a:ext>
            </a:extLst>
          </p:cNvPr>
          <p:cNvSpPr txBox="1"/>
          <p:nvPr/>
        </p:nvSpPr>
        <p:spPr>
          <a:xfrm>
            <a:off x="7625749" y="346442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REF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0E0406C-9F16-EE46-9F0F-A8D080022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750" dirty="0"/>
          </a:p>
        </p:txBody>
      </p:sp>
      <p:graphicFrame>
        <p:nvGraphicFramePr>
          <p:cNvPr id="11" name="Object 6">
            <a:extLst>
              <a:ext uri="{FF2B5EF4-FFF2-40B4-BE49-F238E27FC236}">
                <a16:creationId xmlns:a16="http://schemas.microsoft.com/office/drawing/2014/main" id="{ED5DF7B9-4D88-77C2-109C-8178A4F2F3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4343188"/>
              </p:ext>
            </p:extLst>
          </p:nvPr>
        </p:nvGraphicFramePr>
        <p:xfrm>
          <a:off x="5378437" y="4651447"/>
          <a:ext cx="3336938" cy="2187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8695238" imgH="6447619" progId="">
                  <p:embed/>
                </p:oleObj>
              </mc:Choice>
              <mc:Fallback>
                <p:oleObj name="Image" r:id="rId3" imgW="8695238" imgH="6447619" progId="">
                  <p:embed/>
                  <p:pic>
                    <p:nvPicPr>
                      <p:cNvPr id="11" name="Object 6">
                        <a:extLst>
                          <a:ext uri="{FF2B5EF4-FFF2-40B4-BE49-F238E27FC236}">
                            <a16:creationId xmlns:a16="http://schemas.microsoft.com/office/drawing/2014/main" id="{ED5DF7B9-4D88-77C2-109C-8178A4F2F3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8437" y="4651447"/>
                        <a:ext cx="3336938" cy="21870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1840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 of Operation</a:t>
            </a: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385434556"/>
              </p:ext>
            </p:extLst>
          </p:nvPr>
        </p:nvGraphicFramePr>
        <p:xfrm>
          <a:off x="1139825" y="1524000"/>
          <a:ext cx="7623174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BLIP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RHIC(%)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Dedicated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RHIC with</a:t>
                      </a:r>
                      <a:r>
                        <a:rPr lang="en-US" sz="2800" baseline="0" dirty="0"/>
                        <a:t> P^ +P^200 MeV polarimeter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92.5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7.5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aseline="0" dirty="0"/>
                        <a:t>NSRL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96.4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200 MeV P^</a:t>
                      </a:r>
                      <a:r>
                        <a:rPr lang="en-US" sz="2800" baseline="0" dirty="0"/>
                        <a:t> setup/study</a:t>
                      </a:r>
                    </a:p>
                    <a:p>
                      <a:r>
                        <a:rPr lang="en-US" sz="2800" baseline="0" dirty="0"/>
                        <a:t>Day and Evening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C7247-58B7-775D-3FBF-17A03CEA1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Intensity upgrade </a:t>
            </a:r>
            <a:r>
              <a:rPr lang="en-US" dirty="0">
                <a:solidFill>
                  <a:srgbClr val="7030A0"/>
                </a:solidFill>
              </a:rPr>
              <a:t>(Not in Project scope)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359A3-12DF-C93E-DEDA-C6949B90B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4" y="1825626"/>
            <a:ext cx="8557433" cy="420718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Intensity Upgrade Phase I</a:t>
            </a:r>
          </a:p>
          <a:p>
            <a:r>
              <a:rPr lang="en-US" dirty="0"/>
              <a:t>		Intensity  125 to 140 </a:t>
            </a:r>
            <a:r>
              <a:rPr lang="en-US" dirty="0" err="1"/>
              <a:t>uA</a:t>
            </a:r>
            <a:r>
              <a:rPr lang="en-US" dirty="0"/>
              <a:t>, system evaluation for 250 </a:t>
            </a:r>
            <a:r>
              <a:rPr lang="en-US" dirty="0" err="1"/>
              <a:t>uA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Raster</a:t>
            </a:r>
          </a:p>
          <a:p>
            <a:r>
              <a:rPr lang="en-US" dirty="0"/>
              <a:t>            Uniform beam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Ion source 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Atoian’s</a:t>
            </a:r>
            <a:r>
              <a:rPr lang="en-US" dirty="0">
                <a:solidFill>
                  <a:srgbClr val="FF0000"/>
                </a:solidFill>
              </a:rPr>
              <a:t> Talk )</a:t>
            </a:r>
          </a:p>
          <a:p>
            <a:r>
              <a:rPr lang="en-US" dirty="0"/>
              <a:t>             2</a:t>
            </a:r>
            <a:r>
              <a:rPr lang="en-US" baseline="30000" dirty="0"/>
              <a:t>nd</a:t>
            </a:r>
            <a:r>
              <a:rPr lang="en-US" dirty="0"/>
              <a:t> Ion source,  source extraction, etc.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Previous Upgrades. </a:t>
            </a:r>
            <a:r>
              <a:rPr lang="en-US" dirty="0">
                <a:solidFill>
                  <a:srgbClr val="FF0000"/>
                </a:solidFill>
              </a:rPr>
              <a:t>( </a:t>
            </a:r>
            <a:r>
              <a:rPr lang="en-US" dirty="0" err="1">
                <a:solidFill>
                  <a:srgbClr val="FF0000"/>
                </a:solidFill>
              </a:rPr>
              <a:t>LoDestro’s</a:t>
            </a:r>
            <a:r>
              <a:rPr lang="en-US" dirty="0">
                <a:solidFill>
                  <a:srgbClr val="FF0000"/>
                </a:solidFill>
              </a:rPr>
              <a:t> Talk)</a:t>
            </a:r>
          </a:p>
          <a:p>
            <a:r>
              <a:rPr lang="en-US" dirty="0"/>
              <a:t>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28F44-B400-A9BD-AA06-C0AD60C29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5487836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558A0D9-1E6C-0545-B056-4ABCB0C08B10}" vid="{C4DE843A-9E61-FF4B-A863-C9A32DA686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ECDA4FB42B774A9ACD36B968BC44E0" ma:contentTypeVersion="4" ma:contentTypeDescription="Create a new document." ma:contentTypeScope="" ma:versionID="6faabfdbb882aeb4af6efa112d10a728">
  <xsd:schema xmlns:xsd="http://www.w3.org/2001/XMLSchema" xmlns:xs="http://www.w3.org/2001/XMLSchema" xmlns:p="http://schemas.microsoft.com/office/2006/metadata/properties" xmlns:ns2="ec27e175-f524-4e9d-a445-5321456f3f33" xmlns:ns3="11378822-eb24-4592-8eb7-8f72ed701ff5" targetNamespace="http://schemas.microsoft.com/office/2006/metadata/properties" ma:root="true" ma:fieldsID="10795e240b6bcd1dc6c85c017bbbcdb6" ns2:_="" ns3:_="">
    <xsd:import namespace="ec27e175-f524-4e9d-a445-5321456f3f33"/>
    <xsd:import namespace="11378822-eb24-4592-8eb7-8f72ed701f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27e175-f524-4e9d-a445-5321456f3f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378822-eb24-4592-8eb7-8f72ed701ff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1378822-eb24-4592-8eb7-8f72ed701ff5">
      <UserInfo>
        <DisplayName>Davidson, Courtney</DisplayName>
        <AccountId>519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5852B85-6906-4058-9EE8-A2B9EFB1CB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8DFCA6-05F2-4B98-A611-7CEC9452CA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27e175-f524-4e9d-a445-5321456f3f33"/>
    <ds:schemaRef ds:uri="11378822-eb24-4592-8eb7-8f72ed701f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7A184C-6CD4-49F1-ADF2-56A775E6AC19}">
  <ds:schemaRefs>
    <ds:schemaRef ds:uri="http://schemas.microsoft.com/office/2006/metadata/properties"/>
    <ds:schemaRef ds:uri="http://schemas.microsoft.com/office/infopath/2007/PartnerControls"/>
    <ds:schemaRef ds:uri="11378822-eb24-4592-8eb7-8f72ed701ff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17495</TotalTime>
  <Words>1801</Words>
  <Application>Microsoft Macintosh PowerPoint</Application>
  <PresentationFormat>On-screen Show (4:3)</PresentationFormat>
  <Paragraphs>322</Paragraphs>
  <Slides>28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Arial Narrow</vt:lpstr>
      <vt:lpstr>Calibri</vt:lpstr>
      <vt:lpstr>Helvetica</vt:lpstr>
      <vt:lpstr>Lucida Grande</vt:lpstr>
      <vt:lpstr>Monotype Sorts</vt:lpstr>
      <vt:lpstr>Symbol</vt:lpstr>
      <vt:lpstr>Times New Roman</vt:lpstr>
      <vt:lpstr>BNL</vt:lpstr>
      <vt:lpstr>Image</vt:lpstr>
      <vt:lpstr>LIUP2 Overview – Project Goals</vt:lpstr>
      <vt:lpstr> Outline</vt:lpstr>
      <vt:lpstr>PowerPoint Presentation</vt:lpstr>
      <vt:lpstr>Opportunities for isotope production and R&amp;D at BNL</vt:lpstr>
      <vt:lpstr>Hadron Preinjector at BNL</vt:lpstr>
      <vt:lpstr>BNL 200 MeV LINAC Beam Parameters</vt:lpstr>
      <vt:lpstr>BLIP </vt:lpstr>
      <vt:lpstr>Mode of Operation</vt:lpstr>
      <vt:lpstr>Recent Intensity upgrade (Not in Project scope)</vt:lpstr>
      <vt:lpstr>        Intensity Upgrade –Phase I (2014-2016)</vt:lpstr>
      <vt:lpstr>Intensity Upgrade Phase I and II </vt:lpstr>
      <vt:lpstr>Raster System (2014-2016)</vt:lpstr>
      <vt:lpstr>Two High Intensity Sources (2019)</vt:lpstr>
      <vt:lpstr>Linac Intensity Upgrade Phase II                  </vt:lpstr>
      <vt:lpstr>LIUP2: Scope </vt:lpstr>
      <vt:lpstr>Technical Performance Parameters</vt:lpstr>
      <vt:lpstr>RF System  </vt:lpstr>
      <vt:lpstr>  Drift Tubes Stems </vt:lpstr>
      <vt:lpstr>Drift Tubes Stems</vt:lpstr>
      <vt:lpstr>Drift Tubes Stems  (Risk Retired) </vt:lpstr>
      <vt:lpstr>Quadrupole Power Supply </vt:lpstr>
      <vt:lpstr>Beam Instrumentation System </vt:lpstr>
      <vt:lpstr>Beam instruments </vt:lpstr>
      <vt:lpstr>Control System </vt:lpstr>
      <vt:lpstr>Challenges </vt:lpstr>
      <vt:lpstr> Schedule Constraints </vt:lpstr>
      <vt:lpstr>Summary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Raparia, Deepak</dc:creator>
  <cp:keywords/>
  <dc:description/>
  <cp:lastModifiedBy>Raparia, Deepak</cp:lastModifiedBy>
  <cp:revision>23</cp:revision>
  <dcterms:created xsi:type="dcterms:W3CDTF">2022-08-09T16:59:55Z</dcterms:created>
  <dcterms:modified xsi:type="dcterms:W3CDTF">2022-09-08T21:01:12Z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0x0101001FECDA4FB42B774A9ACD36B968BC44E0</vt:lpwstr>
  </property>
  <property fmtid="{D5CDD505-2E9C-101B-9397-08002B2CF9AE}" pid="3" name="SharedWithUsers">
    <vt:lpwstr>504;#Fliller, Raymond;#15;#DiFilippo, Lynanne</vt:lpwstr>
  </property>
</Properties>
</file>