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61" r:id="rId6"/>
    <p:sldId id="260" r:id="rId7"/>
    <p:sldId id="263" r:id="rId8"/>
    <p:sldId id="262" r:id="rId9"/>
    <p:sldId id="259" r:id="rId10"/>
    <p:sldId id="264" r:id="rId11"/>
    <p:sldId id="266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E1B74-08F9-4184-BB7F-159E3FB597FA}" v="2" dt="2022-09-14T13:16:09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8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iller, Raymond" userId="e2e56368-4a59-4d59-88d8-230c4a53b0d2" providerId="ADAL" clId="{EFFE1B74-08F9-4184-BB7F-159E3FB597FA}"/>
    <pc:docChg chg="modSld">
      <pc:chgData name="Fliller, Raymond" userId="e2e56368-4a59-4d59-88d8-230c4a53b0d2" providerId="ADAL" clId="{EFFE1B74-08F9-4184-BB7F-159E3FB597FA}" dt="2022-09-14T13:16:09.642" v="1" actId="20577"/>
      <pc:docMkLst>
        <pc:docMk/>
      </pc:docMkLst>
      <pc:sldChg chg="modSp">
        <pc:chgData name="Fliller, Raymond" userId="e2e56368-4a59-4d59-88d8-230c4a53b0d2" providerId="ADAL" clId="{EFFE1B74-08F9-4184-BB7F-159E3FB597FA}" dt="2022-09-14T13:16:09.642" v="1" actId="20577"/>
        <pc:sldMkLst>
          <pc:docMk/>
          <pc:sldMk cId="1689545284" sldId="259"/>
        </pc:sldMkLst>
        <pc:spChg chg="mod">
          <ac:chgData name="Fliller, Raymond" userId="e2e56368-4a59-4d59-88d8-230c4a53b0d2" providerId="ADAL" clId="{EFFE1B74-08F9-4184-BB7F-159E3FB597FA}" dt="2022-09-14T13:16:09.642" v="1" actId="20577"/>
          <ac:spMkLst>
            <pc:docMk/>
            <pc:sldMk cId="1689545284" sldId="259"/>
            <ac:spMk id="4" creationId="{5AD755E7-0D4F-7E95-7FFA-211B2E030F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Intensity Upgrade Phase 2  -ESSHQ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9/14/2022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Raymond Fliller III</a:t>
            </a:r>
          </a:p>
          <a:p>
            <a:r>
              <a:rPr lang="en-US" dirty="0"/>
              <a:t>Associate Chair for ESSHQ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0277-0863-1FEA-4526-EA74C7CC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6263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DECCC-880C-6F49-DB6D-F7B5E1F3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00294"/>
            <a:ext cx="8286750" cy="4207185"/>
          </a:xfrm>
        </p:spPr>
        <p:txBody>
          <a:bodyPr>
            <a:no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Helvetica" panose="020B0604020202020204" pitchFamily="34" charset="0"/>
              </a:rPr>
              <a:t>ESSHQ is part of the LIUP2 project.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BLIP emissions remain a concern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Radiological protection is adequate for the upgrade.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Helvetica" panose="020B0604020202020204" pitchFamily="34" charset="0"/>
              </a:rPr>
              <a:t>The </a:t>
            </a:r>
            <a:r>
              <a:rPr lang="en-US" altLang="en-US" dirty="0">
                <a:cs typeface="Helvetica" panose="020B0604020202020204" pitchFamily="34" charset="0"/>
              </a:rPr>
              <a:t>upgrade is within the existing </a:t>
            </a:r>
            <a:r>
              <a:rPr lang="en-US" altLang="en-US" dirty="0" err="1">
                <a:cs typeface="Helvetica" panose="020B0604020202020204" pitchFamily="34" charset="0"/>
              </a:rPr>
              <a:t>Linac</a:t>
            </a:r>
            <a:r>
              <a:rPr lang="en-US" altLang="en-US" dirty="0">
                <a:cs typeface="Helvetica" panose="020B0604020202020204" pitchFamily="34" charset="0"/>
              </a:rPr>
              <a:t> and BLIP ASEs.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USI process will be used to analyze CAD SAD changes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Quality Assurance program is in place.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ESSHQ </a:t>
            </a:r>
            <a:r>
              <a:rPr lang="en-US" altLang="en-US">
                <a:cs typeface="Helvetica" panose="020B0604020202020204" pitchFamily="34" charset="0"/>
              </a:rPr>
              <a:t>is ready!</a:t>
            </a:r>
            <a:endParaRPr lang="en-US" altLang="en-US" dirty="0">
              <a:cs typeface="Helvetica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Helvetica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Helvetica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Helvetica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Helvetica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cs typeface="Helvetica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067E3-0180-F168-E3F9-C86566F13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62250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B5A5-86DC-1951-735D-CD02D3DAD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ESSHQ’s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EE21-1279-319C-68D9-256526B8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ESSHQ is involved in all stages of the project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</a:t>
            </a:r>
          </a:p>
          <a:p>
            <a:pPr marL="685800" lvl="1" indent="-342900"/>
            <a:r>
              <a:rPr lang="en-US" dirty="0"/>
              <a:t>Design Reviews</a:t>
            </a:r>
          </a:p>
          <a:p>
            <a:pPr marL="685800" lvl="1" indent="-342900"/>
            <a:r>
              <a:rPr lang="en-US" dirty="0"/>
              <a:t>Safety Reviews</a:t>
            </a:r>
          </a:p>
          <a:p>
            <a:pPr marL="685800" lvl="1" indent="-342900"/>
            <a:r>
              <a:rPr lang="en-US" dirty="0"/>
              <a:t>Radiation Protection</a:t>
            </a:r>
          </a:p>
          <a:p>
            <a:pPr marL="685800" lvl="1" indent="-342900"/>
            <a:r>
              <a:rPr lang="en-US" dirty="0"/>
              <a:t>Authorization Basis</a:t>
            </a:r>
          </a:p>
          <a:p>
            <a:pPr marL="685800" lvl="1" indent="-342900"/>
            <a:r>
              <a:rPr lang="en-US" dirty="0"/>
              <a:t>Environmental Compliance</a:t>
            </a:r>
          </a:p>
          <a:p>
            <a:pPr marL="685800" lvl="1" indent="-342900"/>
            <a:r>
              <a:rPr lang="en-US" dirty="0"/>
              <a:t>Records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Construction </a:t>
            </a:r>
          </a:p>
          <a:p>
            <a:pPr marL="685800" lvl="1" indent="-342900"/>
            <a:r>
              <a:rPr lang="en-US" dirty="0"/>
              <a:t>Work Planning</a:t>
            </a:r>
          </a:p>
          <a:p>
            <a:pPr marL="685800" lvl="1" indent="-342900"/>
            <a:r>
              <a:rPr lang="en-US" dirty="0"/>
              <a:t>ESH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Operation </a:t>
            </a:r>
          </a:p>
          <a:p>
            <a:pPr marL="685800" lvl="1" indent="-342900"/>
            <a:r>
              <a:rPr lang="en-US" dirty="0"/>
              <a:t>Conduct of Operations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DB5F1-1B91-6DA0-AC41-25EE04D6C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68B3EFD-2F17-7B93-939E-EF509D9DCD37}"/>
              </a:ext>
            </a:extLst>
          </p:cNvPr>
          <p:cNvSpPr/>
          <p:nvPr/>
        </p:nvSpPr>
        <p:spPr>
          <a:xfrm>
            <a:off x="4052857" y="2336145"/>
            <a:ext cx="1132676" cy="346292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40F71-DDA0-D81C-5E56-235EACB87603}"/>
              </a:ext>
            </a:extLst>
          </p:cNvPr>
          <p:cNvSpPr txBox="1"/>
          <p:nvPr/>
        </p:nvSpPr>
        <p:spPr>
          <a:xfrm>
            <a:off x="5185533" y="3757889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Quality Assurance</a:t>
            </a:r>
          </a:p>
          <a:p>
            <a:r>
              <a:rPr lang="en-US" dirty="0"/>
              <a:t>touches all of these 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17F0-0D58-F865-1ECA-EA6D68F3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76279"/>
            <a:ext cx="8286750" cy="650874"/>
          </a:xfrm>
        </p:spPr>
        <p:txBody>
          <a:bodyPr/>
          <a:lstStyle/>
          <a:p>
            <a:r>
              <a:rPr lang="en-US" dirty="0"/>
              <a:t>Design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BCF14-D4D3-4F8C-F27E-B2081726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931546"/>
            <a:ext cx="8286750" cy="42071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CAD has a well-defined process for understanding ESH, Quality, and Configuration Management requirements for projects.</a:t>
            </a:r>
          </a:p>
          <a:p>
            <a:pPr marL="685800" lvl="1" indent="-342900"/>
            <a:r>
              <a:rPr lang="en-US" dirty="0"/>
              <a:t>OPM 13.6.1 – Configuration Management – Design, Drawing, and Specification Requirements.</a:t>
            </a:r>
          </a:p>
          <a:p>
            <a:pPr marL="685800" lvl="1" indent="-342900"/>
            <a:r>
              <a:rPr lang="en-US" dirty="0"/>
              <a:t>OPM 13.6.1.a – Design Review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CAD utilizes three committees to ensure that Safety requirements are met.</a:t>
            </a:r>
          </a:p>
          <a:p>
            <a:pPr marL="685800" lvl="1" indent="-342900"/>
            <a:r>
              <a:rPr lang="en-US" dirty="0"/>
              <a:t>ASSRC – Accelerator Safety Systems Review Committee</a:t>
            </a:r>
          </a:p>
          <a:p>
            <a:pPr marL="685800" lvl="1" indent="-342900"/>
            <a:r>
              <a:rPr lang="en-US" dirty="0"/>
              <a:t>RSC – Radiation Safety Committee</a:t>
            </a:r>
          </a:p>
          <a:p>
            <a:pPr marL="685800" lvl="1" indent="-342900"/>
            <a:r>
              <a:rPr lang="en-US" dirty="0"/>
              <a:t>ESRC – Experimental Safety Review Committee</a:t>
            </a:r>
          </a:p>
          <a:p>
            <a:pPr marL="685800" lvl="1" indent="-342900"/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E16C6-EEBC-3C8C-0933-CE444D103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94295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2F74-1F95-ABA2-9556-2939F27E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C1722-F696-5E9A-530E-5A4D7234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544294" cy="420718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Linac</a:t>
            </a:r>
            <a:r>
              <a:rPr lang="en-US" dirty="0"/>
              <a:t> and BLIP shielding has been evaluated up to 320 µA and 220 MeV.</a:t>
            </a:r>
          </a:p>
          <a:p>
            <a:pPr marL="685800" lvl="1" indent="-342900"/>
            <a:r>
              <a:rPr lang="en-US" dirty="0"/>
              <a:t>The upgrade is for 250 µA and 200 MeV.  So we are well within the shielding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changes to shielding, including penetrations are anticipated.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 tests of the longer RF pulse did not show increased dose from x-rays outside of the </a:t>
            </a:r>
            <a:r>
              <a:rPr lang="en-US" dirty="0" err="1"/>
              <a:t>linac</a:t>
            </a:r>
            <a:r>
              <a:rPr lang="en-US" dirty="0"/>
              <a:t> tunnel.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any changes to radiological safety protections are needed they will reviewed by the Radiation Safety Committee, and would be placed under configuration control</a:t>
            </a:r>
          </a:p>
          <a:p>
            <a:pPr marL="0" indent="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3408C-1453-9F38-D716-FA0B0B4FE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46896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7306-E3DF-674A-661F-98E4876F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3205-4D91-B3BA-B857-848BD088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05" y="1325407"/>
            <a:ext cx="8286750" cy="47118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Linac</a:t>
            </a:r>
            <a:r>
              <a:rPr lang="en-US" dirty="0"/>
              <a:t> operation to BLIP has </a:t>
            </a:r>
            <a:r>
              <a:rPr lang="en-US"/>
              <a:t>three</a:t>
            </a:r>
            <a:r>
              <a:rPr lang="en-US" dirty="0"/>
              <a:t> </a:t>
            </a:r>
            <a:r>
              <a:rPr lang="en-US"/>
              <a:t>primary environmental</a:t>
            </a:r>
            <a:r>
              <a:rPr lang="en-US" dirty="0"/>
              <a:t> concerns: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Radioactive Air emissions at BLIP.</a:t>
            </a:r>
          </a:p>
          <a:p>
            <a:pPr marL="685800" lvl="1" indent="-342900"/>
            <a:r>
              <a:rPr lang="en-US" dirty="0"/>
              <a:t>Emissions increase linearly with beam current.</a:t>
            </a:r>
          </a:p>
          <a:p>
            <a:pPr marL="685800" lvl="1" indent="-342900"/>
            <a:r>
              <a:rPr lang="en-US"/>
              <a:t>MIRP</a:t>
            </a:r>
            <a:r>
              <a:rPr lang="en-US" dirty="0"/>
              <a:t> has been evaluating methods to mitigate emissions.</a:t>
            </a:r>
          </a:p>
          <a:p>
            <a:pPr marL="685800" lvl="1" indent="-342900"/>
            <a:r>
              <a:rPr lang="en-US" dirty="0"/>
              <a:t>Further work will be needed.</a:t>
            </a:r>
          </a:p>
          <a:p>
            <a:pPr marL="685800" lvl="1" indent="-342900"/>
            <a:r>
              <a:rPr lang="en-US" dirty="0"/>
              <a:t>NESHAPS permit may be needed for upgrade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Activated </a:t>
            </a:r>
            <a:r>
              <a:rPr lang="en-US"/>
              <a:t>Cooling Water</a:t>
            </a:r>
            <a:r>
              <a:rPr lang="en-US" dirty="0"/>
              <a:t> in LINAC</a:t>
            </a:r>
          </a:p>
          <a:p>
            <a:pPr marL="685800" lvl="1" indent="-342900"/>
            <a:r>
              <a:rPr lang="en-US" dirty="0"/>
              <a:t>Increased water activation is likely but not seen as problematic</a:t>
            </a:r>
          </a:p>
          <a:p>
            <a:pPr marL="685800" lvl="1" indent="-342900"/>
            <a:r>
              <a:rPr lang="en-US" dirty="0"/>
              <a:t>CAD has well established procedures for handling activated water.</a:t>
            </a:r>
          </a:p>
          <a:p>
            <a:pPr marL="342900" indent="-342900">
              <a:buChar char="•"/>
            </a:pPr>
            <a:r>
              <a:rPr lang="en-US">
                <a:cs typeface="Arial" panose="020B0604020202020204"/>
              </a:rPr>
              <a:t>Soil Activation</a:t>
            </a:r>
          </a:p>
          <a:p>
            <a:pPr marL="685800" lvl="1"/>
            <a:r>
              <a:rPr lang="en-US">
                <a:cs typeface="Arial" panose="020B0604020202020204"/>
              </a:rPr>
              <a:t>Soil activation calculations to be reviewed to ensure adequacy of existing stormwater cap.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C10FF-3BAA-F759-EB2A-C8DA3CBD9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4161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649563"/>
          </a:xfrm>
        </p:spPr>
        <p:txBody>
          <a:bodyPr/>
          <a:lstStyle/>
          <a:p>
            <a:r>
              <a:rPr lang="en-US" dirty="0"/>
              <a:t>Authorization Basis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755E7-0D4F-7E95-7FFA-211B2E03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31" y="1088207"/>
            <a:ext cx="8286750" cy="54046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Linac</a:t>
            </a:r>
            <a:r>
              <a:rPr lang="en-US" dirty="0"/>
              <a:t> ASE and MIRP ASE are written to include proton beams currents as high as 320 µA at 220 MeV.</a:t>
            </a:r>
          </a:p>
          <a:p>
            <a:pPr marL="685800" lvl="1" indent="-342900"/>
            <a:r>
              <a:rPr lang="en-US" dirty="0"/>
              <a:t>No changes are anticipated.</a:t>
            </a:r>
          </a:p>
          <a:p>
            <a:pPr marL="685800" lvl="1" indent="-342900"/>
            <a:r>
              <a:rPr lang="en-US" dirty="0"/>
              <a:t>The upgrade is for 250 µA and 200 MeV.  So we are well within the shielding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CAD SAD will need to be modified to incorporate the LIUP2 upgrade.</a:t>
            </a:r>
          </a:p>
          <a:p>
            <a:pPr marL="685800" lvl="1" indent="-342900"/>
            <a:r>
              <a:rPr lang="en-US" dirty="0"/>
              <a:t>Facility description needs updating.</a:t>
            </a:r>
          </a:p>
          <a:p>
            <a:pPr marL="685800" lvl="1" indent="-342900"/>
            <a:r>
              <a:rPr lang="en-US" dirty="0"/>
              <a:t>Hazard analysis needs updating as a matter of course in case something else appears.</a:t>
            </a:r>
          </a:p>
          <a:p>
            <a:pPr marL="685800" lvl="1" indent="-342900"/>
            <a:r>
              <a:rPr lang="en-US" dirty="0"/>
              <a:t>Changes to the CAD SAD will be incorporated utilizing the USI process.  </a:t>
            </a:r>
          </a:p>
          <a:p>
            <a:pPr marL="685800" lvl="1" indent="-342900"/>
            <a:r>
              <a:rPr lang="en-US"/>
              <a:t>This could </a:t>
            </a:r>
            <a:r>
              <a:rPr lang="en-US" dirty="0"/>
              <a:t>result in a USI that would need approval of BHSO.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 for the MIRP SAD (BLIP/RRPL) would be needed, this would likely be a “negative USI” which would not need approval of BHSO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ARR is not necessary as this is an upgrade to an existing facility.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653E-E7F6-95B9-BB87-DAFCE2B2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32154"/>
          </a:xfrm>
        </p:spPr>
        <p:txBody>
          <a:bodyPr/>
          <a:lstStyle/>
          <a:p>
            <a:r>
              <a:rPr lang="en-US" dirty="0"/>
              <a:t>Construction and 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57C3-FF2D-D732-5D52-528CBD65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Laboratory SBMS and CAD work planning procedures include construction work.</a:t>
            </a:r>
          </a:p>
          <a:p>
            <a:pPr marL="685800" lvl="1" indent="-342900"/>
            <a:r>
              <a:rPr lang="en-US" dirty="0"/>
              <a:t>Jobs will require a Job Hazard Analysis</a:t>
            </a:r>
          </a:p>
          <a:p>
            <a:pPr marL="685800" lvl="1" indent="-342900"/>
            <a:r>
              <a:rPr lang="en-US" dirty="0"/>
              <a:t>Work screening</a:t>
            </a:r>
          </a:p>
          <a:p>
            <a:pPr marL="685800" lvl="1" indent="-342900"/>
            <a:r>
              <a:rPr lang="en-US" dirty="0"/>
              <a:t>Work permit</a:t>
            </a:r>
          </a:p>
          <a:p>
            <a:pPr marL="685800" lvl="1" indent="-342900"/>
            <a:r>
              <a:rPr lang="en-US" dirty="0"/>
              <a:t>Routine site visits by ESH representative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FD3B7-3066-0988-0755-1A36EF082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3512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7C36-5988-2571-7DE8-3862BFBC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832443"/>
          </a:xfrm>
        </p:spPr>
        <p:txBody>
          <a:bodyPr/>
          <a:lstStyle/>
          <a:p>
            <a:r>
              <a:rPr lang="en-US" dirty="0"/>
              <a:t>Conduct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D5F5-ACD1-1F89-4AE0-ED76C7E4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09658"/>
            <a:ext cx="8286750" cy="472315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6858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Identify, notify and train operators on new system parameters &amp;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of Equipment and System Status</a:t>
            </a:r>
          </a:p>
          <a:p>
            <a:pPr marL="6858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Initial System Setup			</a:t>
            </a:r>
          </a:p>
          <a:p>
            <a:pPr marL="6858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Logs and Round Sheets per in-place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Procedures</a:t>
            </a:r>
          </a:p>
          <a:p>
            <a:pPr marL="6858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Aids</a:t>
            </a:r>
          </a:p>
          <a:p>
            <a:pPr marL="6858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and Update Operator Aids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of Interrelated Processes</a:t>
            </a:r>
          </a:p>
          <a:p>
            <a:pPr marL="6858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Notification to downstream programs of the updated capabilities</a:t>
            </a:r>
          </a:p>
          <a:p>
            <a:pPr marL="6858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Instill protections/controls to assure additional risks have been mitigated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4242B-3D5F-4641-E5CD-8880CDE7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87684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0277-0863-1FEA-4526-EA74C7CC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8" y="377096"/>
            <a:ext cx="8286750" cy="762634"/>
          </a:xfrm>
        </p:spPr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DECCC-880C-6F49-DB6D-F7B5E1F3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00294"/>
            <a:ext cx="8406435" cy="4961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cs typeface="Helvetica"/>
              </a:rPr>
              <a:t>Institutional Contractor Assurance System (CAS)</a:t>
            </a:r>
          </a:p>
          <a:p>
            <a:pPr lvl="1">
              <a:spcBef>
                <a:spcPts val="300"/>
              </a:spcBef>
            </a:pPr>
            <a:r>
              <a:rPr lang="en-US" altLang="en-US"/>
              <a:t>Executed via C-AD implementing procedures </a:t>
            </a:r>
            <a:endParaRPr lang="en-US" altLang="en-US">
              <a:cs typeface="Arial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>
              <a:cs typeface="Helvetica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cs typeface="Helvetica"/>
              </a:rPr>
              <a:t>C-AD Annual Self-Assessment Plan</a:t>
            </a:r>
          </a:p>
          <a:p>
            <a:pPr marL="628650" lvl="1" indent="-285750">
              <a:spcBef>
                <a:spcPts val="300"/>
              </a:spcBef>
            </a:pPr>
            <a:r>
              <a:rPr lang="en-US">
                <a:cs typeface="Arial"/>
              </a:rPr>
              <a:t>Risk based &gt; addresses areas vital to C-AD's operational safety and Institutional requirements </a:t>
            </a:r>
          </a:p>
          <a:p>
            <a:pPr marL="6286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cs typeface="Helvetica"/>
              </a:rPr>
              <a:t>Institutional Configuration Management (CM) program for </a:t>
            </a:r>
            <a:r>
              <a:rPr lang="en-US">
                <a:ea typeface="+mn-lt"/>
                <a:cs typeface="+mn-lt"/>
              </a:rPr>
              <a:t>Structures, Systems and Components (SSCs) and Credited Controls</a:t>
            </a:r>
            <a:endParaRPr lang="en-US">
              <a:cs typeface="Helvetica"/>
            </a:endParaRPr>
          </a:p>
          <a:p>
            <a:pPr lvl="1">
              <a:spcBef>
                <a:spcPts val="300"/>
              </a:spcBef>
            </a:pPr>
            <a:r>
              <a:rPr lang="en-US" altLang="en-US"/>
              <a:t>Executed via C-AD implementing procedures </a:t>
            </a:r>
          </a:p>
          <a:p>
            <a:pPr lvl="1">
              <a:spcBef>
                <a:spcPts val="300"/>
              </a:spcBef>
            </a:pPr>
            <a:endParaRPr lang="en-US" altLang="en-US">
              <a:cs typeface="Arial"/>
            </a:endParaRPr>
          </a:p>
          <a:p>
            <a:pPr marL="342900" indent="-342900">
              <a:spcBef>
                <a:spcPts val="300"/>
              </a:spcBef>
              <a:buChar char="•"/>
            </a:pPr>
            <a:r>
              <a:rPr lang="en-US" altLang="en-US">
                <a:cs typeface="Arial"/>
              </a:rPr>
              <a:t>Records Management</a:t>
            </a:r>
          </a:p>
          <a:p>
            <a:pPr lvl="1">
              <a:spcBef>
                <a:spcPts val="300"/>
              </a:spcBef>
            </a:pPr>
            <a:r>
              <a:rPr lang="en-US" altLang="en-US">
                <a:cs typeface="Arial"/>
              </a:rPr>
              <a:t>Departmental database being updated to identify record description, retention period and location    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067E3-0180-F168-E3F9-C86566F13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90300379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558A0D9-1E6C-0545-B056-4ABCB0C08B10}" vid="{C4DE843A-9E61-FF4B-A863-C9A32DA686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F11560A9A3D42A6D720F5CE9EB9B4" ma:contentTypeVersion="14" ma:contentTypeDescription="Create a new document." ma:contentTypeScope="" ma:versionID="f00f368ef9ae2a4fdccfeba9292f1e06">
  <xsd:schema xmlns:xsd="http://www.w3.org/2001/XMLSchema" xmlns:xs="http://www.w3.org/2001/XMLSchema" xmlns:p="http://schemas.microsoft.com/office/2006/metadata/properties" xmlns:ns3="cfa4c34f-4b31-43aa-aa45-0eba64f30d0d" xmlns:ns4="efb3f601-682b-4b24-a3a0-e0b0d0b660f8" targetNamespace="http://schemas.microsoft.com/office/2006/metadata/properties" ma:root="true" ma:fieldsID="b7b3feeea218572c4a0d7dd70114f750" ns3:_="" ns4:_="">
    <xsd:import namespace="cfa4c34f-4b31-43aa-aa45-0eba64f30d0d"/>
    <xsd:import namespace="efb3f601-682b-4b24-a3a0-e0b0d0b660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4c34f-4b31-43aa-aa45-0eba64f30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3f601-682b-4b24-a3a0-e0b0d0b66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DAC407-063D-479B-B31D-47A79835799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fa4c34f-4b31-43aa-aa45-0eba64f30d0d"/>
    <ds:schemaRef ds:uri="http://schemas.microsoft.com/office/2006/metadata/properties"/>
    <ds:schemaRef ds:uri="http://purl.org/dc/elements/1.1/"/>
    <ds:schemaRef ds:uri="efb3f601-682b-4b24-a3a0-e0b0d0b660f8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44B444-874D-4244-BF5A-F8B53C5CE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7A9BB7-59D7-45CC-AB3B-AD3E6D9BD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4c34f-4b31-43aa-aa45-0eba64f30d0d"/>
    <ds:schemaRef ds:uri="efb3f601-682b-4b24-a3a0-e0b0d0b660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DirectorsReview</Template>
  <TotalTime>1669</TotalTime>
  <Words>705</Words>
  <Application>Microsoft Office PowerPoint</Application>
  <PresentationFormat>On-screen Show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BNL</vt:lpstr>
      <vt:lpstr>Linac Intensity Upgrade Phase 2  -ESSHQ</vt:lpstr>
      <vt:lpstr>ESSHQ’s Role</vt:lpstr>
      <vt:lpstr>Design Reviews</vt:lpstr>
      <vt:lpstr>Radiological Protection</vt:lpstr>
      <vt:lpstr>Environmental Protection</vt:lpstr>
      <vt:lpstr>Authorization Basis</vt:lpstr>
      <vt:lpstr>Construction and ESH</vt:lpstr>
      <vt:lpstr>Conduct of Operations</vt:lpstr>
      <vt:lpstr>Quality Assurance</vt:lpstr>
      <vt:lpstr>Conclusion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Intensity Upgrade Phase 2</dc:title>
  <dc:subject/>
  <dc:creator>Fliller, Raymond</dc:creator>
  <cp:keywords/>
  <dc:description/>
  <cp:lastModifiedBy>Fliller, Raymond</cp:lastModifiedBy>
  <cp:revision>2</cp:revision>
  <dcterms:created xsi:type="dcterms:W3CDTF">2022-08-15T12:09:52Z</dcterms:created>
  <dcterms:modified xsi:type="dcterms:W3CDTF">2022-09-14T13:16:17Z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0x01010009AF11560A9A3D42A6D720F5CE9EB9B4</vt:lpwstr>
  </property>
</Properties>
</file>