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eg" ContentType="video/unknown"/>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62"/>
  </p:notesMasterIdLst>
  <p:sldIdLst>
    <p:sldId id="256" r:id="rId5"/>
    <p:sldId id="260" r:id="rId6"/>
    <p:sldId id="262" r:id="rId7"/>
    <p:sldId id="477" r:id="rId8"/>
    <p:sldId id="3588" r:id="rId9"/>
    <p:sldId id="3589" r:id="rId10"/>
    <p:sldId id="309" r:id="rId11"/>
    <p:sldId id="526" r:id="rId12"/>
    <p:sldId id="276" r:id="rId13"/>
    <p:sldId id="3591" r:id="rId14"/>
    <p:sldId id="3592" r:id="rId15"/>
    <p:sldId id="461" r:id="rId16"/>
    <p:sldId id="406" r:id="rId17"/>
    <p:sldId id="462" r:id="rId18"/>
    <p:sldId id="483" r:id="rId19"/>
    <p:sldId id="451" r:id="rId20"/>
    <p:sldId id="479" r:id="rId21"/>
    <p:sldId id="520" r:id="rId22"/>
    <p:sldId id="487" r:id="rId23"/>
    <p:sldId id="488" r:id="rId24"/>
    <p:sldId id="489" r:id="rId25"/>
    <p:sldId id="490" r:id="rId26"/>
    <p:sldId id="505" r:id="rId27"/>
    <p:sldId id="289" r:id="rId28"/>
    <p:sldId id="514" r:id="rId29"/>
    <p:sldId id="525" r:id="rId30"/>
    <p:sldId id="452" r:id="rId31"/>
    <p:sldId id="503" r:id="rId32"/>
    <p:sldId id="286" r:id="rId33"/>
    <p:sldId id="917" r:id="rId34"/>
    <p:sldId id="918" r:id="rId35"/>
    <p:sldId id="527" r:id="rId36"/>
    <p:sldId id="290" r:id="rId37"/>
    <p:sldId id="291" r:id="rId38"/>
    <p:sldId id="326" r:id="rId39"/>
    <p:sldId id="292" r:id="rId40"/>
    <p:sldId id="272" r:id="rId41"/>
    <p:sldId id="316" r:id="rId42"/>
    <p:sldId id="322" r:id="rId43"/>
    <p:sldId id="318" r:id="rId44"/>
    <p:sldId id="3590" r:id="rId45"/>
    <p:sldId id="273" r:id="rId46"/>
    <p:sldId id="275" r:id="rId47"/>
    <p:sldId id="911" r:id="rId48"/>
    <p:sldId id="270" r:id="rId49"/>
    <p:sldId id="265" r:id="rId50"/>
    <p:sldId id="266" r:id="rId51"/>
    <p:sldId id="3585" r:id="rId52"/>
    <p:sldId id="3583" r:id="rId53"/>
    <p:sldId id="919" r:id="rId54"/>
    <p:sldId id="3586" r:id="rId55"/>
    <p:sldId id="3593" r:id="rId56"/>
    <p:sldId id="297" r:id="rId57"/>
    <p:sldId id="299" r:id="rId58"/>
    <p:sldId id="300" r:id="rId59"/>
    <p:sldId id="301" r:id="rId60"/>
    <p:sldId id="258"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66"/>
    <p:restoredTop sz="94694"/>
  </p:normalViewPr>
  <p:slideViewPr>
    <p:cSldViewPr snapToGrid="0" snapToObjects="1">
      <p:cViewPr varScale="1">
        <p:scale>
          <a:sx n="183" d="100"/>
          <a:sy n="183" d="100"/>
        </p:scale>
        <p:origin x="88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file:////Users/raparia/Documents/Documents%20&amp;%20Settings/documents/200MeVLinac/bnl-linac/linac%20average%20curren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2" Type="http://schemas.openxmlformats.org/officeDocument/2006/relationships/oleObject" Target="AD153147:Users:draparia:Desktop:run15_last.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file:////Users/raparia/Desktop/Run22/Integ%202022_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raparia/Documents/Documents%20&amp;%20Settings/documents/blip/IntIntensity/Yearly%20fluence%204b.xls"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Users/raparia/Documents/Documents%20&amp;%20Settings/documents/200MeVLinac/reliability/LINACAvailability_89to13-4.xls"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Users/raparia/Documents/Documents%20&amp;%20Settings/documents/200MeVLinac/reliability/LINACAvailability_89to13-4.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Users/raparia/Documents/Documents%20&amp;%20Settings/documents/blip/IntIntensity/Yearly%20fluence%204b.xls"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Users/raparia/Documents/Documents%20&amp;%20Settings/documents/200MeVLinac/operation/radiation%20survey/tank%20radiation%20survey.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Ave Beam Cur. (μA)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cat>
            <c:numRef>
              <c:f>Sheet1!$A$2:$A$21</c:f>
              <c:numCache>
                <c:formatCode>General</c:formatCode>
                <c:ptCount val="20"/>
                <c:pt idx="0">
                  <c:v>1972</c:v>
                </c:pt>
                <c:pt idx="1">
                  <c:v>1975</c:v>
                </c:pt>
                <c:pt idx="2">
                  <c:v>1979</c:v>
                </c:pt>
                <c:pt idx="3">
                  <c:v>1984</c:v>
                </c:pt>
                <c:pt idx="4">
                  <c:v>1986</c:v>
                </c:pt>
                <c:pt idx="5">
                  <c:v>1990</c:v>
                </c:pt>
                <c:pt idx="6">
                  <c:v>1996</c:v>
                </c:pt>
                <c:pt idx="7">
                  <c:v>2000</c:v>
                </c:pt>
                <c:pt idx="8">
                  <c:v>2009</c:v>
                </c:pt>
                <c:pt idx="9">
                  <c:v>2010</c:v>
                </c:pt>
                <c:pt idx="10">
                  <c:v>2011</c:v>
                </c:pt>
                <c:pt idx="11">
                  <c:v>2012</c:v>
                </c:pt>
                <c:pt idx="12">
                  <c:v>2013</c:v>
                </c:pt>
                <c:pt idx="13">
                  <c:v>2014</c:v>
                </c:pt>
                <c:pt idx="14">
                  <c:v>2015</c:v>
                </c:pt>
                <c:pt idx="15">
                  <c:v>2016</c:v>
                </c:pt>
                <c:pt idx="16">
                  <c:v>2017</c:v>
                </c:pt>
                <c:pt idx="17">
                  <c:v>2018</c:v>
                </c:pt>
                <c:pt idx="18">
                  <c:v>2019</c:v>
                </c:pt>
                <c:pt idx="19">
                  <c:v>2021</c:v>
                </c:pt>
              </c:numCache>
            </c:numRef>
          </c:cat>
          <c:val>
            <c:numRef>
              <c:f>Sheet1!$B$2:$B$21</c:f>
              <c:numCache>
                <c:formatCode>General</c:formatCode>
                <c:ptCount val="20"/>
                <c:pt idx="0">
                  <c:v>44</c:v>
                </c:pt>
                <c:pt idx="1">
                  <c:v>60</c:v>
                </c:pt>
                <c:pt idx="2">
                  <c:v>77</c:v>
                </c:pt>
                <c:pt idx="3">
                  <c:v>25</c:v>
                </c:pt>
                <c:pt idx="4">
                  <c:v>71</c:v>
                </c:pt>
                <c:pt idx="5">
                  <c:v>63</c:v>
                </c:pt>
                <c:pt idx="6">
                  <c:v>90</c:v>
                </c:pt>
                <c:pt idx="7">
                  <c:v>90</c:v>
                </c:pt>
                <c:pt idx="8">
                  <c:v>80</c:v>
                </c:pt>
                <c:pt idx="9">
                  <c:v>115</c:v>
                </c:pt>
                <c:pt idx="10">
                  <c:v>125</c:v>
                </c:pt>
                <c:pt idx="11">
                  <c:v>130</c:v>
                </c:pt>
                <c:pt idx="12">
                  <c:v>137</c:v>
                </c:pt>
                <c:pt idx="13">
                  <c:v>140</c:v>
                </c:pt>
                <c:pt idx="14">
                  <c:v>147</c:v>
                </c:pt>
                <c:pt idx="15">
                  <c:v>153</c:v>
                </c:pt>
                <c:pt idx="16">
                  <c:v>160</c:v>
                </c:pt>
                <c:pt idx="17">
                  <c:v>180</c:v>
                </c:pt>
                <c:pt idx="18">
                  <c:v>200</c:v>
                </c:pt>
                <c:pt idx="19">
                  <c:v>215</c:v>
                </c:pt>
              </c:numCache>
            </c:numRef>
          </c:val>
          <c:smooth val="0"/>
          <c:extLst>
            <c:ext xmlns:c16="http://schemas.microsoft.com/office/drawing/2014/chart" uri="{C3380CC4-5D6E-409C-BE32-E72D297353CC}">
              <c16:uniqueId val="{00000000-7563-DC45-8001-9D29AC8038CB}"/>
            </c:ext>
          </c:extLst>
        </c:ser>
        <c:dLbls>
          <c:showLegendKey val="0"/>
          <c:showVal val="0"/>
          <c:showCatName val="0"/>
          <c:showSerName val="0"/>
          <c:showPercent val="0"/>
          <c:showBubbleSize val="0"/>
        </c:dLbls>
        <c:marker val="1"/>
        <c:smooth val="0"/>
        <c:axId val="1141134895"/>
        <c:axId val="1141574927"/>
      </c:lineChart>
      <c:catAx>
        <c:axId val="114113489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1574927"/>
        <c:crosses val="autoZero"/>
        <c:auto val="1"/>
        <c:lblAlgn val="ctr"/>
        <c:lblOffset val="100"/>
        <c:noMultiLvlLbl val="0"/>
      </c:catAx>
      <c:valAx>
        <c:axId val="11415749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1134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033670033670001"/>
          <c:y val="8.7424344317417593E-2"/>
          <c:w val="0.69278215223097095"/>
          <c:h val="0.60914593140551399"/>
        </c:manualLayout>
      </c:layout>
      <c:scatterChart>
        <c:scatterStyle val="smoothMarker"/>
        <c:varyColors val="0"/>
        <c:ser>
          <c:idx val="0"/>
          <c:order val="0"/>
          <c:tx>
            <c:strRef>
              <c:f>Sheet8!$H$1</c:f>
              <c:strCache>
                <c:ptCount val="1"/>
                <c:pt idx="0">
                  <c:v>H</c:v>
                </c:pt>
              </c:strCache>
            </c:strRef>
          </c:tx>
          <c:marker>
            <c:symbol val="none"/>
          </c:marker>
          <c:xVal>
            <c:numRef>
              <c:f>Sheet8!$D$2:$D$30</c:f>
              <c:numCache>
                <c:formatCode>0.00E+00</c:formatCode>
                <c:ptCount val="29"/>
                <c:pt idx="0">
                  <c:v>9.9999999999999995E-8</c:v>
                </c:pt>
                <c:pt idx="1">
                  <c:v>1.9999999999999999E-7</c:v>
                </c:pt>
                <c:pt idx="2">
                  <c:v>2.9999999999999999E-7</c:v>
                </c:pt>
                <c:pt idx="3">
                  <c:v>3.9999999999999998E-7</c:v>
                </c:pt>
                <c:pt idx="4">
                  <c:v>4.9999999999999998E-7</c:v>
                </c:pt>
                <c:pt idx="5">
                  <c:v>5.9999999999999997E-7</c:v>
                </c:pt>
                <c:pt idx="6">
                  <c:v>6.9999999999999997E-7</c:v>
                </c:pt>
                <c:pt idx="7">
                  <c:v>7.9999999999999996E-7</c:v>
                </c:pt>
                <c:pt idx="8">
                  <c:v>8.9999999999999996E-7</c:v>
                </c:pt>
                <c:pt idx="9">
                  <c:v>9.9999999999999995E-7</c:v>
                </c:pt>
                <c:pt idx="10">
                  <c:v>1.9999999999999999E-6</c:v>
                </c:pt>
                <c:pt idx="11">
                  <c:v>3.0000000000000001E-6</c:v>
                </c:pt>
                <c:pt idx="12">
                  <c:v>3.9999999999999998E-6</c:v>
                </c:pt>
                <c:pt idx="13">
                  <c:v>5.0000000000000004E-6</c:v>
                </c:pt>
                <c:pt idx="14">
                  <c:v>6.0000000000000002E-6</c:v>
                </c:pt>
                <c:pt idx="15">
                  <c:v>6.9999999999999999E-6</c:v>
                </c:pt>
                <c:pt idx="16">
                  <c:v>7.9999999999999996E-6</c:v>
                </c:pt>
                <c:pt idx="17">
                  <c:v>9.0000000000000002E-6</c:v>
                </c:pt>
                <c:pt idx="18">
                  <c:v>1.0000000000000001E-5</c:v>
                </c:pt>
                <c:pt idx="19">
                  <c:v>2.0000000000000002E-5</c:v>
                </c:pt>
                <c:pt idx="20">
                  <c:v>3.0000000000000001E-5</c:v>
                </c:pt>
                <c:pt idx="21">
                  <c:v>4.0000000000000003E-5</c:v>
                </c:pt>
                <c:pt idx="22">
                  <c:v>5.0000000000000002E-5</c:v>
                </c:pt>
                <c:pt idx="23">
                  <c:v>6.0000000000000002E-5</c:v>
                </c:pt>
                <c:pt idx="24">
                  <c:v>6.9999999999999994E-5</c:v>
                </c:pt>
                <c:pt idx="25">
                  <c:v>8.0000000000000007E-5</c:v>
                </c:pt>
                <c:pt idx="26">
                  <c:v>9.0000000000000006E-5</c:v>
                </c:pt>
                <c:pt idx="27">
                  <c:v>1E-4</c:v>
                </c:pt>
              </c:numCache>
            </c:numRef>
          </c:xVal>
          <c:yVal>
            <c:numRef>
              <c:f>Sheet8!$H$2:$H$30</c:f>
              <c:numCache>
                <c:formatCode>0.00E+00</c:formatCode>
                <c:ptCount val="29"/>
                <c:pt idx="0">
                  <c:v>0.50054728400000004</c:v>
                </c:pt>
                <c:pt idx="1">
                  <c:v>0.50109456799999996</c:v>
                </c:pt>
                <c:pt idx="2">
                  <c:v>0.501641852</c:v>
                </c:pt>
                <c:pt idx="3">
                  <c:v>0.50218913600000004</c:v>
                </c:pt>
                <c:pt idx="4">
                  <c:v>0.50273641999999996</c:v>
                </c:pt>
                <c:pt idx="5">
                  <c:v>0.503283704</c:v>
                </c:pt>
                <c:pt idx="6">
                  <c:v>0.50383098800000004</c:v>
                </c:pt>
                <c:pt idx="7">
                  <c:v>0.50437827199999996</c:v>
                </c:pt>
                <c:pt idx="8">
                  <c:v>0.504925556</c:v>
                </c:pt>
                <c:pt idx="9">
                  <c:v>0.50547284000000003</c:v>
                </c:pt>
                <c:pt idx="10">
                  <c:v>0.37191967962043199</c:v>
                </c:pt>
                <c:pt idx="11">
                  <c:v>0.25573624239984</c:v>
                </c:pt>
                <c:pt idx="12">
                  <c:v>0.20038094378954399</c:v>
                </c:pt>
                <c:pt idx="13">
                  <c:v>0.169356900623367</c:v>
                </c:pt>
                <c:pt idx="14">
                  <c:v>0.15049848517924799</c:v>
                </c:pt>
                <c:pt idx="15">
                  <c:v>0.138591857004878</c:v>
                </c:pt>
                <c:pt idx="16">
                  <c:v>0.1310300958741</c:v>
                </c:pt>
                <c:pt idx="17">
                  <c:v>0.12636491277238401</c:v>
                </c:pt>
                <c:pt idx="18">
                  <c:v>0.123727334291012</c:v>
                </c:pt>
                <c:pt idx="19">
                  <c:v>0.141958851124834</c:v>
                </c:pt>
                <c:pt idx="20">
                  <c:v>0.184521623402775</c:v>
                </c:pt>
                <c:pt idx="21">
                  <c:v>0.233167209541745</c:v>
                </c:pt>
                <c:pt idx="22">
                  <c:v>0.28424592122512699</c:v>
                </c:pt>
                <c:pt idx="23">
                  <c:v>0.336541195680716</c:v>
                </c:pt>
                <c:pt idx="24">
                  <c:v>0.38953164886327901</c:v>
                </c:pt>
                <c:pt idx="25">
                  <c:v>0.442956588750201</c:v>
                </c:pt>
                <c:pt idx="26">
                  <c:v>0.496671186440029</c:v>
                </c:pt>
                <c:pt idx="27">
                  <c:v>0.55058854459189199</c:v>
                </c:pt>
              </c:numCache>
            </c:numRef>
          </c:yVal>
          <c:smooth val="1"/>
          <c:extLst>
            <c:ext xmlns:c16="http://schemas.microsoft.com/office/drawing/2014/chart" uri="{C3380CC4-5D6E-409C-BE32-E72D297353CC}">
              <c16:uniqueId val="{00000000-7E1E-7F49-BDC9-D53638B18564}"/>
            </c:ext>
          </c:extLst>
        </c:ser>
        <c:ser>
          <c:idx val="1"/>
          <c:order val="1"/>
          <c:tx>
            <c:strRef>
              <c:f>Sheet8!$L$1</c:f>
              <c:strCache>
                <c:ptCount val="1"/>
                <c:pt idx="0">
                  <c:v>N</c:v>
                </c:pt>
              </c:strCache>
            </c:strRef>
          </c:tx>
          <c:marker>
            <c:symbol val="none"/>
          </c:marker>
          <c:xVal>
            <c:numRef>
              <c:f>Sheet8!$D$2:$D$30</c:f>
              <c:numCache>
                <c:formatCode>0.00E+00</c:formatCode>
                <c:ptCount val="29"/>
                <c:pt idx="0">
                  <c:v>9.9999999999999995E-8</c:v>
                </c:pt>
                <c:pt idx="1">
                  <c:v>1.9999999999999999E-7</c:v>
                </c:pt>
                <c:pt idx="2">
                  <c:v>2.9999999999999999E-7</c:v>
                </c:pt>
                <c:pt idx="3">
                  <c:v>3.9999999999999998E-7</c:v>
                </c:pt>
                <c:pt idx="4">
                  <c:v>4.9999999999999998E-7</c:v>
                </c:pt>
                <c:pt idx="5">
                  <c:v>5.9999999999999997E-7</c:v>
                </c:pt>
                <c:pt idx="6">
                  <c:v>6.9999999999999997E-7</c:v>
                </c:pt>
                <c:pt idx="7">
                  <c:v>7.9999999999999996E-7</c:v>
                </c:pt>
                <c:pt idx="8">
                  <c:v>8.9999999999999996E-7</c:v>
                </c:pt>
                <c:pt idx="9">
                  <c:v>9.9999999999999995E-7</c:v>
                </c:pt>
                <c:pt idx="10">
                  <c:v>1.9999999999999999E-6</c:v>
                </c:pt>
                <c:pt idx="11">
                  <c:v>3.0000000000000001E-6</c:v>
                </c:pt>
                <c:pt idx="12">
                  <c:v>3.9999999999999998E-6</c:v>
                </c:pt>
                <c:pt idx="13">
                  <c:v>5.0000000000000004E-6</c:v>
                </c:pt>
                <c:pt idx="14">
                  <c:v>6.0000000000000002E-6</c:v>
                </c:pt>
                <c:pt idx="15">
                  <c:v>6.9999999999999999E-6</c:v>
                </c:pt>
                <c:pt idx="16">
                  <c:v>7.9999999999999996E-6</c:v>
                </c:pt>
                <c:pt idx="17">
                  <c:v>9.0000000000000002E-6</c:v>
                </c:pt>
                <c:pt idx="18">
                  <c:v>1.0000000000000001E-5</c:v>
                </c:pt>
                <c:pt idx="19">
                  <c:v>2.0000000000000002E-5</c:v>
                </c:pt>
                <c:pt idx="20">
                  <c:v>3.0000000000000001E-5</c:v>
                </c:pt>
                <c:pt idx="21">
                  <c:v>4.0000000000000003E-5</c:v>
                </c:pt>
                <c:pt idx="22">
                  <c:v>5.0000000000000002E-5</c:v>
                </c:pt>
                <c:pt idx="23">
                  <c:v>6.0000000000000002E-5</c:v>
                </c:pt>
                <c:pt idx="24">
                  <c:v>6.9999999999999994E-5</c:v>
                </c:pt>
                <c:pt idx="25">
                  <c:v>8.0000000000000007E-5</c:v>
                </c:pt>
                <c:pt idx="26">
                  <c:v>9.0000000000000006E-5</c:v>
                </c:pt>
                <c:pt idx="27">
                  <c:v>1E-4</c:v>
                </c:pt>
              </c:numCache>
            </c:numRef>
          </c:xVal>
          <c:yVal>
            <c:numRef>
              <c:f>Sheet8!$L$2:$L$30</c:f>
              <c:numCache>
                <c:formatCode>0.00E+00</c:formatCode>
                <c:ptCount val="29"/>
                <c:pt idx="0">
                  <c:v>0.50105491999999996</c:v>
                </c:pt>
                <c:pt idx="1">
                  <c:v>0.50210984000000003</c:v>
                </c:pt>
                <c:pt idx="2">
                  <c:v>0.50316475999999999</c:v>
                </c:pt>
                <c:pt idx="3">
                  <c:v>0.50421967999999995</c:v>
                </c:pt>
                <c:pt idx="4">
                  <c:v>0.50527460000000002</c:v>
                </c:pt>
                <c:pt idx="5">
                  <c:v>0.483512091239995</c:v>
                </c:pt>
                <c:pt idx="6">
                  <c:v>0.41596384739379699</c:v>
                </c:pt>
                <c:pt idx="7">
                  <c:v>0.36556639450914802</c:v>
                </c:pt>
                <c:pt idx="8">
                  <c:v>0.32660280226553201</c:v>
                </c:pt>
                <c:pt idx="9">
                  <c:v>0.29564291247063901</c:v>
                </c:pt>
                <c:pt idx="10">
                  <c:v>0.16212546839362199</c:v>
                </c:pt>
                <c:pt idx="11">
                  <c:v>0.124652453701283</c:v>
                </c:pt>
                <c:pt idx="12">
                  <c:v>0.11119054635511399</c:v>
                </c:pt>
                <c:pt idx="13">
                  <c:v>0.10733308194741201</c:v>
                </c:pt>
                <c:pt idx="14">
                  <c:v>0.108277839008944</c:v>
                </c:pt>
                <c:pt idx="15">
                  <c:v>0.111966722624325</c:v>
                </c:pt>
                <c:pt idx="16">
                  <c:v>0.11737068533585999</c:v>
                </c:pt>
                <c:pt idx="17">
                  <c:v>0.123918034111498</c:v>
                </c:pt>
                <c:pt idx="18">
                  <c:v>0.131265753132009</c:v>
                </c:pt>
                <c:pt idx="19">
                  <c:v>0.22235108872430701</c:v>
                </c:pt>
                <c:pt idx="20">
                  <c:v>0.32304086725507303</c:v>
                </c:pt>
                <c:pt idx="21">
                  <c:v>0.42613175652045598</c:v>
                </c:pt>
                <c:pt idx="22">
                  <c:v>0.530183090079686</c:v>
                </c:pt>
                <c:pt idx="23">
                  <c:v>0.63471464578583903</c:v>
                </c:pt>
                <c:pt idx="24">
                  <c:v>0.73952061414737702</c:v>
                </c:pt>
                <c:pt idx="25">
                  <c:v>0.84449809041853097</c:v>
                </c:pt>
                <c:pt idx="26">
                  <c:v>0.94958990529609499</c:v>
                </c:pt>
                <c:pt idx="27">
                  <c:v>1</c:v>
                </c:pt>
              </c:numCache>
            </c:numRef>
          </c:yVal>
          <c:smooth val="1"/>
          <c:extLst>
            <c:ext xmlns:c16="http://schemas.microsoft.com/office/drawing/2014/chart" uri="{C3380CC4-5D6E-409C-BE32-E72D297353CC}">
              <c16:uniqueId val="{00000001-7E1E-7F49-BDC9-D53638B18564}"/>
            </c:ext>
          </c:extLst>
        </c:ser>
        <c:ser>
          <c:idx val="2"/>
          <c:order val="2"/>
          <c:tx>
            <c:strRef>
              <c:f>Sheet8!$P$1</c:f>
              <c:strCache>
                <c:ptCount val="1"/>
                <c:pt idx="0">
                  <c:v>Ar</c:v>
                </c:pt>
              </c:strCache>
            </c:strRef>
          </c:tx>
          <c:marker>
            <c:symbol val="none"/>
          </c:marker>
          <c:xVal>
            <c:numRef>
              <c:f>Sheet8!$D$2:$D$30</c:f>
              <c:numCache>
                <c:formatCode>0.00E+00</c:formatCode>
                <c:ptCount val="29"/>
                <c:pt idx="0">
                  <c:v>9.9999999999999995E-8</c:v>
                </c:pt>
                <c:pt idx="1">
                  <c:v>1.9999999999999999E-7</c:v>
                </c:pt>
                <c:pt idx="2">
                  <c:v>2.9999999999999999E-7</c:v>
                </c:pt>
                <c:pt idx="3">
                  <c:v>3.9999999999999998E-7</c:v>
                </c:pt>
                <c:pt idx="4">
                  <c:v>4.9999999999999998E-7</c:v>
                </c:pt>
                <c:pt idx="5">
                  <c:v>5.9999999999999997E-7</c:v>
                </c:pt>
                <c:pt idx="6">
                  <c:v>6.9999999999999997E-7</c:v>
                </c:pt>
                <c:pt idx="7">
                  <c:v>7.9999999999999996E-7</c:v>
                </c:pt>
                <c:pt idx="8">
                  <c:v>8.9999999999999996E-7</c:v>
                </c:pt>
                <c:pt idx="9">
                  <c:v>9.9999999999999995E-7</c:v>
                </c:pt>
                <c:pt idx="10">
                  <c:v>1.9999999999999999E-6</c:v>
                </c:pt>
                <c:pt idx="11">
                  <c:v>3.0000000000000001E-6</c:v>
                </c:pt>
                <c:pt idx="12">
                  <c:v>3.9999999999999998E-6</c:v>
                </c:pt>
                <c:pt idx="13">
                  <c:v>5.0000000000000004E-6</c:v>
                </c:pt>
                <c:pt idx="14">
                  <c:v>6.0000000000000002E-6</c:v>
                </c:pt>
                <c:pt idx="15">
                  <c:v>6.9999999999999999E-6</c:v>
                </c:pt>
                <c:pt idx="16">
                  <c:v>7.9999999999999996E-6</c:v>
                </c:pt>
                <c:pt idx="17">
                  <c:v>9.0000000000000002E-6</c:v>
                </c:pt>
                <c:pt idx="18">
                  <c:v>1.0000000000000001E-5</c:v>
                </c:pt>
                <c:pt idx="19">
                  <c:v>2.0000000000000002E-5</c:v>
                </c:pt>
                <c:pt idx="20">
                  <c:v>3.0000000000000001E-5</c:v>
                </c:pt>
                <c:pt idx="21">
                  <c:v>4.0000000000000003E-5</c:v>
                </c:pt>
                <c:pt idx="22">
                  <c:v>5.0000000000000002E-5</c:v>
                </c:pt>
                <c:pt idx="23">
                  <c:v>6.0000000000000002E-5</c:v>
                </c:pt>
                <c:pt idx="24">
                  <c:v>6.9999999999999994E-5</c:v>
                </c:pt>
                <c:pt idx="25">
                  <c:v>8.0000000000000007E-5</c:v>
                </c:pt>
                <c:pt idx="26">
                  <c:v>9.0000000000000006E-5</c:v>
                </c:pt>
                <c:pt idx="27">
                  <c:v>1E-4</c:v>
                </c:pt>
              </c:numCache>
            </c:numRef>
          </c:xVal>
          <c:yVal>
            <c:numRef>
              <c:f>Sheet8!$P$2:$P$30</c:f>
              <c:numCache>
                <c:formatCode>0.00E+00</c:formatCode>
                <c:ptCount val="29"/>
                <c:pt idx="0">
                  <c:v>0.50124608000000004</c:v>
                </c:pt>
                <c:pt idx="1">
                  <c:v>0.50249215999999997</c:v>
                </c:pt>
                <c:pt idx="2">
                  <c:v>0.50373824</c:v>
                </c:pt>
                <c:pt idx="3">
                  <c:v>0.50498432000000004</c:v>
                </c:pt>
                <c:pt idx="4">
                  <c:v>0.44146431582358903</c:v>
                </c:pt>
                <c:pt idx="5">
                  <c:v>0.36971662949123302</c:v>
                </c:pt>
                <c:pt idx="6">
                  <c:v>0.31882430496812197</c:v>
                </c:pt>
                <c:pt idx="7">
                  <c:v>0.28096658157578902</c:v>
                </c:pt>
                <c:pt idx="8">
                  <c:v>0.251798592270641</c:v>
                </c:pt>
                <c:pt idx="9">
                  <c:v>0.22871341682652299</c:v>
                </c:pt>
                <c:pt idx="10">
                  <c:v>0.13168356732799</c:v>
                </c:pt>
                <c:pt idx="11">
                  <c:v>0.107647484161813</c:v>
                </c:pt>
                <c:pt idx="12">
                  <c:v>0.10185984257872401</c:v>
                </c:pt>
                <c:pt idx="13">
                  <c:v>0.10337157762887</c:v>
                </c:pt>
                <c:pt idx="14">
                  <c:v>0.108533000995635</c:v>
                </c:pt>
                <c:pt idx="15">
                  <c:v>0.115779960543324</c:v>
                </c:pt>
                <c:pt idx="16">
                  <c:v>0.124330380204091</c:v>
                </c:pt>
                <c:pt idx="17">
                  <c:v>0.13374977327357601</c:v>
                </c:pt>
                <c:pt idx="18">
                  <c:v>0.14377744772916401</c:v>
                </c:pt>
                <c:pt idx="19">
                  <c:v>0.25743638277931102</c:v>
                </c:pt>
                <c:pt idx="20">
                  <c:v>0.37839469446269303</c:v>
                </c:pt>
                <c:pt idx="21">
                  <c:v>0.501177850304384</c:v>
                </c:pt>
                <c:pt idx="22">
                  <c:v>0.62469094380939905</c:v>
                </c:pt>
                <c:pt idx="23">
                  <c:v>0.74856900614607502</c:v>
                </c:pt>
                <c:pt idx="24">
                  <c:v>0.87265562210084402</c:v>
                </c:pt>
                <c:pt idx="25">
                  <c:v>0.99687258406692103</c:v>
                </c:pt>
                <c:pt idx="26">
                  <c:v>1</c:v>
                </c:pt>
                <c:pt idx="27">
                  <c:v>1</c:v>
                </c:pt>
              </c:numCache>
            </c:numRef>
          </c:yVal>
          <c:smooth val="1"/>
          <c:extLst>
            <c:ext xmlns:c16="http://schemas.microsoft.com/office/drawing/2014/chart" uri="{C3380CC4-5D6E-409C-BE32-E72D297353CC}">
              <c16:uniqueId val="{00000002-7E1E-7F49-BDC9-D53638B18564}"/>
            </c:ext>
          </c:extLst>
        </c:ser>
        <c:ser>
          <c:idx val="3"/>
          <c:order val="3"/>
          <c:tx>
            <c:strRef>
              <c:f>Sheet8!$T$1</c:f>
              <c:strCache>
                <c:ptCount val="1"/>
                <c:pt idx="0">
                  <c:v>Kr</c:v>
                </c:pt>
              </c:strCache>
            </c:strRef>
          </c:tx>
          <c:marker>
            <c:symbol val="none"/>
          </c:marker>
          <c:xVal>
            <c:numRef>
              <c:f>Sheet8!$D$2:$D$30</c:f>
              <c:numCache>
                <c:formatCode>0.00E+00</c:formatCode>
                <c:ptCount val="29"/>
                <c:pt idx="0">
                  <c:v>9.9999999999999995E-8</c:v>
                </c:pt>
                <c:pt idx="1">
                  <c:v>1.9999999999999999E-7</c:v>
                </c:pt>
                <c:pt idx="2">
                  <c:v>2.9999999999999999E-7</c:v>
                </c:pt>
                <c:pt idx="3">
                  <c:v>3.9999999999999998E-7</c:v>
                </c:pt>
                <c:pt idx="4">
                  <c:v>4.9999999999999998E-7</c:v>
                </c:pt>
                <c:pt idx="5">
                  <c:v>5.9999999999999997E-7</c:v>
                </c:pt>
                <c:pt idx="6">
                  <c:v>6.9999999999999997E-7</c:v>
                </c:pt>
                <c:pt idx="7">
                  <c:v>7.9999999999999996E-7</c:v>
                </c:pt>
                <c:pt idx="8">
                  <c:v>8.9999999999999996E-7</c:v>
                </c:pt>
                <c:pt idx="9">
                  <c:v>9.9999999999999995E-7</c:v>
                </c:pt>
                <c:pt idx="10">
                  <c:v>1.9999999999999999E-6</c:v>
                </c:pt>
                <c:pt idx="11">
                  <c:v>3.0000000000000001E-6</c:v>
                </c:pt>
                <c:pt idx="12">
                  <c:v>3.9999999999999998E-6</c:v>
                </c:pt>
                <c:pt idx="13">
                  <c:v>5.0000000000000004E-6</c:v>
                </c:pt>
                <c:pt idx="14">
                  <c:v>6.0000000000000002E-6</c:v>
                </c:pt>
                <c:pt idx="15">
                  <c:v>6.9999999999999999E-6</c:v>
                </c:pt>
                <c:pt idx="16">
                  <c:v>7.9999999999999996E-6</c:v>
                </c:pt>
                <c:pt idx="17">
                  <c:v>9.0000000000000002E-6</c:v>
                </c:pt>
                <c:pt idx="18">
                  <c:v>1.0000000000000001E-5</c:v>
                </c:pt>
                <c:pt idx="19">
                  <c:v>2.0000000000000002E-5</c:v>
                </c:pt>
                <c:pt idx="20">
                  <c:v>3.0000000000000001E-5</c:v>
                </c:pt>
                <c:pt idx="21">
                  <c:v>4.0000000000000003E-5</c:v>
                </c:pt>
                <c:pt idx="22">
                  <c:v>5.0000000000000002E-5</c:v>
                </c:pt>
                <c:pt idx="23">
                  <c:v>6.0000000000000002E-5</c:v>
                </c:pt>
                <c:pt idx="24">
                  <c:v>6.9999999999999994E-5</c:v>
                </c:pt>
                <c:pt idx="25">
                  <c:v>8.0000000000000007E-5</c:v>
                </c:pt>
                <c:pt idx="26">
                  <c:v>9.0000000000000006E-5</c:v>
                </c:pt>
                <c:pt idx="27">
                  <c:v>1E-4</c:v>
                </c:pt>
              </c:numCache>
            </c:numRef>
          </c:xVal>
          <c:yVal>
            <c:numRef>
              <c:f>Sheet8!$T$2:$T$30</c:f>
              <c:numCache>
                <c:formatCode>0.00E+00</c:formatCode>
                <c:ptCount val="29"/>
                <c:pt idx="0">
                  <c:v>0.50270455999999997</c:v>
                </c:pt>
                <c:pt idx="1">
                  <c:v>0.50540912000000005</c:v>
                </c:pt>
                <c:pt idx="2">
                  <c:v>0.50811368000000001</c:v>
                </c:pt>
                <c:pt idx="3">
                  <c:v>0.485845228484657</c:v>
                </c:pt>
                <c:pt idx="4">
                  <c:v>0.39250535909997902</c:v>
                </c:pt>
                <c:pt idx="5">
                  <c:v>0.33118029951019401</c:v>
                </c:pt>
                <c:pt idx="6">
                  <c:v>0.288149416946061</c:v>
                </c:pt>
                <c:pt idx="7">
                  <c:v>0.25655239502296201</c:v>
                </c:pt>
                <c:pt idx="8">
                  <c:v>0.232577946860552</c:v>
                </c:pt>
                <c:pt idx="9">
                  <c:v>0.213939300330623</c:v>
                </c:pt>
                <c:pt idx="10">
                  <c:v>0.144940470945945</c:v>
                </c:pt>
                <c:pt idx="11">
                  <c:v>0.13997126115105299</c:v>
                </c:pt>
                <c:pt idx="12">
                  <c:v>0.15100945625360601</c:v>
                </c:pt>
                <c:pt idx="13">
                  <c:v>0.168450613315139</c:v>
                </c:pt>
                <c:pt idx="14">
                  <c:v>0.18909325135616001</c:v>
                </c:pt>
                <c:pt idx="15">
                  <c:v>0.211565307099747</c:v>
                </c:pt>
                <c:pt idx="16">
                  <c:v>0.23518074890743701</c:v>
                </c:pt>
                <c:pt idx="17">
                  <c:v>0.25955844809119599</c:v>
                </c:pt>
                <c:pt idx="18">
                  <c:v>0.28446972743820298</c:v>
                </c:pt>
                <c:pt idx="19">
                  <c:v>0.54532128449973505</c:v>
                </c:pt>
                <c:pt idx="20">
                  <c:v>0.81257580352024605</c:v>
                </c:pt>
                <c:pt idx="21">
                  <c:v>1</c:v>
                </c:pt>
                <c:pt idx="22">
                  <c:v>1</c:v>
                </c:pt>
                <c:pt idx="23">
                  <c:v>1</c:v>
                </c:pt>
                <c:pt idx="24">
                  <c:v>1</c:v>
                </c:pt>
                <c:pt idx="25">
                  <c:v>1</c:v>
                </c:pt>
                <c:pt idx="26">
                  <c:v>1</c:v>
                </c:pt>
                <c:pt idx="27">
                  <c:v>1</c:v>
                </c:pt>
              </c:numCache>
            </c:numRef>
          </c:yVal>
          <c:smooth val="1"/>
          <c:extLst>
            <c:ext xmlns:c16="http://schemas.microsoft.com/office/drawing/2014/chart" uri="{C3380CC4-5D6E-409C-BE32-E72D297353CC}">
              <c16:uniqueId val="{00000003-7E1E-7F49-BDC9-D53638B18564}"/>
            </c:ext>
          </c:extLst>
        </c:ser>
        <c:ser>
          <c:idx val="4"/>
          <c:order val="4"/>
          <c:tx>
            <c:strRef>
              <c:f>Sheet8!$X$1</c:f>
              <c:strCache>
                <c:ptCount val="1"/>
                <c:pt idx="0">
                  <c:v>Xe</c:v>
                </c:pt>
              </c:strCache>
            </c:strRef>
          </c:tx>
          <c:marker>
            <c:symbol val="none"/>
          </c:marker>
          <c:xVal>
            <c:numRef>
              <c:f>Sheet8!$D$2:$D$30</c:f>
              <c:numCache>
                <c:formatCode>0.00E+00</c:formatCode>
                <c:ptCount val="29"/>
                <c:pt idx="0">
                  <c:v>9.9999999999999995E-8</c:v>
                </c:pt>
                <c:pt idx="1">
                  <c:v>1.9999999999999999E-7</c:v>
                </c:pt>
                <c:pt idx="2">
                  <c:v>2.9999999999999999E-7</c:v>
                </c:pt>
                <c:pt idx="3">
                  <c:v>3.9999999999999998E-7</c:v>
                </c:pt>
                <c:pt idx="4">
                  <c:v>4.9999999999999998E-7</c:v>
                </c:pt>
                <c:pt idx="5">
                  <c:v>5.9999999999999997E-7</c:v>
                </c:pt>
                <c:pt idx="6">
                  <c:v>6.9999999999999997E-7</c:v>
                </c:pt>
                <c:pt idx="7">
                  <c:v>7.9999999999999996E-7</c:v>
                </c:pt>
                <c:pt idx="8">
                  <c:v>8.9999999999999996E-7</c:v>
                </c:pt>
                <c:pt idx="9">
                  <c:v>9.9999999999999995E-7</c:v>
                </c:pt>
                <c:pt idx="10">
                  <c:v>1.9999999999999999E-6</c:v>
                </c:pt>
                <c:pt idx="11">
                  <c:v>3.0000000000000001E-6</c:v>
                </c:pt>
                <c:pt idx="12">
                  <c:v>3.9999999999999998E-6</c:v>
                </c:pt>
                <c:pt idx="13">
                  <c:v>5.0000000000000004E-6</c:v>
                </c:pt>
                <c:pt idx="14">
                  <c:v>6.0000000000000002E-6</c:v>
                </c:pt>
                <c:pt idx="15">
                  <c:v>6.9999999999999999E-6</c:v>
                </c:pt>
                <c:pt idx="16">
                  <c:v>7.9999999999999996E-6</c:v>
                </c:pt>
                <c:pt idx="17">
                  <c:v>9.0000000000000002E-6</c:v>
                </c:pt>
                <c:pt idx="18">
                  <c:v>1.0000000000000001E-5</c:v>
                </c:pt>
                <c:pt idx="19">
                  <c:v>2.0000000000000002E-5</c:v>
                </c:pt>
                <c:pt idx="20">
                  <c:v>3.0000000000000001E-5</c:v>
                </c:pt>
                <c:pt idx="21">
                  <c:v>4.0000000000000003E-5</c:v>
                </c:pt>
                <c:pt idx="22">
                  <c:v>5.0000000000000002E-5</c:v>
                </c:pt>
                <c:pt idx="23">
                  <c:v>6.0000000000000002E-5</c:v>
                </c:pt>
                <c:pt idx="24">
                  <c:v>6.9999999999999994E-5</c:v>
                </c:pt>
                <c:pt idx="25">
                  <c:v>8.0000000000000007E-5</c:v>
                </c:pt>
                <c:pt idx="26">
                  <c:v>9.0000000000000006E-5</c:v>
                </c:pt>
                <c:pt idx="27">
                  <c:v>1E-4</c:v>
                </c:pt>
              </c:numCache>
            </c:numRef>
          </c:xVal>
          <c:yVal>
            <c:numRef>
              <c:f>Sheet8!$X$2:$X$30</c:f>
              <c:numCache>
                <c:formatCode>0.00E+00</c:formatCode>
                <c:ptCount val="29"/>
                <c:pt idx="0">
                  <c:v>0.50295944000000004</c:v>
                </c:pt>
                <c:pt idx="1">
                  <c:v>0.50591887999999996</c:v>
                </c:pt>
                <c:pt idx="2">
                  <c:v>0.46103897198032101</c:v>
                </c:pt>
                <c:pt idx="3">
                  <c:v>0.34994565208601602</c:v>
                </c:pt>
                <c:pt idx="4">
                  <c:v>0.28447343614943299</c:v>
                </c:pt>
                <c:pt idx="5">
                  <c:v>0.24181177219171099</c:v>
                </c:pt>
                <c:pt idx="6">
                  <c:v>0.21218470936476699</c:v>
                </c:pt>
                <c:pt idx="7">
                  <c:v>0.19070427224455799</c:v>
                </c:pt>
                <c:pt idx="8">
                  <c:v>0.174654918928841</c:v>
                </c:pt>
                <c:pt idx="9">
                  <c:v>0.162407324276267</c:v>
                </c:pt>
                <c:pt idx="10">
                  <c:v>0.12357006833968399</c:v>
                </c:pt>
                <c:pt idx="11">
                  <c:v>0.130353916360823</c:v>
                </c:pt>
                <c:pt idx="12">
                  <c:v>0.14854304037139199</c:v>
                </c:pt>
                <c:pt idx="13">
                  <c:v>0.17129427477773401</c:v>
                </c:pt>
                <c:pt idx="14">
                  <c:v>0.196326564381962</c:v>
                </c:pt>
                <c:pt idx="15">
                  <c:v>0.22266231409926701</c:v>
                </c:pt>
                <c:pt idx="16">
                  <c:v>0.249812726387247</c:v>
                </c:pt>
                <c:pt idx="17">
                  <c:v>0.277506247055675</c:v>
                </c:pt>
                <c:pt idx="18">
                  <c:v>0.30557994359041701</c:v>
                </c:pt>
                <c:pt idx="19">
                  <c:v>0.594680777996759</c:v>
                </c:pt>
                <c:pt idx="20">
                  <c:v>0.88834372279887297</c:v>
                </c:pt>
                <c:pt idx="21">
                  <c:v>1</c:v>
                </c:pt>
                <c:pt idx="22">
                  <c:v>1</c:v>
                </c:pt>
                <c:pt idx="23">
                  <c:v>1</c:v>
                </c:pt>
                <c:pt idx="24">
                  <c:v>1</c:v>
                </c:pt>
                <c:pt idx="25">
                  <c:v>1</c:v>
                </c:pt>
                <c:pt idx="26">
                  <c:v>1</c:v>
                </c:pt>
                <c:pt idx="27">
                  <c:v>1</c:v>
                </c:pt>
              </c:numCache>
            </c:numRef>
          </c:yVal>
          <c:smooth val="1"/>
          <c:extLst>
            <c:ext xmlns:c16="http://schemas.microsoft.com/office/drawing/2014/chart" uri="{C3380CC4-5D6E-409C-BE32-E72D297353CC}">
              <c16:uniqueId val="{00000004-7E1E-7F49-BDC9-D53638B18564}"/>
            </c:ext>
          </c:extLst>
        </c:ser>
        <c:dLbls>
          <c:showLegendKey val="0"/>
          <c:showVal val="0"/>
          <c:showCatName val="0"/>
          <c:showSerName val="0"/>
          <c:showPercent val="0"/>
          <c:showBubbleSize val="0"/>
        </c:dLbls>
        <c:axId val="-2044137976"/>
        <c:axId val="-2044131784"/>
      </c:scatterChart>
      <c:valAx>
        <c:axId val="-2044137976"/>
        <c:scaling>
          <c:logBase val="10"/>
          <c:orientation val="minMax"/>
          <c:max val="5.0000000000000002E-5"/>
          <c:min val="1.9999999999999999E-7"/>
        </c:scaling>
        <c:delete val="0"/>
        <c:axPos val="b"/>
        <c:title>
          <c:tx>
            <c:rich>
              <a:bodyPr/>
              <a:lstStyle/>
              <a:p>
                <a:pPr>
                  <a:defRPr sz="800">
                    <a:latin typeface="Times"/>
                  </a:defRPr>
                </a:pPr>
                <a:r>
                  <a:rPr lang="en-US" sz="800">
                    <a:latin typeface="Times"/>
                  </a:rPr>
                  <a:t>Pressure</a:t>
                </a:r>
                <a:r>
                  <a:rPr lang="en-US" sz="800" baseline="0">
                    <a:latin typeface="Times"/>
                  </a:rPr>
                  <a:t> in the LEBT (Torr)</a:t>
                </a:r>
                <a:endParaRPr lang="en-US" sz="800">
                  <a:latin typeface="Times"/>
                </a:endParaRPr>
              </a:p>
            </c:rich>
          </c:tx>
          <c:overlay val="0"/>
        </c:title>
        <c:numFmt formatCode="0.00E+00" sourceLinked="1"/>
        <c:majorTickMark val="out"/>
        <c:minorTickMark val="none"/>
        <c:tickLblPos val="nextTo"/>
        <c:txPr>
          <a:bodyPr/>
          <a:lstStyle/>
          <a:p>
            <a:pPr>
              <a:defRPr sz="800">
                <a:latin typeface="Times"/>
              </a:defRPr>
            </a:pPr>
            <a:endParaRPr lang="en-US"/>
          </a:p>
        </c:txPr>
        <c:crossAx val="-2044131784"/>
        <c:crosses val="autoZero"/>
        <c:crossBetween val="midCat"/>
      </c:valAx>
      <c:valAx>
        <c:axId val="-2044131784"/>
        <c:scaling>
          <c:orientation val="minMax"/>
          <c:max val="0.51"/>
          <c:min val="0"/>
        </c:scaling>
        <c:delete val="0"/>
        <c:axPos val="l"/>
        <c:majorGridlines/>
        <c:title>
          <c:tx>
            <c:rich>
              <a:bodyPr rot="-5400000" vert="horz"/>
              <a:lstStyle/>
              <a:p>
                <a:pPr>
                  <a:defRPr sz="800">
                    <a:latin typeface="Times"/>
                  </a:defRPr>
                </a:pPr>
                <a:r>
                  <a:rPr lang="en-US" sz="800" baseline="0">
                    <a:latin typeface="Times"/>
                  </a:rPr>
                  <a:t>Total Losses</a:t>
                </a:r>
                <a:endParaRPr lang="en-US" sz="800">
                  <a:latin typeface="Times"/>
                </a:endParaRPr>
              </a:p>
            </c:rich>
          </c:tx>
          <c:overlay val="0"/>
        </c:title>
        <c:numFmt formatCode="#,##0.00" sourceLinked="0"/>
        <c:majorTickMark val="out"/>
        <c:minorTickMark val="none"/>
        <c:tickLblPos val="nextTo"/>
        <c:txPr>
          <a:bodyPr/>
          <a:lstStyle/>
          <a:p>
            <a:pPr>
              <a:defRPr sz="800">
                <a:latin typeface="Times"/>
              </a:defRPr>
            </a:pPr>
            <a:endParaRPr lang="en-US"/>
          </a:p>
        </c:txPr>
        <c:crossAx val="-2044137976"/>
        <c:crossesAt val="0"/>
        <c:crossBetween val="midCat"/>
      </c:valAx>
    </c:plotArea>
    <c:legend>
      <c:legendPos val="b"/>
      <c:layout>
        <c:manualLayout>
          <c:xMode val="edge"/>
          <c:yMode val="edge"/>
          <c:x val="9.5959595959595897E-2"/>
          <c:y val="0.87276395427034303"/>
          <c:w val="0.80808080808080796"/>
          <c:h val="0.107061197041022"/>
        </c:manualLayout>
      </c:layout>
      <c:overlay val="0"/>
      <c:txPr>
        <a:bodyPr/>
        <a:lstStyle/>
        <a:p>
          <a:pPr>
            <a:defRPr sz="800">
              <a:latin typeface="Times"/>
            </a:defRPr>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Integrated Current Comparison</a:t>
            </a:r>
          </a:p>
        </c:rich>
      </c:tx>
      <c:layout>
        <c:manualLayout>
          <c:xMode val="edge"/>
          <c:yMode val="edge"/>
          <c:x val="0.38621219239532378"/>
          <c:y val="1.2117962159516275E-2"/>
        </c:manualLayout>
      </c:layout>
      <c:overlay val="0"/>
    </c:title>
    <c:autoTitleDeleted val="0"/>
    <c:plotArea>
      <c:layout>
        <c:manualLayout>
          <c:layoutTarget val="inner"/>
          <c:xMode val="edge"/>
          <c:yMode val="edge"/>
          <c:x val="0.19770168125277793"/>
          <c:y val="0.15462826867012142"/>
          <c:w val="0.7441877791591841"/>
          <c:h val="0.69836379658318881"/>
        </c:manualLayout>
      </c:layout>
      <c:scatterChart>
        <c:scatterStyle val="lineMarker"/>
        <c:varyColors val="0"/>
        <c:ser>
          <c:idx val="6"/>
          <c:order val="2"/>
          <c:tx>
            <c:strRef>
              <c:f>'Chart FY 2010-present'!$K$4</c:f>
              <c:strCache>
                <c:ptCount val="1"/>
                <c:pt idx="0">
                  <c:v>FY 2017</c:v>
                </c:pt>
              </c:strCache>
            </c:strRef>
          </c:tx>
          <c:spPr>
            <a:ln>
              <a:solidFill>
                <a:srgbClr val="FF0000"/>
              </a:solidFill>
            </a:ln>
          </c:spPr>
          <c:marker>
            <c:symbol val="none"/>
          </c:marker>
          <c:xVal>
            <c:numRef>
              <c:f>'Chart FY 2010-present'!$C$5:$C$186</c:f>
              <c:numCache>
                <c:formatCode>0</c:formatCode>
                <c:ptCount val="18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numCache>
            </c:numRef>
          </c:xVal>
          <c:yVal>
            <c:numRef>
              <c:f>'Chart FY 2010-present'!$K$5:$K$186</c:f>
              <c:numCache>
                <c:formatCode>0.0</c:formatCode>
                <c:ptCount val="182"/>
                <c:pt idx="0">
                  <c:v>982.36166795622603</c:v>
                </c:pt>
                <c:pt idx="1">
                  <c:v>3652.4520438453501</c:v>
                </c:pt>
                <c:pt idx="2">
                  <c:v>6911.0677076008596</c:v>
                </c:pt>
                <c:pt idx="3">
                  <c:v>10343.188343658399</c:v>
                </c:pt>
                <c:pt idx="4">
                  <c:v>13917.015006038</c:v>
                </c:pt>
                <c:pt idx="5">
                  <c:v>17340.492987433699</c:v>
                </c:pt>
                <c:pt idx="6">
                  <c:v>20898.593606393999</c:v>
                </c:pt>
                <c:pt idx="7">
                  <c:v>24460.309082799598</c:v>
                </c:pt>
                <c:pt idx="8">
                  <c:v>27966.742457202101</c:v>
                </c:pt>
                <c:pt idx="9">
                  <c:v>31032.431323168399</c:v>
                </c:pt>
                <c:pt idx="10">
                  <c:v>34184.648162817997</c:v>
                </c:pt>
                <c:pt idx="11">
                  <c:v>37794.852647079002</c:v>
                </c:pt>
                <c:pt idx="12">
                  <c:v>41403.649177751897</c:v>
                </c:pt>
                <c:pt idx="13">
                  <c:v>45016.768395219297</c:v>
                </c:pt>
                <c:pt idx="14">
                  <c:v>48612.843989859197</c:v>
                </c:pt>
                <c:pt idx="15">
                  <c:v>52244.679355647197</c:v>
                </c:pt>
                <c:pt idx="16">
                  <c:v>55564.876612363601</c:v>
                </c:pt>
                <c:pt idx="17">
                  <c:v>59189.145912030202</c:v>
                </c:pt>
                <c:pt idx="18">
                  <c:v>62829.593930595402</c:v>
                </c:pt>
                <c:pt idx="19">
                  <c:v>66488.884344878505</c:v>
                </c:pt>
                <c:pt idx="20">
                  <c:v>70152.899728139004</c:v>
                </c:pt>
                <c:pt idx="21">
                  <c:v>73839.257529086593</c:v>
                </c:pt>
                <c:pt idx="22">
                  <c:v>76740.637516961695</c:v>
                </c:pt>
                <c:pt idx="23">
                  <c:v>80075.812180819805</c:v>
                </c:pt>
                <c:pt idx="24">
                  <c:v>83316.155730746701</c:v>
                </c:pt>
                <c:pt idx="25">
                  <c:v>86449.817410402306</c:v>
                </c:pt>
                <c:pt idx="26">
                  <c:v>89991.190601028604</c:v>
                </c:pt>
                <c:pt idx="27">
                  <c:v>93225.949846375996</c:v>
                </c:pt>
                <c:pt idx="28">
                  <c:v>96735.2688056482</c:v>
                </c:pt>
                <c:pt idx="29">
                  <c:v>100323.951696634</c:v>
                </c:pt>
                <c:pt idx="30">
                  <c:v>103927.309267013</c:v>
                </c:pt>
                <c:pt idx="31">
                  <c:v>107458.07743161199</c:v>
                </c:pt>
                <c:pt idx="32">
                  <c:v>111064.462092021</c:v>
                </c:pt>
                <c:pt idx="33">
                  <c:v>114645.92377417099</c:v>
                </c:pt>
                <c:pt idx="34">
                  <c:v>118202.20402862701</c:v>
                </c:pt>
                <c:pt idx="35">
                  <c:v>121794.325177017</c:v>
                </c:pt>
                <c:pt idx="36">
                  <c:v>124771.80598673801</c:v>
                </c:pt>
                <c:pt idx="37">
                  <c:v>128414.094694064</c:v>
                </c:pt>
                <c:pt idx="38">
                  <c:v>131484.01515356201</c:v>
                </c:pt>
                <c:pt idx="39">
                  <c:v>135105.81818599801</c:v>
                </c:pt>
                <c:pt idx="40">
                  <c:v>138736.16888698601</c:v>
                </c:pt>
                <c:pt idx="41">
                  <c:v>142448.761765264</c:v>
                </c:pt>
                <c:pt idx="42">
                  <c:v>146176.61921493601</c:v>
                </c:pt>
                <c:pt idx="43">
                  <c:v>149843.14838765899</c:v>
                </c:pt>
                <c:pt idx="44">
                  <c:v>153434.722949488</c:v>
                </c:pt>
                <c:pt idx="45">
                  <c:v>156268.07897065699</c:v>
                </c:pt>
                <c:pt idx="46">
                  <c:v>159846.523227347</c:v>
                </c:pt>
                <c:pt idx="47">
                  <c:v>163531.644800846</c:v>
                </c:pt>
                <c:pt idx="48">
                  <c:v>167181.10159225701</c:v>
                </c:pt>
                <c:pt idx="49">
                  <c:v>170764.82045523101</c:v>
                </c:pt>
                <c:pt idx="50">
                  <c:v>174325.87448313701</c:v>
                </c:pt>
                <c:pt idx="51">
                  <c:v>177917.95367603301</c:v>
                </c:pt>
                <c:pt idx="52">
                  <c:v>181148.683532622</c:v>
                </c:pt>
                <c:pt idx="53">
                  <c:v>184747.83227238699</c:v>
                </c:pt>
                <c:pt idx="54">
                  <c:v>188016.34910681</c:v>
                </c:pt>
                <c:pt idx="55">
                  <c:v>191317.78748657001</c:v>
                </c:pt>
                <c:pt idx="56">
                  <c:v>194802.86886712699</c:v>
                </c:pt>
                <c:pt idx="57">
                  <c:v>198152.11676276801</c:v>
                </c:pt>
                <c:pt idx="58">
                  <c:v>201674.655114177</c:v>
                </c:pt>
                <c:pt idx="59">
                  <c:v>204830.83989024299</c:v>
                </c:pt>
                <c:pt idx="60">
                  <c:v>208209.26286641799</c:v>
                </c:pt>
                <c:pt idx="61">
                  <c:v>211726.07276938</c:v>
                </c:pt>
                <c:pt idx="62">
                  <c:v>214516.01696398301</c:v>
                </c:pt>
                <c:pt idx="63">
                  <c:v>217278.189967468</c:v>
                </c:pt>
                <c:pt idx="64">
                  <c:v>220786.45605837699</c:v>
                </c:pt>
                <c:pt idx="65">
                  <c:v>224310.09818463001</c:v>
                </c:pt>
                <c:pt idx="66">
                  <c:v>227829.627970473</c:v>
                </c:pt>
                <c:pt idx="67">
                  <c:v>230705.76896448201</c:v>
                </c:pt>
                <c:pt idx="68">
                  <c:v>234167.266667672</c:v>
                </c:pt>
                <c:pt idx="69">
                  <c:v>237285.205639308</c:v>
                </c:pt>
                <c:pt idx="70">
                  <c:v>240563.07354231999</c:v>
                </c:pt>
                <c:pt idx="71">
                  <c:v>244037.937026464</c:v>
                </c:pt>
                <c:pt idx="72">
                  <c:v>247290.23999999999</c:v>
                </c:pt>
                <c:pt idx="73">
                  <c:v>250463.17</c:v>
                </c:pt>
                <c:pt idx="74">
                  <c:v>252347.98</c:v>
                </c:pt>
                <c:pt idx="75">
                  <c:v>255494.71</c:v>
                </c:pt>
                <c:pt idx="76">
                  <c:v>258691.438112476</c:v>
                </c:pt>
                <c:pt idx="77">
                  <c:v>261990.68364600901</c:v>
                </c:pt>
                <c:pt idx="78">
                  <c:v>265384.44736387598</c:v>
                </c:pt>
                <c:pt idx="79">
                  <c:v>268756.13365553401</c:v>
                </c:pt>
                <c:pt idx="80">
                  <c:v>272131.514355844</c:v>
                </c:pt>
                <c:pt idx="81">
                  <c:v>275177.30508959002</c:v>
                </c:pt>
                <c:pt idx="82">
                  <c:v>278674.62074566301</c:v>
                </c:pt>
                <c:pt idx="83">
                  <c:v>280830.77592620498</c:v>
                </c:pt>
                <c:pt idx="84">
                  <c:v>284162.42458426597</c:v>
                </c:pt>
                <c:pt idx="85">
                  <c:v>287649.78424603899</c:v>
                </c:pt>
                <c:pt idx="86">
                  <c:v>290396.09497438202</c:v>
                </c:pt>
                <c:pt idx="87">
                  <c:v>293856.62238350598</c:v>
                </c:pt>
                <c:pt idx="88">
                  <c:v>297350.06798733003</c:v>
                </c:pt>
                <c:pt idx="89">
                  <c:v>300883.46388060902</c:v>
                </c:pt>
                <c:pt idx="90">
                  <c:v>303668.04624620598</c:v>
                </c:pt>
                <c:pt idx="91">
                  <c:v>306732.70478168997</c:v>
                </c:pt>
                <c:pt idx="92">
                  <c:v>309952.87302030501</c:v>
                </c:pt>
                <c:pt idx="93">
                  <c:v>313474.03559039999</c:v>
                </c:pt>
                <c:pt idx="94">
                  <c:v>316930.90959913499</c:v>
                </c:pt>
                <c:pt idx="95">
                  <c:v>320441.39694434899</c:v>
                </c:pt>
                <c:pt idx="96">
                  <c:v>323947.92894094298</c:v>
                </c:pt>
                <c:pt idx="97">
                  <c:v>327167.03624578402</c:v>
                </c:pt>
                <c:pt idx="98">
                  <c:v>330401.05522037903</c:v>
                </c:pt>
                <c:pt idx="99">
                  <c:v>333564.24563221599</c:v>
                </c:pt>
                <c:pt idx="100">
                  <c:v>337101.068927927</c:v>
                </c:pt>
                <c:pt idx="101">
                  <c:v>340572.14315816801</c:v>
                </c:pt>
                <c:pt idx="102">
                  <c:v>344094.79337996599</c:v>
                </c:pt>
                <c:pt idx="103">
                  <c:v>347567.03074467398</c:v>
                </c:pt>
                <c:pt idx="104">
                  <c:v>350870.99384678702</c:v>
                </c:pt>
                <c:pt idx="105">
                  <c:v>354344.35646685498</c:v>
                </c:pt>
                <c:pt idx="106">
                  <c:v>357760.19618550799</c:v>
                </c:pt>
                <c:pt idx="107">
                  <c:v>361295.95831690199</c:v>
                </c:pt>
                <c:pt idx="108">
                  <c:v>364822.67462205503</c:v>
                </c:pt>
                <c:pt idx="109">
                  <c:v>368319.387255379</c:v>
                </c:pt>
                <c:pt idx="110">
                  <c:v>371870.156379472</c:v>
                </c:pt>
                <c:pt idx="111">
                  <c:v>375366.015927887</c:v>
                </c:pt>
                <c:pt idx="112">
                  <c:v>378928.274457703</c:v>
                </c:pt>
                <c:pt idx="113">
                  <c:v>380866.423326299</c:v>
                </c:pt>
                <c:pt idx="114">
                  <c:v>383440.96840534097</c:v>
                </c:pt>
                <c:pt idx="115">
                  <c:v>386911.07145183202</c:v>
                </c:pt>
                <c:pt idx="116">
                  <c:v>390476.76226069703</c:v>
                </c:pt>
                <c:pt idx="117">
                  <c:v>393115.29579423898</c:v>
                </c:pt>
                <c:pt idx="118">
                  <c:v>394696.71519524598</c:v>
                </c:pt>
                <c:pt idx="119">
                  <c:v>398037.48667754303</c:v>
                </c:pt>
                <c:pt idx="120">
                  <c:v>401497.72031061799</c:v>
                </c:pt>
                <c:pt idx="121">
                  <c:v>404940.14531379403</c:v>
                </c:pt>
                <c:pt idx="122">
                  <c:v>408244.63141208701</c:v>
                </c:pt>
                <c:pt idx="123">
                  <c:v>410629.18518940097</c:v>
                </c:pt>
                <c:pt idx="124">
                  <c:v>414187.76669027098</c:v>
                </c:pt>
                <c:pt idx="125">
                  <c:v>417743.33387446502</c:v>
                </c:pt>
                <c:pt idx="126">
                  <c:v>421268.95875361399</c:v>
                </c:pt>
                <c:pt idx="127">
                  <c:v>424823.269975501</c:v>
                </c:pt>
                <c:pt idx="128">
                  <c:v>427870.81759041699</c:v>
                </c:pt>
                <c:pt idx="129">
                  <c:v>431446.03426153498</c:v>
                </c:pt>
                <c:pt idx="130">
                  <c:v>435023.15526300599</c:v>
                </c:pt>
                <c:pt idx="131">
                  <c:v>438594.249464455</c:v>
                </c:pt>
                <c:pt idx="132">
                  <c:v>442175.658553352</c:v>
                </c:pt>
                <c:pt idx="133">
                  <c:v>445757.87553578801</c:v>
                </c:pt>
                <c:pt idx="134">
                  <c:v>449068.98338541901</c:v>
                </c:pt>
                <c:pt idx="135">
                  <c:v>452626.38784380001</c:v>
                </c:pt>
                <c:pt idx="136">
                  <c:v>456196.849231867</c:v>
                </c:pt>
                <c:pt idx="137">
                  <c:v>459771.30361902103</c:v>
                </c:pt>
                <c:pt idx="138">
                  <c:v>462891.086587845</c:v>
                </c:pt>
                <c:pt idx="139">
                  <c:v>465203.46728157002</c:v>
                </c:pt>
                <c:pt idx="140">
                  <c:v>467553.02356883098</c:v>
                </c:pt>
                <c:pt idx="141">
                  <c:v>471030.16977451602</c:v>
                </c:pt>
                <c:pt idx="142">
                  <c:v>474523.06104253797</c:v>
                </c:pt>
                <c:pt idx="143">
                  <c:v>478058.718304754</c:v>
                </c:pt>
                <c:pt idx="144">
                  <c:v>481612.31340724998</c:v>
                </c:pt>
                <c:pt idx="145">
                  <c:v>485194.16641717398</c:v>
                </c:pt>
                <c:pt idx="146">
                  <c:v>488765.95428934501</c:v>
                </c:pt>
                <c:pt idx="147">
                  <c:v>492073.57847969502</c:v>
                </c:pt>
                <c:pt idx="148">
                  <c:v>493128.546573637</c:v>
                </c:pt>
                <c:pt idx="149">
                  <c:v>493128.546573637</c:v>
                </c:pt>
                <c:pt idx="150">
                  <c:v>493128.546573637</c:v>
                </c:pt>
                <c:pt idx="151">
                  <c:v>493128.546573637</c:v>
                </c:pt>
                <c:pt idx="152">
                  <c:v>493128.546573637</c:v>
                </c:pt>
                <c:pt idx="153">
                  <c:v>493128.546573637</c:v>
                </c:pt>
                <c:pt idx="154">
                  <c:v>495079.71271764202</c:v>
                </c:pt>
                <c:pt idx="155">
                  <c:v>498117.74111372599</c:v>
                </c:pt>
                <c:pt idx="156">
                  <c:v>501766.36336630298</c:v>
                </c:pt>
                <c:pt idx="157">
                  <c:v>505485.18536756898</c:v>
                </c:pt>
                <c:pt idx="158">
                  <c:v>509222.357231209</c:v>
                </c:pt>
                <c:pt idx="159">
                  <c:v>512959.26240591699</c:v>
                </c:pt>
                <c:pt idx="160">
                  <c:v>514959.539985543</c:v>
                </c:pt>
                <c:pt idx="161">
                  <c:v>517026.75598809501</c:v>
                </c:pt>
                <c:pt idx="162">
                  <c:v>519801.20565492299</c:v>
                </c:pt>
                <c:pt idx="163">
                  <c:v>523388.41588552302</c:v>
                </c:pt>
                <c:pt idx="164">
                  <c:v>527112.53082851402</c:v>
                </c:pt>
                <c:pt idx="165">
                  <c:v>530840.643516663</c:v>
                </c:pt>
                <c:pt idx="166">
                  <c:v>534734.17006064195</c:v>
                </c:pt>
                <c:pt idx="167">
                  <c:v>538457.29518164205</c:v>
                </c:pt>
                <c:pt idx="168">
                  <c:v>541802.38895420602</c:v>
                </c:pt>
                <c:pt idx="169">
                  <c:v>544177.45274189196</c:v>
                </c:pt>
                <c:pt idx="170">
                  <c:v>546096.680699302</c:v>
                </c:pt>
                <c:pt idx="171">
                  <c:v>547242.31467880297</c:v>
                </c:pt>
                <c:pt idx="172">
                  <c:v>550364.79377881705</c:v>
                </c:pt>
                <c:pt idx="173">
                  <c:v>553704.51649086003</c:v>
                </c:pt>
                <c:pt idx="174">
                  <c:v>556149.30647197599</c:v>
                </c:pt>
                <c:pt idx="175">
                  <c:v>558304.06782285904</c:v>
                </c:pt>
                <c:pt idx="176">
                  <c:v>561692.04467695602</c:v>
                </c:pt>
                <c:pt idx="177">
                  <c:v>564733.92650392</c:v>
                </c:pt>
                <c:pt idx="178">
                  <c:v>568380.81922124198</c:v>
                </c:pt>
                <c:pt idx="179">
                  <c:v>572217.55194855598</c:v>
                </c:pt>
                <c:pt idx="180">
                  <c:v>575378.79382522602</c:v>
                </c:pt>
                <c:pt idx="181">
                  <c:v>576694.88598361996</c:v>
                </c:pt>
              </c:numCache>
            </c:numRef>
          </c:yVal>
          <c:smooth val="0"/>
          <c:extLst>
            <c:ext xmlns:c16="http://schemas.microsoft.com/office/drawing/2014/chart" uri="{C3380CC4-5D6E-409C-BE32-E72D297353CC}">
              <c16:uniqueId val="{00000000-765B-6E47-BB39-DE98B16178CD}"/>
            </c:ext>
          </c:extLst>
        </c:ser>
        <c:ser>
          <c:idx val="0"/>
          <c:order val="3"/>
          <c:tx>
            <c:v>FY 2018</c:v>
          </c:tx>
          <c:spPr>
            <a:ln>
              <a:solidFill>
                <a:srgbClr val="00B050"/>
              </a:solidFill>
            </a:ln>
          </c:spPr>
          <c:marker>
            <c:symbol val="none"/>
          </c:marker>
          <c:xVal>
            <c:numRef>
              <c:f>'Chart FY 2010-present'!$C$5:$C$232</c:f>
              <c:numCache>
                <c:formatCode>0</c:formatCode>
                <c:ptCount val="2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numCache>
            </c:numRef>
          </c:xVal>
          <c:yVal>
            <c:numRef>
              <c:f>'Chart FY 2010-present'!$L$5:$L$234</c:f>
              <c:numCache>
                <c:formatCode>0.0</c:formatCode>
                <c:ptCount val="230"/>
                <c:pt idx="0">
                  <c:v>351.05635087220401</c:v>
                </c:pt>
                <c:pt idx="1">
                  <c:v>2234.3913096430902</c:v>
                </c:pt>
                <c:pt idx="2">
                  <c:v>4838.2255083521104</c:v>
                </c:pt>
                <c:pt idx="3">
                  <c:v>8012.0605077848904</c:v>
                </c:pt>
                <c:pt idx="4">
                  <c:v>11583.924441982301</c:v>
                </c:pt>
                <c:pt idx="5">
                  <c:v>15430.718391742101</c:v>
                </c:pt>
                <c:pt idx="6">
                  <c:v>19173.929650472601</c:v>
                </c:pt>
                <c:pt idx="7">
                  <c:v>23104.6247429797</c:v>
                </c:pt>
                <c:pt idx="8">
                  <c:v>27116.8265095514</c:v>
                </c:pt>
                <c:pt idx="9">
                  <c:v>31149.6575034458</c:v>
                </c:pt>
                <c:pt idx="10">
                  <c:v>35147.997434678196</c:v>
                </c:pt>
                <c:pt idx="11">
                  <c:v>37909.945055009703</c:v>
                </c:pt>
                <c:pt idx="12">
                  <c:v>39382.453268653502</c:v>
                </c:pt>
                <c:pt idx="13">
                  <c:v>42423.209258598297</c:v>
                </c:pt>
                <c:pt idx="14">
                  <c:v>45175.345066912603</c:v>
                </c:pt>
                <c:pt idx="15">
                  <c:v>48996.952300450401</c:v>
                </c:pt>
                <c:pt idx="16">
                  <c:v>52812.815310259502</c:v>
                </c:pt>
                <c:pt idx="17">
                  <c:v>56580.752385140797</c:v>
                </c:pt>
                <c:pt idx="18">
                  <c:v>59627.924033126597</c:v>
                </c:pt>
                <c:pt idx="19">
                  <c:v>63390.2162462181</c:v>
                </c:pt>
                <c:pt idx="20">
                  <c:v>67239.656018604001</c:v>
                </c:pt>
                <c:pt idx="21">
                  <c:v>71072.9510815182</c:v>
                </c:pt>
                <c:pt idx="22">
                  <c:v>73405.011582046194</c:v>
                </c:pt>
                <c:pt idx="23">
                  <c:v>73405.011582046194</c:v>
                </c:pt>
                <c:pt idx="24">
                  <c:v>74665.261009901602</c:v>
                </c:pt>
                <c:pt idx="25">
                  <c:v>78560.713706382303</c:v>
                </c:pt>
                <c:pt idx="26">
                  <c:v>82450.248969496693</c:v>
                </c:pt>
                <c:pt idx="27">
                  <c:v>86353.913874873804</c:v>
                </c:pt>
                <c:pt idx="28">
                  <c:v>89715.561442835999</c:v>
                </c:pt>
                <c:pt idx="29">
                  <c:v>93187.670061241399</c:v>
                </c:pt>
                <c:pt idx="30">
                  <c:v>96767.273243143398</c:v>
                </c:pt>
                <c:pt idx="31">
                  <c:v>99411.686735814699</c:v>
                </c:pt>
                <c:pt idx="32">
                  <c:v>103090.67017623001</c:v>
                </c:pt>
                <c:pt idx="33">
                  <c:v>105965.04004482301</c:v>
                </c:pt>
                <c:pt idx="34">
                  <c:v>109812.557178399</c:v>
                </c:pt>
                <c:pt idx="35">
                  <c:v>113244.834279551</c:v>
                </c:pt>
                <c:pt idx="36">
                  <c:v>116734.803449582</c:v>
                </c:pt>
                <c:pt idx="37">
                  <c:v>119643.519862473</c:v>
                </c:pt>
                <c:pt idx="38">
                  <c:v>119643.519862473</c:v>
                </c:pt>
                <c:pt idx="39">
                  <c:v>119643.519862473</c:v>
                </c:pt>
                <c:pt idx="40">
                  <c:v>119643.519862473</c:v>
                </c:pt>
                <c:pt idx="41">
                  <c:v>120739.666426208</c:v>
                </c:pt>
                <c:pt idx="42">
                  <c:v>124403.492076159</c:v>
                </c:pt>
                <c:pt idx="43">
                  <c:v>128147.083485927</c:v>
                </c:pt>
                <c:pt idx="44">
                  <c:v>131695.194508188</c:v>
                </c:pt>
                <c:pt idx="45">
                  <c:v>135449.81163397501</c:v>
                </c:pt>
                <c:pt idx="46">
                  <c:v>136754.44853391801</c:v>
                </c:pt>
                <c:pt idx="47">
                  <c:v>137414.61426408999</c:v>
                </c:pt>
                <c:pt idx="48">
                  <c:v>140443.360510556</c:v>
                </c:pt>
                <c:pt idx="49">
                  <c:v>144174.13811521701</c:v>
                </c:pt>
                <c:pt idx="50">
                  <c:v>147998.439402413</c:v>
                </c:pt>
                <c:pt idx="51">
                  <c:v>151848.64413811901</c:v>
                </c:pt>
                <c:pt idx="52">
                  <c:v>155712.59454271899</c:v>
                </c:pt>
                <c:pt idx="53">
                  <c:v>159587.94051274401</c:v>
                </c:pt>
                <c:pt idx="54">
                  <c:v>163435.34414080001</c:v>
                </c:pt>
                <c:pt idx="55">
                  <c:v>167191.21906846901</c:v>
                </c:pt>
                <c:pt idx="56">
                  <c:v>170663.927051523</c:v>
                </c:pt>
                <c:pt idx="57">
                  <c:v>174517.97410166499</c:v>
                </c:pt>
                <c:pt idx="58">
                  <c:v>178116.377686013</c:v>
                </c:pt>
                <c:pt idx="59">
                  <c:v>181975.90695534099</c:v>
                </c:pt>
                <c:pt idx="60">
                  <c:v>185697.02417725101</c:v>
                </c:pt>
                <c:pt idx="61">
                  <c:v>188976.389628281</c:v>
                </c:pt>
                <c:pt idx="62">
                  <c:v>190813.68924145601</c:v>
                </c:pt>
                <c:pt idx="63">
                  <c:v>194027.76025363899</c:v>
                </c:pt>
                <c:pt idx="64">
                  <c:v>197766.886736796</c:v>
                </c:pt>
                <c:pt idx="65">
                  <c:v>201456.197624172</c:v>
                </c:pt>
                <c:pt idx="66">
                  <c:v>205310.119265599</c:v>
                </c:pt>
                <c:pt idx="67">
                  <c:v>208197.59951882201</c:v>
                </c:pt>
                <c:pt idx="68">
                  <c:v>211881.08469972399</c:v>
                </c:pt>
                <c:pt idx="69">
                  <c:v>215731.78009232201</c:v>
                </c:pt>
                <c:pt idx="70">
                  <c:v>219569.997929934</c:v>
                </c:pt>
                <c:pt idx="71">
                  <c:v>223428.80545957299</c:v>
                </c:pt>
                <c:pt idx="72">
                  <c:v>227280.49593151099</c:v>
                </c:pt>
                <c:pt idx="73">
                  <c:v>230707.084021755</c:v>
                </c:pt>
                <c:pt idx="74">
                  <c:v>234524.75135720099</c:v>
                </c:pt>
                <c:pt idx="75">
                  <c:v>238394.939167556</c:v>
                </c:pt>
                <c:pt idx="76">
                  <c:v>242236.67497999701</c:v>
                </c:pt>
                <c:pt idx="77">
                  <c:v>245710.53927886701</c:v>
                </c:pt>
                <c:pt idx="78">
                  <c:v>249552.64743673001</c:v>
                </c:pt>
                <c:pt idx="79">
                  <c:v>253282.454796862</c:v>
                </c:pt>
                <c:pt idx="80">
                  <c:v>256030.307711467</c:v>
                </c:pt>
                <c:pt idx="81">
                  <c:v>259540.68796996199</c:v>
                </c:pt>
                <c:pt idx="82">
                  <c:v>263373.408906436</c:v>
                </c:pt>
                <c:pt idx="83">
                  <c:v>267153.77974710299</c:v>
                </c:pt>
                <c:pt idx="84">
                  <c:v>270892.57538629801</c:v>
                </c:pt>
                <c:pt idx="85">
                  <c:v>273536.22061546601</c:v>
                </c:pt>
                <c:pt idx="86">
                  <c:v>277387.97986847401</c:v>
                </c:pt>
                <c:pt idx="87">
                  <c:v>281193.10131366999</c:v>
                </c:pt>
                <c:pt idx="88">
                  <c:v>285059.27669668302</c:v>
                </c:pt>
                <c:pt idx="89">
                  <c:v>287980.96660832601</c:v>
                </c:pt>
                <c:pt idx="90">
                  <c:v>290033.56016518403</c:v>
                </c:pt>
                <c:pt idx="91">
                  <c:v>293830.26054281899</c:v>
                </c:pt>
                <c:pt idx="92">
                  <c:v>297700.93036800699</c:v>
                </c:pt>
                <c:pt idx="93">
                  <c:v>301517.71764769801</c:v>
                </c:pt>
                <c:pt idx="94">
                  <c:v>305371.44336573401</c:v>
                </c:pt>
                <c:pt idx="95">
                  <c:v>309245.72905170702</c:v>
                </c:pt>
                <c:pt idx="96">
                  <c:v>313128.164535538</c:v>
                </c:pt>
                <c:pt idx="97">
                  <c:v>316997.37958215299</c:v>
                </c:pt>
                <c:pt idx="98">
                  <c:v>319906.85381784302</c:v>
                </c:pt>
                <c:pt idx="99">
                  <c:v>322660.36175574397</c:v>
                </c:pt>
                <c:pt idx="100">
                  <c:v>325346.13982908201</c:v>
                </c:pt>
                <c:pt idx="101">
                  <c:v>328562.19037646399</c:v>
                </c:pt>
                <c:pt idx="102">
                  <c:v>332416.91741816403</c:v>
                </c:pt>
                <c:pt idx="103">
                  <c:v>336292.70719834202</c:v>
                </c:pt>
                <c:pt idx="104">
                  <c:v>338660.82943667198</c:v>
                </c:pt>
                <c:pt idx="105">
                  <c:v>342493.14300549898</c:v>
                </c:pt>
                <c:pt idx="106">
                  <c:v>346373.37764546199</c:v>
                </c:pt>
                <c:pt idx="107">
                  <c:v>350253.983474951</c:v>
                </c:pt>
                <c:pt idx="108">
                  <c:v>353317.70206830098</c:v>
                </c:pt>
                <c:pt idx="109">
                  <c:v>356206.50632874703</c:v>
                </c:pt>
                <c:pt idx="110">
                  <c:v>359781.44438464899</c:v>
                </c:pt>
                <c:pt idx="111">
                  <c:v>363349.86361970898</c:v>
                </c:pt>
                <c:pt idx="112">
                  <c:v>366936.76473026001</c:v>
                </c:pt>
                <c:pt idx="113">
                  <c:v>369740.63637590501</c:v>
                </c:pt>
                <c:pt idx="114">
                  <c:v>373361.13737915002</c:v>
                </c:pt>
                <c:pt idx="115">
                  <c:v>376977.52720267599</c:v>
                </c:pt>
                <c:pt idx="116">
                  <c:v>380534.19226644299</c:v>
                </c:pt>
                <c:pt idx="117">
                  <c:v>384153.580956297</c:v>
                </c:pt>
                <c:pt idx="118">
                  <c:v>387772.014340177</c:v>
                </c:pt>
                <c:pt idx="119">
                  <c:v>391318.59152148798</c:v>
                </c:pt>
                <c:pt idx="120">
                  <c:v>394940.18786736199</c:v>
                </c:pt>
                <c:pt idx="121">
                  <c:v>398522.90773293801</c:v>
                </c:pt>
                <c:pt idx="122">
                  <c:v>402140.68409151601</c:v>
                </c:pt>
                <c:pt idx="123">
                  <c:v>405750.133909403</c:v>
                </c:pt>
                <c:pt idx="124">
                  <c:v>409340.48091091</c:v>
                </c:pt>
                <c:pt idx="125">
                  <c:v>412947.12754071801</c:v>
                </c:pt>
                <c:pt idx="126">
                  <c:v>416466.55967055401</c:v>
                </c:pt>
                <c:pt idx="127">
                  <c:v>419927.14700388903</c:v>
                </c:pt>
                <c:pt idx="128">
                  <c:v>423549.42852667702</c:v>
                </c:pt>
                <c:pt idx="129">
                  <c:v>426805.845799417</c:v>
                </c:pt>
                <c:pt idx="130">
                  <c:v>430392.34449747897</c:v>
                </c:pt>
                <c:pt idx="131">
                  <c:v>433987.099564081</c:v>
                </c:pt>
                <c:pt idx="132">
                  <c:v>437585.92034154001</c:v>
                </c:pt>
                <c:pt idx="133">
                  <c:v>441072.05017699901</c:v>
                </c:pt>
                <c:pt idx="134">
                  <c:v>444228.59742694302</c:v>
                </c:pt>
                <c:pt idx="135">
                  <c:v>447817.57800521702</c:v>
                </c:pt>
                <c:pt idx="136">
                  <c:v>450107.938286555</c:v>
                </c:pt>
                <c:pt idx="137">
                  <c:v>450107.938286555</c:v>
                </c:pt>
                <c:pt idx="138">
                  <c:v>452334.17494364799</c:v>
                </c:pt>
                <c:pt idx="139">
                  <c:v>455929.85041251802</c:v>
                </c:pt>
                <c:pt idx="140">
                  <c:v>459536.22081066499</c:v>
                </c:pt>
                <c:pt idx="141">
                  <c:v>462677.958316128</c:v>
                </c:pt>
                <c:pt idx="142">
                  <c:v>466218.844599773</c:v>
                </c:pt>
                <c:pt idx="143">
                  <c:v>469823.72827966599</c:v>
                </c:pt>
                <c:pt idx="144">
                  <c:v>473415.422055359</c:v>
                </c:pt>
                <c:pt idx="145">
                  <c:v>475763.42848331801</c:v>
                </c:pt>
                <c:pt idx="146">
                  <c:v>478945.40678136999</c:v>
                </c:pt>
                <c:pt idx="147">
                  <c:v>481802.864507947</c:v>
                </c:pt>
                <c:pt idx="148">
                  <c:v>483258.191683201</c:v>
                </c:pt>
                <c:pt idx="149">
                  <c:v>485773.46832849202</c:v>
                </c:pt>
                <c:pt idx="150">
                  <c:v>488966.84830936498</c:v>
                </c:pt>
                <c:pt idx="151">
                  <c:v>492375.996269361</c:v>
                </c:pt>
                <c:pt idx="152">
                  <c:v>495982.28685041098</c:v>
                </c:pt>
                <c:pt idx="153">
                  <c:v>499588.63998621702</c:v>
                </c:pt>
                <c:pt idx="154">
                  <c:v>502336.72712378198</c:v>
                </c:pt>
                <c:pt idx="155">
                  <c:v>503523.66029859899</c:v>
                </c:pt>
                <c:pt idx="156">
                  <c:v>504718.67866067297</c:v>
                </c:pt>
                <c:pt idx="157">
                  <c:v>507114.02974191</c:v>
                </c:pt>
                <c:pt idx="158">
                  <c:v>510675.19728678599</c:v>
                </c:pt>
                <c:pt idx="159">
                  <c:v>514219.804535406</c:v>
                </c:pt>
                <c:pt idx="160">
                  <c:v>516375.96437240398</c:v>
                </c:pt>
                <c:pt idx="161">
                  <c:v>519928.86569849501</c:v>
                </c:pt>
                <c:pt idx="162">
                  <c:v>523391.33670750499</c:v>
                </c:pt>
                <c:pt idx="163">
                  <c:v>526791.681355707</c:v>
                </c:pt>
                <c:pt idx="164">
                  <c:v>530198.20002442901</c:v>
                </c:pt>
                <c:pt idx="165">
                  <c:v>533259.08932059701</c:v>
                </c:pt>
                <c:pt idx="166">
                  <c:v>536818.11000676104</c:v>
                </c:pt>
                <c:pt idx="167">
                  <c:v>540411.12913907506</c:v>
                </c:pt>
                <c:pt idx="168">
                  <c:v>543993.60130280606</c:v>
                </c:pt>
                <c:pt idx="169">
                  <c:v>547620.197905935</c:v>
                </c:pt>
                <c:pt idx="170">
                  <c:v>551152.73977997503</c:v>
                </c:pt>
                <c:pt idx="171">
                  <c:v>554735.95446271298</c:v>
                </c:pt>
                <c:pt idx="172">
                  <c:v>558327.68335046305</c:v>
                </c:pt>
                <c:pt idx="173">
                  <c:v>561144.694170009</c:v>
                </c:pt>
                <c:pt idx="174">
                  <c:v>564710.90213648498</c:v>
                </c:pt>
                <c:pt idx="175">
                  <c:v>568302.61209345702</c:v>
                </c:pt>
                <c:pt idx="176">
                  <c:v>571816.40970401198</c:v>
                </c:pt>
                <c:pt idx="177">
                  <c:v>575036.87404563697</c:v>
                </c:pt>
                <c:pt idx="178">
                  <c:v>578269.77230807603</c:v>
                </c:pt>
                <c:pt idx="179">
                  <c:v>581552.40529944899</c:v>
                </c:pt>
                <c:pt idx="180">
                  <c:v>585049.024723924</c:v>
                </c:pt>
                <c:pt idx="181">
                  <c:v>588493.76686294901</c:v>
                </c:pt>
                <c:pt idx="182">
                  <c:v>590999.18644567404</c:v>
                </c:pt>
                <c:pt idx="183">
                  <c:v>592897.59246607497</c:v>
                </c:pt>
                <c:pt idx="184">
                  <c:v>594801.72118568001</c:v>
                </c:pt>
                <c:pt idx="185">
                  <c:v>596802.65155927103</c:v>
                </c:pt>
                <c:pt idx="186">
                  <c:v>597663.67651860695</c:v>
                </c:pt>
              </c:numCache>
            </c:numRef>
          </c:yVal>
          <c:smooth val="0"/>
          <c:extLst>
            <c:ext xmlns:c16="http://schemas.microsoft.com/office/drawing/2014/chart" uri="{C3380CC4-5D6E-409C-BE32-E72D297353CC}">
              <c16:uniqueId val="{00000001-765B-6E47-BB39-DE98B16178CD}"/>
            </c:ext>
          </c:extLst>
        </c:ser>
        <c:ser>
          <c:idx val="1"/>
          <c:order val="4"/>
          <c:tx>
            <c:v> FY 2019</c:v>
          </c:tx>
          <c:spPr>
            <a:ln>
              <a:solidFill>
                <a:srgbClr val="00B0F0"/>
              </a:solidFill>
            </a:ln>
          </c:spPr>
          <c:marker>
            <c:symbol val="none"/>
          </c:marker>
          <c:xVal>
            <c:numRef>
              <c:f>'Chart FY 2010-present'!$C$5:$C$234</c:f>
              <c:numCache>
                <c:formatCode>0</c:formatCode>
                <c:ptCount val="2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numCache>
            </c:numRef>
          </c:xVal>
          <c:yVal>
            <c:numRef>
              <c:f>'Chart FY 2010-present'!$M$5:$M$234</c:f>
              <c:numCache>
                <c:formatCode>0.0</c:formatCode>
                <c:ptCount val="230"/>
                <c:pt idx="0">
                  <c:v>3921.5285104430513</c:v>
                </c:pt>
                <c:pt idx="1">
                  <c:v>7683.8823258490302</c:v>
                </c:pt>
                <c:pt idx="2">
                  <c:v>11598.163957071025</c:v>
                </c:pt>
                <c:pt idx="3">
                  <c:v>15483.383766449057</c:v>
                </c:pt>
                <c:pt idx="4">
                  <c:v>19376.939721366041</c:v>
                </c:pt>
                <c:pt idx="5">
                  <c:v>23149.998715448077</c:v>
                </c:pt>
                <c:pt idx="6">
                  <c:v>26941.178860916058</c:v>
                </c:pt>
                <c:pt idx="7">
                  <c:v>30835.781281409087</c:v>
                </c:pt>
                <c:pt idx="8">
                  <c:v>34279.379368885071</c:v>
                </c:pt>
                <c:pt idx="9">
                  <c:v>38172.705380099011</c:v>
                </c:pt>
                <c:pt idx="10">
                  <c:v>42100.842821496073</c:v>
                </c:pt>
                <c:pt idx="11">
                  <c:v>46021.724006373086</c:v>
                </c:pt>
                <c:pt idx="12">
                  <c:v>49885.265919116093</c:v>
                </c:pt>
                <c:pt idx="13">
                  <c:v>53629.411695802002</c:v>
                </c:pt>
                <c:pt idx="14">
                  <c:v>57516.051680223085</c:v>
                </c:pt>
                <c:pt idx="15">
                  <c:v>61265.985508857062</c:v>
                </c:pt>
                <c:pt idx="16">
                  <c:v>64482.598580291029</c:v>
                </c:pt>
                <c:pt idx="17">
                  <c:v>68295.405601190054</c:v>
                </c:pt>
                <c:pt idx="18">
                  <c:v>72140.376546498039</c:v>
                </c:pt>
                <c:pt idx="19">
                  <c:v>75818.473767316085</c:v>
                </c:pt>
                <c:pt idx="20">
                  <c:v>79502.486454109079</c:v>
                </c:pt>
                <c:pt idx="21">
                  <c:v>83288.859132869053</c:v>
                </c:pt>
                <c:pt idx="22">
                  <c:v>85557.556638455018</c:v>
                </c:pt>
                <c:pt idx="23">
                  <c:v>88629.143502619001</c:v>
                </c:pt>
                <c:pt idx="24">
                  <c:v>92500.939114094013</c:v>
                </c:pt>
                <c:pt idx="25">
                  <c:v>96415.731695626047</c:v>
                </c:pt>
                <c:pt idx="26">
                  <c:v>100280.80149959202</c:v>
                </c:pt>
                <c:pt idx="27">
                  <c:v>104127.40887288807</c:v>
                </c:pt>
                <c:pt idx="28">
                  <c:v>107942.99441977905</c:v>
                </c:pt>
                <c:pt idx="29">
                  <c:v>111555.25732432702</c:v>
                </c:pt>
                <c:pt idx="30">
                  <c:v>115441.46990712802</c:v>
                </c:pt>
                <c:pt idx="31">
                  <c:v>119264.29460700206</c:v>
                </c:pt>
                <c:pt idx="32">
                  <c:v>123134.56317575602</c:v>
                </c:pt>
                <c:pt idx="33">
                  <c:v>126883.262990747</c:v>
                </c:pt>
                <c:pt idx="34">
                  <c:v>130660.56934910605</c:v>
                </c:pt>
                <c:pt idx="35">
                  <c:v>134552.58868869906</c:v>
                </c:pt>
                <c:pt idx="36">
                  <c:v>137866.33715191809</c:v>
                </c:pt>
                <c:pt idx="37">
                  <c:v>141453.3181770891</c:v>
                </c:pt>
                <c:pt idx="38">
                  <c:v>145316.99574824504</c:v>
                </c:pt>
                <c:pt idx="39">
                  <c:v>148894.59304968407</c:v>
                </c:pt>
                <c:pt idx="40">
                  <c:v>152706.4312222501</c:v>
                </c:pt>
                <c:pt idx="41">
                  <c:v>156568.80637942208</c:v>
                </c:pt>
                <c:pt idx="42">
                  <c:v>160484.5323190171</c:v>
                </c:pt>
                <c:pt idx="43">
                  <c:v>162435.4905422451</c:v>
                </c:pt>
                <c:pt idx="44">
                  <c:v>165759.79108464601</c:v>
                </c:pt>
                <c:pt idx="45">
                  <c:v>169635.33255423303</c:v>
                </c:pt>
                <c:pt idx="46">
                  <c:v>173491.98693212704</c:v>
                </c:pt>
                <c:pt idx="47">
                  <c:v>177384.04649787699</c:v>
                </c:pt>
                <c:pt idx="48">
                  <c:v>180395.28886170499</c:v>
                </c:pt>
                <c:pt idx="49">
                  <c:v>184327.50578122702</c:v>
                </c:pt>
                <c:pt idx="50">
                  <c:v>187632.11474801006</c:v>
                </c:pt>
                <c:pt idx="51">
                  <c:v>190639.21680706507</c:v>
                </c:pt>
                <c:pt idx="52">
                  <c:v>194116.851329581</c:v>
                </c:pt>
                <c:pt idx="53">
                  <c:v>197381.66487459303</c:v>
                </c:pt>
                <c:pt idx="54">
                  <c:v>201043.34988500399</c:v>
                </c:pt>
                <c:pt idx="55">
                  <c:v>204854.97294820508</c:v>
                </c:pt>
                <c:pt idx="56">
                  <c:v>208431.56868486304</c:v>
                </c:pt>
                <c:pt idx="57">
                  <c:v>210737.74547687499</c:v>
                </c:pt>
                <c:pt idx="58">
                  <c:v>213387.14594670606</c:v>
                </c:pt>
                <c:pt idx="59">
                  <c:v>216380.89919489506</c:v>
                </c:pt>
                <c:pt idx="60">
                  <c:v>219401.88289569109</c:v>
                </c:pt>
                <c:pt idx="61">
                  <c:v>221848.96956957609</c:v>
                </c:pt>
                <c:pt idx="62">
                  <c:v>224852.14147808705</c:v>
                </c:pt>
                <c:pt idx="63">
                  <c:v>228323.95214913308</c:v>
                </c:pt>
                <c:pt idx="64">
                  <c:v>231358.96762354602</c:v>
                </c:pt>
                <c:pt idx="65">
                  <c:v>234646.52498039405</c:v>
                </c:pt>
                <c:pt idx="66">
                  <c:v>238018.016442694</c:v>
                </c:pt>
                <c:pt idx="67">
                  <c:v>241360.374577982</c:v>
                </c:pt>
                <c:pt idx="68">
                  <c:v>244746.59818918409</c:v>
                </c:pt>
                <c:pt idx="69">
                  <c:v>248053.95429683605</c:v>
                </c:pt>
                <c:pt idx="70">
                  <c:v>251706.82449202205</c:v>
                </c:pt>
                <c:pt idx="71">
                  <c:v>255408.27860208903</c:v>
                </c:pt>
                <c:pt idx="72">
                  <c:v>259089.193439289</c:v>
                </c:pt>
                <c:pt idx="73">
                  <c:v>262841.16665491206</c:v>
                </c:pt>
                <c:pt idx="74">
                  <c:v>266457.72996767308</c:v>
                </c:pt>
                <c:pt idx="75">
                  <c:v>270220.00509283401</c:v>
                </c:pt>
                <c:pt idx="76">
                  <c:v>273963.89180582308</c:v>
                </c:pt>
                <c:pt idx="77">
                  <c:v>277004.71410173899</c:v>
                </c:pt>
                <c:pt idx="78">
                  <c:v>280684.53332621802</c:v>
                </c:pt>
                <c:pt idx="79">
                  <c:v>284473.7796926921</c:v>
                </c:pt>
                <c:pt idx="80">
                  <c:v>288268.81246376003</c:v>
                </c:pt>
                <c:pt idx="81">
                  <c:v>292068.74655551906</c:v>
                </c:pt>
                <c:pt idx="82">
                  <c:v>295712.39496883401</c:v>
                </c:pt>
                <c:pt idx="83">
                  <c:v>299628.51243070303</c:v>
                </c:pt>
                <c:pt idx="84">
                  <c:v>303504.218266048</c:v>
                </c:pt>
                <c:pt idx="85">
                  <c:v>307447.50477550901</c:v>
                </c:pt>
                <c:pt idx="86">
                  <c:v>311306.01818257908</c:v>
                </c:pt>
                <c:pt idx="87">
                  <c:v>315197.553144317</c:v>
                </c:pt>
                <c:pt idx="88">
                  <c:v>319072.60683573305</c:v>
                </c:pt>
                <c:pt idx="89">
                  <c:v>322889.00814517401</c:v>
                </c:pt>
                <c:pt idx="90">
                  <c:v>325538.8298968391</c:v>
                </c:pt>
                <c:pt idx="91">
                  <c:v>329428.53083424806</c:v>
                </c:pt>
                <c:pt idx="92">
                  <c:v>333318.17142115906</c:v>
                </c:pt>
                <c:pt idx="93">
                  <c:v>337217.92633388902</c:v>
                </c:pt>
                <c:pt idx="94">
                  <c:v>341119.98853516206</c:v>
                </c:pt>
                <c:pt idx="95">
                  <c:v>345019.178824628</c:v>
                </c:pt>
                <c:pt idx="96">
                  <c:v>348924.05092058808</c:v>
                </c:pt>
                <c:pt idx="97">
                  <c:v>352841.62460285204</c:v>
                </c:pt>
                <c:pt idx="98">
                  <c:v>356732.2092592261</c:v>
                </c:pt>
                <c:pt idx="99">
                  <c:v>360635.28175379499</c:v>
                </c:pt>
                <c:pt idx="100">
                  <c:v>364547.04499527207</c:v>
                </c:pt>
                <c:pt idx="101">
                  <c:v>368450.07977489801</c:v>
                </c:pt>
                <c:pt idx="102">
                  <c:v>372370.63150335604</c:v>
                </c:pt>
                <c:pt idx="103">
                  <c:v>376277.67092003103</c:v>
                </c:pt>
                <c:pt idx="104">
                  <c:v>379983.365057469</c:v>
                </c:pt>
                <c:pt idx="105">
                  <c:v>383872.40965332999</c:v>
                </c:pt>
                <c:pt idx="106">
                  <c:v>387672.47880839009</c:v>
                </c:pt>
                <c:pt idx="107">
                  <c:v>391170.84965988609</c:v>
                </c:pt>
                <c:pt idx="108">
                  <c:v>394403.01979923609</c:v>
                </c:pt>
                <c:pt idx="109">
                  <c:v>398030.89529744303</c:v>
                </c:pt>
                <c:pt idx="110">
                  <c:v>400079.49239244405</c:v>
                </c:pt>
                <c:pt idx="111">
                  <c:v>403643.27636629308</c:v>
                </c:pt>
                <c:pt idx="112">
                  <c:v>407532.15108766302</c:v>
                </c:pt>
                <c:pt idx="113">
                  <c:v>411410.08677415305</c:v>
                </c:pt>
                <c:pt idx="114">
                  <c:v>415254.19975420309</c:v>
                </c:pt>
                <c:pt idx="115">
                  <c:v>419141.34109671309</c:v>
                </c:pt>
                <c:pt idx="116">
                  <c:v>423027.01382655301</c:v>
                </c:pt>
                <c:pt idx="117">
                  <c:v>426920.873579373</c:v>
                </c:pt>
                <c:pt idx="118">
                  <c:v>430739.56171267305</c:v>
                </c:pt>
                <c:pt idx="119">
                  <c:v>434117.40331193304</c:v>
                </c:pt>
                <c:pt idx="120">
                  <c:v>437996.3468887331</c:v>
                </c:pt>
                <c:pt idx="121">
                  <c:v>441874.22484637308</c:v>
                </c:pt>
                <c:pt idx="122">
                  <c:v>445761.66768857301</c:v>
                </c:pt>
                <c:pt idx="123">
                  <c:v>449648.84533830301</c:v>
                </c:pt>
                <c:pt idx="124">
                  <c:v>452054.19460095302</c:v>
                </c:pt>
                <c:pt idx="125">
                  <c:v>455575.08187901299</c:v>
                </c:pt>
                <c:pt idx="126">
                  <c:v>459182.77578092297</c:v>
                </c:pt>
                <c:pt idx="127">
                  <c:v>463094.28334420314</c:v>
                </c:pt>
                <c:pt idx="128">
                  <c:v>466605.49835810298</c:v>
                </c:pt>
                <c:pt idx="129">
                  <c:v>470245.94236458302</c:v>
                </c:pt>
                <c:pt idx="130">
                  <c:v>474092.46464744303</c:v>
                </c:pt>
                <c:pt idx="131">
                  <c:v>477636.75423062313</c:v>
                </c:pt>
                <c:pt idx="132">
                  <c:v>481066.30019756313</c:v>
                </c:pt>
                <c:pt idx="133">
                  <c:v>484623.80798061308</c:v>
                </c:pt>
                <c:pt idx="134">
                  <c:v>488477.38792202296</c:v>
                </c:pt>
                <c:pt idx="135">
                  <c:v>492405.53449645313</c:v>
                </c:pt>
                <c:pt idx="136">
                  <c:v>496322.22623374313</c:v>
                </c:pt>
                <c:pt idx="137">
                  <c:v>500220.52968664304</c:v>
                </c:pt>
                <c:pt idx="138">
                  <c:v>504141.65831435309</c:v>
                </c:pt>
                <c:pt idx="139">
                  <c:v>508062.07906979299</c:v>
                </c:pt>
                <c:pt idx="140">
                  <c:v>511610.16618987313</c:v>
                </c:pt>
                <c:pt idx="141">
                  <c:v>515245.12606735295</c:v>
                </c:pt>
                <c:pt idx="142">
                  <c:v>519104.62289377302</c:v>
                </c:pt>
                <c:pt idx="143">
                  <c:v>522968.31768272305</c:v>
                </c:pt>
                <c:pt idx="144">
                  <c:v>526908.30630003312</c:v>
                </c:pt>
                <c:pt idx="145">
                  <c:v>530536.60558601306</c:v>
                </c:pt>
                <c:pt idx="146">
                  <c:v>534122.50695706299</c:v>
                </c:pt>
                <c:pt idx="147">
                  <c:v>536995.39362884313</c:v>
                </c:pt>
                <c:pt idx="148">
                  <c:v>539541.87897215295</c:v>
                </c:pt>
                <c:pt idx="149">
                  <c:v>542038.80370383314</c:v>
                </c:pt>
                <c:pt idx="150">
                  <c:v>545646.92256415309</c:v>
                </c:pt>
                <c:pt idx="151">
                  <c:v>549241.86795275309</c:v>
                </c:pt>
                <c:pt idx="152">
                  <c:v>552815.26790670305</c:v>
                </c:pt>
                <c:pt idx="153">
                  <c:v>556390.47326745302</c:v>
                </c:pt>
                <c:pt idx="154">
                  <c:v>559658.55326323304</c:v>
                </c:pt>
                <c:pt idx="155">
                  <c:v>562819.56586135295</c:v>
                </c:pt>
                <c:pt idx="156">
                  <c:v>566074.01155745308</c:v>
                </c:pt>
                <c:pt idx="157">
                  <c:v>569517.60267335316</c:v>
                </c:pt>
                <c:pt idx="158">
                  <c:v>572842.37186385295</c:v>
                </c:pt>
                <c:pt idx="159">
                  <c:v>576030.48738708301</c:v>
                </c:pt>
                <c:pt idx="160">
                  <c:v>578778.54839816294</c:v>
                </c:pt>
                <c:pt idx="161">
                  <c:v>582413.63537607295</c:v>
                </c:pt>
                <c:pt idx="162">
                  <c:v>585977.454467003</c:v>
                </c:pt>
                <c:pt idx="163">
                  <c:v>589488.36446882295</c:v>
                </c:pt>
                <c:pt idx="164">
                  <c:v>592645.94162590313</c:v>
                </c:pt>
                <c:pt idx="165">
                  <c:v>596313.04872243316</c:v>
                </c:pt>
                <c:pt idx="166">
                  <c:v>598355.17194471299</c:v>
                </c:pt>
                <c:pt idx="167">
                  <c:v>599826.45857523312</c:v>
                </c:pt>
                <c:pt idx="168">
                  <c:v>601296.15427481313</c:v>
                </c:pt>
                <c:pt idx="169">
                  <c:v>602414.66371871298</c:v>
                </c:pt>
                <c:pt idx="170">
                  <c:v>603922.67823181301</c:v>
                </c:pt>
                <c:pt idx="171">
                  <c:v>605720.73102992307</c:v>
                </c:pt>
                <c:pt idx="172">
                  <c:v>607426.39168755314</c:v>
                </c:pt>
                <c:pt idx="173">
                  <c:v>609465.05148735293</c:v>
                </c:pt>
                <c:pt idx="174">
                  <c:v>612162.61091194302</c:v>
                </c:pt>
                <c:pt idx="175">
                  <c:v>614594.14508068305</c:v>
                </c:pt>
                <c:pt idx="176">
                  <c:v>617444.56426711311</c:v>
                </c:pt>
                <c:pt idx="177">
                  <c:v>620237.62285530311</c:v>
                </c:pt>
                <c:pt idx="178">
                  <c:v>623123.0335345231</c:v>
                </c:pt>
                <c:pt idx="179">
                  <c:v>626006.09450631309</c:v>
                </c:pt>
                <c:pt idx="180">
                  <c:v>629200.46436379314</c:v>
                </c:pt>
                <c:pt idx="181">
                  <c:v>632559.06699966313</c:v>
                </c:pt>
                <c:pt idx="182">
                  <c:v>635081.23061494296</c:v>
                </c:pt>
                <c:pt idx="183">
                  <c:v>637622.57435074309</c:v>
                </c:pt>
                <c:pt idx="184">
                  <c:v>641271.57900662301</c:v>
                </c:pt>
                <c:pt idx="185">
                  <c:v>644854.981050723</c:v>
                </c:pt>
                <c:pt idx="186">
                  <c:v>648436.884575153</c:v>
                </c:pt>
                <c:pt idx="187">
                  <c:v>652068.98846550309</c:v>
                </c:pt>
                <c:pt idx="188">
                  <c:v>655702.41845723311</c:v>
                </c:pt>
                <c:pt idx="189">
                  <c:v>659332.07756182295</c:v>
                </c:pt>
                <c:pt idx="190">
                  <c:v>662564.162647933</c:v>
                </c:pt>
                <c:pt idx="191">
                  <c:v>666136.06863695313</c:v>
                </c:pt>
                <c:pt idx="192">
                  <c:v>669263.48667293298</c:v>
                </c:pt>
                <c:pt idx="193">
                  <c:v>672839.53356093308</c:v>
                </c:pt>
                <c:pt idx="194">
                  <c:v>675955.08614264312</c:v>
                </c:pt>
                <c:pt idx="195">
                  <c:v>679535.62500783312</c:v>
                </c:pt>
                <c:pt idx="196">
                  <c:v>682982.66049890313</c:v>
                </c:pt>
                <c:pt idx="197">
                  <c:v>686537.42420451296</c:v>
                </c:pt>
                <c:pt idx="198">
                  <c:v>689534.16118441313</c:v>
                </c:pt>
                <c:pt idx="199">
                  <c:v>693105.30345735303</c:v>
                </c:pt>
                <c:pt idx="200">
                  <c:v>696648.35892510298</c:v>
                </c:pt>
                <c:pt idx="201">
                  <c:v>698394.49321381305</c:v>
                </c:pt>
              </c:numCache>
            </c:numRef>
          </c:yVal>
          <c:smooth val="0"/>
          <c:extLst>
            <c:ext xmlns:c16="http://schemas.microsoft.com/office/drawing/2014/chart" uri="{C3380CC4-5D6E-409C-BE32-E72D297353CC}">
              <c16:uniqueId val="{00000002-765B-6E47-BB39-DE98B16178CD}"/>
            </c:ext>
          </c:extLst>
        </c:ser>
        <c:ser>
          <c:idx val="2"/>
          <c:order val="5"/>
          <c:tx>
            <c:strRef>
              <c:f>'Chart FY 2010-present'!$N$4</c:f>
              <c:strCache>
                <c:ptCount val="1"/>
                <c:pt idx="0">
                  <c:v>FY 2020</c:v>
                </c:pt>
              </c:strCache>
            </c:strRef>
          </c:tx>
          <c:spPr>
            <a:ln>
              <a:solidFill>
                <a:schemeClr val="accent4">
                  <a:lumMod val="75000"/>
                </a:schemeClr>
              </a:solidFill>
            </a:ln>
          </c:spPr>
          <c:marker>
            <c:symbol val="none"/>
          </c:marker>
          <c:xVal>
            <c:numRef>
              <c:f>'Chart FY 2010-present'!$C$5:$C$234</c:f>
              <c:numCache>
                <c:formatCode>0</c:formatCode>
                <c:ptCount val="2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numCache>
            </c:numRef>
          </c:xVal>
          <c:yVal>
            <c:numRef>
              <c:f>'Chart FY 2010-present'!$N$5:$N$234</c:f>
              <c:numCache>
                <c:formatCode>0.0</c:formatCode>
                <c:ptCount val="230"/>
                <c:pt idx="0" formatCode="General">
                  <c:v>0</c:v>
                </c:pt>
                <c:pt idx="150" formatCode="General">
                  <c:v>0</c:v>
                </c:pt>
              </c:numCache>
            </c:numRef>
          </c:yVal>
          <c:smooth val="0"/>
          <c:extLst>
            <c:ext xmlns:c16="http://schemas.microsoft.com/office/drawing/2014/chart" uri="{C3380CC4-5D6E-409C-BE32-E72D297353CC}">
              <c16:uniqueId val="{00000003-765B-6E47-BB39-DE98B16178CD}"/>
            </c:ext>
          </c:extLst>
        </c:ser>
        <c:ser>
          <c:idx val="3"/>
          <c:order val="6"/>
          <c:tx>
            <c:v>FY 2021</c:v>
          </c:tx>
          <c:spPr>
            <a:ln>
              <a:solidFill>
                <a:srgbClr val="FFC000"/>
              </a:solidFill>
            </a:ln>
          </c:spPr>
          <c:marker>
            <c:symbol val="none"/>
          </c:marker>
          <c:xVal>
            <c:numRef>
              <c:f>'Chart FY 2010-present'!$C$5:$C$234</c:f>
              <c:numCache>
                <c:formatCode>0</c:formatCode>
                <c:ptCount val="2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numCache>
            </c:numRef>
          </c:xVal>
          <c:yVal>
            <c:numRef>
              <c:f>'Chart FY 2010-present'!$O$5:$O$235</c:f>
              <c:numCache>
                <c:formatCode>0.0</c:formatCode>
                <c:ptCount val="231"/>
                <c:pt idx="0">
                  <c:v>351.01686889170099</c:v>
                </c:pt>
                <c:pt idx="1">
                  <c:v>1264.00182739039</c:v>
                </c:pt>
                <c:pt idx="2">
                  <c:v>4194.44841643373</c:v>
                </c:pt>
                <c:pt idx="3">
                  <c:v>7625.9229062466102</c:v>
                </c:pt>
                <c:pt idx="4">
                  <c:v>7639.4394153451503</c:v>
                </c:pt>
                <c:pt idx="5">
                  <c:v>10684.556301140799</c:v>
                </c:pt>
                <c:pt idx="6">
                  <c:v>13552.297479500399</c:v>
                </c:pt>
                <c:pt idx="7">
                  <c:v>16533.540845481599</c:v>
                </c:pt>
                <c:pt idx="8">
                  <c:v>17844.137800964101</c:v>
                </c:pt>
                <c:pt idx="9">
                  <c:v>20956.4461877959</c:v>
                </c:pt>
                <c:pt idx="10">
                  <c:v>24241.190725209199</c:v>
                </c:pt>
                <c:pt idx="11">
                  <c:v>27742.6889344089</c:v>
                </c:pt>
                <c:pt idx="12">
                  <c:v>31334.390535318202</c:v>
                </c:pt>
                <c:pt idx="13">
                  <c:v>34974.169821558899</c:v>
                </c:pt>
                <c:pt idx="14">
                  <c:v>37161.607119592802</c:v>
                </c:pt>
                <c:pt idx="15">
                  <c:v>40697.487777798902</c:v>
                </c:pt>
                <c:pt idx="16">
                  <c:v>42811.373478649897</c:v>
                </c:pt>
                <c:pt idx="42">
                  <c:v>43833</c:v>
                </c:pt>
                <c:pt idx="43">
                  <c:v>44420.4</c:v>
                </c:pt>
                <c:pt idx="85" formatCode="General">
                  <c:v>46528.128226306602</c:v>
                </c:pt>
                <c:pt idx="86" formatCode="General">
                  <c:v>50133.327782905799</c:v>
                </c:pt>
                <c:pt idx="87" formatCode="General">
                  <c:v>53507.210081517798</c:v>
                </c:pt>
                <c:pt idx="88" formatCode="General">
                  <c:v>57341.282464673401</c:v>
                </c:pt>
                <c:pt idx="89" formatCode="0.00">
                  <c:v>61223.590093806299</c:v>
                </c:pt>
                <c:pt idx="90" formatCode="0.00">
                  <c:v>63688.689981485397</c:v>
                </c:pt>
                <c:pt idx="91" formatCode="0.00">
                  <c:v>65312.904929465498</c:v>
                </c:pt>
                <c:pt idx="112" formatCode="0.00">
                  <c:v>66169.760382170396</c:v>
                </c:pt>
                <c:pt idx="113" formatCode="0.00">
                  <c:v>66997.954130981001</c:v>
                </c:pt>
                <c:pt idx="114" formatCode="0.00">
                  <c:v>69866.084987709197</c:v>
                </c:pt>
                <c:pt idx="115" formatCode="0.00">
                  <c:v>72792.6109704845</c:v>
                </c:pt>
                <c:pt idx="116" formatCode="0.00">
                  <c:v>75766.287683292496</c:v>
                </c:pt>
                <c:pt idx="117" formatCode="0.00">
                  <c:v>76764.887089202704</c:v>
                </c:pt>
                <c:pt idx="137" formatCode="0.00">
                  <c:v>78727.164879141899</c:v>
                </c:pt>
                <c:pt idx="138" formatCode="General">
                  <c:v>82641.317887829005</c:v>
                </c:pt>
                <c:pt idx="139" formatCode="General">
                  <c:v>86600.6839210037</c:v>
                </c:pt>
                <c:pt idx="140" formatCode="General">
                  <c:v>90483.5714688156</c:v>
                </c:pt>
                <c:pt idx="141" formatCode="General">
                  <c:v>94458.509110212603</c:v>
                </c:pt>
                <c:pt idx="142" formatCode="General">
                  <c:v>97920.952340285105</c:v>
                </c:pt>
                <c:pt idx="143" formatCode="General">
                  <c:v>101392.67857782599</c:v>
                </c:pt>
                <c:pt idx="144" formatCode="General">
                  <c:v>105159.60093081</c:v>
                </c:pt>
                <c:pt idx="145" formatCode="General">
                  <c:v>109111.755373316</c:v>
                </c:pt>
                <c:pt idx="146" formatCode="General">
                  <c:v>113062.036729942</c:v>
                </c:pt>
                <c:pt idx="147" formatCode="General">
                  <c:v>116430.877044762</c:v>
                </c:pt>
                <c:pt idx="148" formatCode="General">
                  <c:v>120221.42615518501</c:v>
                </c:pt>
                <c:pt idx="149" formatCode="General">
                  <c:v>121963.644108975</c:v>
                </c:pt>
                <c:pt idx="152" formatCode="General">
                  <c:v>121965.86313216</c:v>
                </c:pt>
                <c:pt idx="153" formatCode="General">
                  <c:v>121965.86313216</c:v>
                </c:pt>
                <c:pt idx="169" formatCode="General">
                  <c:v>123813.874176939</c:v>
                </c:pt>
                <c:pt idx="170" formatCode="General">
                  <c:v>126698.75696271801</c:v>
                </c:pt>
                <c:pt idx="171" formatCode="General">
                  <c:v>129619.51749714599</c:v>
                </c:pt>
                <c:pt idx="172" formatCode="General">
                  <c:v>132549.24531106901</c:v>
                </c:pt>
                <c:pt idx="173" formatCode="General">
                  <c:v>135161.90249899801</c:v>
                </c:pt>
                <c:pt idx="174" formatCode="General">
                  <c:v>136268.90706127399</c:v>
                </c:pt>
              </c:numCache>
            </c:numRef>
          </c:yVal>
          <c:smooth val="0"/>
          <c:extLst>
            <c:ext xmlns:c16="http://schemas.microsoft.com/office/drawing/2014/chart" uri="{C3380CC4-5D6E-409C-BE32-E72D297353CC}">
              <c16:uniqueId val="{00000004-765B-6E47-BB39-DE98B16178CD}"/>
            </c:ext>
          </c:extLst>
        </c:ser>
        <c:ser>
          <c:idx val="7"/>
          <c:order val="7"/>
          <c:tx>
            <c:v>FY2022</c:v>
          </c:tx>
          <c:marker>
            <c:symbol val="none"/>
          </c:marker>
          <c:xVal>
            <c:numRef>
              <c:f>'Chart FY 2010-present'!$C$5:$C$400</c:f>
              <c:numCache>
                <c:formatCode>0</c:formatCode>
                <c:ptCount val="39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numCache>
            </c:numRef>
          </c:xVal>
          <c:yVal>
            <c:numRef>
              <c:f>'Chart FY 2010-present'!$P$5:$P$400</c:f>
              <c:numCache>
                <c:formatCode>0.0</c:formatCode>
                <c:ptCount val="396"/>
                <c:pt idx="0">
                  <c:v>377.19637321101618</c:v>
                </c:pt>
                <c:pt idx="1">
                  <c:v>390.67626676501823</c:v>
                </c:pt>
                <c:pt idx="2">
                  <c:v>390.67626676501823</c:v>
                </c:pt>
                <c:pt idx="3">
                  <c:v>1183.6246432840126</c:v>
                </c:pt>
                <c:pt idx="4">
                  <c:v>4613.1065029530146</c:v>
                </c:pt>
                <c:pt idx="5">
                  <c:v>7592.1386628620094</c:v>
                </c:pt>
                <c:pt idx="6">
                  <c:v>11129.131764926016</c:v>
                </c:pt>
                <c:pt idx="7">
                  <c:v>14040.856405269005</c:v>
                </c:pt>
                <c:pt idx="8">
                  <c:v>16054.290931800992</c:v>
                </c:pt>
                <c:pt idx="9">
                  <c:v>19660.887433016003</c:v>
                </c:pt>
                <c:pt idx="10">
                  <c:v>23323.051507988013</c:v>
                </c:pt>
                <c:pt idx="20">
                  <c:v>16054.3</c:v>
                </c:pt>
                <c:pt idx="21">
                  <c:v>19660.900000000001</c:v>
                </c:pt>
                <c:pt idx="22">
                  <c:v>23323.1</c:v>
                </c:pt>
                <c:pt idx="23">
                  <c:v>26957.701956292003</c:v>
                </c:pt>
                <c:pt idx="24">
                  <c:v>30436.423783308011</c:v>
                </c:pt>
                <c:pt idx="25">
                  <c:v>34006.075270705012</c:v>
                </c:pt>
                <c:pt idx="26">
                  <c:v>37008.164999546017</c:v>
                </c:pt>
                <c:pt idx="27" formatCode="0.00">
                  <c:v>40603.268407561001</c:v>
                </c:pt>
                <c:pt idx="28" formatCode="0.00">
                  <c:v>43925.171847882011</c:v>
                </c:pt>
                <c:pt idx="29" formatCode="0.00">
                  <c:v>47505.185780027998</c:v>
                </c:pt>
                <c:pt idx="30" formatCode="0.00">
                  <c:v>51142.184328812</c:v>
                </c:pt>
                <c:pt idx="31" formatCode="0.00">
                  <c:v>54842.378766708018</c:v>
                </c:pt>
                <c:pt idx="32" formatCode="0.00">
                  <c:v>56605.680153469002</c:v>
                </c:pt>
                <c:pt idx="62" formatCode="0.00">
                  <c:v>56782.480153469005</c:v>
                </c:pt>
                <c:pt idx="63" formatCode="0.00">
                  <c:v>58895.280153469008</c:v>
                </c:pt>
                <c:pt idx="64" formatCode="0.00">
                  <c:v>62468.780153469008</c:v>
                </c:pt>
                <c:pt idx="65" formatCode="0.00">
                  <c:v>66022.280153469008</c:v>
                </c:pt>
                <c:pt idx="66" formatCode="0.00">
                  <c:v>68948.180153469002</c:v>
                </c:pt>
                <c:pt idx="67" formatCode="0.00">
                  <c:v>72516.380153468999</c:v>
                </c:pt>
                <c:pt idx="68" formatCode="0.00">
                  <c:v>76122.480153469005</c:v>
                </c:pt>
                <c:pt idx="69" formatCode="0.00">
                  <c:v>79875.780153469008</c:v>
                </c:pt>
                <c:pt idx="70" formatCode="0.00">
                  <c:v>83596.580153469011</c:v>
                </c:pt>
                <c:pt idx="71" formatCode="0.00">
                  <c:v>86732.780153469008</c:v>
                </c:pt>
                <c:pt idx="72" formatCode="0.00">
                  <c:v>89825.180153469002</c:v>
                </c:pt>
                <c:pt idx="73" formatCode="0.00">
                  <c:v>93550.080153468996</c:v>
                </c:pt>
                <c:pt idx="74" formatCode="0.00">
                  <c:v>95105.780153468993</c:v>
                </c:pt>
                <c:pt idx="83" formatCode="0.00">
                  <c:v>95107.724153468997</c:v>
                </c:pt>
                <c:pt idx="84" formatCode="0.00">
                  <c:v>95107.724153468997</c:v>
                </c:pt>
                <c:pt idx="96" formatCode="0.0000">
                  <c:v>95108.026553468997</c:v>
                </c:pt>
                <c:pt idx="97" formatCode="0.0000">
                  <c:v>95100.256399999998</c:v>
                </c:pt>
                <c:pt idx="113" formatCode="0.0000">
                  <c:v>96781.716400000005</c:v>
                </c:pt>
                <c:pt idx="114" formatCode="0.0000">
                  <c:v>100410.6964</c:v>
                </c:pt>
                <c:pt idx="115" formatCode="0.0000">
                  <c:v>104090.3964</c:v>
                </c:pt>
                <c:pt idx="116" formatCode="0.0000">
                  <c:v>107770.09639999999</c:v>
                </c:pt>
                <c:pt idx="117" formatCode="0.0000">
                  <c:v>111445.5564</c:v>
                </c:pt>
                <c:pt idx="118" formatCode="0.0000">
                  <c:v>115125.2264</c:v>
                </c:pt>
                <c:pt idx="119" formatCode="0.0000">
                  <c:v>118800.0064</c:v>
                </c:pt>
                <c:pt idx="120" formatCode="0.0000">
                  <c:v>122436.1764</c:v>
                </c:pt>
                <c:pt idx="121" formatCode="0.0000">
                  <c:v>126116.6364</c:v>
                </c:pt>
                <c:pt idx="122" formatCode="0.0000">
                  <c:v>129787.34640000001</c:v>
                </c:pt>
                <c:pt idx="123" formatCode="0.0000">
                  <c:v>133466.5264</c:v>
                </c:pt>
                <c:pt idx="124" formatCode="0.0000">
                  <c:v>135222.5264</c:v>
                </c:pt>
                <c:pt idx="138" formatCode="0.0000">
                  <c:v>136375.8364</c:v>
                </c:pt>
                <c:pt idx="139" formatCode="0.0000">
                  <c:v>138352.35639999999</c:v>
                </c:pt>
                <c:pt idx="140" formatCode="0.0000">
                  <c:v>140316.90639999998</c:v>
                </c:pt>
                <c:pt idx="141" formatCode="0.0000">
                  <c:v>141061.02639999997</c:v>
                </c:pt>
                <c:pt idx="158" formatCode="0.0000">
                  <c:v>141080.10439999998</c:v>
                </c:pt>
                <c:pt idx="159" formatCode="0.0000">
                  <c:v>141122.67539999998</c:v>
                </c:pt>
                <c:pt idx="176" formatCode="0.0000">
                  <c:v>143160.82339999996</c:v>
                </c:pt>
                <c:pt idx="177" formatCode="0.0000">
                  <c:v>146603.62739999997</c:v>
                </c:pt>
                <c:pt idx="178" formatCode="0.0000">
                  <c:v>150068.91639999996</c:v>
                </c:pt>
                <c:pt idx="179" formatCode="0.0000">
                  <c:v>153737.11239999995</c:v>
                </c:pt>
                <c:pt idx="180" formatCode="0.0000">
                  <c:v>156540.15439999994</c:v>
                </c:pt>
                <c:pt idx="181" formatCode="0.0000">
                  <c:v>159182.11299999995</c:v>
                </c:pt>
                <c:pt idx="182" formatCode="0.0000">
                  <c:v>162840.24499999997</c:v>
                </c:pt>
                <c:pt idx="183" formatCode="0.0000">
                  <c:v>165932.32399999996</c:v>
                </c:pt>
                <c:pt idx="184" formatCode="0.0000">
                  <c:v>169671.68099999995</c:v>
                </c:pt>
                <c:pt idx="185" formatCode="0.0000">
                  <c:v>173378.91899999997</c:v>
                </c:pt>
                <c:pt idx="186" formatCode="0.0000">
                  <c:v>177127.59899999996</c:v>
                </c:pt>
                <c:pt idx="187" formatCode="0.0000">
                  <c:v>179452.05899999995</c:v>
                </c:pt>
                <c:pt idx="211" formatCode="0.0000">
                  <c:v>181535.82799999995</c:v>
                </c:pt>
                <c:pt idx="212" formatCode="0.0000">
                  <c:v>184877.64800000002</c:v>
                </c:pt>
                <c:pt idx="213" formatCode="0.0000">
                  <c:v>188568.08100000001</c:v>
                </c:pt>
                <c:pt idx="214" formatCode="0.0000">
                  <c:v>192258.04500000001</c:v>
                </c:pt>
                <c:pt idx="215" formatCode="0.0000">
                  <c:v>195954.77200000003</c:v>
                </c:pt>
                <c:pt idx="216" formatCode="0.0000">
                  <c:v>199436.30000000002</c:v>
                </c:pt>
                <c:pt idx="217" formatCode="0.0000">
                  <c:v>202908.72100000002</c:v>
                </c:pt>
                <c:pt idx="218" formatCode="0.0000">
                  <c:v>206632.43700000001</c:v>
                </c:pt>
                <c:pt idx="219" formatCode="0.0000">
                  <c:v>210373.266</c:v>
                </c:pt>
                <c:pt idx="220" formatCode="0.0000">
                  <c:v>214107.77499999999</c:v>
                </c:pt>
                <c:pt idx="221" formatCode="0.0000">
                  <c:v>217856.14600000001</c:v>
                </c:pt>
                <c:pt idx="222" formatCode="0.0000">
                  <c:v>219220.144</c:v>
                </c:pt>
                <c:pt idx="238" formatCode="0.0000">
                  <c:v>221173.514</c:v>
                </c:pt>
                <c:pt idx="239" formatCode="0.0000">
                  <c:v>224497.69399999999</c:v>
                </c:pt>
                <c:pt idx="240" formatCode="0.0000">
                  <c:v>228225.89299999998</c:v>
                </c:pt>
                <c:pt idx="241" formatCode="0.0000">
                  <c:v>231951.56699999998</c:v>
                </c:pt>
                <c:pt idx="242" formatCode="0.0000">
                  <c:v>235665.71799999999</c:v>
                </c:pt>
                <c:pt idx="243" formatCode="0.0000">
                  <c:v>239358.929</c:v>
                </c:pt>
                <c:pt idx="244" formatCode="0.0000">
                  <c:v>243053.77799999999</c:v>
                </c:pt>
                <c:pt idx="245" formatCode="0.0000">
                  <c:v>246724.93799999999</c:v>
                </c:pt>
                <c:pt idx="246" formatCode="0.0000">
                  <c:v>248940.86</c:v>
                </c:pt>
                <c:pt idx="247" formatCode="0.0000">
                  <c:v>252716.85299999997</c:v>
                </c:pt>
                <c:pt idx="248" formatCode="0.0000">
                  <c:v>256462.34399999998</c:v>
                </c:pt>
                <c:pt idx="249" formatCode="0.0000">
                  <c:v>260224.802</c:v>
                </c:pt>
                <c:pt idx="250" formatCode="0.0000">
                  <c:v>263191.05499999999</c:v>
                </c:pt>
                <c:pt idx="251" formatCode="0.0000">
                  <c:v>266593.74400000001</c:v>
                </c:pt>
                <c:pt idx="252" formatCode="0.0000">
                  <c:v>270309.01</c:v>
                </c:pt>
                <c:pt idx="253" formatCode="0.0000">
                  <c:v>274059.10600000003</c:v>
                </c:pt>
                <c:pt idx="254" formatCode="0.0000">
                  <c:v>277780.13200000004</c:v>
                </c:pt>
                <c:pt idx="255" formatCode="0.0000">
                  <c:v>280085.21600000001</c:v>
                </c:pt>
                <c:pt idx="258" formatCode="0.0000">
                  <c:v>281782.375</c:v>
                </c:pt>
                <c:pt idx="259" formatCode="0.0000">
                  <c:v>284831.28100000002</c:v>
                </c:pt>
                <c:pt idx="260" formatCode="0.0000">
                  <c:v>288267.45800000004</c:v>
                </c:pt>
                <c:pt idx="261" formatCode="0.0000">
                  <c:v>291742.61300000007</c:v>
                </c:pt>
                <c:pt idx="262" formatCode="0.0000">
                  <c:v>293112.79400000005</c:v>
                </c:pt>
                <c:pt idx="263" formatCode="0.0000">
                  <c:v>293114.79500000004</c:v>
                </c:pt>
                <c:pt idx="264" formatCode="0.0000">
                  <c:v>293119.56700000004</c:v>
                </c:pt>
                <c:pt idx="265" formatCode="0.0000">
                  <c:v>293124.27200000006</c:v>
                </c:pt>
                <c:pt idx="267" formatCode="0.0000">
                  <c:v>295043.94100000005</c:v>
                </c:pt>
                <c:pt idx="268" formatCode="0.0000">
                  <c:v>298506.69900000002</c:v>
                </c:pt>
                <c:pt idx="269" formatCode="0.0000">
                  <c:v>302000.66100000002</c:v>
                </c:pt>
                <c:pt idx="270" formatCode="0.0000">
                  <c:v>305363.924</c:v>
                </c:pt>
                <c:pt idx="271" formatCode="0.0000">
                  <c:v>308902.62</c:v>
                </c:pt>
                <c:pt idx="272" formatCode="0.0000">
                  <c:v>312419.69400000002</c:v>
                </c:pt>
                <c:pt idx="273" formatCode="0.0000">
                  <c:v>315958.96100000001</c:v>
                </c:pt>
                <c:pt idx="274" formatCode="0.0000">
                  <c:v>319396.739</c:v>
                </c:pt>
                <c:pt idx="275" formatCode="0.0000">
                  <c:v>322940.348</c:v>
                </c:pt>
                <c:pt idx="276" formatCode="0.0000">
                  <c:v>326484.53399999999</c:v>
                </c:pt>
                <c:pt idx="277" formatCode="0.0000">
                  <c:v>329929.67</c:v>
                </c:pt>
                <c:pt idx="278" formatCode="0.0000">
                  <c:v>332136.95999999996</c:v>
                </c:pt>
                <c:pt idx="279" formatCode="0.0000">
                  <c:v>333710.33599999995</c:v>
                </c:pt>
                <c:pt idx="280" formatCode="0.0000">
                  <c:v>335290.37399999995</c:v>
                </c:pt>
                <c:pt idx="281" formatCode="0.0000">
                  <c:v>336017.12799999997</c:v>
                </c:pt>
                <c:pt idx="284" formatCode="0.0000">
                  <c:v>337390.43099999998</c:v>
                </c:pt>
                <c:pt idx="285" formatCode="0.0000">
                  <c:v>340927.08899999998</c:v>
                </c:pt>
                <c:pt idx="286" formatCode="0.0000">
                  <c:v>344447.20499999996</c:v>
                </c:pt>
                <c:pt idx="287" formatCode="0.0000">
                  <c:v>347854.22399999993</c:v>
                </c:pt>
                <c:pt idx="288" formatCode="0.0000">
                  <c:v>351384.14099999995</c:v>
                </c:pt>
                <c:pt idx="289" formatCode="0.0000">
                  <c:v>354934.44799999992</c:v>
                </c:pt>
                <c:pt idx="290" formatCode="0.0000">
                  <c:v>358438.68999999994</c:v>
                </c:pt>
                <c:pt idx="291" formatCode="0.0000">
                  <c:v>361944.11399999994</c:v>
                </c:pt>
                <c:pt idx="292" formatCode="0.0000">
                  <c:v>365406.36999999994</c:v>
                </c:pt>
                <c:pt idx="293" formatCode="0.0000">
                  <c:v>368925.87399999995</c:v>
                </c:pt>
                <c:pt idx="294" formatCode="0.0000">
                  <c:v>371305.54599999997</c:v>
                </c:pt>
                <c:pt idx="298" formatCode="0.0000">
                  <c:v>372236.07899999997</c:v>
                </c:pt>
                <c:pt idx="299" formatCode="0.0000">
                  <c:v>373771.54599999997</c:v>
                </c:pt>
                <c:pt idx="300" formatCode="0.0000">
                  <c:v>375290.85399999999</c:v>
                </c:pt>
                <c:pt idx="301" formatCode="0.0000">
                  <c:v>375865.87400000001</c:v>
                </c:pt>
                <c:pt idx="302" formatCode="0.0000">
                  <c:v>377947.63699999999</c:v>
                </c:pt>
                <c:pt idx="303" formatCode="0.0000">
                  <c:v>381617.21600000001</c:v>
                </c:pt>
                <c:pt idx="304" formatCode="0.0000">
                  <c:v>385310.99100000004</c:v>
                </c:pt>
                <c:pt idx="305" formatCode="0.0000">
                  <c:v>388994.82600000006</c:v>
                </c:pt>
                <c:pt idx="306" formatCode="0.0000">
                  <c:v>392225.18600000005</c:v>
                </c:pt>
                <c:pt idx="307" formatCode="0.0000">
                  <c:v>395885.99300000002</c:v>
                </c:pt>
                <c:pt idx="308" formatCode="0.0000">
                  <c:v>399511.50900000002</c:v>
                </c:pt>
                <c:pt idx="309" formatCode="0.0000">
                  <c:v>403139.72200000001</c:v>
                </c:pt>
                <c:pt idx="310" formatCode="0.0000">
                  <c:v>406734.603</c:v>
                </c:pt>
                <c:pt idx="311" formatCode="0.0000">
                  <c:v>410325.03600000002</c:v>
                </c:pt>
                <c:pt idx="312" formatCode="0.0000">
                  <c:v>413818.37</c:v>
                </c:pt>
                <c:pt idx="313" formatCode="0.0000">
                  <c:v>415193.022</c:v>
                </c:pt>
              </c:numCache>
            </c:numRef>
          </c:yVal>
          <c:smooth val="0"/>
          <c:extLst>
            <c:ext xmlns:c16="http://schemas.microsoft.com/office/drawing/2014/chart" uri="{C3380CC4-5D6E-409C-BE32-E72D297353CC}">
              <c16:uniqueId val="{00000005-765B-6E47-BB39-DE98B16178CD}"/>
            </c:ext>
          </c:extLst>
        </c:ser>
        <c:dLbls>
          <c:showLegendKey val="0"/>
          <c:showVal val="0"/>
          <c:showCatName val="0"/>
          <c:showSerName val="0"/>
          <c:showPercent val="0"/>
          <c:showBubbleSize val="0"/>
        </c:dLbls>
        <c:axId val="183034992"/>
        <c:axId val="2581248"/>
        <c:extLst>
          <c:ext xmlns:c15="http://schemas.microsoft.com/office/drawing/2012/chart" uri="{02D57815-91ED-43cb-92C2-25804820EDAC}">
            <c15:filteredScatterSeries>
              <c15:ser>
                <c:idx val="4"/>
                <c:order val="0"/>
                <c:tx>
                  <c:strRef>
                    <c:extLst>
                      <c:ext uri="{02D57815-91ED-43cb-92C2-25804820EDAC}">
                        <c15:formulaRef>
                          <c15:sqref>'Chart FY 2010-present'!$I$4</c15:sqref>
                        </c15:formulaRef>
                      </c:ext>
                    </c:extLst>
                    <c:strCache>
                      <c:ptCount val="1"/>
                      <c:pt idx="0">
                        <c:v>FY2015</c:v>
                      </c:pt>
                    </c:strCache>
                  </c:strRef>
                </c:tx>
                <c:spPr>
                  <a:ln>
                    <a:solidFill>
                      <a:schemeClr val="tx1"/>
                    </a:solidFill>
                  </a:ln>
                </c:spPr>
                <c:marker>
                  <c:symbol val="none"/>
                </c:marker>
                <c:xVal>
                  <c:numRef>
                    <c:extLst>
                      <c:ext uri="{02D57815-91ED-43cb-92C2-25804820EDAC}">
                        <c15:formulaRef>
                          <c15:sqref>'Chart FY 2010-present'!$C$5:$C$250</c15:sqref>
                        </c15:formulaRef>
                      </c:ext>
                    </c:extLst>
                    <c:numCache>
                      <c:formatCode>0</c:formatCode>
                      <c:ptCount val="24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numCache>
                  </c:numRef>
                </c:xVal>
                <c:yVal>
                  <c:numRef>
                    <c:extLst>
                      <c:ext uri="{02D57815-91ED-43cb-92C2-25804820EDAC}">
                        <c15:formulaRef>
                          <c15:sqref>'Chart FY 2010-present'!$I$5:$I$250</c15:sqref>
                        </c15:formulaRef>
                      </c:ext>
                    </c:extLst>
                    <c:numCache>
                      <c:formatCode>0.0</c:formatCode>
                      <c:ptCount val="246"/>
                      <c:pt idx="0">
                        <c:v>6218.81</c:v>
                      </c:pt>
                      <c:pt idx="1">
                        <c:v>8658.7800000000007</c:v>
                      </c:pt>
                      <c:pt idx="2">
                        <c:v>11067.8</c:v>
                      </c:pt>
                      <c:pt idx="3">
                        <c:v>13683.8</c:v>
                      </c:pt>
                      <c:pt idx="4">
                        <c:v>16473.2</c:v>
                      </c:pt>
                      <c:pt idx="5">
                        <c:v>18714.2</c:v>
                      </c:pt>
                      <c:pt idx="6">
                        <c:v>21553.9</c:v>
                      </c:pt>
                      <c:pt idx="7">
                        <c:v>24408.7</c:v>
                      </c:pt>
                      <c:pt idx="8">
                        <c:v>27123.4</c:v>
                      </c:pt>
                      <c:pt idx="9">
                        <c:v>29936.2</c:v>
                      </c:pt>
                      <c:pt idx="10">
                        <c:v>32676.5</c:v>
                      </c:pt>
                      <c:pt idx="11">
                        <c:v>35468.9</c:v>
                      </c:pt>
                      <c:pt idx="12">
                        <c:v>38204.800000000003</c:v>
                      </c:pt>
                      <c:pt idx="13">
                        <c:v>40839.599999999999</c:v>
                      </c:pt>
                      <c:pt idx="14">
                        <c:v>43481.7</c:v>
                      </c:pt>
                      <c:pt idx="15">
                        <c:v>46218.1</c:v>
                      </c:pt>
                      <c:pt idx="16">
                        <c:v>47857.9</c:v>
                      </c:pt>
                      <c:pt idx="17">
                        <c:v>50646.6</c:v>
                      </c:pt>
                      <c:pt idx="18">
                        <c:v>53151.3</c:v>
                      </c:pt>
                      <c:pt idx="19">
                        <c:v>55978.6</c:v>
                      </c:pt>
                      <c:pt idx="20">
                        <c:v>58784.5</c:v>
                      </c:pt>
                      <c:pt idx="21">
                        <c:v>59776</c:v>
                      </c:pt>
                      <c:pt idx="22">
                        <c:v>59776</c:v>
                      </c:pt>
                      <c:pt idx="23">
                        <c:v>59776</c:v>
                      </c:pt>
                      <c:pt idx="24">
                        <c:v>59776</c:v>
                      </c:pt>
                      <c:pt idx="25">
                        <c:v>59923.199999999997</c:v>
                      </c:pt>
                      <c:pt idx="26">
                        <c:v>59923.199999999997</c:v>
                      </c:pt>
                      <c:pt idx="27">
                        <c:v>59923.199999999997</c:v>
                      </c:pt>
                      <c:pt idx="28">
                        <c:v>59923.199999999997</c:v>
                      </c:pt>
                      <c:pt idx="29">
                        <c:v>59923.199999999997</c:v>
                      </c:pt>
                      <c:pt idx="30">
                        <c:v>60054.6</c:v>
                      </c:pt>
                      <c:pt idx="31">
                        <c:v>60054.6</c:v>
                      </c:pt>
                      <c:pt idx="32">
                        <c:v>60985.8</c:v>
                      </c:pt>
                      <c:pt idx="33">
                        <c:v>63693.5</c:v>
                      </c:pt>
                      <c:pt idx="34">
                        <c:v>66422.899999999994</c:v>
                      </c:pt>
                      <c:pt idx="35">
                        <c:v>69096.3</c:v>
                      </c:pt>
                      <c:pt idx="36">
                        <c:v>71916</c:v>
                      </c:pt>
                      <c:pt idx="37">
                        <c:v>74805.3</c:v>
                      </c:pt>
                      <c:pt idx="38">
                        <c:v>77664.100000000006</c:v>
                      </c:pt>
                      <c:pt idx="39">
                        <c:v>80572.399999999994</c:v>
                      </c:pt>
                      <c:pt idx="40">
                        <c:v>83491.7</c:v>
                      </c:pt>
                      <c:pt idx="41">
                        <c:v>86364</c:v>
                      </c:pt>
                      <c:pt idx="42">
                        <c:v>88732</c:v>
                      </c:pt>
                      <c:pt idx="43">
                        <c:v>91401.7</c:v>
                      </c:pt>
                      <c:pt idx="44">
                        <c:v>94055.5</c:v>
                      </c:pt>
                      <c:pt idx="45">
                        <c:v>96913.7</c:v>
                      </c:pt>
                      <c:pt idx="46">
                        <c:v>99819.3</c:v>
                      </c:pt>
                      <c:pt idx="47">
                        <c:v>102089</c:v>
                      </c:pt>
                      <c:pt idx="48">
                        <c:v>103034</c:v>
                      </c:pt>
                      <c:pt idx="49">
                        <c:v>104169</c:v>
                      </c:pt>
                      <c:pt idx="50">
                        <c:v>107036</c:v>
                      </c:pt>
                      <c:pt idx="51">
                        <c:v>109630</c:v>
                      </c:pt>
                      <c:pt idx="52">
                        <c:v>112502</c:v>
                      </c:pt>
                      <c:pt idx="53">
                        <c:v>114552</c:v>
                      </c:pt>
                      <c:pt idx="54">
                        <c:v>117288</c:v>
                      </c:pt>
                      <c:pt idx="55">
                        <c:v>120088</c:v>
                      </c:pt>
                      <c:pt idx="56">
                        <c:v>122711</c:v>
                      </c:pt>
                      <c:pt idx="57">
                        <c:v>125035</c:v>
                      </c:pt>
                      <c:pt idx="58">
                        <c:v>127183</c:v>
                      </c:pt>
                      <c:pt idx="59">
                        <c:v>128639</c:v>
                      </c:pt>
                      <c:pt idx="60">
                        <c:v>130717</c:v>
                      </c:pt>
                      <c:pt idx="61">
                        <c:v>133034</c:v>
                      </c:pt>
                      <c:pt idx="62">
                        <c:v>133740</c:v>
                      </c:pt>
                      <c:pt idx="63">
                        <c:v>135111</c:v>
                      </c:pt>
                      <c:pt idx="64">
                        <c:v>137851</c:v>
                      </c:pt>
                      <c:pt idx="65">
                        <c:v>140500</c:v>
                      </c:pt>
                      <c:pt idx="66">
                        <c:v>143047</c:v>
                      </c:pt>
                      <c:pt idx="67">
                        <c:v>145214</c:v>
                      </c:pt>
                      <c:pt idx="68">
                        <c:v>146865</c:v>
                      </c:pt>
                      <c:pt idx="69">
                        <c:v>147938</c:v>
                      </c:pt>
                      <c:pt idx="70">
                        <c:v>149635</c:v>
                      </c:pt>
                      <c:pt idx="71">
                        <c:v>152130</c:v>
                      </c:pt>
                      <c:pt idx="72">
                        <c:v>154811</c:v>
                      </c:pt>
                      <c:pt idx="73">
                        <c:v>157564</c:v>
                      </c:pt>
                      <c:pt idx="74">
                        <c:v>159832</c:v>
                      </c:pt>
                      <c:pt idx="75">
                        <c:v>162489</c:v>
                      </c:pt>
                      <c:pt idx="76">
                        <c:v>164749</c:v>
                      </c:pt>
                      <c:pt idx="77">
                        <c:v>167079</c:v>
                      </c:pt>
                      <c:pt idx="78">
                        <c:v>169763</c:v>
                      </c:pt>
                      <c:pt idx="79">
                        <c:v>172458</c:v>
                      </c:pt>
                      <c:pt idx="80">
                        <c:v>175124</c:v>
                      </c:pt>
                      <c:pt idx="81">
                        <c:v>177858</c:v>
                      </c:pt>
                      <c:pt idx="82">
                        <c:v>180252</c:v>
                      </c:pt>
                      <c:pt idx="83">
                        <c:v>182937</c:v>
                      </c:pt>
                      <c:pt idx="84">
                        <c:v>185004</c:v>
                      </c:pt>
                      <c:pt idx="85">
                        <c:v>187064</c:v>
                      </c:pt>
                      <c:pt idx="86">
                        <c:v>189194</c:v>
                      </c:pt>
                      <c:pt idx="87">
                        <c:v>191280</c:v>
                      </c:pt>
                      <c:pt idx="88">
                        <c:v>193427</c:v>
                      </c:pt>
                      <c:pt idx="89">
                        <c:v>195493</c:v>
                      </c:pt>
                      <c:pt idx="90">
                        <c:v>195972</c:v>
                      </c:pt>
                      <c:pt idx="91">
                        <c:v>197024</c:v>
                      </c:pt>
                      <c:pt idx="92">
                        <c:v>199774</c:v>
                      </c:pt>
                      <c:pt idx="93">
                        <c:v>202510</c:v>
                      </c:pt>
                      <c:pt idx="94">
                        <c:v>205079</c:v>
                      </c:pt>
                      <c:pt idx="95">
                        <c:v>207825</c:v>
                      </c:pt>
                      <c:pt idx="96">
                        <c:v>210549</c:v>
                      </c:pt>
                      <c:pt idx="97">
                        <c:v>213220</c:v>
                      </c:pt>
                      <c:pt idx="98">
                        <c:v>215881</c:v>
                      </c:pt>
                      <c:pt idx="99">
                        <c:v>218570</c:v>
                      </c:pt>
                      <c:pt idx="100">
                        <c:v>221092</c:v>
                      </c:pt>
                      <c:pt idx="101">
                        <c:v>223855</c:v>
                      </c:pt>
                      <c:pt idx="102">
                        <c:v>226592</c:v>
                      </c:pt>
                      <c:pt idx="103">
                        <c:v>229357</c:v>
                      </c:pt>
                      <c:pt idx="104">
                        <c:v>232099</c:v>
                      </c:pt>
                      <c:pt idx="105">
                        <c:v>234831</c:v>
                      </c:pt>
                      <c:pt idx="106">
                        <c:v>237202</c:v>
                      </c:pt>
                      <c:pt idx="107">
                        <c:v>239947</c:v>
                      </c:pt>
                      <c:pt idx="108">
                        <c:v>241029</c:v>
                      </c:pt>
                      <c:pt idx="109">
                        <c:v>242379</c:v>
                      </c:pt>
                      <c:pt idx="110">
                        <c:v>245144</c:v>
                      </c:pt>
                      <c:pt idx="111">
                        <c:v>247895</c:v>
                      </c:pt>
                      <c:pt idx="112">
                        <c:v>249569</c:v>
                      </c:pt>
                      <c:pt idx="113">
                        <c:v>252291</c:v>
                      </c:pt>
                      <c:pt idx="114">
                        <c:v>254935</c:v>
                      </c:pt>
                      <c:pt idx="115">
                        <c:v>257590</c:v>
                      </c:pt>
                      <c:pt idx="116">
                        <c:v>260344</c:v>
                      </c:pt>
                      <c:pt idx="117">
                        <c:v>263113</c:v>
                      </c:pt>
                      <c:pt idx="118">
                        <c:v>265848</c:v>
                      </c:pt>
                      <c:pt idx="119">
                        <c:v>268610</c:v>
                      </c:pt>
                      <c:pt idx="120">
                        <c:v>271371</c:v>
                      </c:pt>
                      <c:pt idx="121">
                        <c:v>274085</c:v>
                      </c:pt>
                      <c:pt idx="122">
                        <c:v>276838</c:v>
                      </c:pt>
                      <c:pt idx="123">
                        <c:v>279586</c:v>
                      </c:pt>
                      <c:pt idx="124">
                        <c:v>282334</c:v>
                      </c:pt>
                      <c:pt idx="125">
                        <c:v>283234</c:v>
                      </c:pt>
                      <c:pt idx="126">
                        <c:v>284774</c:v>
                      </c:pt>
                      <c:pt idx="127">
                        <c:v>287477</c:v>
                      </c:pt>
                      <c:pt idx="128">
                        <c:v>290149</c:v>
                      </c:pt>
                      <c:pt idx="129">
                        <c:v>292464</c:v>
                      </c:pt>
                      <c:pt idx="130">
                        <c:v>295190</c:v>
                      </c:pt>
                      <c:pt idx="131">
                        <c:v>297826</c:v>
                      </c:pt>
                      <c:pt idx="132">
                        <c:v>300226</c:v>
                      </c:pt>
                      <c:pt idx="133">
                        <c:v>302859</c:v>
                      </c:pt>
                      <c:pt idx="134">
                        <c:v>305433</c:v>
                      </c:pt>
                      <c:pt idx="135">
                        <c:v>308129</c:v>
                      </c:pt>
                      <c:pt idx="136">
                        <c:v>310887</c:v>
                      </c:pt>
                      <c:pt idx="137">
                        <c:v>313606</c:v>
                      </c:pt>
                      <c:pt idx="138">
                        <c:v>316371</c:v>
                      </c:pt>
                      <c:pt idx="139">
                        <c:v>319121</c:v>
                      </c:pt>
                      <c:pt idx="140">
                        <c:v>319121</c:v>
                      </c:pt>
                      <c:pt idx="141">
                        <c:v>320553</c:v>
                      </c:pt>
                      <c:pt idx="142">
                        <c:v>323333</c:v>
                      </c:pt>
                      <c:pt idx="143">
                        <c:v>326109</c:v>
                      </c:pt>
                      <c:pt idx="144">
                        <c:v>328808</c:v>
                      </c:pt>
                      <c:pt idx="145">
                        <c:v>331555</c:v>
                      </c:pt>
                      <c:pt idx="146">
                        <c:v>334302</c:v>
                      </c:pt>
                      <c:pt idx="147">
                        <c:v>337092</c:v>
                      </c:pt>
                      <c:pt idx="148">
                        <c:v>339400</c:v>
                      </c:pt>
                      <c:pt idx="149">
                        <c:v>341798</c:v>
                      </c:pt>
                      <c:pt idx="150">
                        <c:v>344029</c:v>
                      </c:pt>
                      <c:pt idx="151">
                        <c:v>346766</c:v>
                      </c:pt>
                      <c:pt idx="152">
                        <c:v>349140</c:v>
                      </c:pt>
                      <c:pt idx="153">
                        <c:v>351852</c:v>
                      </c:pt>
                      <c:pt idx="154">
                        <c:v>354231</c:v>
                      </c:pt>
                      <c:pt idx="155">
                        <c:v>356966</c:v>
                      </c:pt>
                      <c:pt idx="156">
                        <c:v>358928</c:v>
                      </c:pt>
                      <c:pt idx="157">
                        <c:v>361696</c:v>
                      </c:pt>
                      <c:pt idx="158">
                        <c:v>364472</c:v>
                      </c:pt>
                      <c:pt idx="159">
                        <c:v>367238</c:v>
                      </c:pt>
                      <c:pt idx="160">
                        <c:v>368165</c:v>
                      </c:pt>
                      <c:pt idx="161">
                        <c:v>369367</c:v>
                      </c:pt>
                      <c:pt idx="162">
                        <c:v>372029</c:v>
                      </c:pt>
                      <c:pt idx="163">
                        <c:v>374799</c:v>
                      </c:pt>
                      <c:pt idx="164">
                        <c:v>377537</c:v>
                      </c:pt>
                      <c:pt idx="165">
                        <c:v>379994</c:v>
                      </c:pt>
                      <c:pt idx="166">
                        <c:v>382752</c:v>
                      </c:pt>
                      <c:pt idx="167">
                        <c:v>385495</c:v>
                      </c:pt>
                      <c:pt idx="168">
                        <c:v>388230</c:v>
                      </c:pt>
                      <c:pt idx="169">
                        <c:v>390975</c:v>
                      </c:pt>
                      <c:pt idx="170">
                        <c:v>393729</c:v>
                      </c:pt>
                      <c:pt idx="171">
                        <c:v>396434</c:v>
                      </c:pt>
                      <c:pt idx="172">
                        <c:v>399203</c:v>
                      </c:pt>
                      <c:pt idx="173">
                        <c:v>401966</c:v>
                      </c:pt>
                      <c:pt idx="174">
                        <c:v>402903</c:v>
                      </c:pt>
                      <c:pt idx="175">
                        <c:v>404170</c:v>
                      </c:pt>
                      <c:pt idx="176">
                        <c:v>406929</c:v>
                      </c:pt>
                      <c:pt idx="177">
                        <c:v>409639</c:v>
                      </c:pt>
                      <c:pt idx="178">
                        <c:v>412409</c:v>
                      </c:pt>
                      <c:pt idx="179">
                        <c:v>415125</c:v>
                      </c:pt>
                      <c:pt idx="180">
                        <c:v>417891</c:v>
                      </c:pt>
                      <c:pt idx="181">
                        <c:v>420185</c:v>
                      </c:pt>
                      <c:pt idx="182">
                        <c:v>422404</c:v>
                      </c:pt>
                      <c:pt idx="183">
                        <c:v>424973</c:v>
                      </c:pt>
                      <c:pt idx="184">
                        <c:v>427746</c:v>
                      </c:pt>
                      <c:pt idx="185">
                        <c:v>430377</c:v>
                      </c:pt>
                      <c:pt idx="186">
                        <c:v>433040</c:v>
                      </c:pt>
                      <c:pt idx="187">
                        <c:v>435764</c:v>
                      </c:pt>
                      <c:pt idx="188">
                        <c:v>436688</c:v>
                      </c:pt>
                      <c:pt idx="189">
                        <c:v>438230</c:v>
                      </c:pt>
                      <c:pt idx="190">
                        <c:v>440941</c:v>
                      </c:pt>
                      <c:pt idx="191">
                        <c:v>443623</c:v>
                      </c:pt>
                      <c:pt idx="192">
                        <c:v>446376</c:v>
                      </c:pt>
                      <c:pt idx="193">
                        <c:v>449136</c:v>
                      </c:pt>
                      <c:pt idx="194">
                        <c:v>451629</c:v>
                      </c:pt>
                      <c:pt idx="195">
                        <c:v>454134</c:v>
                      </c:pt>
                      <c:pt idx="196">
                        <c:v>456832</c:v>
                      </c:pt>
                      <c:pt idx="197">
                        <c:v>459124</c:v>
                      </c:pt>
                      <c:pt idx="198">
                        <c:v>460914</c:v>
                      </c:pt>
                      <c:pt idx="199">
                        <c:v>462678</c:v>
                      </c:pt>
                      <c:pt idx="200">
                        <c:v>465068</c:v>
                      </c:pt>
                      <c:pt idx="201">
                        <c:v>467843</c:v>
                      </c:pt>
                      <c:pt idx="202">
                        <c:v>470613</c:v>
                      </c:pt>
                      <c:pt idx="203">
                        <c:v>472821</c:v>
                      </c:pt>
                      <c:pt idx="204">
                        <c:v>474978</c:v>
                      </c:pt>
                      <c:pt idx="205">
                        <c:v>477619</c:v>
                      </c:pt>
                      <c:pt idx="206">
                        <c:v>479980</c:v>
                      </c:pt>
                      <c:pt idx="207">
                        <c:v>480970</c:v>
                      </c:pt>
                    </c:numCache>
                  </c:numRef>
                </c:yVal>
                <c:smooth val="0"/>
                <c:extLst>
                  <c:ext xmlns:c16="http://schemas.microsoft.com/office/drawing/2014/chart" uri="{C3380CC4-5D6E-409C-BE32-E72D297353CC}">
                    <c16:uniqueId val="{00000006-765B-6E47-BB39-DE98B16178CD}"/>
                  </c:ext>
                </c:extLst>
              </c15:ser>
            </c15:filteredScatterSeries>
            <c15:filteredScatterSeries>
              <c15:ser>
                <c:idx val="5"/>
                <c:order val="1"/>
                <c:tx>
                  <c:strRef>
                    <c:extLst xmlns:c15="http://schemas.microsoft.com/office/drawing/2012/chart">
                      <c:ext xmlns:c15="http://schemas.microsoft.com/office/drawing/2012/chart" uri="{02D57815-91ED-43cb-92C2-25804820EDAC}">
                        <c15:formulaRef>
                          <c15:sqref>'Chart FY 2010-present'!$J$4</c15:sqref>
                        </c15:formulaRef>
                      </c:ext>
                    </c:extLst>
                    <c:strCache>
                      <c:ptCount val="1"/>
                      <c:pt idx="0">
                        <c:v>FY 2016</c:v>
                      </c:pt>
                    </c:strCache>
                  </c:strRef>
                </c:tx>
                <c:marker>
                  <c:symbol val="none"/>
                </c:marker>
                <c:xVal>
                  <c:numRef>
                    <c:extLst xmlns:c15="http://schemas.microsoft.com/office/drawing/2012/chart">
                      <c:ext xmlns:c15="http://schemas.microsoft.com/office/drawing/2012/chart" uri="{02D57815-91ED-43cb-92C2-25804820EDAC}">
                        <c15:formulaRef>
                          <c15:sqref>'Chart FY 2010-present'!$C$5:$C$250</c15:sqref>
                        </c15:formulaRef>
                      </c:ext>
                    </c:extLst>
                    <c:numCache>
                      <c:formatCode>0</c:formatCode>
                      <c:ptCount val="24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numCache>
                  </c:numRef>
                </c:xVal>
                <c:yVal>
                  <c:numRef>
                    <c:extLst xmlns:c15="http://schemas.microsoft.com/office/drawing/2012/chart">
                      <c:ext xmlns:c15="http://schemas.microsoft.com/office/drawing/2012/chart" uri="{02D57815-91ED-43cb-92C2-25804820EDAC}">
                        <c15:formulaRef>
                          <c15:sqref>'Chart FY 2010-present'!$J$5:$J$234</c15:sqref>
                        </c15:formulaRef>
                      </c:ext>
                    </c:extLst>
                    <c:numCache>
                      <c:formatCode>0.0</c:formatCode>
                      <c:ptCount val="230"/>
                      <c:pt idx="0">
                        <c:v>267.2</c:v>
                      </c:pt>
                      <c:pt idx="1">
                        <c:v>918.8900000000001</c:v>
                      </c:pt>
                      <c:pt idx="2">
                        <c:v>2227.0500000000002</c:v>
                      </c:pt>
                      <c:pt idx="3">
                        <c:v>2227.0500000000002</c:v>
                      </c:pt>
                      <c:pt idx="4">
                        <c:v>2227.0500000000002</c:v>
                      </c:pt>
                      <c:pt idx="5">
                        <c:v>2781.9500000000003</c:v>
                      </c:pt>
                      <c:pt idx="6">
                        <c:v>4688.3</c:v>
                      </c:pt>
                      <c:pt idx="7">
                        <c:v>6785.02</c:v>
                      </c:pt>
                      <c:pt idx="8">
                        <c:v>7819.5400000000009</c:v>
                      </c:pt>
                      <c:pt idx="9">
                        <c:v>7819.5400000000009</c:v>
                      </c:pt>
                      <c:pt idx="10">
                        <c:v>7819.5400000000009</c:v>
                      </c:pt>
                      <c:pt idx="11">
                        <c:v>7819.5400000000009</c:v>
                      </c:pt>
                      <c:pt idx="12">
                        <c:v>8331.1040000000012</c:v>
                      </c:pt>
                      <c:pt idx="13">
                        <c:v>10782.284000000001</c:v>
                      </c:pt>
                      <c:pt idx="14">
                        <c:v>12354.034000000001</c:v>
                      </c:pt>
                      <c:pt idx="15">
                        <c:v>15247.054000000002</c:v>
                      </c:pt>
                      <c:pt idx="16">
                        <c:v>15247.054000000002</c:v>
                      </c:pt>
                      <c:pt idx="17">
                        <c:v>15247.054000000002</c:v>
                      </c:pt>
                      <c:pt idx="18">
                        <c:v>15247.054000000002</c:v>
                      </c:pt>
                      <c:pt idx="19">
                        <c:v>17142.374000000003</c:v>
                      </c:pt>
                      <c:pt idx="20">
                        <c:v>20341.214000000004</c:v>
                      </c:pt>
                      <c:pt idx="21">
                        <c:v>23123.984000000004</c:v>
                      </c:pt>
                      <c:pt idx="22">
                        <c:v>26717.234000000004</c:v>
                      </c:pt>
                      <c:pt idx="23">
                        <c:v>29830.494000000006</c:v>
                      </c:pt>
                      <c:pt idx="24">
                        <c:v>33292.024000000005</c:v>
                      </c:pt>
                      <c:pt idx="25">
                        <c:v>35932.164000000004</c:v>
                      </c:pt>
                      <c:pt idx="26">
                        <c:v>39364.144000000008</c:v>
                      </c:pt>
                      <c:pt idx="27">
                        <c:v>42958.400000000001</c:v>
                      </c:pt>
                      <c:pt idx="28">
                        <c:v>46127.3</c:v>
                      </c:pt>
                      <c:pt idx="29">
                        <c:v>49412.6</c:v>
                      </c:pt>
                      <c:pt idx="30">
                        <c:v>52637.8</c:v>
                      </c:pt>
                      <c:pt idx="31">
                        <c:v>56237.4</c:v>
                      </c:pt>
                      <c:pt idx="32">
                        <c:v>59832</c:v>
                      </c:pt>
                      <c:pt idx="33">
                        <c:v>63389.4</c:v>
                      </c:pt>
                      <c:pt idx="34">
                        <c:v>66921.8</c:v>
                      </c:pt>
                      <c:pt idx="35">
                        <c:v>70323.600000000006</c:v>
                      </c:pt>
                      <c:pt idx="36">
                        <c:v>73901.8</c:v>
                      </c:pt>
                      <c:pt idx="37">
                        <c:v>77464.2</c:v>
                      </c:pt>
                      <c:pt idx="38">
                        <c:v>80593</c:v>
                      </c:pt>
                      <c:pt idx="39">
                        <c:v>84084.9</c:v>
                      </c:pt>
                      <c:pt idx="40">
                        <c:v>87426.1</c:v>
                      </c:pt>
                      <c:pt idx="41">
                        <c:v>90045</c:v>
                      </c:pt>
                      <c:pt idx="42">
                        <c:v>93098.5</c:v>
                      </c:pt>
                      <c:pt idx="43">
                        <c:v>96721.5</c:v>
                      </c:pt>
                      <c:pt idx="44">
                        <c:v>98810.4</c:v>
                      </c:pt>
                      <c:pt idx="45">
                        <c:v>102420</c:v>
                      </c:pt>
                      <c:pt idx="46">
                        <c:v>106022</c:v>
                      </c:pt>
                      <c:pt idx="47">
                        <c:v>109629</c:v>
                      </c:pt>
                      <c:pt idx="48">
                        <c:v>111855</c:v>
                      </c:pt>
                      <c:pt idx="49">
                        <c:v>114898</c:v>
                      </c:pt>
                      <c:pt idx="50">
                        <c:v>117716</c:v>
                      </c:pt>
                      <c:pt idx="51">
                        <c:v>121041</c:v>
                      </c:pt>
                      <c:pt idx="52">
                        <c:v>124464</c:v>
                      </c:pt>
                      <c:pt idx="53">
                        <c:v>128067</c:v>
                      </c:pt>
                      <c:pt idx="54">
                        <c:v>131232</c:v>
                      </c:pt>
                      <c:pt idx="55">
                        <c:v>134883</c:v>
                      </c:pt>
                      <c:pt idx="56">
                        <c:v>138467</c:v>
                      </c:pt>
                      <c:pt idx="57">
                        <c:v>142009</c:v>
                      </c:pt>
                      <c:pt idx="58">
                        <c:v>145572</c:v>
                      </c:pt>
                      <c:pt idx="59">
                        <c:v>149165</c:v>
                      </c:pt>
                      <c:pt idx="60">
                        <c:v>151473</c:v>
                      </c:pt>
                      <c:pt idx="61">
                        <c:v>154350</c:v>
                      </c:pt>
                      <c:pt idx="62">
                        <c:v>157620</c:v>
                      </c:pt>
                      <c:pt idx="63">
                        <c:v>161046</c:v>
                      </c:pt>
                      <c:pt idx="64">
                        <c:v>164615</c:v>
                      </c:pt>
                      <c:pt idx="65">
                        <c:v>168013</c:v>
                      </c:pt>
                      <c:pt idx="66">
                        <c:v>171413</c:v>
                      </c:pt>
                      <c:pt idx="67">
                        <c:v>174810</c:v>
                      </c:pt>
                      <c:pt idx="68">
                        <c:v>178200</c:v>
                      </c:pt>
                      <c:pt idx="69">
                        <c:v>180754</c:v>
                      </c:pt>
                      <c:pt idx="70">
                        <c:v>183195</c:v>
                      </c:pt>
                      <c:pt idx="71">
                        <c:v>185896</c:v>
                      </c:pt>
                      <c:pt idx="72">
                        <c:v>189059</c:v>
                      </c:pt>
                      <c:pt idx="73">
                        <c:v>191592</c:v>
                      </c:pt>
                      <c:pt idx="74">
                        <c:v>194257</c:v>
                      </c:pt>
                      <c:pt idx="75">
                        <c:v>197560</c:v>
                      </c:pt>
                      <c:pt idx="76">
                        <c:v>201037</c:v>
                      </c:pt>
                      <c:pt idx="77">
                        <c:v>204634</c:v>
                      </c:pt>
                      <c:pt idx="78">
                        <c:v>208273</c:v>
                      </c:pt>
                      <c:pt idx="79">
                        <c:v>211587</c:v>
                      </c:pt>
                      <c:pt idx="80">
                        <c:v>215320</c:v>
                      </c:pt>
                      <c:pt idx="81">
                        <c:v>219039</c:v>
                      </c:pt>
                      <c:pt idx="82">
                        <c:v>222746</c:v>
                      </c:pt>
                      <c:pt idx="83">
                        <c:v>225451</c:v>
                      </c:pt>
                      <c:pt idx="84">
                        <c:v>228890</c:v>
                      </c:pt>
                      <c:pt idx="85">
                        <c:v>232567</c:v>
                      </c:pt>
                      <c:pt idx="86">
                        <c:v>236339</c:v>
                      </c:pt>
                      <c:pt idx="87">
                        <c:v>240132</c:v>
                      </c:pt>
                      <c:pt idx="88">
                        <c:v>243919</c:v>
                      </c:pt>
                      <c:pt idx="89">
                        <c:v>247401</c:v>
                      </c:pt>
                      <c:pt idx="90">
                        <c:v>251051</c:v>
                      </c:pt>
                      <c:pt idx="91">
                        <c:v>254447</c:v>
                      </c:pt>
                      <c:pt idx="92">
                        <c:v>257886</c:v>
                      </c:pt>
                      <c:pt idx="93">
                        <c:v>261521</c:v>
                      </c:pt>
                      <c:pt idx="94">
                        <c:v>265243</c:v>
                      </c:pt>
                      <c:pt idx="95">
                        <c:v>268906</c:v>
                      </c:pt>
                      <c:pt idx="96">
                        <c:v>272003</c:v>
                      </c:pt>
                      <c:pt idx="97">
                        <c:v>275710</c:v>
                      </c:pt>
                      <c:pt idx="98">
                        <c:v>278254</c:v>
                      </c:pt>
                      <c:pt idx="99">
                        <c:v>281952</c:v>
                      </c:pt>
                      <c:pt idx="100">
                        <c:v>285574</c:v>
                      </c:pt>
                      <c:pt idx="101">
                        <c:v>289304</c:v>
                      </c:pt>
                      <c:pt idx="102">
                        <c:v>293082</c:v>
                      </c:pt>
                      <c:pt idx="103">
                        <c:v>296818</c:v>
                      </c:pt>
                      <c:pt idx="104">
                        <c:v>300567</c:v>
                      </c:pt>
                      <c:pt idx="105">
                        <c:v>304323</c:v>
                      </c:pt>
                      <c:pt idx="106">
                        <c:v>308104</c:v>
                      </c:pt>
                      <c:pt idx="107">
                        <c:v>311888</c:v>
                      </c:pt>
                      <c:pt idx="108">
                        <c:v>314958</c:v>
                      </c:pt>
                      <c:pt idx="109">
                        <c:v>317530</c:v>
                      </c:pt>
                      <c:pt idx="110">
                        <c:v>320908</c:v>
                      </c:pt>
                      <c:pt idx="111">
                        <c:v>324084</c:v>
                      </c:pt>
                      <c:pt idx="112">
                        <c:v>327752</c:v>
                      </c:pt>
                      <c:pt idx="113">
                        <c:v>331580</c:v>
                      </c:pt>
                      <c:pt idx="114">
                        <c:v>335140</c:v>
                      </c:pt>
                      <c:pt idx="115">
                        <c:v>339008</c:v>
                      </c:pt>
                      <c:pt idx="116">
                        <c:v>342880</c:v>
                      </c:pt>
                      <c:pt idx="117">
                        <c:v>346711</c:v>
                      </c:pt>
                      <c:pt idx="118">
                        <c:v>350538</c:v>
                      </c:pt>
                      <c:pt idx="119">
                        <c:v>354393</c:v>
                      </c:pt>
                      <c:pt idx="120">
                        <c:v>358238</c:v>
                      </c:pt>
                      <c:pt idx="121">
                        <c:v>361167</c:v>
                      </c:pt>
                      <c:pt idx="122">
                        <c:v>364863</c:v>
                      </c:pt>
                      <c:pt idx="123">
                        <c:v>368674</c:v>
                      </c:pt>
                      <c:pt idx="124">
                        <c:v>371418</c:v>
                      </c:pt>
                      <c:pt idx="125">
                        <c:v>374686</c:v>
                      </c:pt>
                      <c:pt idx="126">
                        <c:v>378295</c:v>
                      </c:pt>
                      <c:pt idx="127">
                        <c:v>381683</c:v>
                      </c:pt>
                      <c:pt idx="128">
                        <c:v>384904</c:v>
                      </c:pt>
                      <c:pt idx="129">
                        <c:v>388134</c:v>
                      </c:pt>
                      <c:pt idx="130">
                        <c:v>391363</c:v>
                      </c:pt>
                      <c:pt idx="131">
                        <c:v>394706</c:v>
                      </c:pt>
                      <c:pt idx="132">
                        <c:v>398384</c:v>
                      </c:pt>
                      <c:pt idx="133">
                        <c:v>401952</c:v>
                      </c:pt>
                      <c:pt idx="134">
                        <c:v>405636</c:v>
                      </c:pt>
                      <c:pt idx="135">
                        <c:v>409295</c:v>
                      </c:pt>
                      <c:pt idx="136">
                        <c:v>413054</c:v>
                      </c:pt>
                      <c:pt idx="137">
                        <c:v>416825</c:v>
                      </c:pt>
                      <c:pt idx="138">
                        <c:v>420543</c:v>
                      </c:pt>
                      <c:pt idx="139">
                        <c:v>423746</c:v>
                      </c:pt>
                      <c:pt idx="140">
                        <c:v>427020</c:v>
                      </c:pt>
                      <c:pt idx="141">
                        <c:v>430813</c:v>
                      </c:pt>
                      <c:pt idx="142">
                        <c:v>434669</c:v>
                      </c:pt>
                      <c:pt idx="143">
                        <c:v>438389</c:v>
                      </c:pt>
                      <c:pt idx="144">
                        <c:v>442123</c:v>
                      </c:pt>
                      <c:pt idx="145">
                        <c:v>445622</c:v>
                      </c:pt>
                      <c:pt idx="146">
                        <c:v>449378</c:v>
                      </c:pt>
                      <c:pt idx="147">
                        <c:v>453208</c:v>
                      </c:pt>
                      <c:pt idx="148">
                        <c:v>456995</c:v>
                      </c:pt>
                      <c:pt idx="149">
                        <c:v>460248</c:v>
                      </c:pt>
                      <c:pt idx="150">
                        <c:v>463034</c:v>
                      </c:pt>
                      <c:pt idx="151">
                        <c:v>466574</c:v>
                      </c:pt>
                      <c:pt idx="152">
                        <c:v>470357</c:v>
                      </c:pt>
                      <c:pt idx="153">
                        <c:v>473713</c:v>
                      </c:pt>
                      <c:pt idx="154">
                        <c:v>477471</c:v>
                      </c:pt>
                      <c:pt idx="155">
                        <c:v>480929</c:v>
                      </c:pt>
                      <c:pt idx="156">
                        <c:v>484243</c:v>
                      </c:pt>
                      <c:pt idx="157">
                        <c:v>488106</c:v>
                      </c:pt>
                      <c:pt idx="158">
                        <c:v>491924</c:v>
                      </c:pt>
                      <c:pt idx="159">
                        <c:v>495753</c:v>
                      </c:pt>
                      <c:pt idx="160">
                        <c:v>499619</c:v>
                      </c:pt>
                      <c:pt idx="161">
                        <c:v>503479</c:v>
                      </c:pt>
                      <c:pt idx="162">
                        <c:v>506735</c:v>
                      </c:pt>
                      <c:pt idx="163">
                        <c:v>509187</c:v>
                      </c:pt>
                      <c:pt idx="164">
                        <c:v>511703</c:v>
                      </c:pt>
                      <c:pt idx="165">
                        <c:v>514272</c:v>
                      </c:pt>
                      <c:pt idx="166">
                        <c:v>516594</c:v>
                      </c:pt>
                      <c:pt idx="167">
                        <c:v>518803</c:v>
                      </c:pt>
                      <c:pt idx="168">
                        <c:v>521314</c:v>
                      </c:pt>
                      <c:pt idx="169">
                        <c:v>523876</c:v>
                      </c:pt>
                      <c:pt idx="170">
                        <c:v>526831</c:v>
                      </c:pt>
                      <c:pt idx="171">
                        <c:v>530236</c:v>
                      </c:pt>
                      <c:pt idx="172">
                        <c:v>533814</c:v>
                      </c:pt>
                      <c:pt idx="173">
                        <c:v>535067</c:v>
                      </c:pt>
                      <c:pt idx="174">
                        <c:v>536337</c:v>
                      </c:pt>
                      <c:pt idx="175">
                        <c:v>539008</c:v>
                      </c:pt>
                      <c:pt idx="176">
                        <c:v>542190</c:v>
                      </c:pt>
                      <c:pt idx="177">
                        <c:v>545431</c:v>
                      </c:pt>
                      <c:pt idx="178">
                        <c:v>548726</c:v>
                      </c:pt>
                      <c:pt idx="179">
                        <c:v>552075</c:v>
                      </c:pt>
                      <c:pt idx="180">
                        <c:v>555412</c:v>
                      </c:pt>
                      <c:pt idx="181">
                        <c:v>558950</c:v>
                      </c:pt>
                      <c:pt idx="182">
                        <c:v>562577</c:v>
                      </c:pt>
                      <c:pt idx="183">
                        <c:v>566241</c:v>
                      </c:pt>
                      <c:pt idx="184">
                        <c:v>569827</c:v>
                      </c:pt>
                      <c:pt idx="185">
                        <c:v>573497</c:v>
                      </c:pt>
                      <c:pt idx="186">
                        <c:v>577168</c:v>
                      </c:pt>
                      <c:pt idx="187">
                        <c:v>578928</c:v>
                      </c:pt>
                      <c:pt idx="188">
                        <c:v>582498</c:v>
                      </c:pt>
                      <c:pt idx="189">
                        <c:v>585368</c:v>
                      </c:pt>
                      <c:pt idx="190">
                        <c:v>588985</c:v>
                      </c:pt>
                      <c:pt idx="191">
                        <c:v>592626</c:v>
                      </c:pt>
                      <c:pt idx="192">
                        <c:v>596175</c:v>
                      </c:pt>
                      <c:pt idx="193">
                        <c:v>599852</c:v>
                      </c:pt>
                      <c:pt idx="194">
                        <c:v>603395</c:v>
                      </c:pt>
                      <c:pt idx="195">
                        <c:v>605117</c:v>
                      </c:pt>
                      <c:pt idx="196">
                        <c:v>606558</c:v>
                      </c:pt>
                      <c:pt idx="197">
                        <c:v>609477</c:v>
                      </c:pt>
                      <c:pt idx="198">
                        <c:v>612444</c:v>
                      </c:pt>
                      <c:pt idx="199">
                        <c:v>615592</c:v>
                      </c:pt>
                      <c:pt idx="200">
                        <c:v>618766</c:v>
                      </c:pt>
                      <c:pt idx="201">
                        <c:v>621892</c:v>
                      </c:pt>
                      <c:pt idx="202">
                        <c:v>624547</c:v>
                      </c:pt>
                      <c:pt idx="203">
                        <c:v>627661</c:v>
                      </c:pt>
                      <c:pt idx="204">
                        <c:v>630795</c:v>
                      </c:pt>
                      <c:pt idx="205">
                        <c:v>633950</c:v>
                      </c:pt>
                      <c:pt idx="206">
                        <c:v>636738</c:v>
                      </c:pt>
                      <c:pt idx="207">
                        <c:v>639797</c:v>
                      </c:pt>
                      <c:pt idx="208">
                        <c:v>641620</c:v>
                      </c:pt>
                      <c:pt idx="209">
                        <c:v>644733</c:v>
                      </c:pt>
                      <c:pt idx="210">
                        <c:v>648549</c:v>
                      </c:pt>
                      <c:pt idx="211">
                        <c:v>652034</c:v>
                      </c:pt>
                      <c:pt idx="212">
                        <c:v>655829</c:v>
                      </c:pt>
                      <c:pt idx="213">
                        <c:v>659717</c:v>
                      </c:pt>
                      <c:pt idx="214">
                        <c:v>663619</c:v>
                      </c:pt>
                      <c:pt idx="215">
                        <c:v>667219</c:v>
                      </c:pt>
                      <c:pt idx="216">
                        <c:v>669935</c:v>
                      </c:pt>
                      <c:pt idx="217">
                        <c:v>673089</c:v>
                      </c:pt>
                      <c:pt idx="218">
                        <c:v>676472</c:v>
                      </c:pt>
                      <c:pt idx="219">
                        <c:v>679821</c:v>
                      </c:pt>
                      <c:pt idx="220">
                        <c:v>683218</c:v>
                      </c:pt>
                      <c:pt idx="221">
                        <c:v>686604</c:v>
                      </c:pt>
                      <c:pt idx="222">
                        <c:v>689978</c:v>
                      </c:pt>
                      <c:pt idx="223">
                        <c:v>693087</c:v>
                      </c:pt>
                      <c:pt idx="224">
                        <c:v>696303</c:v>
                      </c:pt>
                      <c:pt idx="225">
                        <c:v>699744</c:v>
                      </c:pt>
                      <c:pt idx="226">
                        <c:v>703201</c:v>
                      </c:pt>
                      <c:pt idx="227">
                        <c:v>707008</c:v>
                      </c:pt>
                      <c:pt idx="228">
                        <c:v>710963</c:v>
                      </c:pt>
                      <c:pt idx="229">
                        <c:v>712347</c:v>
                      </c:pt>
                    </c:numCache>
                  </c:numRef>
                </c:yVal>
                <c:smooth val="0"/>
                <c:extLst xmlns:c15="http://schemas.microsoft.com/office/drawing/2012/chart">
                  <c:ext xmlns:c16="http://schemas.microsoft.com/office/drawing/2014/chart" uri="{C3380CC4-5D6E-409C-BE32-E72D297353CC}">
                    <c16:uniqueId val="{00000007-765B-6E47-BB39-DE98B16178CD}"/>
                  </c:ext>
                </c:extLst>
              </c15:ser>
            </c15:filteredScatterSeries>
          </c:ext>
        </c:extLst>
      </c:scatterChart>
      <c:valAx>
        <c:axId val="183034992"/>
        <c:scaling>
          <c:orientation val="minMax"/>
        </c:scaling>
        <c:delete val="0"/>
        <c:axPos val="b"/>
        <c:majorGridlines/>
        <c:minorGridlines/>
        <c:title>
          <c:tx>
            <c:rich>
              <a:bodyPr/>
              <a:lstStyle/>
              <a:p>
                <a:pPr>
                  <a:defRPr/>
                </a:pPr>
                <a:r>
                  <a:rPr lang="en-US"/>
                  <a:t>Days of Operation</a:t>
                </a:r>
              </a:p>
            </c:rich>
          </c:tx>
          <c:layout>
            <c:manualLayout>
              <c:xMode val="edge"/>
              <c:yMode val="edge"/>
              <c:x val="0.47222061618509215"/>
              <c:y val="0.92085157786363192"/>
            </c:manualLayout>
          </c:layout>
          <c:overlay val="0"/>
        </c:title>
        <c:numFmt formatCode="0" sourceLinked="1"/>
        <c:majorTickMark val="out"/>
        <c:minorTickMark val="none"/>
        <c:tickLblPos val="nextTo"/>
        <c:crossAx val="2581248"/>
        <c:crosses val="autoZero"/>
        <c:crossBetween val="midCat"/>
      </c:valAx>
      <c:valAx>
        <c:axId val="2581248"/>
        <c:scaling>
          <c:orientation val="minMax"/>
        </c:scaling>
        <c:delete val="0"/>
        <c:axPos val="l"/>
        <c:majorGridlines/>
        <c:title>
          <c:tx>
            <c:rich>
              <a:bodyPr rot="-5400000" vert="horz"/>
              <a:lstStyle/>
              <a:p>
                <a:pPr>
                  <a:defRPr/>
                </a:pPr>
                <a:r>
                  <a:rPr lang="en-US"/>
                  <a:t>integrated current (uAhr)</a:t>
                </a:r>
              </a:p>
            </c:rich>
          </c:tx>
          <c:layout>
            <c:manualLayout>
              <c:xMode val="edge"/>
              <c:yMode val="edge"/>
              <c:x val="5.8860338916904252E-3"/>
              <c:y val="0.34665388667884833"/>
            </c:manualLayout>
          </c:layout>
          <c:overlay val="0"/>
        </c:title>
        <c:numFmt formatCode="#,##0" sourceLinked="0"/>
        <c:majorTickMark val="out"/>
        <c:minorTickMark val="none"/>
        <c:tickLblPos val="nextTo"/>
        <c:crossAx val="183034992"/>
        <c:crosses val="autoZero"/>
        <c:crossBetween val="midCat"/>
      </c:valAx>
    </c:plotArea>
    <c:legend>
      <c:legendPos val="t"/>
      <c:layout>
        <c:manualLayout>
          <c:xMode val="edge"/>
          <c:yMode val="edge"/>
          <c:x val="0.19503670312804666"/>
          <c:y val="7.7474165844998055E-2"/>
          <c:w val="0.79477512099978331"/>
          <c:h val="5.1245802582533612E-2"/>
        </c:manualLayout>
      </c:layout>
      <c:overlay val="0"/>
    </c:legend>
    <c:plotVisOnly val="1"/>
    <c:dispBlanksAs val="gap"/>
    <c:showDLblsOverMax val="0"/>
  </c:chart>
  <c:spPr>
    <a:solidFill>
      <a:schemeClr val="accent3">
        <a:lumMod val="20000"/>
        <a:lumOff val="80000"/>
      </a:schemeClr>
    </a:solidFill>
  </c:spPr>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Sheet4!$B$1</c:f>
              <c:strCache>
                <c:ptCount val="1"/>
                <c:pt idx="0">
                  <c:v>Ave Current (uA)</c:v>
                </c:pt>
              </c:strCache>
            </c:strRef>
          </c:tx>
          <c:spPr>
            <a:gradFill rotWithShape="0">
              <a:gsLst>
                <a:gs pos="0">
                  <a:srgbClr val="3A7CCB"/>
                </a:gs>
                <a:gs pos="20000">
                  <a:srgbClr val="3C7BC7"/>
                </a:gs>
                <a:gs pos="100000">
                  <a:srgbClr val="2C5D98"/>
                </a:gs>
              </a:gsLst>
              <a:lin ang="5400000"/>
            </a:gradFill>
            <a:ln w="25400">
              <a:noFill/>
            </a:ln>
            <a:effectLst>
              <a:outerShdw dist="35921" dir="2700000" algn="br">
                <a:srgbClr val="000000"/>
              </a:outerShdw>
            </a:effectLst>
          </c:spPr>
          <c:invertIfNegative val="0"/>
          <c:cat>
            <c:numRef>
              <c:f>Sheet4!$A$2:$A$31</c:f>
              <c:numCache>
                <c:formatCode>General</c:formatCode>
                <c:ptCount val="30"/>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2021</c:v>
                </c:pt>
                <c:pt idx="29">
                  <c:v>2022</c:v>
                </c:pt>
              </c:numCache>
            </c:numRef>
          </c:cat>
          <c:val>
            <c:numRef>
              <c:f>Sheet4!$B$2:$B$31</c:f>
              <c:numCache>
                <c:formatCode>General</c:formatCode>
                <c:ptCount val="30"/>
                <c:pt idx="0">
                  <c:v>33.643452380952382</c:v>
                </c:pt>
                <c:pt idx="1">
                  <c:v>32.19779761904762</c:v>
                </c:pt>
                <c:pt idx="2">
                  <c:v>29.287896825396828</c:v>
                </c:pt>
                <c:pt idx="3">
                  <c:v>27.096928571428574</c:v>
                </c:pt>
                <c:pt idx="4">
                  <c:v>52</c:v>
                </c:pt>
                <c:pt idx="5">
                  <c:v>35.739285714285721</c:v>
                </c:pt>
                <c:pt idx="6">
                  <c:v>55.531239737274213</c:v>
                </c:pt>
                <c:pt idx="7">
                  <c:v>44.533370535714283</c:v>
                </c:pt>
                <c:pt idx="8">
                  <c:v>44.836272321428567</c:v>
                </c:pt>
                <c:pt idx="9">
                  <c:v>51.730926870748299</c:v>
                </c:pt>
                <c:pt idx="10">
                  <c:v>60.577694692460312</c:v>
                </c:pt>
                <c:pt idx="11">
                  <c:v>49.735811011904758</c:v>
                </c:pt>
                <c:pt idx="12">
                  <c:v>48.51</c:v>
                </c:pt>
                <c:pt idx="13">
                  <c:v>72.239999999999995</c:v>
                </c:pt>
                <c:pt idx="14">
                  <c:v>62.73</c:v>
                </c:pt>
                <c:pt idx="15">
                  <c:v>83.85</c:v>
                </c:pt>
                <c:pt idx="16">
                  <c:v>75.78</c:v>
                </c:pt>
                <c:pt idx="17">
                  <c:v>75.81</c:v>
                </c:pt>
                <c:pt idx="18">
                  <c:v>90.28</c:v>
                </c:pt>
                <c:pt idx="19">
                  <c:v>92.12</c:v>
                </c:pt>
                <c:pt idx="20">
                  <c:v>91.13</c:v>
                </c:pt>
                <c:pt idx="21">
                  <c:v>94.51</c:v>
                </c:pt>
                <c:pt idx="22">
                  <c:v>105.72</c:v>
                </c:pt>
                <c:pt idx="23">
                  <c:v>115.82</c:v>
                </c:pt>
                <c:pt idx="24">
                  <c:v>149</c:v>
                </c:pt>
                <c:pt idx="25">
                  <c:v>147.13</c:v>
                </c:pt>
                <c:pt idx="26">
                  <c:v>149.1</c:v>
                </c:pt>
                <c:pt idx="27">
                  <c:v>151.5</c:v>
                </c:pt>
                <c:pt idx="28">
                  <c:v>143.5</c:v>
                </c:pt>
                <c:pt idx="29">
                  <c:v>139</c:v>
                </c:pt>
              </c:numCache>
            </c:numRef>
          </c:val>
          <c:extLst>
            <c:ext xmlns:c16="http://schemas.microsoft.com/office/drawing/2014/chart" uri="{C3380CC4-5D6E-409C-BE32-E72D297353CC}">
              <c16:uniqueId val="{00000000-344B-BA42-AD54-4EBDE60961EE}"/>
            </c:ext>
          </c:extLst>
        </c:ser>
        <c:dLbls>
          <c:showLegendKey val="0"/>
          <c:showVal val="0"/>
          <c:showCatName val="0"/>
          <c:showSerName val="0"/>
          <c:showPercent val="0"/>
          <c:showBubbleSize val="0"/>
        </c:dLbls>
        <c:gapWidth val="150"/>
        <c:axId val="1358397919"/>
        <c:axId val="1"/>
      </c:barChart>
      <c:catAx>
        <c:axId val="1358397919"/>
        <c:scaling>
          <c:orientation val="minMax"/>
        </c:scaling>
        <c:delete val="0"/>
        <c:axPos val="b"/>
        <c:numFmt formatCode="General" sourceLinked="1"/>
        <c:majorTickMark val="none"/>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0"/>
        <c:axPos val="l"/>
        <c:majorGridlines>
          <c:spPr>
            <a:ln w="3175">
              <a:solidFill>
                <a:srgbClr val="808080"/>
              </a:solidFill>
              <a:prstDash val="solid"/>
            </a:ln>
          </c:spPr>
        </c:majorGridlines>
        <c:title>
          <c:tx>
            <c:rich>
              <a:bodyPr/>
              <a:lstStyle/>
              <a:p>
                <a:pPr>
                  <a:defRPr sz="1000" b="1" i="0" u="none" strike="noStrike" baseline="0">
                    <a:solidFill>
                      <a:srgbClr val="000000"/>
                    </a:solidFill>
                    <a:latin typeface="Calibri"/>
                    <a:ea typeface="Calibri"/>
                    <a:cs typeface="Calibri"/>
                  </a:defRPr>
                </a:pPr>
                <a:r>
                  <a:rPr lang="en-US"/>
                  <a:t>Micro Ampleres</a:t>
                </a:r>
              </a:p>
            </c:rich>
          </c:tx>
          <c:overlay val="0"/>
          <c:spPr>
            <a:noFill/>
            <a:ln w="25400">
              <a:noFill/>
            </a:ln>
          </c:spPr>
        </c:title>
        <c:numFmt formatCode="General" sourceLinked="1"/>
        <c:majorTickMark val="none"/>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358397919"/>
        <c:crosses val="autoZero"/>
        <c:crossBetween val="between"/>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dLbls>
          <c:showLegendKey val="0"/>
          <c:showVal val="0"/>
          <c:showCatName val="0"/>
          <c:showSerName val="0"/>
          <c:showPercent val="0"/>
          <c:showBubbleSize val="0"/>
        </c:dLbls>
        <c:gapWidth val="219"/>
        <c:overlap val="-27"/>
        <c:axId val="2067381759"/>
        <c:axId val="2071602063"/>
      </c:barChart>
      <c:catAx>
        <c:axId val="2067381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071602063"/>
        <c:crosses val="autoZero"/>
        <c:auto val="1"/>
        <c:lblAlgn val="ctr"/>
        <c:lblOffset val="100"/>
        <c:tickMarkSkip val="10"/>
        <c:noMultiLvlLbl val="0"/>
      </c:catAx>
      <c:valAx>
        <c:axId val="2071602063"/>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0673817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LINAC_Failures_HEPorRHIC!$T$1</c:f>
              <c:strCache>
                <c:ptCount val="1"/>
              </c:strCache>
            </c:strRef>
          </c:tx>
          <c:spPr>
            <a:solidFill>
              <a:schemeClr val="accent1"/>
            </a:solidFill>
            <a:ln>
              <a:noFill/>
            </a:ln>
            <a:effectLst/>
          </c:spPr>
          <c:invertIfNegative val="0"/>
          <c:cat>
            <c:strRef>
              <c:f>LINAC_Failures_HEPorRHIC!$A$2:$A$52</c:f>
              <c:strCache>
                <c:ptCount val="51"/>
                <c:pt idx="0">
                  <c:v>Year</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pt idx="49">
                  <c:v>2021</c:v>
                </c:pt>
                <c:pt idx="50">
                  <c:v>2022</c:v>
                </c:pt>
              </c:strCache>
            </c:strRef>
          </c:cat>
          <c:val>
            <c:numRef>
              <c:f>LINAC_Failures_HEPorRHIC!$T$2:$T$52</c:f>
              <c:numCache>
                <c:formatCode>0.00%</c:formatCode>
                <c:ptCount val="51"/>
                <c:pt idx="0" formatCode="General">
                  <c:v>0</c:v>
                </c:pt>
                <c:pt idx="1">
                  <c:v>0.86284106684357298</c:v>
                </c:pt>
                <c:pt idx="2">
                  <c:v>0.92444318846023554</c:v>
                </c:pt>
                <c:pt idx="3">
                  <c:v>0.90113147319520048</c:v>
                </c:pt>
                <c:pt idx="4">
                  <c:v>0.89885888479238862</c:v>
                </c:pt>
                <c:pt idx="5">
                  <c:v>0.93105684987073278</c:v>
                </c:pt>
                <c:pt idx="6">
                  <c:v>0.96699125268196073</c:v>
                </c:pt>
                <c:pt idx="7">
                  <c:v>0.95841819416157503</c:v>
                </c:pt>
                <c:pt idx="8">
                  <c:v>0.95176252319109467</c:v>
                </c:pt>
                <c:pt idx="9">
                  <c:v>0.95136550692106248</c:v>
                </c:pt>
                <c:pt idx="10">
                  <c:v>0.95162708883025504</c:v>
                </c:pt>
                <c:pt idx="11">
                  <c:v>0.95143273433705677</c:v>
                </c:pt>
                <c:pt idx="12">
                  <c:v>0.93086789938364145</c:v>
                </c:pt>
                <c:pt idx="13">
                  <c:v>0.94412515964240107</c:v>
                </c:pt>
                <c:pt idx="14">
                  <c:v>0.95634599838318513</c:v>
                </c:pt>
                <c:pt idx="15">
                  <c:v>0.93000750750750749</c:v>
                </c:pt>
                <c:pt idx="16">
                  <c:v>0.94724234540724439</c:v>
                </c:pt>
                <c:pt idx="17">
                  <c:v>0.95820618217691544</c:v>
                </c:pt>
                <c:pt idx="18">
                  <c:v>0.9569579226686884</c:v>
                </c:pt>
                <c:pt idx="20">
                  <c:v>0.94906496815286623</c:v>
                </c:pt>
                <c:pt idx="21">
                  <c:v>0.969865208048447</c:v>
                </c:pt>
                <c:pt idx="24">
                  <c:v>0.96913571428571432</c:v>
                </c:pt>
                <c:pt idx="25">
                  <c:v>0.956469298245614</c:v>
                </c:pt>
                <c:pt idx="26">
                  <c:v>0.98401694915254234</c:v>
                </c:pt>
                <c:pt idx="27">
                  <c:v>0.95926894445504862</c:v>
                </c:pt>
                <c:pt idx="28">
                  <c:v>0.98114754098360657</c:v>
                </c:pt>
                <c:pt idx="29">
                  <c:v>0.98480000000000001</c:v>
                </c:pt>
                <c:pt idx="30">
                  <c:v>0.95049342105263157</c:v>
                </c:pt>
                <c:pt idx="31">
                  <c:v>0.97411504424778761</c:v>
                </c:pt>
                <c:pt idx="32">
                  <c:v>0.98251173708920192</c:v>
                </c:pt>
                <c:pt idx="33">
                  <c:v>0.99098888888888892</c:v>
                </c:pt>
                <c:pt idx="34">
                  <c:v>0.99199275362318839</c:v>
                </c:pt>
                <c:pt idx="35">
                  <c:v>0.97917156286721507</c:v>
                </c:pt>
                <c:pt idx="37">
                  <c:v>0.97719998030235877</c:v>
                </c:pt>
                <c:pt idx="38">
                  <c:v>0.97074589837116232</c:v>
                </c:pt>
                <c:pt idx="39">
                  <c:v>0.94724418364947149</c:v>
                </c:pt>
                <c:pt idx="40">
                  <c:v>0.93708922499851233</c:v>
                </c:pt>
                <c:pt idx="41">
                  <c:v>0.96447135842880516</c:v>
                </c:pt>
                <c:pt idx="42">
                  <c:v>0.9617144823531647</c:v>
                </c:pt>
                <c:pt idx="43">
                  <c:v>0.95879634043560757</c:v>
                </c:pt>
                <c:pt idx="44">
                  <c:v>0.96143486091206165</c:v>
                </c:pt>
                <c:pt idx="45">
                  <c:v>0.96546714110152232</c:v>
                </c:pt>
                <c:pt idx="46">
                  <c:v>0.95577591198610301</c:v>
                </c:pt>
                <c:pt idx="47">
                  <c:v>0.91459692422034866</c:v>
                </c:pt>
                <c:pt idx="48">
                  <c:v>0.97768705478803442</c:v>
                </c:pt>
                <c:pt idx="49">
                  <c:v>0.98199999999999998</c:v>
                </c:pt>
                <c:pt idx="50">
                  <c:v>0.98699999999999999</c:v>
                </c:pt>
              </c:numCache>
            </c:numRef>
          </c:val>
          <c:extLst>
            <c:ext xmlns:c16="http://schemas.microsoft.com/office/drawing/2014/chart" uri="{C3380CC4-5D6E-409C-BE32-E72D297353CC}">
              <c16:uniqueId val="{00000000-9E86-4849-8F04-BA74BFD23B7B}"/>
            </c:ext>
          </c:extLst>
        </c:ser>
        <c:dLbls>
          <c:showLegendKey val="0"/>
          <c:showVal val="0"/>
          <c:showCatName val="0"/>
          <c:showSerName val="0"/>
          <c:showPercent val="0"/>
          <c:showBubbleSize val="0"/>
        </c:dLbls>
        <c:gapWidth val="219"/>
        <c:overlap val="-27"/>
        <c:axId val="1481282112"/>
        <c:axId val="1"/>
      </c:barChart>
      <c:catAx>
        <c:axId val="148128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tickMarkSkip val="10"/>
        <c:noMultiLvlLbl val="0"/>
      </c:catAx>
      <c:valAx>
        <c:axId val="1"/>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481282112"/>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spPr>
        <a:noFill/>
        <a:ln w="25400">
          <a:noFill/>
        </a:ln>
      </c:spPr>
      <c:txPr>
        <a:bodyPr/>
        <a:lstStyle/>
        <a:p>
          <a:pPr>
            <a:defRPr sz="1800" b="1" i="0" u="none" strike="noStrike" baseline="0">
              <a:solidFill>
                <a:srgbClr val="000000"/>
              </a:solidFill>
              <a:latin typeface="Calibri"/>
              <a:ea typeface="Calibri"/>
              <a:cs typeface="Calibri"/>
            </a:defRPr>
          </a:pPr>
          <a:endParaRPr lang="en-US"/>
        </a:p>
      </c:txPr>
    </c:title>
    <c:autoTitleDeleted val="0"/>
    <c:plotArea>
      <c:layout/>
      <c:scatterChart>
        <c:scatterStyle val="lineMarker"/>
        <c:varyColors val="0"/>
        <c:ser>
          <c:idx val="0"/>
          <c:order val="0"/>
          <c:tx>
            <c:strRef>
              <c:f>Sheet5!$D$1</c:f>
              <c:strCache>
                <c:ptCount val="1"/>
                <c:pt idx="0">
                  <c:v>A-Hrs*MeV</c:v>
                </c:pt>
              </c:strCache>
            </c:strRef>
          </c:tx>
          <c:spPr>
            <a:ln w="47625">
              <a:noFill/>
            </a:ln>
          </c:spPr>
          <c:marker>
            <c:symbol val="diamond"/>
            <c:size val="9"/>
            <c:spPr>
              <a:gradFill rotWithShape="0">
                <a:gsLst>
                  <a:gs pos="0">
                    <a:srgbClr val="3A7CCB"/>
                  </a:gs>
                  <a:gs pos="20000">
                    <a:srgbClr val="3C7BC7"/>
                  </a:gs>
                  <a:gs pos="100000">
                    <a:srgbClr val="2C5D98"/>
                  </a:gs>
                </a:gsLst>
                <a:lin ang="5400000"/>
              </a:gradFill>
              <a:ln>
                <a:solidFill>
                  <a:srgbClr val="666699"/>
                </a:solidFill>
                <a:prstDash val="solid"/>
              </a:ln>
              <a:effectLst>
                <a:outerShdw dist="35921" dir="2700000" algn="br">
                  <a:srgbClr val="000000"/>
                </a:outerShdw>
              </a:effectLst>
            </c:spPr>
          </c:marker>
          <c:xVal>
            <c:numRef>
              <c:f>Sheet5!$A$2:$A$20</c:f>
              <c:numCache>
                <c:formatCode>General</c:formatCode>
                <c:ptCount val="19"/>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2021</c:v>
                </c:pt>
                <c:pt idx="18">
                  <c:v>2022</c:v>
                </c:pt>
              </c:numCache>
            </c:numRef>
          </c:xVal>
          <c:yVal>
            <c:numRef>
              <c:f>Sheet5!$D$2:$D$20</c:f>
              <c:numCache>
                <c:formatCode>General</c:formatCode>
                <c:ptCount val="19"/>
                <c:pt idx="0">
                  <c:v>10.590059860000002</c:v>
                </c:pt>
                <c:pt idx="1">
                  <c:v>9.8698917000000037</c:v>
                </c:pt>
                <c:pt idx="2">
                  <c:v>23.693162179999995</c:v>
                </c:pt>
                <c:pt idx="3">
                  <c:v>25.940778955574007</c:v>
                </c:pt>
                <c:pt idx="4">
                  <c:v>26.197622665200001</c:v>
                </c:pt>
                <c:pt idx="5">
                  <c:v>28.1662017146</c:v>
                </c:pt>
                <c:pt idx="6">
                  <c:v>32.826207734130499</c:v>
                </c:pt>
                <c:pt idx="7">
                  <c:v>34.956116214000005</c:v>
                </c:pt>
                <c:pt idx="8">
                  <c:v>49.706249671999998</c:v>
                </c:pt>
                <c:pt idx="9">
                  <c:v>46.944582746000002</c:v>
                </c:pt>
                <c:pt idx="10">
                  <c:v>53.679712760000001</c:v>
                </c:pt>
                <c:pt idx="11">
                  <c:v>60.533768956000003</c:v>
                </c:pt>
                <c:pt idx="12">
                  <c:v>56.754460000000002</c:v>
                </c:pt>
                <c:pt idx="13">
                  <c:v>84.056945999999996</c:v>
                </c:pt>
                <c:pt idx="14">
                  <c:v>73.452033999999998</c:v>
                </c:pt>
                <c:pt idx="15">
                  <c:v>75.659456000000006</c:v>
                </c:pt>
                <c:pt idx="16">
                  <c:v>84.069595800000002</c:v>
                </c:pt>
                <c:pt idx="17">
                  <c:v>24.393179999999997</c:v>
                </c:pt>
                <c:pt idx="18">
                  <c:v>82.827119999999994</c:v>
                </c:pt>
              </c:numCache>
            </c:numRef>
          </c:yVal>
          <c:smooth val="0"/>
          <c:extLst>
            <c:ext xmlns:c16="http://schemas.microsoft.com/office/drawing/2014/chart" uri="{C3380CC4-5D6E-409C-BE32-E72D297353CC}">
              <c16:uniqueId val="{00000000-4FD6-C84B-ADBA-92943166C3E5}"/>
            </c:ext>
          </c:extLst>
        </c:ser>
        <c:dLbls>
          <c:showLegendKey val="0"/>
          <c:showVal val="0"/>
          <c:showCatName val="0"/>
          <c:showSerName val="0"/>
          <c:showPercent val="0"/>
          <c:showBubbleSize val="0"/>
        </c:dLbls>
        <c:axId val="1354994863"/>
        <c:axId val="1"/>
      </c:scatterChart>
      <c:valAx>
        <c:axId val="1354994863"/>
        <c:scaling>
          <c:orientation val="minMax"/>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354994863"/>
        <c:crosses val="autoZero"/>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Resudial</a:t>
            </a:r>
            <a:r>
              <a:rPr lang="en-US" baseline="0"/>
              <a:t> Rations (mrem)</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Sheet2!$A$2</c:f>
              <c:strCache>
                <c:ptCount val="1"/>
                <c:pt idx="0">
                  <c:v>TK1</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Sheet2!$B$1:$Z$1</c:f>
              <c:numCache>
                <c:formatCode>General</c:formatCode>
                <c:ptCount val="25"/>
                <c:pt idx="0">
                  <c:v>1977</c:v>
                </c:pt>
                <c:pt idx="1">
                  <c:v>1978</c:v>
                </c:pt>
                <c:pt idx="2">
                  <c:v>1979</c:v>
                </c:pt>
                <c:pt idx="3">
                  <c:v>1981</c:v>
                </c:pt>
                <c:pt idx="4">
                  <c:v>1982</c:v>
                </c:pt>
                <c:pt idx="5">
                  <c:v>1983</c:v>
                </c:pt>
                <c:pt idx="6">
                  <c:v>1992</c:v>
                </c:pt>
                <c:pt idx="7">
                  <c:v>1993</c:v>
                </c:pt>
                <c:pt idx="8">
                  <c:v>1994</c:v>
                </c:pt>
                <c:pt idx="9">
                  <c:v>1995</c:v>
                </c:pt>
                <c:pt idx="10">
                  <c:v>1996</c:v>
                </c:pt>
                <c:pt idx="11">
                  <c:v>1999</c:v>
                </c:pt>
                <c:pt idx="12">
                  <c:v>2002</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numCache>
            </c:numRef>
          </c:xVal>
          <c:yVal>
            <c:numRef>
              <c:f>Sheet2!$B$2:$Z$2</c:f>
              <c:numCache>
                <c:formatCode>General</c:formatCode>
                <c:ptCount val="25"/>
                <c:pt idx="0">
                  <c:v>1</c:v>
                </c:pt>
                <c:pt idx="1">
                  <c:v>2</c:v>
                </c:pt>
                <c:pt idx="2">
                  <c:v>2</c:v>
                </c:pt>
                <c:pt idx="3">
                  <c:v>8</c:v>
                </c:pt>
                <c:pt idx="4">
                  <c:v>2</c:v>
                </c:pt>
                <c:pt idx="5">
                  <c:v>0</c:v>
                </c:pt>
                <c:pt idx="7">
                  <c:v>1</c:v>
                </c:pt>
                <c:pt idx="8">
                  <c:v>1</c:v>
                </c:pt>
                <c:pt idx="9">
                  <c:v>1</c:v>
                </c:pt>
                <c:pt idx="10">
                  <c:v>1</c:v>
                </c:pt>
                <c:pt idx="12">
                  <c:v>1</c:v>
                </c:pt>
                <c:pt idx="13">
                  <c:v>1</c:v>
                </c:pt>
                <c:pt idx="14">
                  <c:v>1</c:v>
                </c:pt>
                <c:pt idx="16">
                  <c:v>1</c:v>
                </c:pt>
                <c:pt idx="17">
                  <c:v>1</c:v>
                </c:pt>
                <c:pt idx="18">
                  <c:v>1</c:v>
                </c:pt>
                <c:pt idx="19">
                  <c:v>1</c:v>
                </c:pt>
                <c:pt idx="20">
                  <c:v>1</c:v>
                </c:pt>
                <c:pt idx="21">
                  <c:v>1</c:v>
                </c:pt>
                <c:pt idx="23">
                  <c:v>0.4</c:v>
                </c:pt>
                <c:pt idx="24">
                  <c:v>0.4</c:v>
                </c:pt>
              </c:numCache>
            </c:numRef>
          </c:yVal>
          <c:smooth val="0"/>
          <c:extLst>
            <c:ext xmlns:c16="http://schemas.microsoft.com/office/drawing/2014/chart" uri="{C3380CC4-5D6E-409C-BE32-E72D297353CC}">
              <c16:uniqueId val="{00000000-C0C5-8F48-8153-03FDFC8A589D}"/>
            </c:ext>
          </c:extLst>
        </c:ser>
        <c:ser>
          <c:idx val="1"/>
          <c:order val="1"/>
          <c:tx>
            <c:strRef>
              <c:f>Sheet2!$A$3</c:f>
              <c:strCache>
                <c:ptCount val="1"/>
                <c:pt idx="0">
                  <c:v>tk1-2</c:v>
                </c:pt>
              </c:strCache>
            </c:strRef>
          </c:tx>
          <c:spPr>
            <a:ln w="28575" cap="rnd">
              <a:noFill/>
              <a:round/>
            </a:ln>
            <a:effectLst/>
          </c:spPr>
          <c:marker>
            <c:symbol val="circle"/>
            <c:size val="5"/>
            <c:spPr>
              <a:solidFill>
                <a:schemeClr val="accent2"/>
              </a:solidFill>
              <a:ln w="9525">
                <a:solidFill>
                  <a:schemeClr val="accent2"/>
                </a:solidFill>
              </a:ln>
              <a:effectLst/>
            </c:spPr>
          </c:marker>
          <c:xVal>
            <c:numRef>
              <c:f>Sheet2!$B$1:$Z$1</c:f>
              <c:numCache>
                <c:formatCode>General</c:formatCode>
                <c:ptCount val="25"/>
                <c:pt idx="0">
                  <c:v>1977</c:v>
                </c:pt>
                <c:pt idx="1">
                  <c:v>1978</c:v>
                </c:pt>
                <c:pt idx="2">
                  <c:v>1979</c:v>
                </c:pt>
                <c:pt idx="3">
                  <c:v>1981</c:v>
                </c:pt>
                <c:pt idx="4">
                  <c:v>1982</c:v>
                </c:pt>
                <c:pt idx="5">
                  <c:v>1983</c:v>
                </c:pt>
                <c:pt idx="6">
                  <c:v>1992</c:v>
                </c:pt>
                <c:pt idx="7">
                  <c:v>1993</c:v>
                </c:pt>
                <c:pt idx="8">
                  <c:v>1994</c:v>
                </c:pt>
                <c:pt idx="9">
                  <c:v>1995</c:v>
                </c:pt>
                <c:pt idx="10">
                  <c:v>1996</c:v>
                </c:pt>
                <c:pt idx="11">
                  <c:v>1999</c:v>
                </c:pt>
                <c:pt idx="12">
                  <c:v>2002</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numCache>
            </c:numRef>
          </c:xVal>
          <c:yVal>
            <c:numRef>
              <c:f>Sheet2!$B$3:$Z$3</c:f>
              <c:numCache>
                <c:formatCode>General</c:formatCode>
                <c:ptCount val="25"/>
                <c:pt idx="7">
                  <c:v>1</c:v>
                </c:pt>
                <c:pt idx="8">
                  <c:v>1</c:v>
                </c:pt>
                <c:pt idx="9">
                  <c:v>1</c:v>
                </c:pt>
                <c:pt idx="10">
                  <c:v>1</c:v>
                </c:pt>
                <c:pt idx="12">
                  <c:v>1</c:v>
                </c:pt>
                <c:pt idx="13">
                  <c:v>1</c:v>
                </c:pt>
                <c:pt idx="14">
                  <c:v>1</c:v>
                </c:pt>
                <c:pt idx="16">
                  <c:v>3</c:v>
                </c:pt>
                <c:pt idx="17">
                  <c:v>1</c:v>
                </c:pt>
                <c:pt idx="18">
                  <c:v>1</c:v>
                </c:pt>
                <c:pt idx="19">
                  <c:v>1</c:v>
                </c:pt>
                <c:pt idx="21">
                  <c:v>1</c:v>
                </c:pt>
                <c:pt idx="23">
                  <c:v>0.4</c:v>
                </c:pt>
                <c:pt idx="24">
                  <c:v>0.4</c:v>
                </c:pt>
              </c:numCache>
            </c:numRef>
          </c:yVal>
          <c:smooth val="0"/>
          <c:extLst>
            <c:ext xmlns:c16="http://schemas.microsoft.com/office/drawing/2014/chart" uri="{C3380CC4-5D6E-409C-BE32-E72D297353CC}">
              <c16:uniqueId val="{00000001-C0C5-8F48-8153-03FDFC8A589D}"/>
            </c:ext>
          </c:extLst>
        </c:ser>
        <c:ser>
          <c:idx val="2"/>
          <c:order val="2"/>
          <c:tx>
            <c:strRef>
              <c:f>Sheet2!$A$4</c:f>
              <c:strCache>
                <c:ptCount val="1"/>
                <c:pt idx="0">
                  <c:v>tk2</c:v>
                </c:pt>
              </c:strCache>
            </c:strRef>
          </c:tx>
          <c:spPr>
            <a:ln w="28575" cap="rnd">
              <a:noFill/>
              <a:round/>
            </a:ln>
            <a:effectLst/>
          </c:spPr>
          <c:marker>
            <c:symbol val="circle"/>
            <c:size val="5"/>
            <c:spPr>
              <a:solidFill>
                <a:schemeClr val="accent3"/>
              </a:solidFill>
              <a:ln w="9525">
                <a:solidFill>
                  <a:schemeClr val="accent3"/>
                </a:solidFill>
              </a:ln>
              <a:effectLst/>
            </c:spPr>
          </c:marker>
          <c:xVal>
            <c:numRef>
              <c:f>Sheet2!$B$1:$Z$1</c:f>
              <c:numCache>
                <c:formatCode>General</c:formatCode>
                <c:ptCount val="25"/>
                <c:pt idx="0">
                  <c:v>1977</c:v>
                </c:pt>
                <c:pt idx="1">
                  <c:v>1978</c:v>
                </c:pt>
                <c:pt idx="2">
                  <c:v>1979</c:v>
                </c:pt>
                <c:pt idx="3">
                  <c:v>1981</c:v>
                </c:pt>
                <c:pt idx="4">
                  <c:v>1982</c:v>
                </c:pt>
                <c:pt idx="5">
                  <c:v>1983</c:v>
                </c:pt>
                <c:pt idx="6">
                  <c:v>1992</c:v>
                </c:pt>
                <c:pt idx="7">
                  <c:v>1993</c:v>
                </c:pt>
                <c:pt idx="8">
                  <c:v>1994</c:v>
                </c:pt>
                <c:pt idx="9">
                  <c:v>1995</c:v>
                </c:pt>
                <c:pt idx="10">
                  <c:v>1996</c:v>
                </c:pt>
                <c:pt idx="11">
                  <c:v>1999</c:v>
                </c:pt>
                <c:pt idx="12">
                  <c:v>2002</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numCache>
            </c:numRef>
          </c:xVal>
          <c:yVal>
            <c:numRef>
              <c:f>Sheet2!$B$4:$Z$4</c:f>
              <c:numCache>
                <c:formatCode>General</c:formatCode>
                <c:ptCount val="25"/>
                <c:pt idx="0">
                  <c:v>1</c:v>
                </c:pt>
                <c:pt idx="1">
                  <c:v>3</c:v>
                </c:pt>
                <c:pt idx="2">
                  <c:v>1</c:v>
                </c:pt>
                <c:pt idx="3">
                  <c:v>1.8</c:v>
                </c:pt>
                <c:pt idx="4">
                  <c:v>3</c:v>
                </c:pt>
                <c:pt idx="5">
                  <c:v>5</c:v>
                </c:pt>
                <c:pt idx="7">
                  <c:v>2</c:v>
                </c:pt>
                <c:pt idx="8">
                  <c:v>1</c:v>
                </c:pt>
                <c:pt idx="9">
                  <c:v>2</c:v>
                </c:pt>
                <c:pt idx="10">
                  <c:v>1</c:v>
                </c:pt>
                <c:pt idx="12">
                  <c:v>1</c:v>
                </c:pt>
                <c:pt idx="13">
                  <c:v>1</c:v>
                </c:pt>
                <c:pt idx="14">
                  <c:v>1</c:v>
                </c:pt>
                <c:pt idx="16">
                  <c:v>4</c:v>
                </c:pt>
                <c:pt idx="17">
                  <c:v>1</c:v>
                </c:pt>
                <c:pt idx="18">
                  <c:v>1</c:v>
                </c:pt>
                <c:pt idx="19">
                  <c:v>1</c:v>
                </c:pt>
                <c:pt idx="20">
                  <c:v>1</c:v>
                </c:pt>
                <c:pt idx="21">
                  <c:v>1</c:v>
                </c:pt>
                <c:pt idx="23">
                  <c:v>0.4</c:v>
                </c:pt>
                <c:pt idx="24">
                  <c:v>0.4</c:v>
                </c:pt>
              </c:numCache>
            </c:numRef>
          </c:yVal>
          <c:smooth val="0"/>
          <c:extLst>
            <c:ext xmlns:c16="http://schemas.microsoft.com/office/drawing/2014/chart" uri="{C3380CC4-5D6E-409C-BE32-E72D297353CC}">
              <c16:uniqueId val="{00000002-C0C5-8F48-8153-03FDFC8A589D}"/>
            </c:ext>
          </c:extLst>
        </c:ser>
        <c:ser>
          <c:idx val="3"/>
          <c:order val="3"/>
          <c:tx>
            <c:strRef>
              <c:f>Sheet2!$A$5</c:f>
              <c:strCache>
                <c:ptCount val="1"/>
                <c:pt idx="0">
                  <c:v>tk2-3</c:v>
                </c:pt>
              </c:strCache>
            </c:strRef>
          </c:tx>
          <c:spPr>
            <a:ln w="28575" cap="rnd">
              <a:noFill/>
              <a:round/>
            </a:ln>
            <a:effectLst/>
          </c:spPr>
          <c:marker>
            <c:symbol val="circle"/>
            <c:size val="5"/>
            <c:spPr>
              <a:solidFill>
                <a:schemeClr val="accent4"/>
              </a:solidFill>
              <a:ln w="9525">
                <a:solidFill>
                  <a:schemeClr val="accent4"/>
                </a:solidFill>
              </a:ln>
              <a:effectLst/>
            </c:spPr>
          </c:marker>
          <c:xVal>
            <c:numRef>
              <c:f>Sheet2!$B$1:$Z$1</c:f>
              <c:numCache>
                <c:formatCode>General</c:formatCode>
                <c:ptCount val="25"/>
                <c:pt idx="0">
                  <c:v>1977</c:v>
                </c:pt>
                <c:pt idx="1">
                  <c:v>1978</c:v>
                </c:pt>
                <c:pt idx="2">
                  <c:v>1979</c:v>
                </c:pt>
                <c:pt idx="3">
                  <c:v>1981</c:v>
                </c:pt>
                <c:pt idx="4">
                  <c:v>1982</c:v>
                </c:pt>
                <c:pt idx="5">
                  <c:v>1983</c:v>
                </c:pt>
                <c:pt idx="6">
                  <c:v>1992</c:v>
                </c:pt>
                <c:pt idx="7">
                  <c:v>1993</c:v>
                </c:pt>
                <c:pt idx="8">
                  <c:v>1994</c:v>
                </c:pt>
                <c:pt idx="9">
                  <c:v>1995</c:v>
                </c:pt>
                <c:pt idx="10">
                  <c:v>1996</c:v>
                </c:pt>
                <c:pt idx="11">
                  <c:v>1999</c:v>
                </c:pt>
                <c:pt idx="12">
                  <c:v>2002</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numCache>
            </c:numRef>
          </c:xVal>
          <c:yVal>
            <c:numRef>
              <c:f>Sheet2!$B$5:$Z$5</c:f>
              <c:numCache>
                <c:formatCode>General</c:formatCode>
                <c:ptCount val="25"/>
                <c:pt idx="4">
                  <c:v>2</c:v>
                </c:pt>
                <c:pt idx="7">
                  <c:v>1</c:v>
                </c:pt>
                <c:pt idx="8">
                  <c:v>4</c:v>
                </c:pt>
                <c:pt idx="9">
                  <c:v>3</c:v>
                </c:pt>
                <c:pt idx="10">
                  <c:v>2</c:v>
                </c:pt>
                <c:pt idx="12">
                  <c:v>1</c:v>
                </c:pt>
                <c:pt idx="13">
                  <c:v>1</c:v>
                </c:pt>
                <c:pt idx="14">
                  <c:v>4</c:v>
                </c:pt>
                <c:pt idx="16">
                  <c:v>2</c:v>
                </c:pt>
                <c:pt idx="17">
                  <c:v>1</c:v>
                </c:pt>
                <c:pt idx="18">
                  <c:v>1</c:v>
                </c:pt>
                <c:pt idx="19">
                  <c:v>1</c:v>
                </c:pt>
                <c:pt idx="21">
                  <c:v>1</c:v>
                </c:pt>
                <c:pt idx="23">
                  <c:v>1</c:v>
                </c:pt>
                <c:pt idx="24">
                  <c:v>0.4</c:v>
                </c:pt>
              </c:numCache>
            </c:numRef>
          </c:yVal>
          <c:smooth val="0"/>
          <c:extLst>
            <c:ext xmlns:c16="http://schemas.microsoft.com/office/drawing/2014/chart" uri="{C3380CC4-5D6E-409C-BE32-E72D297353CC}">
              <c16:uniqueId val="{00000003-C0C5-8F48-8153-03FDFC8A589D}"/>
            </c:ext>
          </c:extLst>
        </c:ser>
        <c:ser>
          <c:idx val="4"/>
          <c:order val="4"/>
          <c:tx>
            <c:strRef>
              <c:f>Sheet2!$A$6</c:f>
              <c:strCache>
                <c:ptCount val="1"/>
                <c:pt idx="0">
                  <c:v>tk3</c:v>
                </c:pt>
              </c:strCache>
            </c:strRef>
          </c:tx>
          <c:spPr>
            <a:ln w="28575" cap="rnd">
              <a:noFill/>
              <a:round/>
            </a:ln>
            <a:effectLst/>
          </c:spPr>
          <c:marker>
            <c:symbol val="circle"/>
            <c:size val="5"/>
            <c:spPr>
              <a:solidFill>
                <a:schemeClr val="accent5"/>
              </a:solidFill>
              <a:ln w="9525">
                <a:solidFill>
                  <a:schemeClr val="accent5"/>
                </a:solidFill>
              </a:ln>
              <a:effectLst/>
            </c:spPr>
          </c:marker>
          <c:xVal>
            <c:numRef>
              <c:f>Sheet2!$B$1:$Z$1</c:f>
              <c:numCache>
                <c:formatCode>General</c:formatCode>
                <c:ptCount val="25"/>
                <c:pt idx="0">
                  <c:v>1977</c:v>
                </c:pt>
                <c:pt idx="1">
                  <c:v>1978</c:v>
                </c:pt>
                <c:pt idx="2">
                  <c:v>1979</c:v>
                </c:pt>
                <c:pt idx="3">
                  <c:v>1981</c:v>
                </c:pt>
                <c:pt idx="4">
                  <c:v>1982</c:v>
                </c:pt>
                <c:pt idx="5">
                  <c:v>1983</c:v>
                </c:pt>
                <c:pt idx="6">
                  <c:v>1992</c:v>
                </c:pt>
                <c:pt idx="7">
                  <c:v>1993</c:v>
                </c:pt>
                <c:pt idx="8">
                  <c:v>1994</c:v>
                </c:pt>
                <c:pt idx="9">
                  <c:v>1995</c:v>
                </c:pt>
                <c:pt idx="10">
                  <c:v>1996</c:v>
                </c:pt>
                <c:pt idx="11">
                  <c:v>1999</c:v>
                </c:pt>
                <c:pt idx="12">
                  <c:v>2002</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numCache>
            </c:numRef>
          </c:xVal>
          <c:yVal>
            <c:numRef>
              <c:f>Sheet2!$B$6:$Z$6</c:f>
              <c:numCache>
                <c:formatCode>General</c:formatCode>
                <c:ptCount val="25"/>
                <c:pt idx="0">
                  <c:v>30</c:v>
                </c:pt>
                <c:pt idx="1">
                  <c:v>17</c:v>
                </c:pt>
                <c:pt idx="2">
                  <c:v>122</c:v>
                </c:pt>
                <c:pt idx="3">
                  <c:v>40</c:v>
                </c:pt>
                <c:pt idx="4">
                  <c:v>17</c:v>
                </c:pt>
                <c:pt idx="5">
                  <c:v>22</c:v>
                </c:pt>
                <c:pt idx="7">
                  <c:v>7</c:v>
                </c:pt>
                <c:pt idx="8">
                  <c:v>15</c:v>
                </c:pt>
                <c:pt idx="9">
                  <c:v>110</c:v>
                </c:pt>
                <c:pt idx="10">
                  <c:v>150</c:v>
                </c:pt>
                <c:pt idx="12">
                  <c:v>15</c:v>
                </c:pt>
                <c:pt idx="13">
                  <c:v>2</c:v>
                </c:pt>
                <c:pt idx="14">
                  <c:v>6</c:v>
                </c:pt>
                <c:pt idx="16">
                  <c:v>1</c:v>
                </c:pt>
                <c:pt idx="17">
                  <c:v>1</c:v>
                </c:pt>
                <c:pt idx="18">
                  <c:v>3</c:v>
                </c:pt>
                <c:pt idx="19">
                  <c:v>1</c:v>
                </c:pt>
                <c:pt idx="20">
                  <c:v>1</c:v>
                </c:pt>
                <c:pt idx="21">
                  <c:v>1</c:v>
                </c:pt>
                <c:pt idx="23">
                  <c:v>4</c:v>
                </c:pt>
                <c:pt idx="24">
                  <c:v>0.4</c:v>
                </c:pt>
              </c:numCache>
            </c:numRef>
          </c:yVal>
          <c:smooth val="0"/>
          <c:extLst>
            <c:ext xmlns:c16="http://schemas.microsoft.com/office/drawing/2014/chart" uri="{C3380CC4-5D6E-409C-BE32-E72D297353CC}">
              <c16:uniqueId val="{00000004-C0C5-8F48-8153-03FDFC8A589D}"/>
            </c:ext>
          </c:extLst>
        </c:ser>
        <c:ser>
          <c:idx val="5"/>
          <c:order val="5"/>
          <c:tx>
            <c:strRef>
              <c:f>Sheet2!$A$7</c:f>
              <c:strCache>
                <c:ptCount val="1"/>
                <c:pt idx="0">
                  <c:v>tk3-4</c:v>
                </c:pt>
              </c:strCache>
            </c:strRef>
          </c:tx>
          <c:spPr>
            <a:ln w="28575" cap="rnd">
              <a:noFill/>
              <a:round/>
            </a:ln>
            <a:effectLst/>
          </c:spPr>
          <c:marker>
            <c:symbol val="circle"/>
            <c:size val="5"/>
            <c:spPr>
              <a:solidFill>
                <a:schemeClr val="accent6"/>
              </a:solidFill>
              <a:ln w="9525">
                <a:solidFill>
                  <a:schemeClr val="accent6"/>
                </a:solidFill>
              </a:ln>
              <a:effectLst/>
            </c:spPr>
          </c:marker>
          <c:xVal>
            <c:numRef>
              <c:f>Sheet2!$B$1:$Z$1</c:f>
              <c:numCache>
                <c:formatCode>General</c:formatCode>
                <c:ptCount val="25"/>
                <c:pt idx="0">
                  <c:v>1977</c:v>
                </c:pt>
                <c:pt idx="1">
                  <c:v>1978</c:v>
                </c:pt>
                <c:pt idx="2">
                  <c:v>1979</c:v>
                </c:pt>
                <c:pt idx="3">
                  <c:v>1981</c:v>
                </c:pt>
                <c:pt idx="4">
                  <c:v>1982</c:v>
                </c:pt>
                <c:pt idx="5">
                  <c:v>1983</c:v>
                </c:pt>
                <c:pt idx="6">
                  <c:v>1992</c:v>
                </c:pt>
                <c:pt idx="7">
                  <c:v>1993</c:v>
                </c:pt>
                <c:pt idx="8">
                  <c:v>1994</c:v>
                </c:pt>
                <c:pt idx="9">
                  <c:v>1995</c:v>
                </c:pt>
                <c:pt idx="10">
                  <c:v>1996</c:v>
                </c:pt>
                <c:pt idx="11">
                  <c:v>1999</c:v>
                </c:pt>
                <c:pt idx="12">
                  <c:v>2002</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numCache>
            </c:numRef>
          </c:xVal>
          <c:yVal>
            <c:numRef>
              <c:f>Sheet2!$B$7:$Z$7</c:f>
              <c:numCache>
                <c:formatCode>General</c:formatCode>
                <c:ptCount val="25"/>
                <c:pt idx="4">
                  <c:v>1</c:v>
                </c:pt>
                <c:pt idx="7">
                  <c:v>8</c:v>
                </c:pt>
                <c:pt idx="8">
                  <c:v>8</c:v>
                </c:pt>
                <c:pt idx="9">
                  <c:v>10</c:v>
                </c:pt>
                <c:pt idx="10">
                  <c:v>20</c:v>
                </c:pt>
                <c:pt idx="12">
                  <c:v>10</c:v>
                </c:pt>
                <c:pt idx="13">
                  <c:v>1</c:v>
                </c:pt>
                <c:pt idx="14">
                  <c:v>2</c:v>
                </c:pt>
                <c:pt idx="16">
                  <c:v>1</c:v>
                </c:pt>
                <c:pt idx="17">
                  <c:v>1</c:v>
                </c:pt>
                <c:pt idx="18">
                  <c:v>1</c:v>
                </c:pt>
                <c:pt idx="19">
                  <c:v>2</c:v>
                </c:pt>
                <c:pt idx="21">
                  <c:v>2</c:v>
                </c:pt>
                <c:pt idx="23">
                  <c:v>4</c:v>
                </c:pt>
                <c:pt idx="24">
                  <c:v>0.4</c:v>
                </c:pt>
              </c:numCache>
            </c:numRef>
          </c:yVal>
          <c:smooth val="0"/>
          <c:extLst>
            <c:ext xmlns:c16="http://schemas.microsoft.com/office/drawing/2014/chart" uri="{C3380CC4-5D6E-409C-BE32-E72D297353CC}">
              <c16:uniqueId val="{00000005-C0C5-8F48-8153-03FDFC8A589D}"/>
            </c:ext>
          </c:extLst>
        </c:ser>
        <c:ser>
          <c:idx val="6"/>
          <c:order val="6"/>
          <c:tx>
            <c:strRef>
              <c:f>Sheet2!$A$8</c:f>
              <c:strCache>
                <c:ptCount val="1"/>
                <c:pt idx="0">
                  <c:v>tk4</c:v>
                </c:pt>
              </c:strCache>
            </c:strRef>
          </c:tx>
          <c:spPr>
            <a:ln w="28575" cap="rnd">
              <a:noFill/>
              <a:round/>
            </a:ln>
            <a:effectLst/>
          </c:spPr>
          <c:marker>
            <c:symbol val="circle"/>
            <c:size val="5"/>
            <c:spPr>
              <a:solidFill>
                <a:schemeClr val="accent1">
                  <a:lumMod val="60000"/>
                </a:schemeClr>
              </a:solidFill>
              <a:ln w="9525">
                <a:solidFill>
                  <a:schemeClr val="accent1">
                    <a:lumMod val="60000"/>
                  </a:schemeClr>
                </a:solidFill>
              </a:ln>
              <a:effectLst/>
            </c:spPr>
          </c:marker>
          <c:xVal>
            <c:numRef>
              <c:f>Sheet2!$B$1:$Z$1</c:f>
              <c:numCache>
                <c:formatCode>General</c:formatCode>
                <c:ptCount val="25"/>
                <c:pt idx="0">
                  <c:v>1977</c:v>
                </c:pt>
                <c:pt idx="1">
                  <c:v>1978</c:v>
                </c:pt>
                <c:pt idx="2">
                  <c:v>1979</c:v>
                </c:pt>
                <c:pt idx="3">
                  <c:v>1981</c:v>
                </c:pt>
                <c:pt idx="4">
                  <c:v>1982</c:v>
                </c:pt>
                <c:pt idx="5">
                  <c:v>1983</c:v>
                </c:pt>
                <c:pt idx="6">
                  <c:v>1992</c:v>
                </c:pt>
                <c:pt idx="7">
                  <c:v>1993</c:v>
                </c:pt>
                <c:pt idx="8">
                  <c:v>1994</c:v>
                </c:pt>
                <c:pt idx="9">
                  <c:v>1995</c:v>
                </c:pt>
                <c:pt idx="10">
                  <c:v>1996</c:v>
                </c:pt>
                <c:pt idx="11">
                  <c:v>1999</c:v>
                </c:pt>
                <c:pt idx="12">
                  <c:v>2002</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numCache>
            </c:numRef>
          </c:xVal>
          <c:yVal>
            <c:numRef>
              <c:f>Sheet2!$B$8:$Z$8</c:f>
              <c:numCache>
                <c:formatCode>General</c:formatCode>
                <c:ptCount val="25"/>
                <c:pt idx="0">
                  <c:v>40</c:v>
                </c:pt>
                <c:pt idx="1">
                  <c:v>70</c:v>
                </c:pt>
                <c:pt idx="2">
                  <c:v>36</c:v>
                </c:pt>
                <c:pt idx="3">
                  <c:v>30</c:v>
                </c:pt>
                <c:pt idx="4">
                  <c:v>70</c:v>
                </c:pt>
                <c:pt idx="5">
                  <c:v>5</c:v>
                </c:pt>
                <c:pt idx="7">
                  <c:v>4</c:v>
                </c:pt>
                <c:pt idx="8">
                  <c:v>40</c:v>
                </c:pt>
                <c:pt idx="9">
                  <c:v>12</c:v>
                </c:pt>
                <c:pt idx="10">
                  <c:v>10</c:v>
                </c:pt>
                <c:pt idx="12">
                  <c:v>12</c:v>
                </c:pt>
                <c:pt idx="13">
                  <c:v>2</c:v>
                </c:pt>
                <c:pt idx="14">
                  <c:v>1</c:v>
                </c:pt>
                <c:pt idx="16">
                  <c:v>1</c:v>
                </c:pt>
                <c:pt idx="17">
                  <c:v>1</c:v>
                </c:pt>
                <c:pt idx="18">
                  <c:v>1</c:v>
                </c:pt>
                <c:pt idx="19">
                  <c:v>1</c:v>
                </c:pt>
                <c:pt idx="20">
                  <c:v>3</c:v>
                </c:pt>
                <c:pt idx="21">
                  <c:v>1</c:v>
                </c:pt>
                <c:pt idx="23">
                  <c:v>2</c:v>
                </c:pt>
                <c:pt idx="24">
                  <c:v>0.4</c:v>
                </c:pt>
              </c:numCache>
            </c:numRef>
          </c:yVal>
          <c:smooth val="0"/>
          <c:extLst>
            <c:ext xmlns:c16="http://schemas.microsoft.com/office/drawing/2014/chart" uri="{C3380CC4-5D6E-409C-BE32-E72D297353CC}">
              <c16:uniqueId val="{00000006-C0C5-8F48-8153-03FDFC8A589D}"/>
            </c:ext>
          </c:extLst>
        </c:ser>
        <c:ser>
          <c:idx val="7"/>
          <c:order val="7"/>
          <c:tx>
            <c:strRef>
              <c:f>Sheet2!$A$9</c:f>
              <c:strCache>
                <c:ptCount val="1"/>
                <c:pt idx="0">
                  <c:v>tk4-5</c:v>
                </c:pt>
              </c:strCache>
            </c:strRef>
          </c:tx>
          <c:spPr>
            <a:ln w="28575" cap="rnd">
              <a:noFill/>
              <a:round/>
            </a:ln>
            <a:effectLst/>
          </c:spPr>
          <c:marker>
            <c:symbol val="circle"/>
            <c:size val="5"/>
            <c:spPr>
              <a:solidFill>
                <a:schemeClr val="accent2">
                  <a:lumMod val="60000"/>
                </a:schemeClr>
              </a:solidFill>
              <a:ln w="9525">
                <a:solidFill>
                  <a:schemeClr val="accent2">
                    <a:lumMod val="60000"/>
                  </a:schemeClr>
                </a:solidFill>
              </a:ln>
              <a:effectLst/>
            </c:spPr>
          </c:marker>
          <c:xVal>
            <c:numRef>
              <c:f>Sheet2!$B$1:$Z$1</c:f>
              <c:numCache>
                <c:formatCode>General</c:formatCode>
                <c:ptCount val="25"/>
                <c:pt idx="0">
                  <c:v>1977</c:v>
                </c:pt>
                <c:pt idx="1">
                  <c:v>1978</c:v>
                </c:pt>
                <c:pt idx="2">
                  <c:v>1979</c:v>
                </c:pt>
                <c:pt idx="3">
                  <c:v>1981</c:v>
                </c:pt>
                <c:pt idx="4">
                  <c:v>1982</c:v>
                </c:pt>
                <c:pt idx="5">
                  <c:v>1983</c:v>
                </c:pt>
                <c:pt idx="6">
                  <c:v>1992</c:v>
                </c:pt>
                <c:pt idx="7">
                  <c:v>1993</c:v>
                </c:pt>
                <c:pt idx="8">
                  <c:v>1994</c:v>
                </c:pt>
                <c:pt idx="9">
                  <c:v>1995</c:v>
                </c:pt>
                <c:pt idx="10">
                  <c:v>1996</c:v>
                </c:pt>
                <c:pt idx="11">
                  <c:v>1999</c:v>
                </c:pt>
                <c:pt idx="12">
                  <c:v>2002</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numCache>
            </c:numRef>
          </c:xVal>
          <c:yVal>
            <c:numRef>
              <c:f>Sheet2!$B$9:$Z$9</c:f>
              <c:numCache>
                <c:formatCode>General</c:formatCode>
                <c:ptCount val="25"/>
                <c:pt idx="4">
                  <c:v>1</c:v>
                </c:pt>
                <c:pt idx="7">
                  <c:v>3</c:v>
                </c:pt>
                <c:pt idx="8">
                  <c:v>13</c:v>
                </c:pt>
                <c:pt idx="9">
                  <c:v>4</c:v>
                </c:pt>
                <c:pt idx="10">
                  <c:v>10</c:v>
                </c:pt>
                <c:pt idx="12">
                  <c:v>8</c:v>
                </c:pt>
                <c:pt idx="13">
                  <c:v>1</c:v>
                </c:pt>
                <c:pt idx="14">
                  <c:v>1</c:v>
                </c:pt>
                <c:pt idx="16">
                  <c:v>1</c:v>
                </c:pt>
                <c:pt idx="17">
                  <c:v>1</c:v>
                </c:pt>
                <c:pt idx="18">
                  <c:v>3</c:v>
                </c:pt>
                <c:pt idx="19">
                  <c:v>4</c:v>
                </c:pt>
                <c:pt idx="21">
                  <c:v>3</c:v>
                </c:pt>
                <c:pt idx="23">
                  <c:v>3</c:v>
                </c:pt>
                <c:pt idx="24">
                  <c:v>0.5</c:v>
                </c:pt>
              </c:numCache>
            </c:numRef>
          </c:yVal>
          <c:smooth val="0"/>
          <c:extLst>
            <c:ext xmlns:c16="http://schemas.microsoft.com/office/drawing/2014/chart" uri="{C3380CC4-5D6E-409C-BE32-E72D297353CC}">
              <c16:uniqueId val="{00000007-C0C5-8F48-8153-03FDFC8A589D}"/>
            </c:ext>
          </c:extLst>
        </c:ser>
        <c:ser>
          <c:idx val="8"/>
          <c:order val="8"/>
          <c:tx>
            <c:strRef>
              <c:f>Sheet2!$A$10</c:f>
              <c:strCache>
                <c:ptCount val="1"/>
                <c:pt idx="0">
                  <c:v>tk5</c:v>
                </c:pt>
              </c:strCache>
            </c:strRef>
          </c:tx>
          <c:spPr>
            <a:ln w="28575" cap="rnd">
              <a:noFill/>
              <a:round/>
            </a:ln>
            <a:effectLst/>
          </c:spPr>
          <c:marker>
            <c:symbol val="circle"/>
            <c:size val="5"/>
            <c:spPr>
              <a:solidFill>
                <a:schemeClr val="accent3">
                  <a:lumMod val="60000"/>
                </a:schemeClr>
              </a:solidFill>
              <a:ln w="9525">
                <a:solidFill>
                  <a:schemeClr val="accent3">
                    <a:lumMod val="60000"/>
                  </a:schemeClr>
                </a:solidFill>
              </a:ln>
              <a:effectLst/>
            </c:spPr>
          </c:marker>
          <c:xVal>
            <c:numRef>
              <c:f>Sheet2!$B$1:$Z$1</c:f>
              <c:numCache>
                <c:formatCode>General</c:formatCode>
                <c:ptCount val="25"/>
                <c:pt idx="0">
                  <c:v>1977</c:v>
                </c:pt>
                <c:pt idx="1">
                  <c:v>1978</c:v>
                </c:pt>
                <c:pt idx="2">
                  <c:v>1979</c:v>
                </c:pt>
                <c:pt idx="3">
                  <c:v>1981</c:v>
                </c:pt>
                <c:pt idx="4">
                  <c:v>1982</c:v>
                </c:pt>
                <c:pt idx="5">
                  <c:v>1983</c:v>
                </c:pt>
                <c:pt idx="6">
                  <c:v>1992</c:v>
                </c:pt>
                <c:pt idx="7">
                  <c:v>1993</c:v>
                </c:pt>
                <c:pt idx="8">
                  <c:v>1994</c:v>
                </c:pt>
                <c:pt idx="9">
                  <c:v>1995</c:v>
                </c:pt>
                <c:pt idx="10">
                  <c:v>1996</c:v>
                </c:pt>
                <c:pt idx="11">
                  <c:v>1999</c:v>
                </c:pt>
                <c:pt idx="12">
                  <c:v>2002</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numCache>
            </c:numRef>
          </c:xVal>
          <c:yVal>
            <c:numRef>
              <c:f>Sheet2!$B$10:$Z$10</c:f>
              <c:numCache>
                <c:formatCode>General</c:formatCode>
                <c:ptCount val="25"/>
                <c:pt idx="0">
                  <c:v>10</c:v>
                </c:pt>
                <c:pt idx="1">
                  <c:v>16</c:v>
                </c:pt>
                <c:pt idx="2">
                  <c:v>18</c:v>
                </c:pt>
                <c:pt idx="3">
                  <c:v>3</c:v>
                </c:pt>
                <c:pt idx="4">
                  <c:v>16</c:v>
                </c:pt>
                <c:pt idx="5">
                  <c:v>5</c:v>
                </c:pt>
                <c:pt idx="6">
                  <c:v>600</c:v>
                </c:pt>
                <c:pt idx="7">
                  <c:v>5</c:v>
                </c:pt>
                <c:pt idx="8">
                  <c:v>1</c:v>
                </c:pt>
                <c:pt idx="9">
                  <c:v>1</c:v>
                </c:pt>
                <c:pt idx="10">
                  <c:v>2</c:v>
                </c:pt>
                <c:pt idx="12">
                  <c:v>2</c:v>
                </c:pt>
                <c:pt idx="13">
                  <c:v>1</c:v>
                </c:pt>
                <c:pt idx="14">
                  <c:v>1</c:v>
                </c:pt>
                <c:pt idx="16">
                  <c:v>1</c:v>
                </c:pt>
                <c:pt idx="17">
                  <c:v>1</c:v>
                </c:pt>
                <c:pt idx="18">
                  <c:v>1</c:v>
                </c:pt>
                <c:pt idx="19">
                  <c:v>1</c:v>
                </c:pt>
                <c:pt idx="20">
                  <c:v>2</c:v>
                </c:pt>
                <c:pt idx="21">
                  <c:v>1</c:v>
                </c:pt>
                <c:pt idx="23">
                  <c:v>1</c:v>
                </c:pt>
                <c:pt idx="24">
                  <c:v>0.5</c:v>
                </c:pt>
              </c:numCache>
            </c:numRef>
          </c:yVal>
          <c:smooth val="0"/>
          <c:extLst>
            <c:ext xmlns:c16="http://schemas.microsoft.com/office/drawing/2014/chart" uri="{C3380CC4-5D6E-409C-BE32-E72D297353CC}">
              <c16:uniqueId val="{00000008-C0C5-8F48-8153-03FDFC8A589D}"/>
            </c:ext>
          </c:extLst>
        </c:ser>
        <c:ser>
          <c:idx val="9"/>
          <c:order val="9"/>
          <c:tx>
            <c:strRef>
              <c:f>Sheet2!$A$11</c:f>
              <c:strCache>
                <c:ptCount val="1"/>
                <c:pt idx="0">
                  <c:v>tk5-6</c:v>
                </c:pt>
              </c:strCache>
            </c:strRef>
          </c:tx>
          <c:spPr>
            <a:ln w="28575" cap="rnd">
              <a:noFill/>
              <a:round/>
            </a:ln>
            <a:effectLst/>
          </c:spPr>
          <c:marker>
            <c:symbol val="circle"/>
            <c:size val="5"/>
            <c:spPr>
              <a:solidFill>
                <a:schemeClr val="accent4">
                  <a:lumMod val="60000"/>
                </a:schemeClr>
              </a:solidFill>
              <a:ln w="9525">
                <a:solidFill>
                  <a:schemeClr val="accent4">
                    <a:lumMod val="60000"/>
                  </a:schemeClr>
                </a:solidFill>
              </a:ln>
              <a:effectLst/>
            </c:spPr>
          </c:marker>
          <c:xVal>
            <c:numRef>
              <c:f>Sheet2!$B$1:$Z$1</c:f>
              <c:numCache>
                <c:formatCode>General</c:formatCode>
                <c:ptCount val="25"/>
                <c:pt idx="0">
                  <c:v>1977</c:v>
                </c:pt>
                <c:pt idx="1">
                  <c:v>1978</c:v>
                </c:pt>
                <c:pt idx="2">
                  <c:v>1979</c:v>
                </c:pt>
                <c:pt idx="3">
                  <c:v>1981</c:v>
                </c:pt>
                <c:pt idx="4">
                  <c:v>1982</c:v>
                </c:pt>
                <c:pt idx="5">
                  <c:v>1983</c:v>
                </c:pt>
                <c:pt idx="6">
                  <c:v>1992</c:v>
                </c:pt>
                <c:pt idx="7">
                  <c:v>1993</c:v>
                </c:pt>
                <c:pt idx="8">
                  <c:v>1994</c:v>
                </c:pt>
                <c:pt idx="9">
                  <c:v>1995</c:v>
                </c:pt>
                <c:pt idx="10">
                  <c:v>1996</c:v>
                </c:pt>
                <c:pt idx="11">
                  <c:v>1999</c:v>
                </c:pt>
                <c:pt idx="12">
                  <c:v>2002</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numCache>
            </c:numRef>
          </c:xVal>
          <c:yVal>
            <c:numRef>
              <c:f>Sheet2!$B$11:$Z$11</c:f>
              <c:numCache>
                <c:formatCode>General</c:formatCode>
                <c:ptCount val="25"/>
                <c:pt idx="4">
                  <c:v>200</c:v>
                </c:pt>
                <c:pt idx="7">
                  <c:v>2</c:v>
                </c:pt>
                <c:pt idx="8">
                  <c:v>1</c:v>
                </c:pt>
                <c:pt idx="9">
                  <c:v>3</c:v>
                </c:pt>
                <c:pt idx="10">
                  <c:v>5</c:v>
                </c:pt>
                <c:pt idx="12">
                  <c:v>2</c:v>
                </c:pt>
                <c:pt idx="13">
                  <c:v>1</c:v>
                </c:pt>
                <c:pt idx="14">
                  <c:v>2</c:v>
                </c:pt>
                <c:pt idx="16">
                  <c:v>1</c:v>
                </c:pt>
                <c:pt idx="17">
                  <c:v>1</c:v>
                </c:pt>
                <c:pt idx="18">
                  <c:v>3</c:v>
                </c:pt>
                <c:pt idx="19">
                  <c:v>3</c:v>
                </c:pt>
                <c:pt idx="21">
                  <c:v>3</c:v>
                </c:pt>
                <c:pt idx="23">
                  <c:v>2.5</c:v>
                </c:pt>
                <c:pt idx="24">
                  <c:v>0.5</c:v>
                </c:pt>
              </c:numCache>
            </c:numRef>
          </c:yVal>
          <c:smooth val="0"/>
          <c:extLst>
            <c:ext xmlns:c16="http://schemas.microsoft.com/office/drawing/2014/chart" uri="{C3380CC4-5D6E-409C-BE32-E72D297353CC}">
              <c16:uniqueId val="{00000009-C0C5-8F48-8153-03FDFC8A589D}"/>
            </c:ext>
          </c:extLst>
        </c:ser>
        <c:ser>
          <c:idx val="10"/>
          <c:order val="10"/>
          <c:tx>
            <c:strRef>
              <c:f>Sheet2!$A$12</c:f>
              <c:strCache>
                <c:ptCount val="1"/>
                <c:pt idx="0">
                  <c:v>tk6</c:v>
                </c:pt>
              </c:strCache>
            </c:strRef>
          </c:tx>
          <c:spPr>
            <a:ln w="28575" cap="rnd">
              <a:noFill/>
              <a:round/>
            </a:ln>
            <a:effectLst/>
          </c:spPr>
          <c:marker>
            <c:symbol val="circle"/>
            <c:size val="5"/>
            <c:spPr>
              <a:solidFill>
                <a:schemeClr val="accent5">
                  <a:lumMod val="60000"/>
                </a:schemeClr>
              </a:solidFill>
              <a:ln w="9525">
                <a:solidFill>
                  <a:schemeClr val="accent5">
                    <a:lumMod val="60000"/>
                  </a:schemeClr>
                </a:solidFill>
              </a:ln>
              <a:effectLst/>
            </c:spPr>
          </c:marker>
          <c:xVal>
            <c:numRef>
              <c:f>Sheet2!$B$1:$Z$1</c:f>
              <c:numCache>
                <c:formatCode>General</c:formatCode>
                <c:ptCount val="25"/>
                <c:pt idx="0">
                  <c:v>1977</c:v>
                </c:pt>
                <c:pt idx="1">
                  <c:v>1978</c:v>
                </c:pt>
                <c:pt idx="2">
                  <c:v>1979</c:v>
                </c:pt>
                <c:pt idx="3">
                  <c:v>1981</c:v>
                </c:pt>
                <c:pt idx="4">
                  <c:v>1982</c:v>
                </c:pt>
                <c:pt idx="5">
                  <c:v>1983</c:v>
                </c:pt>
                <c:pt idx="6">
                  <c:v>1992</c:v>
                </c:pt>
                <c:pt idx="7">
                  <c:v>1993</c:v>
                </c:pt>
                <c:pt idx="8">
                  <c:v>1994</c:v>
                </c:pt>
                <c:pt idx="9">
                  <c:v>1995</c:v>
                </c:pt>
                <c:pt idx="10">
                  <c:v>1996</c:v>
                </c:pt>
                <c:pt idx="11">
                  <c:v>1999</c:v>
                </c:pt>
                <c:pt idx="12">
                  <c:v>2002</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numCache>
            </c:numRef>
          </c:xVal>
          <c:yVal>
            <c:numRef>
              <c:f>Sheet2!$B$12:$Z$12</c:f>
              <c:numCache>
                <c:formatCode>General</c:formatCode>
                <c:ptCount val="25"/>
                <c:pt idx="0">
                  <c:v>50</c:v>
                </c:pt>
                <c:pt idx="1">
                  <c:v>15</c:v>
                </c:pt>
                <c:pt idx="2">
                  <c:v>17</c:v>
                </c:pt>
                <c:pt idx="3">
                  <c:v>30</c:v>
                </c:pt>
                <c:pt idx="4">
                  <c:v>15</c:v>
                </c:pt>
                <c:pt idx="5">
                  <c:v>30</c:v>
                </c:pt>
                <c:pt idx="7">
                  <c:v>6</c:v>
                </c:pt>
                <c:pt idx="8">
                  <c:v>4</c:v>
                </c:pt>
                <c:pt idx="9">
                  <c:v>3</c:v>
                </c:pt>
                <c:pt idx="10">
                  <c:v>90</c:v>
                </c:pt>
                <c:pt idx="12">
                  <c:v>15</c:v>
                </c:pt>
                <c:pt idx="13">
                  <c:v>22</c:v>
                </c:pt>
                <c:pt idx="14">
                  <c:v>25</c:v>
                </c:pt>
                <c:pt idx="15">
                  <c:v>12</c:v>
                </c:pt>
                <c:pt idx="16">
                  <c:v>4</c:v>
                </c:pt>
                <c:pt idx="17">
                  <c:v>1</c:v>
                </c:pt>
                <c:pt idx="18">
                  <c:v>1</c:v>
                </c:pt>
                <c:pt idx="19">
                  <c:v>1</c:v>
                </c:pt>
                <c:pt idx="20">
                  <c:v>4</c:v>
                </c:pt>
                <c:pt idx="21">
                  <c:v>1</c:v>
                </c:pt>
                <c:pt idx="23">
                  <c:v>1</c:v>
                </c:pt>
                <c:pt idx="24">
                  <c:v>0.5</c:v>
                </c:pt>
              </c:numCache>
            </c:numRef>
          </c:yVal>
          <c:smooth val="0"/>
          <c:extLst>
            <c:ext xmlns:c16="http://schemas.microsoft.com/office/drawing/2014/chart" uri="{C3380CC4-5D6E-409C-BE32-E72D297353CC}">
              <c16:uniqueId val="{0000000A-C0C5-8F48-8153-03FDFC8A589D}"/>
            </c:ext>
          </c:extLst>
        </c:ser>
        <c:ser>
          <c:idx val="11"/>
          <c:order val="11"/>
          <c:tx>
            <c:strRef>
              <c:f>Sheet2!$A$13</c:f>
              <c:strCache>
                <c:ptCount val="1"/>
                <c:pt idx="0">
                  <c:v>tk6-7</c:v>
                </c:pt>
              </c:strCache>
            </c:strRef>
          </c:tx>
          <c:spPr>
            <a:ln w="28575" cap="rnd">
              <a:noFill/>
              <a:round/>
            </a:ln>
            <a:effectLst/>
          </c:spPr>
          <c:marker>
            <c:symbol val="circle"/>
            <c:size val="5"/>
            <c:spPr>
              <a:solidFill>
                <a:schemeClr val="accent6">
                  <a:lumMod val="60000"/>
                </a:schemeClr>
              </a:solidFill>
              <a:ln w="9525">
                <a:solidFill>
                  <a:schemeClr val="accent6">
                    <a:lumMod val="60000"/>
                  </a:schemeClr>
                </a:solidFill>
              </a:ln>
              <a:effectLst/>
            </c:spPr>
          </c:marker>
          <c:xVal>
            <c:numRef>
              <c:f>Sheet2!$B$1:$Z$1</c:f>
              <c:numCache>
                <c:formatCode>General</c:formatCode>
                <c:ptCount val="25"/>
                <c:pt idx="0">
                  <c:v>1977</c:v>
                </c:pt>
                <c:pt idx="1">
                  <c:v>1978</c:v>
                </c:pt>
                <c:pt idx="2">
                  <c:v>1979</c:v>
                </c:pt>
                <c:pt idx="3">
                  <c:v>1981</c:v>
                </c:pt>
                <c:pt idx="4">
                  <c:v>1982</c:v>
                </c:pt>
                <c:pt idx="5">
                  <c:v>1983</c:v>
                </c:pt>
                <c:pt idx="6">
                  <c:v>1992</c:v>
                </c:pt>
                <c:pt idx="7">
                  <c:v>1993</c:v>
                </c:pt>
                <c:pt idx="8">
                  <c:v>1994</c:v>
                </c:pt>
                <c:pt idx="9">
                  <c:v>1995</c:v>
                </c:pt>
                <c:pt idx="10">
                  <c:v>1996</c:v>
                </c:pt>
                <c:pt idx="11">
                  <c:v>1999</c:v>
                </c:pt>
                <c:pt idx="12">
                  <c:v>2002</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numCache>
            </c:numRef>
          </c:xVal>
          <c:yVal>
            <c:numRef>
              <c:f>Sheet2!$B$13:$Z$13</c:f>
              <c:numCache>
                <c:formatCode>General</c:formatCode>
                <c:ptCount val="25"/>
                <c:pt idx="4">
                  <c:v>15</c:v>
                </c:pt>
                <c:pt idx="7">
                  <c:v>11</c:v>
                </c:pt>
                <c:pt idx="8">
                  <c:v>13</c:v>
                </c:pt>
                <c:pt idx="9">
                  <c:v>6</c:v>
                </c:pt>
                <c:pt idx="10">
                  <c:v>20</c:v>
                </c:pt>
                <c:pt idx="12">
                  <c:v>25</c:v>
                </c:pt>
                <c:pt idx="13">
                  <c:v>5</c:v>
                </c:pt>
                <c:pt idx="14">
                  <c:v>6</c:v>
                </c:pt>
                <c:pt idx="16">
                  <c:v>4</c:v>
                </c:pt>
                <c:pt idx="17">
                  <c:v>3</c:v>
                </c:pt>
                <c:pt idx="18">
                  <c:v>3</c:v>
                </c:pt>
                <c:pt idx="19">
                  <c:v>1</c:v>
                </c:pt>
                <c:pt idx="21">
                  <c:v>4</c:v>
                </c:pt>
                <c:pt idx="23">
                  <c:v>2</c:v>
                </c:pt>
                <c:pt idx="24">
                  <c:v>1</c:v>
                </c:pt>
              </c:numCache>
            </c:numRef>
          </c:yVal>
          <c:smooth val="0"/>
          <c:extLst>
            <c:ext xmlns:c16="http://schemas.microsoft.com/office/drawing/2014/chart" uri="{C3380CC4-5D6E-409C-BE32-E72D297353CC}">
              <c16:uniqueId val="{0000000B-C0C5-8F48-8153-03FDFC8A589D}"/>
            </c:ext>
          </c:extLst>
        </c:ser>
        <c:ser>
          <c:idx val="12"/>
          <c:order val="12"/>
          <c:tx>
            <c:strRef>
              <c:f>Sheet2!$A$14</c:f>
              <c:strCache>
                <c:ptCount val="1"/>
                <c:pt idx="0">
                  <c:v>tk7</c:v>
                </c:pt>
              </c:strCache>
            </c:strRef>
          </c:tx>
          <c:spPr>
            <a:ln w="28575" cap="rnd">
              <a:no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xVal>
            <c:numRef>
              <c:f>Sheet2!$B$1:$Z$1</c:f>
              <c:numCache>
                <c:formatCode>General</c:formatCode>
                <c:ptCount val="25"/>
                <c:pt idx="0">
                  <c:v>1977</c:v>
                </c:pt>
                <c:pt idx="1">
                  <c:v>1978</c:v>
                </c:pt>
                <c:pt idx="2">
                  <c:v>1979</c:v>
                </c:pt>
                <c:pt idx="3">
                  <c:v>1981</c:v>
                </c:pt>
                <c:pt idx="4">
                  <c:v>1982</c:v>
                </c:pt>
                <c:pt idx="5">
                  <c:v>1983</c:v>
                </c:pt>
                <c:pt idx="6">
                  <c:v>1992</c:v>
                </c:pt>
                <c:pt idx="7">
                  <c:v>1993</c:v>
                </c:pt>
                <c:pt idx="8">
                  <c:v>1994</c:v>
                </c:pt>
                <c:pt idx="9">
                  <c:v>1995</c:v>
                </c:pt>
                <c:pt idx="10">
                  <c:v>1996</c:v>
                </c:pt>
                <c:pt idx="11">
                  <c:v>1999</c:v>
                </c:pt>
                <c:pt idx="12">
                  <c:v>2002</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numCache>
            </c:numRef>
          </c:xVal>
          <c:yVal>
            <c:numRef>
              <c:f>Sheet2!$B$14:$Z$14</c:f>
              <c:numCache>
                <c:formatCode>General</c:formatCode>
                <c:ptCount val="25"/>
                <c:pt idx="0">
                  <c:v>30</c:v>
                </c:pt>
                <c:pt idx="1">
                  <c:v>10</c:v>
                </c:pt>
                <c:pt idx="2">
                  <c:v>6</c:v>
                </c:pt>
                <c:pt idx="3">
                  <c:v>9</c:v>
                </c:pt>
                <c:pt idx="4">
                  <c:v>10</c:v>
                </c:pt>
                <c:pt idx="5">
                  <c:v>17</c:v>
                </c:pt>
                <c:pt idx="7">
                  <c:v>3</c:v>
                </c:pt>
                <c:pt idx="8">
                  <c:v>18</c:v>
                </c:pt>
                <c:pt idx="9">
                  <c:v>50</c:v>
                </c:pt>
                <c:pt idx="10">
                  <c:v>60</c:v>
                </c:pt>
                <c:pt idx="11">
                  <c:v>400</c:v>
                </c:pt>
                <c:pt idx="12">
                  <c:v>15</c:v>
                </c:pt>
                <c:pt idx="13">
                  <c:v>30</c:v>
                </c:pt>
                <c:pt idx="14">
                  <c:v>10</c:v>
                </c:pt>
                <c:pt idx="15">
                  <c:v>12</c:v>
                </c:pt>
                <c:pt idx="16">
                  <c:v>4</c:v>
                </c:pt>
                <c:pt idx="17">
                  <c:v>2</c:v>
                </c:pt>
                <c:pt idx="18">
                  <c:v>2</c:v>
                </c:pt>
                <c:pt idx="19">
                  <c:v>1</c:v>
                </c:pt>
                <c:pt idx="20">
                  <c:v>2</c:v>
                </c:pt>
                <c:pt idx="21">
                  <c:v>1</c:v>
                </c:pt>
                <c:pt idx="23">
                  <c:v>1</c:v>
                </c:pt>
                <c:pt idx="24">
                  <c:v>1</c:v>
                </c:pt>
              </c:numCache>
            </c:numRef>
          </c:yVal>
          <c:smooth val="0"/>
          <c:extLst>
            <c:ext xmlns:c16="http://schemas.microsoft.com/office/drawing/2014/chart" uri="{C3380CC4-5D6E-409C-BE32-E72D297353CC}">
              <c16:uniqueId val="{0000000C-C0C5-8F48-8153-03FDFC8A589D}"/>
            </c:ext>
          </c:extLst>
        </c:ser>
        <c:ser>
          <c:idx val="13"/>
          <c:order val="13"/>
          <c:tx>
            <c:strRef>
              <c:f>Sheet2!$A$15</c:f>
              <c:strCache>
                <c:ptCount val="1"/>
                <c:pt idx="0">
                  <c:v>tk7-8</c:v>
                </c:pt>
              </c:strCache>
            </c:strRef>
          </c:tx>
          <c:spPr>
            <a:ln w="28575"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numRef>
              <c:f>Sheet2!$B$1:$Z$1</c:f>
              <c:numCache>
                <c:formatCode>General</c:formatCode>
                <c:ptCount val="25"/>
                <c:pt idx="0">
                  <c:v>1977</c:v>
                </c:pt>
                <c:pt idx="1">
                  <c:v>1978</c:v>
                </c:pt>
                <c:pt idx="2">
                  <c:v>1979</c:v>
                </c:pt>
                <c:pt idx="3">
                  <c:v>1981</c:v>
                </c:pt>
                <c:pt idx="4">
                  <c:v>1982</c:v>
                </c:pt>
                <c:pt idx="5">
                  <c:v>1983</c:v>
                </c:pt>
                <c:pt idx="6">
                  <c:v>1992</c:v>
                </c:pt>
                <c:pt idx="7">
                  <c:v>1993</c:v>
                </c:pt>
                <c:pt idx="8">
                  <c:v>1994</c:v>
                </c:pt>
                <c:pt idx="9">
                  <c:v>1995</c:v>
                </c:pt>
                <c:pt idx="10">
                  <c:v>1996</c:v>
                </c:pt>
                <c:pt idx="11">
                  <c:v>1999</c:v>
                </c:pt>
                <c:pt idx="12">
                  <c:v>2002</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numCache>
            </c:numRef>
          </c:xVal>
          <c:yVal>
            <c:numRef>
              <c:f>Sheet2!$B$15:$Z$15</c:f>
              <c:numCache>
                <c:formatCode>General</c:formatCode>
                <c:ptCount val="25"/>
                <c:pt idx="4">
                  <c:v>7</c:v>
                </c:pt>
                <c:pt idx="7">
                  <c:v>2</c:v>
                </c:pt>
                <c:pt idx="8">
                  <c:v>15</c:v>
                </c:pt>
                <c:pt idx="9">
                  <c:v>8</c:v>
                </c:pt>
                <c:pt idx="10">
                  <c:v>20</c:v>
                </c:pt>
                <c:pt idx="12">
                  <c:v>4</c:v>
                </c:pt>
                <c:pt idx="13">
                  <c:v>2</c:v>
                </c:pt>
                <c:pt idx="14">
                  <c:v>10</c:v>
                </c:pt>
                <c:pt idx="16">
                  <c:v>4</c:v>
                </c:pt>
                <c:pt idx="17">
                  <c:v>5</c:v>
                </c:pt>
                <c:pt idx="18">
                  <c:v>3</c:v>
                </c:pt>
                <c:pt idx="19">
                  <c:v>1</c:v>
                </c:pt>
                <c:pt idx="21">
                  <c:v>4</c:v>
                </c:pt>
                <c:pt idx="23">
                  <c:v>2</c:v>
                </c:pt>
                <c:pt idx="24">
                  <c:v>1</c:v>
                </c:pt>
              </c:numCache>
            </c:numRef>
          </c:yVal>
          <c:smooth val="0"/>
          <c:extLst>
            <c:ext xmlns:c16="http://schemas.microsoft.com/office/drawing/2014/chart" uri="{C3380CC4-5D6E-409C-BE32-E72D297353CC}">
              <c16:uniqueId val="{0000000D-C0C5-8F48-8153-03FDFC8A589D}"/>
            </c:ext>
          </c:extLst>
        </c:ser>
        <c:ser>
          <c:idx val="14"/>
          <c:order val="14"/>
          <c:tx>
            <c:strRef>
              <c:f>Sheet2!$A$16</c:f>
              <c:strCache>
                <c:ptCount val="1"/>
                <c:pt idx="0">
                  <c:v>tk8</c:v>
                </c:pt>
              </c:strCache>
            </c:strRef>
          </c:tx>
          <c:spPr>
            <a:ln w="28575" cap="rnd">
              <a:no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xVal>
            <c:numRef>
              <c:f>Sheet2!$B$1:$Z$1</c:f>
              <c:numCache>
                <c:formatCode>General</c:formatCode>
                <c:ptCount val="25"/>
                <c:pt idx="0">
                  <c:v>1977</c:v>
                </c:pt>
                <c:pt idx="1">
                  <c:v>1978</c:v>
                </c:pt>
                <c:pt idx="2">
                  <c:v>1979</c:v>
                </c:pt>
                <c:pt idx="3">
                  <c:v>1981</c:v>
                </c:pt>
                <c:pt idx="4">
                  <c:v>1982</c:v>
                </c:pt>
                <c:pt idx="5">
                  <c:v>1983</c:v>
                </c:pt>
                <c:pt idx="6">
                  <c:v>1992</c:v>
                </c:pt>
                <c:pt idx="7">
                  <c:v>1993</c:v>
                </c:pt>
                <c:pt idx="8">
                  <c:v>1994</c:v>
                </c:pt>
                <c:pt idx="9">
                  <c:v>1995</c:v>
                </c:pt>
                <c:pt idx="10">
                  <c:v>1996</c:v>
                </c:pt>
                <c:pt idx="11">
                  <c:v>1999</c:v>
                </c:pt>
                <c:pt idx="12">
                  <c:v>2002</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numCache>
            </c:numRef>
          </c:xVal>
          <c:yVal>
            <c:numRef>
              <c:f>Sheet2!$B$16:$Z$16</c:f>
              <c:numCache>
                <c:formatCode>General</c:formatCode>
                <c:ptCount val="25"/>
                <c:pt idx="0">
                  <c:v>50</c:v>
                </c:pt>
                <c:pt idx="1">
                  <c:v>35</c:v>
                </c:pt>
                <c:pt idx="2">
                  <c:v>22</c:v>
                </c:pt>
                <c:pt idx="3">
                  <c:v>8</c:v>
                </c:pt>
                <c:pt idx="4">
                  <c:v>35</c:v>
                </c:pt>
                <c:pt idx="5">
                  <c:v>20</c:v>
                </c:pt>
                <c:pt idx="7">
                  <c:v>2</c:v>
                </c:pt>
                <c:pt idx="8">
                  <c:v>15</c:v>
                </c:pt>
                <c:pt idx="9">
                  <c:v>7</c:v>
                </c:pt>
                <c:pt idx="10">
                  <c:v>35</c:v>
                </c:pt>
                <c:pt idx="12">
                  <c:v>6</c:v>
                </c:pt>
                <c:pt idx="13">
                  <c:v>5</c:v>
                </c:pt>
                <c:pt idx="14">
                  <c:v>5</c:v>
                </c:pt>
                <c:pt idx="16">
                  <c:v>1</c:v>
                </c:pt>
                <c:pt idx="17">
                  <c:v>2</c:v>
                </c:pt>
                <c:pt idx="18">
                  <c:v>1</c:v>
                </c:pt>
                <c:pt idx="19">
                  <c:v>1</c:v>
                </c:pt>
                <c:pt idx="20">
                  <c:v>2</c:v>
                </c:pt>
                <c:pt idx="21">
                  <c:v>1</c:v>
                </c:pt>
                <c:pt idx="23">
                  <c:v>3</c:v>
                </c:pt>
                <c:pt idx="24">
                  <c:v>1</c:v>
                </c:pt>
              </c:numCache>
            </c:numRef>
          </c:yVal>
          <c:smooth val="0"/>
          <c:extLst>
            <c:ext xmlns:c16="http://schemas.microsoft.com/office/drawing/2014/chart" uri="{C3380CC4-5D6E-409C-BE32-E72D297353CC}">
              <c16:uniqueId val="{0000000E-C0C5-8F48-8153-03FDFC8A589D}"/>
            </c:ext>
          </c:extLst>
        </c:ser>
        <c:ser>
          <c:idx val="15"/>
          <c:order val="15"/>
          <c:tx>
            <c:strRef>
              <c:f>Sheet2!$A$17</c:f>
              <c:strCache>
                <c:ptCount val="1"/>
                <c:pt idx="0">
                  <c:v>tk8-9</c:v>
                </c:pt>
              </c:strCache>
            </c:strRef>
          </c:tx>
          <c:spPr>
            <a:ln w="28575" cap="rnd">
              <a:no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xVal>
            <c:numRef>
              <c:f>Sheet2!$B$1:$Z$1</c:f>
              <c:numCache>
                <c:formatCode>General</c:formatCode>
                <c:ptCount val="25"/>
                <c:pt idx="0">
                  <c:v>1977</c:v>
                </c:pt>
                <c:pt idx="1">
                  <c:v>1978</c:v>
                </c:pt>
                <c:pt idx="2">
                  <c:v>1979</c:v>
                </c:pt>
                <c:pt idx="3">
                  <c:v>1981</c:v>
                </c:pt>
                <c:pt idx="4">
                  <c:v>1982</c:v>
                </c:pt>
                <c:pt idx="5">
                  <c:v>1983</c:v>
                </c:pt>
                <c:pt idx="6">
                  <c:v>1992</c:v>
                </c:pt>
                <c:pt idx="7">
                  <c:v>1993</c:v>
                </c:pt>
                <c:pt idx="8">
                  <c:v>1994</c:v>
                </c:pt>
                <c:pt idx="9">
                  <c:v>1995</c:v>
                </c:pt>
                <c:pt idx="10">
                  <c:v>1996</c:v>
                </c:pt>
                <c:pt idx="11">
                  <c:v>1999</c:v>
                </c:pt>
                <c:pt idx="12">
                  <c:v>2002</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numCache>
            </c:numRef>
          </c:xVal>
          <c:yVal>
            <c:numRef>
              <c:f>Sheet2!$B$17:$Z$17</c:f>
              <c:numCache>
                <c:formatCode>General</c:formatCode>
                <c:ptCount val="25"/>
                <c:pt idx="4">
                  <c:v>70</c:v>
                </c:pt>
                <c:pt idx="7">
                  <c:v>6</c:v>
                </c:pt>
                <c:pt idx="8">
                  <c:v>3</c:v>
                </c:pt>
                <c:pt idx="9">
                  <c:v>4</c:v>
                </c:pt>
                <c:pt idx="10">
                  <c:v>10</c:v>
                </c:pt>
                <c:pt idx="12">
                  <c:v>1</c:v>
                </c:pt>
                <c:pt idx="13">
                  <c:v>1</c:v>
                </c:pt>
                <c:pt idx="14">
                  <c:v>1</c:v>
                </c:pt>
                <c:pt idx="16">
                  <c:v>4</c:v>
                </c:pt>
                <c:pt idx="17">
                  <c:v>1</c:v>
                </c:pt>
                <c:pt idx="18">
                  <c:v>2</c:v>
                </c:pt>
                <c:pt idx="19">
                  <c:v>1</c:v>
                </c:pt>
                <c:pt idx="21">
                  <c:v>2</c:v>
                </c:pt>
                <c:pt idx="23">
                  <c:v>2</c:v>
                </c:pt>
                <c:pt idx="24">
                  <c:v>1</c:v>
                </c:pt>
              </c:numCache>
            </c:numRef>
          </c:yVal>
          <c:smooth val="0"/>
          <c:extLst>
            <c:ext xmlns:c16="http://schemas.microsoft.com/office/drawing/2014/chart" uri="{C3380CC4-5D6E-409C-BE32-E72D297353CC}">
              <c16:uniqueId val="{0000000F-C0C5-8F48-8153-03FDFC8A589D}"/>
            </c:ext>
          </c:extLst>
        </c:ser>
        <c:ser>
          <c:idx val="16"/>
          <c:order val="16"/>
          <c:tx>
            <c:strRef>
              <c:f>Sheet2!$A$18</c:f>
              <c:strCache>
                <c:ptCount val="1"/>
                <c:pt idx="0">
                  <c:v>tk9</c:v>
                </c:pt>
              </c:strCache>
            </c:strRef>
          </c:tx>
          <c:spPr>
            <a:ln w="28575" cap="rnd">
              <a:no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xVal>
            <c:numRef>
              <c:f>Sheet2!$B$1:$Z$1</c:f>
              <c:numCache>
                <c:formatCode>General</c:formatCode>
                <c:ptCount val="25"/>
                <c:pt idx="0">
                  <c:v>1977</c:v>
                </c:pt>
                <c:pt idx="1">
                  <c:v>1978</c:v>
                </c:pt>
                <c:pt idx="2">
                  <c:v>1979</c:v>
                </c:pt>
                <c:pt idx="3">
                  <c:v>1981</c:v>
                </c:pt>
                <c:pt idx="4">
                  <c:v>1982</c:v>
                </c:pt>
                <c:pt idx="5">
                  <c:v>1983</c:v>
                </c:pt>
                <c:pt idx="6">
                  <c:v>1992</c:v>
                </c:pt>
                <c:pt idx="7">
                  <c:v>1993</c:v>
                </c:pt>
                <c:pt idx="8">
                  <c:v>1994</c:v>
                </c:pt>
                <c:pt idx="9">
                  <c:v>1995</c:v>
                </c:pt>
                <c:pt idx="10">
                  <c:v>1996</c:v>
                </c:pt>
                <c:pt idx="11">
                  <c:v>1999</c:v>
                </c:pt>
                <c:pt idx="12">
                  <c:v>2002</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numCache>
            </c:numRef>
          </c:xVal>
          <c:yVal>
            <c:numRef>
              <c:f>Sheet2!$B$18:$Z$18</c:f>
              <c:numCache>
                <c:formatCode>General</c:formatCode>
                <c:ptCount val="25"/>
                <c:pt idx="0">
                  <c:v>50</c:v>
                </c:pt>
                <c:pt idx="1">
                  <c:v>25</c:v>
                </c:pt>
                <c:pt idx="2">
                  <c:v>19</c:v>
                </c:pt>
                <c:pt idx="3">
                  <c:v>8.5</c:v>
                </c:pt>
                <c:pt idx="4">
                  <c:v>25</c:v>
                </c:pt>
                <c:pt idx="5">
                  <c:v>30</c:v>
                </c:pt>
                <c:pt idx="7">
                  <c:v>1</c:v>
                </c:pt>
                <c:pt idx="8">
                  <c:v>23</c:v>
                </c:pt>
                <c:pt idx="9">
                  <c:v>30</c:v>
                </c:pt>
                <c:pt idx="10">
                  <c:v>100</c:v>
                </c:pt>
                <c:pt idx="12">
                  <c:v>15</c:v>
                </c:pt>
                <c:pt idx="13">
                  <c:v>4</c:v>
                </c:pt>
                <c:pt idx="14">
                  <c:v>4</c:v>
                </c:pt>
                <c:pt idx="16">
                  <c:v>3</c:v>
                </c:pt>
                <c:pt idx="17">
                  <c:v>1</c:v>
                </c:pt>
                <c:pt idx="18">
                  <c:v>1</c:v>
                </c:pt>
                <c:pt idx="19">
                  <c:v>1</c:v>
                </c:pt>
                <c:pt idx="21">
                  <c:v>1</c:v>
                </c:pt>
                <c:pt idx="23">
                  <c:v>1</c:v>
                </c:pt>
                <c:pt idx="24">
                  <c:v>1</c:v>
                </c:pt>
              </c:numCache>
            </c:numRef>
          </c:yVal>
          <c:smooth val="0"/>
          <c:extLst>
            <c:ext xmlns:c16="http://schemas.microsoft.com/office/drawing/2014/chart" uri="{C3380CC4-5D6E-409C-BE32-E72D297353CC}">
              <c16:uniqueId val="{00000010-C0C5-8F48-8153-03FDFC8A589D}"/>
            </c:ext>
          </c:extLst>
        </c:ser>
        <c:ser>
          <c:idx val="17"/>
          <c:order val="17"/>
          <c:tx>
            <c:strRef>
              <c:f>Sheet2!$A$19</c:f>
              <c:strCache>
                <c:ptCount val="1"/>
                <c:pt idx="0">
                  <c:v>nq7</c:v>
                </c:pt>
              </c:strCache>
            </c:strRef>
          </c:tx>
          <c:spPr>
            <a:ln w="28575" cap="rnd">
              <a:no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xVal>
            <c:numRef>
              <c:f>Sheet2!$B$1:$Z$1</c:f>
              <c:numCache>
                <c:formatCode>General</c:formatCode>
                <c:ptCount val="25"/>
                <c:pt idx="0">
                  <c:v>1977</c:v>
                </c:pt>
                <c:pt idx="1">
                  <c:v>1978</c:v>
                </c:pt>
                <c:pt idx="2">
                  <c:v>1979</c:v>
                </c:pt>
                <c:pt idx="3">
                  <c:v>1981</c:v>
                </c:pt>
                <c:pt idx="4">
                  <c:v>1982</c:v>
                </c:pt>
                <c:pt idx="5">
                  <c:v>1983</c:v>
                </c:pt>
                <c:pt idx="6">
                  <c:v>1992</c:v>
                </c:pt>
                <c:pt idx="7">
                  <c:v>1993</c:v>
                </c:pt>
                <c:pt idx="8">
                  <c:v>1994</c:v>
                </c:pt>
                <c:pt idx="9">
                  <c:v>1995</c:v>
                </c:pt>
                <c:pt idx="10">
                  <c:v>1996</c:v>
                </c:pt>
                <c:pt idx="11">
                  <c:v>1999</c:v>
                </c:pt>
                <c:pt idx="12">
                  <c:v>2002</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numCache>
            </c:numRef>
          </c:xVal>
          <c:yVal>
            <c:numRef>
              <c:f>Sheet2!$B$19:$Z$19</c:f>
              <c:numCache>
                <c:formatCode>General</c:formatCode>
                <c:ptCount val="25"/>
                <c:pt idx="7">
                  <c:v>1</c:v>
                </c:pt>
                <c:pt idx="8">
                  <c:v>4</c:v>
                </c:pt>
                <c:pt idx="9">
                  <c:v>25</c:v>
                </c:pt>
                <c:pt idx="10">
                  <c:v>30</c:v>
                </c:pt>
                <c:pt idx="12">
                  <c:v>12</c:v>
                </c:pt>
                <c:pt idx="13">
                  <c:v>3</c:v>
                </c:pt>
                <c:pt idx="14">
                  <c:v>4</c:v>
                </c:pt>
                <c:pt idx="16">
                  <c:v>3</c:v>
                </c:pt>
                <c:pt idx="17">
                  <c:v>1</c:v>
                </c:pt>
                <c:pt idx="18">
                  <c:v>3</c:v>
                </c:pt>
                <c:pt idx="19">
                  <c:v>1</c:v>
                </c:pt>
                <c:pt idx="20">
                  <c:v>4</c:v>
                </c:pt>
                <c:pt idx="21">
                  <c:v>1</c:v>
                </c:pt>
                <c:pt idx="23">
                  <c:v>1</c:v>
                </c:pt>
                <c:pt idx="24">
                  <c:v>1</c:v>
                </c:pt>
              </c:numCache>
            </c:numRef>
          </c:yVal>
          <c:smooth val="0"/>
          <c:extLst>
            <c:ext xmlns:c16="http://schemas.microsoft.com/office/drawing/2014/chart" uri="{C3380CC4-5D6E-409C-BE32-E72D297353CC}">
              <c16:uniqueId val="{00000011-C0C5-8F48-8153-03FDFC8A589D}"/>
            </c:ext>
          </c:extLst>
        </c:ser>
        <c:dLbls>
          <c:showLegendKey val="0"/>
          <c:showVal val="0"/>
          <c:showCatName val="0"/>
          <c:showSerName val="0"/>
          <c:showPercent val="0"/>
          <c:showBubbleSize val="0"/>
        </c:dLbls>
        <c:axId val="384520095"/>
        <c:axId val="1631598304"/>
      </c:scatterChart>
      <c:valAx>
        <c:axId val="384520095"/>
        <c:scaling>
          <c:orientation val="minMax"/>
          <c:max val="2025"/>
          <c:min val="197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1598304"/>
        <c:crosses val="autoZero"/>
        <c:crossBetween val="midCat"/>
        <c:majorUnit val="5"/>
      </c:valAx>
      <c:valAx>
        <c:axId val="1631598304"/>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452009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0.7982</cdr:x>
      <cdr:y>0.25716</cdr:y>
    </cdr:from>
    <cdr:to>
      <cdr:x>0.85824</cdr:x>
      <cdr:y>0.33393</cdr:y>
    </cdr:to>
    <cdr:sp macro="" textlink="">
      <cdr:nvSpPr>
        <cdr:cNvPr id="2" name="Line 17">
          <a:extLst xmlns:a="http://schemas.openxmlformats.org/drawingml/2006/main">
            <a:ext uri="{FF2B5EF4-FFF2-40B4-BE49-F238E27FC236}">
              <a16:creationId xmlns:a16="http://schemas.microsoft.com/office/drawing/2014/main" id="{AC855D74-F90B-35FF-3AC1-79CDDDDC526E}"/>
            </a:ext>
          </a:extLst>
        </cdr:cNvPr>
        <cdr:cNvSpPr>
          <a:spLocks xmlns:a="http://schemas.openxmlformats.org/drawingml/2006/main" noChangeShapeType="1"/>
        </cdr:cNvSpPr>
      </cdr:nvSpPr>
      <cdr:spPr bwMode="auto">
        <a:xfrm xmlns:a="http://schemas.openxmlformats.org/drawingml/2006/main" flipH="1" flipV="1">
          <a:off x="6400340" y="1237064"/>
          <a:ext cx="481408" cy="369332"/>
        </a:xfrm>
        <a:prstGeom xmlns:a="http://schemas.openxmlformats.org/drawingml/2006/main" prst="line">
          <a:avLst/>
        </a:prstGeom>
        <a:noFill xmlns:a="http://schemas.openxmlformats.org/drawingml/2006/main"/>
        <a:ln xmlns:a="http://schemas.openxmlformats.org/drawingml/2006/main" w="28575">
          <a:solidFill>
            <a:schemeClr val="tx1"/>
          </a:solidFill>
          <a:round/>
          <a:headEnd type="triangle" w="med" len="med"/>
          <a:tailEnd/>
        </a:ln>
      </cdr:spPr>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0.40833</cdr:x>
      <cdr:y>0.05426</cdr:y>
    </cdr:from>
    <cdr:to>
      <cdr:x>0.58732</cdr:x>
      <cdr:y>0.27129</cdr:y>
    </cdr:to>
    <cdr:sp macro="" textlink="">
      <cdr:nvSpPr>
        <cdr:cNvPr id="2" name="TextBox 1">
          <a:extLst xmlns:a="http://schemas.openxmlformats.org/drawingml/2006/main">
            <a:ext uri="{FF2B5EF4-FFF2-40B4-BE49-F238E27FC236}">
              <a16:creationId xmlns:a16="http://schemas.microsoft.com/office/drawing/2014/main" id="{C970D549-78E0-C449-8DC5-3E5A59F5AB70}"/>
            </a:ext>
          </a:extLst>
        </cdr:cNvPr>
        <cdr:cNvSpPr txBox="1"/>
      </cdr:nvSpPr>
      <cdr:spPr>
        <a:xfrm xmlns:a="http://schemas.openxmlformats.org/drawingml/2006/main">
          <a:off x="2085975" y="22860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0.4133</cdr:x>
      <cdr:y>0.0211</cdr:y>
    </cdr:from>
    <cdr:to>
      <cdr:x>0.59229</cdr:x>
      <cdr:y>0.23813</cdr:y>
    </cdr:to>
    <cdr:sp macro="" textlink="">
      <cdr:nvSpPr>
        <cdr:cNvPr id="3" name="TextBox 2">
          <a:extLst xmlns:a="http://schemas.openxmlformats.org/drawingml/2006/main">
            <a:ext uri="{FF2B5EF4-FFF2-40B4-BE49-F238E27FC236}">
              <a16:creationId xmlns:a16="http://schemas.microsoft.com/office/drawing/2014/main" id="{32AECCFC-1490-B74C-85B1-050688BAAEEC}"/>
            </a:ext>
          </a:extLst>
        </cdr:cNvPr>
        <cdr:cNvSpPr txBox="1"/>
      </cdr:nvSpPr>
      <cdr:spPr>
        <a:xfrm xmlns:a="http://schemas.openxmlformats.org/drawingml/2006/main">
          <a:off x="2111375" y="8890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solidFill>
                <a:srgbClr val="7030A0"/>
              </a:solidFill>
            </a:rPr>
            <a:t>Availability </a:t>
          </a:r>
          <a:r>
            <a:rPr lang="en-US" sz="2000" dirty="0"/>
            <a:t> </a:t>
          </a:r>
        </a:p>
      </cdr:txBody>
    </cdr:sp>
  </cdr:relSizeAnchor>
</c:userShapes>
</file>

<file path=ppt/drawings/drawing3.xml><?xml version="1.0" encoding="utf-8"?>
<c:userShapes xmlns:c="http://schemas.openxmlformats.org/drawingml/2006/chart">
  <cdr:relSizeAnchor xmlns:cdr="http://schemas.openxmlformats.org/drawingml/2006/chartDrawing">
    <cdr:from>
      <cdr:x>0.40858</cdr:x>
      <cdr:y>0.05792</cdr:y>
    </cdr:from>
    <cdr:to>
      <cdr:x>0.58732</cdr:x>
      <cdr:y>0.27885</cdr:y>
    </cdr:to>
    <cdr:sp macro="" textlink="">
      <cdr:nvSpPr>
        <cdr:cNvPr id="2" name="TextBox 1"/>
        <cdr:cNvSpPr txBox="1"/>
      </cdr:nvSpPr>
      <cdr:spPr>
        <a:xfrm xmlns:a="http://schemas.openxmlformats.org/drawingml/2006/main">
          <a:off x="2085975" y="22860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dr:relSizeAnchor xmlns:cdr="http://schemas.openxmlformats.org/drawingml/2006/chartDrawing">
    <cdr:from>
      <cdr:x>0.41355</cdr:x>
      <cdr:y>0.02183</cdr:y>
    </cdr:from>
    <cdr:to>
      <cdr:x>0.59229</cdr:x>
      <cdr:y>0.24618</cdr:y>
    </cdr:to>
    <cdr:sp macro="" textlink="">
      <cdr:nvSpPr>
        <cdr:cNvPr id="3" name="TextBox 2"/>
        <cdr:cNvSpPr txBox="1"/>
      </cdr:nvSpPr>
      <cdr:spPr>
        <a:xfrm xmlns:a="http://schemas.openxmlformats.org/drawingml/2006/main">
          <a:off x="2111375" y="8890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a:t>Availability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9/4/22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TextEdit="1"/>
          </p:cNvSpPr>
          <p:nvPr>
            <p:ph type="sldImg"/>
          </p:nvPr>
        </p:nvSpPr>
        <p:spPr bwMode="auto">
          <a:noFill/>
          <a:ln>
            <a:solidFill>
              <a:srgbClr val="000000"/>
            </a:solidFill>
            <a:miter lim="800000"/>
            <a:headEnd/>
            <a:tailEnd/>
          </a:ln>
        </p:spPr>
      </p:sp>
      <p:sp>
        <p:nvSpPr>
          <p:cNvPr id="24473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TextEdit="1"/>
          </p:cNvSpPr>
          <p:nvPr>
            <p:ph type="sldImg"/>
          </p:nvPr>
        </p:nvSpPr>
        <p:spPr bwMode="auto">
          <a:noFill/>
          <a:ln>
            <a:solidFill>
              <a:srgbClr val="000000"/>
            </a:solidFill>
            <a:miter lim="800000"/>
            <a:headEnd/>
            <a:tailEnd/>
          </a:ln>
        </p:spPr>
      </p:sp>
      <p:sp>
        <p:nvSpPr>
          <p:cNvPr id="2795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Rot="1" noChangeAspect="1" noTextEdit="1"/>
          </p:cNvSpPr>
          <p:nvPr>
            <p:ph type="sldImg"/>
          </p:nvPr>
        </p:nvSpPr>
        <p:spPr bwMode="auto">
          <a:noFill/>
          <a:ln>
            <a:solidFill>
              <a:srgbClr val="000000"/>
            </a:solidFill>
            <a:miter lim="800000"/>
            <a:headEnd/>
            <a:tailEnd/>
          </a:ln>
        </p:spPr>
      </p:sp>
      <p:sp>
        <p:nvSpPr>
          <p:cNvPr id="2816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2"/>
          <p:cNvSpPr>
            <a:spLocks noGrp="1" noRot="1" noChangeAspect="1" noTextEdit="1"/>
          </p:cNvSpPr>
          <p:nvPr>
            <p:ph type="sldImg"/>
          </p:nvPr>
        </p:nvSpPr>
        <p:spPr bwMode="auto">
          <a:noFill/>
          <a:ln>
            <a:solidFill>
              <a:srgbClr val="000000"/>
            </a:solidFill>
            <a:miter lim="800000"/>
            <a:headEnd/>
            <a:tailEnd/>
          </a:ln>
        </p:spPr>
      </p:sp>
      <p:sp>
        <p:nvSpPr>
          <p:cNvPr id="4218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Grp="1" noRot="1" noChangeAspect="1" noTextEdit="1"/>
          </p:cNvSpPr>
          <p:nvPr>
            <p:ph type="sldImg"/>
          </p:nvPr>
        </p:nvSpPr>
        <p:spPr bwMode="auto">
          <a:noFill/>
          <a:ln>
            <a:solidFill>
              <a:srgbClr val="000000"/>
            </a:solidFill>
            <a:miter lim="800000"/>
            <a:headEnd/>
            <a:tailEnd/>
          </a:ln>
        </p:spPr>
      </p:sp>
      <p:sp>
        <p:nvSpPr>
          <p:cNvPr id="4300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Grp="1" noRot="1" noChangeAspect="1" noTextEdit="1"/>
          </p:cNvSpPr>
          <p:nvPr>
            <p:ph type="sldImg"/>
          </p:nvPr>
        </p:nvSpPr>
        <p:spPr bwMode="auto">
          <a:noFill/>
          <a:ln>
            <a:solidFill>
              <a:srgbClr val="000000"/>
            </a:solidFill>
            <a:miter lim="800000"/>
            <a:headEnd/>
            <a:tailEnd/>
          </a:ln>
        </p:spPr>
      </p:sp>
      <p:sp>
        <p:nvSpPr>
          <p:cNvPr id="43213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Grp="1" noRot="1" noChangeAspect="1" noTextEdit="1"/>
          </p:cNvSpPr>
          <p:nvPr>
            <p:ph type="sldImg"/>
          </p:nvPr>
        </p:nvSpPr>
        <p:spPr bwMode="auto">
          <a:noFill/>
          <a:ln>
            <a:solidFill>
              <a:srgbClr val="000000"/>
            </a:solidFill>
            <a:miter lim="800000"/>
            <a:headEnd/>
            <a:tailEnd/>
          </a:ln>
        </p:spPr>
      </p:sp>
      <p:sp>
        <p:nvSpPr>
          <p:cNvPr id="4341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2"/>
          <p:cNvSpPr>
            <a:spLocks noGrp="1" noRot="1" noChangeAspect="1" noTextEdit="1"/>
          </p:cNvSpPr>
          <p:nvPr>
            <p:ph type="sldImg"/>
          </p:nvPr>
        </p:nvSpPr>
        <p:spPr bwMode="auto">
          <a:noFill/>
          <a:ln>
            <a:solidFill>
              <a:srgbClr val="000000"/>
            </a:solidFill>
            <a:miter lim="800000"/>
            <a:headEnd/>
            <a:tailEnd/>
          </a:ln>
        </p:spPr>
      </p:sp>
      <p:sp>
        <p:nvSpPr>
          <p:cNvPr id="4362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2"/>
          <p:cNvSpPr>
            <a:spLocks noGrp="1" noRot="1" noChangeAspect="1" noTextEdit="1"/>
          </p:cNvSpPr>
          <p:nvPr>
            <p:ph type="sldImg"/>
          </p:nvPr>
        </p:nvSpPr>
        <p:spPr bwMode="auto">
          <a:noFill/>
          <a:ln>
            <a:solidFill>
              <a:srgbClr val="000000"/>
            </a:solidFill>
            <a:miter lim="800000"/>
            <a:headEnd/>
            <a:tailEnd/>
          </a:ln>
        </p:spPr>
      </p:sp>
      <p:sp>
        <p:nvSpPr>
          <p:cNvPr id="438274" name="Rectangle 3"/>
          <p:cNvSpPr>
            <a:spLocks noGrp="1"/>
          </p:cNvSpPr>
          <p:nvPr>
            <p:ph type="body" idx="1"/>
          </p:nvPr>
        </p:nvSpPr>
        <p:spPr bwMode="auto">
          <a:xfrm>
            <a:off x="942975" y="4252913"/>
            <a:ext cx="5191125" cy="4030662"/>
          </a:xfrm>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Grp="1" noRot="1" noChangeAspect="1" noTextEdit="1"/>
          </p:cNvSpPr>
          <p:nvPr>
            <p:ph type="sldImg"/>
          </p:nvPr>
        </p:nvSpPr>
        <p:spPr bwMode="auto">
          <a:noFill/>
          <a:ln>
            <a:solidFill>
              <a:srgbClr val="000000"/>
            </a:solidFill>
            <a:miter lim="800000"/>
            <a:headEnd/>
            <a:tailEnd/>
          </a:ln>
        </p:spPr>
      </p:sp>
      <p:sp>
        <p:nvSpPr>
          <p:cNvPr id="4403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2"/>
          <p:cNvSpPr>
            <a:spLocks noGrp="1" noRot="1" noChangeAspect="1" noTextEdit="1"/>
          </p:cNvSpPr>
          <p:nvPr>
            <p:ph type="sldImg"/>
          </p:nvPr>
        </p:nvSpPr>
        <p:spPr bwMode="auto">
          <a:noFill/>
          <a:ln>
            <a:solidFill>
              <a:srgbClr val="000000"/>
            </a:solidFill>
            <a:miter lim="800000"/>
            <a:headEnd/>
            <a:tailEnd/>
          </a:ln>
        </p:spPr>
      </p:sp>
      <p:sp>
        <p:nvSpPr>
          <p:cNvPr id="442370"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D0EA5-774C-407D-95D8-8E8C2B4B7A07}" type="slidenum">
              <a:rPr lang="en-US"/>
              <a:pPr fontAlgn="base">
                <a:spcBef>
                  <a:spcPct val="0"/>
                </a:spcBef>
                <a:spcAft>
                  <a:spcPct val="0"/>
                </a:spcAft>
                <a:defRPr/>
              </a:pPr>
              <a:t>4</a:t>
            </a:fld>
            <a:endParaRPr lang="en-US"/>
          </a:p>
        </p:txBody>
      </p:sp>
      <p:sp>
        <p:nvSpPr>
          <p:cNvPr id="2426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26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2"/>
          <p:cNvSpPr>
            <a:spLocks noGrp="1" noRot="1" noChangeAspect="1" noTextEdit="1"/>
          </p:cNvSpPr>
          <p:nvPr>
            <p:ph type="sldImg"/>
          </p:nvPr>
        </p:nvSpPr>
        <p:spPr bwMode="auto">
          <a:noFill/>
          <a:ln>
            <a:solidFill>
              <a:srgbClr val="000000"/>
            </a:solidFill>
            <a:miter lim="800000"/>
            <a:headEnd/>
            <a:tailEnd/>
          </a:ln>
        </p:spPr>
      </p:sp>
      <p:sp>
        <p:nvSpPr>
          <p:cNvPr id="4444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p:cNvSpPr>
            <a:spLocks noGrp="1" noRot="1" noChangeAspect="1" noTextEdit="1"/>
          </p:cNvSpPr>
          <p:nvPr>
            <p:ph type="sldImg"/>
          </p:nvPr>
        </p:nvSpPr>
        <p:spPr bwMode="auto">
          <a:noFill/>
          <a:ln>
            <a:solidFill>
              <a:srgbClr val="000000"/>
            </a:solidFill>
            <a:miter lim="800000"/>
            <a:headEnd/>
            <a:tailEnd/>
          </a:ln>
        </p:spPr>
      </p:sp>
      <p:sp>
        <p:nvSpPr>
          <p:cNvPr id="4464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2"/>
          <p:cNvSpPr>
            <a:spLocks noGrp="1" noRot="1" noChangeAspect="1" noTextEdit="1"/>
          </p:cNvSpPr>
          <p:nvPr>
            <p:ph type="sldImg"/>
          </p:nvPr>
        </p:nvSpPr>
        <p:spPr bwMode="auto">
          <a:noFill/>
          <a:ln>
            <a:solidFill>
              <a:srgbClr val="000000"/>
            </a:solidFill>
            <a:miter lim="800000"/>
            <a:headEnd/>
            <a:tailEnd/>
          </a:ln>
        </p:spPr>
      </p:sp>
      <p:sp>
        <p:nvSpPr>
          <p:cNvPr id="4505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Grp="1" noRot="1" noChangeAspect="1" noTextEdit="1"/>
          </p:cNvSpPr>
          <p:nvPr>
            <p:ph type="sldImg"/>
          </p:nvPr>
        </p:nvSpPr>
        <p:spPr bwMode="auto">
          <a:noFill/>
          <a:ln>
            <a:solidFill>
              <a:srgbClr val="000000"/>
            </a:solidFill>
            <a:miter lim="800000"/>
            <a:headEnd/>
            <a:tailEnd/>
          </a:ln>
        </p:spPr>
      </p:sp>
      <p:sp>
        <p:nvSpPr>
          <p:cNvPr id="4403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Rot="1" noChangeAspect="1" noTextEdit="1"/>
          </p:cNvSpPr>
          <p:nvPr>
            <p:ph type="sldImg"/>
          </p:nvPr>
        </p:nvSpPr>
        <p:spPr bwMode="auto">
          <a:noFill/>
          <a:ln>
            <a:solidFill>
              <a:srgbClr val="000000"/>
            </a:solidFill>
            <a:miter lim="800000"/>
            <a:headEnd/>
            <a:tailEnd/>
          </a:ln>
        </p:spPr>
      </p:sp>
      <p:sp>
        <p:nvSpPr>
          <p:cNvPr id="275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TextEdit="1"/>
          </p:cNvSpPr>
          <p:nvPr>
            <p:ph type="sldImg"/>
          </p:nvPr>
        </p:nvSpPr>
        <p:spPr bwMode="auto">
          <a:noFill/>
          <a:ln>
            <a:solidFill>
              <a:srgbClr val="000000"/>
            </a:solidFill>
            <a:miter lim="800000"/>
            <a:headEnd/>
            <a:tailEnd/>
          </a:ln>
        </p:spPr>
      </p:sp>
      <p:sp>
        <p:nvSpPr>
          <p:cNvPr id="25293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2"/>
          <p:cNvSpPr>
            <a:spLocks noGrp="1" noRot="1" noChangeAspect="1" noTextEdit="1"/>
          </p:cNvSpPr>
          <p:nvPr>
            <p:ph type="sldImg"/>
          </p:nvPr>
        </p:nvSpPr>
        <p:spPr bwMode="auto">
          <a:noFill/>
          <a:ln>
            <a:solidFill>
              <a:srgbClr val="000000"/>
            </a:solidFill>
            <a:miter lim="800000"/>
            <a:headEnd/>
            <a:tailEnd/>
          </a:ln>
        </p:spPr>
      </p:sp>
      <p:sp>
        <p:nvSpPr>
          <p:cNvPr id="4526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394555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2"/>
          <p:cNvSpPr>
            <a:spLocks noGrp="1" noRot="1" noChangeAspect="1" noTextEdit="1"/>
          </p:cNvSpPr>
          <p:nvPr>
            <p:ph type="sldImg"/>
          </p:nvPr>
        </p:nvSpPr>
        <p:spPr bwMode="auto">
          <a:noFill/>
          <a:ln>
            <a:solidFill>
              <a:srgbClr val="000000"/>
            </a:solidFill>
            <a:miter lim="800000"/>
            <a:headEnd/>
            <a:tailEnd/>
          </a:ln>
        </p:spPr>
      </p:sp>
      <p:sp>
        <p:nvSpPr>
          <p:cNvPr id="4546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663284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Rot="1" noChangeAspect="1" noTextEdit="1"/>
          </p:cNvSpPr>
          <p:nvPr>
            <p:ph type="sldImg"/>
          </p:nvPr>
        </p:nvSpPr>
        <p:spPr bwMode="auto">
          <a:noFill/>
          <a:ln>
            <a:solidFill>
              <a:srgbClr val="000000"/>
            </a:solidFill>
            <a:miter lim="800000"/>
            <a:headEnd/>
            <a:tailEnd/>
          </a:ln>
        </p:spPr>
      </p:sp>
      <p:sp>
        <p:nvSpPr>
          <p:cNvPr id="2672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Rot="1" noChangeAspect="1" noTextEdit="1"/>
          </p:cNvSpPr>
          <p:nvPr>
            <p:ph type="sldImg"/>
          </p:nvPr>
        </p:nvSpPr>
        <p:spPr bwMode="auto">
          <a:noFill/>
          <a:ln>
            <a:solidFill>
              <a:srgbClr val="000000"/>
            </a:solidFill>
            <a:miter lim="800000"/>
            <a:headEnd/>
            <a:tailEnd/>
          </a:ln>
        </p:spPr>
      </p:sp>
      <p:sp>
        <p:nvSpPr>
          <p:cNvPr id="2652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Rot="1" noChangeAspect="1" noTextEdit="1"/>
          </p:cNvSpPr>
          <p:nvPr>
            <p:ph type="sldImg"/>
          </p:nvPr>
        </p:nvSpPr>
        <p:spPr bwMode="auto">
          <a:noFill/>
          <a:ln>
            <a:solidFill>
              <a:srgbClr val="000000"/>
            </a:solidFill>
            <a:miter lim="800000"/>
            <a:headEnd/>
            <a:tailEnd/>
          </a:ln>
        </p:spPr>
      </p:sp>
      <p:sp>
        <p:nvSpPr>
          <p:cNvPr id="2734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TextEdit="1"/>
          </p:cNvSpPr>
          <p:nvPr>
            <p:ph type="sldImg"/>
          </p:nvPr>
        </p:nvSpPr>
        <p:spPr bwMode="auto">
          <a:noFill/>
          <a:ln>
            <a:solidFill>
              <a:srgbClr val="000000"/>
            </a:solidFill>
            <a:miter lim="800000"/>
            <a:headEnd/>
            <a:tailEnd/>
          </a:ln>
        </p:spPr>
      </p:sp>
      <p:sp>
        <p:nvSpPr>
          <p:cNvPr id="26317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609882" y="5773230"/>
            <a:ext cx="7750969" cy="746185"/>
          </a:xfrm>
        </p:spPr>
        <p:txBody>
          <a:bodyPr>
            <a:normAutofit/>
          </a:bodyPr>
          <a:lstStyle>
            <a:lvl1pPr marL="0" indent="0" algn="l">
              <a:buNone/>
              <a:defRPr sz="1800">
                <a:solidFill>
                  <a:srgbClr val="FFFF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LIUP2 Director Review</a:t>
            </a:r>
          </a:p>
          <a:p>
            <a:r>
              <a:rPr lang="en-US" dirty="0"/>
              <a:t>12-14 September 2022</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6664" y="5761051"/>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8166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066097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620000" cy="1143000"/>
          </a:xfrm>
        </p:spPr>
        <p:txBody>
          <a:bodyPr/>
          <a:lstStyle/>
          <a:p>
            <a:r>
              <a:rPr lang="en-US"/>
              <a:t>Click to edit Master title style</a:t>
            </a:r>
          </a:p>
        </p:txBody>
      </p:sp>
      <p:sp>
        <p:nvSpPr>
          <p:cNvPr id="3" name="Table Placeholder 2"/>
          <p:cNvSpPr>
            <a:spLocks noGrp="1"/>
          </p:cNvSpPr>
          <p:nvPr>
            <p:ph type="tbl" idx="1"/>
          </p:nvPr>
        </p:nvSpPr>
        <p:spPr>
          <a:xfrm>
            <a:off x="1139825" y="1524000"/>
            <a:ext cx="7623175" cy="4648200"/>
          </a:xfrm>
        </p:spPr>
        <p:txBody>
          <a:bodyPr rtlCol="0">
            <a:normAutofit/>
          </a:bodyPr>
          <a:lstStyle/>
          <a:p>
            <a:pPr lvl="0"/>
            <a:endParaRPr lang="en-US" noProof="0" dirty="0"/>
          </a:p>
        </p:txBody>
      </p:sp>
    </p:spTree>
    <p:extLst>
      <p:ext uri="{BB962C8B-B14F-4D97-AF65-F5344CB8AC3E}">
        <p14:creationId xmlns:p14="http://schemas.microsoft.com/office/powerpoint/2010/main" val="4035878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306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57393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3359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1252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60339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81191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eg"/><Relationship Id="rId1" Type="http://schemas.microsoft.com/office/2007/relationships/media" Target="../media/media1.mpe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wmf"/><Relationship Id="rId5" Type="http://schemas.openxmlformats.org/officeDocument/2006/relationships/oleObject" Target="../embeddings/oleObject2.bin"/><Relationship Id="rId4" Type="http://schemas.openxmlformats.org/officeDocument/2006/relationships/image" Target="../media/image15.w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oleObject" Target="../embeddings/oleObject3.bin"/><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eg"/><Relationship Id="rId1" Type="http://schemas.microsoft.com/office/2007/relationships/media" Target="../media/media1.mpeg"/><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eg"/><Relationship Id="rId1" Type="http://schemas.microsoft.com/office/2007/relationships/media" Target="../media/media2.mpe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lstStyle/>
          <a:p>
            <a:r>
              <a:rPr lang="en-US" dirty="0"/>
              <a:t>Linac performance 1970 -2022</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solidFill>
                  <a:srgbClr val="FF0000"/>
                </a:solidFill>
              </a:rPr>
              <a:t>14-16 September 2022</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Deepak Raparia</a:t>
            </a:r>
          </a:p>
          <a:p>
            <a:r>
              <a:rPr lang="en-US" dirty="0">
                <a:solidFill>
                  <a:srgbClr val="FFFF00"/>
                </a:solidFill>
              </a:rPr>
              <a:t>LIUP2 Director Review </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Title 1"/>
          <p:cNvSpPr>
            <a:spLocks noGrp="1"/>
          </p:cNvSpPr>
          <p:nvPr>
            <p:ph type="title"/>
          </p:nvPr>
        </p:nvSpPr>
        <p:spPr>
          <a:xfrm>
            <a:off x="0" y="0"/>
            <a:ext cx="9144000" cy="1143000"/>
          </a:xfrm>
        </p:spPr>
        <p:txBody>
          <a:bodyPr/>
          <a:lstStyle/>
          <a:p>
            <a:pPr eaLnBrk="1" hangingPunct="1"/>
            <a:r>
              <a:rPr lang="en-US" dirty="0"/>
              <a:t>BNL  Linac History for High Intensity</a:t>
            </a:r>
          </a:p>
        </p:txBody>
      </p:sp>
      <p:graphicFrame>
        <p:nvGraphicFramePr>
          <p:cNvPr id="4" name="Table Placeholder 3"/>
          <p:cNvGraphicFramePr>
            <a:graphicFrameLocks noGrp="1"/>
          </p:cNvGraphicFramePr>
          <p:nvPr>
            <p:ph type="tbl" idx="1"/>
            <p:extLst>
              <p:ext uri="{D42A27DB-BD31-4B8C-83A1-F6EECF244321}">
                <p14:modId xmlns:p14="http://schemas.microsoft.com/office/powerpoint/2010/main" val="684944838"/>
              </p:ext>
            </p:extLst>
          </p:nvPr>
        </p:nvGraphicFramePr>
        <p:xfrm>
          <a:off x="231913" y="801756"/>
          <a:ext cx="8839201" cy="6004195"/>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20000"/>
                    </a:ext>
                  </a:extLst>
                </a:gridCol>
                <a:gridCol w="567009">
                  <a:extLst>
                    <a:ext uri="{9D8B030D-6E8A-4147-A177-3AD203B41FA5}">
                      <a16:colId xmlns:a16="http://schemas.microsoft.com/office/drawing/2014/main" val="20001"/>
                    </a:ext>
                  </a:extLst>
                </a:gridCol>
                <a:gridCol w="883553">
                  <a:extLst>
                    <a:ext uri="{9D8B030D-6E8A-4147-A177-3AD203B41FA5}">
                      <a16:colId xmlns:a16="http://schemas.microsoft.com/office/drawing/2014/main" val="20002"/>
                    </a:ext>
                  </a:extLst>
                </a:gridCol>
                <a:gridCol w="971907">
                  <a:extLst>
                    <a:ext uri="{9D8B030D-6E8A-4147-A177-3AD203B41FA5}">
                      <a16:colId xmlns:a16="http://schemas.microsoft.com/office/drawing/2014/main" val="20003"/>
                    </a:ext>
                  </a:extLst>
                </a:gridCol>
                <a:gridCol w="1148618">
                  <a:extLst>
                    <a:ext uri="{9D8B030D-6E8A-4147-A177-3AD203B41FA5}">
                      <a16:colId xmlns:a16="http://schemas.microsoft.com/office/drawing/2014/main" val="20004"/>
                    </a:ext>
                  </a:extLst>
                </a:gridCol>
                <a:gridCol w="4506114">
                  <a:extLst>
                    <a:ext uri="{9D8B030D-6E8A-4147-A177-3AD203B41FA5}">
                      <a16:colId xmlns:a16="http://schemas.microsoft.com/office/drawing/2014/main" val="20005"/>
                    </a:ext>
                  </a:extLst>
                </a:gridCol>
              </a:tblGrid>
              <a:tr h="610427">
                <a:tc>
                  <a:txBody>
                    <a:bodyPr/>
                    <a:lstStyle/>
                    <a:p>
                      <a:r>
                        <a:rPr lang="en-US" sz="1000" dirty="0"/>
                        <a:t>Year</a:t>
                      </a:r>
                    </a:p>
                  </a:txBody>
                  <a:tcPr/>
                </a:tc>
                <a:tc>
                  <a:txBody>
                    <a:bodyPr/>
                    <a:lstStyle/>
                    <a:p>
                      <a:r>
                        <a:rPr lang="en-US" sz="1000" dirty="0"/>
                        <a:t>Rep. Rate</a:t>
                      </a:r>
                    </a:p>
                    <a:p>
                      <a:r>
                        <a:rPr lang="en-US" sz="1000" dirty="0"/>
                        <a:t>Hz</a:t>
                      </a:r>
                    </a:p>
                  </a:txBody>
                  <a:tcPr/>
                </a:tc>
                <a:tc>
                  <a:txBody>
                    <a:bodyPr/>
                    <a:lstStyle/>
                    <a:p>
                      <a:r>
                        <a:rPr lang="en-US" sz="1000" dirty="0"/>
                        <a:t>Pulse length (us)</a:t>
                      </a:r>
                    </a:p>
                  </a:txBody>
                  <a:tcPr/>
                </a:tc>
                <a:tc>
                  <a:txBody>
                    <a:bodyPr/>
                    <a:lstStyle/>
                    <a:p>
                      <a:r>
                        <a:rPr lang="en-US" sz="1000" dirty="0"/>
                        <a:t>Peak current</a:t>
                      </a:r>
                    </a:p>
                    <a:p>
                      <a:r>
                        <a:rPr lang="en-US" sz="1000" dirty="0"/>
                        <a:t>(mA)</a:t>
                      </a:r>
                    </a:p>
                  </a:txBody>
                  <a:tcPr/>
                </a:tc>
                <a:tc>
                  <a:txBody>
                    <a:bodyPr/>
                    <a:lstStyle/>
                    <a:p>
                      <a:r>
                        <a:rPr lang="en-US" sz="1000" dirty="0"/>
                        <a:t>Ave. Current (uA)</a:t>
                      </a:r>
                    </a:p>
                  </a:txBody>
                  <a:tcPr/>
                </a:tc>
                <a:tc>
                  <a:txBody>
                    <a:bodyPr/>
                    <a:lstStyle/>
                    <a:p>
                      <a:r>
                        <a:rPr lang="en-US" sz="1000" dirty="0"/>
                        <a:t>Comment</a:t>
                      </a:r>
                    </a:p>
                  </a:txBody>
                  <a:tcPr/>
                </a:tc>
                <a:extLst>
                  <a:ext uri="{0D108BD9-81ED-4DB2-BD59-A6C34878D82A}">
                    <a16:rowId xmlns:a16="http://schemas.microsoft.com/office/drawing/2014/main" val="10000"/>
                  </a:ext>
                </a:extLst>
              </a:tr>
              <a:tr h="361068">
                <a:tc>
                  <a:txBody>
                    <a:bodyPr/>
                    <a:lstStyle/>
                    <a:p>
                      <a:r>
                        <a:rPr lang="en-US" sz="1600" b="1" dirty="0"/>
                        <a:t>Desi.</a:t>
                      </a:r>
                    </a:p>
                  </a:txBody>
                  <a:tcPr/>
                </a:tc>
                <a:tc>
                  <a:txBody>
                    <a:bodyPr/>
                    <a:lstStyle/>
                    <a:p>
                      <a:r>
                        <a:rPr lang="en-US" sz="1600" b="1" dirty="0"/>
                        <a:t>10</a:t>
                      </a:r>
                    </a:p>
                  </a:txBody>
                  <a:tcPr/>
                </a:tc>
                <a:tc>
                  <a:txBody>
                    <a:bodyPr/>
                    <a:lstStyle/>
                    <a:p>
                      <a:r>
                        <a:rPr lang="en-US" sz="1600" b="1" dirty="0"/>
                        <a:t>200</a:t>
                      </a:r>
                    </a:p>
                  </a:txBody>
                  <a:tcPr/>
                </a:tc>
                <a:tc>
                  <a:txBody>
                    <a:bodyPr/>
                    <a:lstStyle/>
                    <a:p>
                      <a:r>
                        <a:rPr lang="en-US" sz="1600" b="1" dirty="0"/>
                        <a:t>100</a:t>
                      </a:r>
                    </a:p>
                  </a:txBody>
                  <a:tcPr/>
                </a:tc>
                <a:tc>
                  <a:txBody>
                    <a:bodyPr/>
                    <a:lstStyle/>
                    <a:p>
                      <a:r>
                        <a:rPr lang="en-US" sz="1600" b="1" dirty="0"/>
                        <a:t>200</a:t>
                      </a:r>
                    </a:p>
                  </a:txBody>
                  <a:tcPr/>
                </a:tc>
                <a:tc>
                  <a:txBody>
                    <a:bodyPr/>
                    <a:lstStyle/>
                    <a:p>
                      <a:endParaRPr lang="en-US" sz="1600" b="1" dirty="0"/>
                    </a:p>
                  </a:txBody>
                  <a:tcPr/>
                </a:tc>
                <a:extLst>
                  <a:ext uri="{0D108BD9-81ED-4DB2-BD59-A6C34878D82A}">
                    <a16:rowId xmlns:a16="http://schemas.microsoft.com/office/drawing/2014/main" val="10001"/>
                  </a:ext>
                </a:extLst>
              </a:tr>
              <a:tr h="304027">
                <a:tc>
                  <a:txBody>
                    <a:bodyPr/>
                    <a:lstStyle/>
                    <a:p>
                      <a:r>
                        <a:rPr lang="en-US" sz="1600" b="1" dirty="0"/>
                        <a:t>1972</a:t>
                      </a:r>
                    </a:p>
                  </a:txBody>
                  <a:tcPr/>
                </a:tc>
                <a:tc>
                  <a:txBody>
                    <a:bodyPr/>
                    <a:lstStyle/>
                    <a:p>
                      <a:r>
                        <a:rPr lang="en-US" sz="1600" b="1" dirty="0"/>
                        <a:t>10</a:t>
                      </a:r>
                    </a:p>
                  </a:txBody>
                  <a:tcPr/>
                </a:tc>
                <a:tc>
                  <a:txBody>
                    <a:bodyPr/>
                    <a:lstStyle/>
                    <a:p>
                      <a:r>
                        <a:rPr lang="en-US" sz="1600" b="1" dirty="0"/>
                        <a:t>80</a:t>
                      </a:r>
                    </a:p>
                  </a:txBody>
                  <a:tcPr/>
                </a:tc>
                <a:tc>
                  <a:txBody>
                    <a:bodyPr/>
                    <a:lstStyle/>
                    <a:p>
                      <a:r>
                        <a:rPr lang="en-US" sz="1600" b="1" dirty="0"/>
                        <a:t>55</a:t>
                      </a:r>
                    </a:p>
                  </a:txBody>
                  <a:tcPr/>
                </a:tc>
                <a:tc>
                  <a:txBody>
                    <a:bodyPr/>
                    <a:lstStyle/>
                    <a:p>
                      <a:r>
                        <a:rPr lang="en-US" sz="1600" b="1" dirty="0"/>
                        <a:t>44</a:t>
                      </a:r>
                    </a:p>
                  </a:txBody>
                  <a:tcPr/>
                </a:tc>
                <a:tc>
                  <a:txBody>
                    <a:bodyPr/>
                    <a:lstStyle/>
                    <a:p>
                      <a:endParaRPr lang="en-US" sz="1600" b="1" dirty="0"/>
                    </a:p>
                  </a:txBody>
                  <a:tcPr/>
                </a:tc>
                <a:extLst>
                  <a:ext uri="{0D108BD9-81ED-4DB2-BD59-A6C34878D82A}">
                    <a16:rowId xmlns:a16="http://schemas.microsoft.com/office/drawing/2014/main" val="10002"/>
                  </a:ext>
                </a:extLst>
              </a:tr>
              <a:tr h="286799">
                <a:tc>
                  <a:txBody>
                    <a:bodyPr/>
                    <a:lstStyle/>
                    <a:p>
                      <a:r>
                        <a:rPr lang="en-US" sz="1600" b="1" dirty="0"/>
                        <a:t>1975</a:t>
                      </a:r>
                    </a:p>
                  </a:txBody>
                  <a:tcPr/>
                </a:tc>
                <a:tc>
                  <a:txBody>
                    <a:bodyPr/>
                    <a:lstStyle/>
                    <a:p>
                      <a:r>
                        <a:rPr lang="en-US" sz="1600" b="1" dirty="0"/>
                        <a:t>10</a:t>
                      </a:r>
                    </a:p>
                  </a:txBody>
                  <a:tcPr/>
                </a:tc>
                <a:tc>
                  <a:txBody>
                    <a:bodyPr/>
                    <a:lstStyle/>
                    <a:p>
                      <a:r>
                        <a:rPr lang="en-US" sz="1600" b="1" dirty="0"/>
                        <a:t>100</a:t>
                      </a:r>
                    </a:p>
                  </a:txBody>
                  <a:tcPr/>
                </a:tc>
                <a:tc>
                  <a:txBody>
                    <a:bodyPr/>
                    <a:lstStyle/>
                    <a:p>
                      <a:r>
                        <a:rPr lang="en-US" sz="1600" b="1" dirty="0"/>
                        <a:t>60</a:t>
                      </a:r>
                    </a:p>
                  </a:txBody>
                  <a:tcPr/>
                </a:tc>
                <a:tc>
                  <a:txBody>
                    <a:bodyPr/>
                    <a:lstStyle/>
                    <a:p>
                      <a:r>
                        <a:rPr lang="en-US" sz="1600" b="1" dirty="0"/>
                        <a:t>60</a:t>
                      </a:r>
                    </a:p>
                  </a:txBody>
                  <a:tcPr/>
                </a:tc>
                <a:tc>
                  <a:txBody>
                    <a:bodyPr/>
                    <a:lstStyle/>
                    <a:p>
                      <a:endParaRPr lang="en-US" sz="1600" b="1" dirty="0"/>
                    </a:p>
                  </a:txBody>
                  <a:tcPr/>
                </a:tc>
                <a:extLst>
                  <a:ext uri="{0D108BD9-81ED-4DB2-BD59-A6C34878D82A}">
                    <a16:rowId xmlns:a16="http://schemas.microsoft.com/office/drawing/2014/main" val="10003"/>
                  </a:ext>
                </a:extLst>
              </a:tr>
              <a:tr h="279511">
                <a:tc>
                  <a:txBody>
                    <a:bodyPr/>
                    <a:lstStyle/>
                    <a:p>
                      <a:r>
                        <a:rPr lang="en-US" sz="1600" b="1" dirty="0"/>
                        <a:t>1979</a:t>
                      </a:r>
                    </a:p>
                  </a:txBody>
                  <a:tcPr/>
                </a:tc>
                <a:tc>
                  <a:txBody>
                    <a:bodyPr/>
                    <a:lstStyle/>
                    <a:p>
                      <a:r>
                        <a:rPr lang="en-US" sz="1600" b="1" dirty="0"/>
                        <a:t>5</a:t>
                      </a:r>
                    </a:p>
                  </a:txBody>
                  <a:tcPr/>
                </a:tc>
                <a:tc>
                  <a:txBody>
                    <a:bodyPr/>
                    <a:lstStyle/>
                    <a:p>
                      <a:r>
                        <a:rPr lang="en-US" sz="1600" b="1" dirty="0"/>
                        <a:t>220</a:t>
                      </a:r>
                    </a:p>
                  </a:txBody>
                  <a:tcPr/>
                </a:tc>
                <a:tc>
                  <a:txBody>
                    <a:bodyPr/>
                    <a:lstStyle/>
                    <a:p>
                      <a:r>
                        <a:rPr lang="en-US" sz="1600" b="1" dirty="0"/>
                        <a:t>70</a:t>
                      </a:r>
                    </a:p>
                  </a:txBody>
                  <a:tcPr/>
                </a:tc>
                <a:tc>
                  <a:txBody>
                    <a:bodyPr/>
                    <a:lstStyle/>
                    <a:p>
                      <a:r>
                        <a:rPr lang="en-US" sz="1600" b="1" dirty="0"/>
                        <a:t>77</a:t>
                      </a:r>
                    </a:p>
                  </a:txBody>
                  <a:tcPr/>
                </a:tc>
                <a:tc>
                  <a:txBody>
                    <a:bodyPr/>
                    <a:lstStyle/>
                    <a:p>
                      <a:r>
                        <a:rPr lang="en-US" sz="1600" b="1" dirty="0"/>
                        <a:t>Switch to5 % Hz Operation (1976)</a:t>
                      </a:r>
                    </a:p>
                  </a:txBody>
                  <a:tcPr/>
                </a:tc>
                <a:extLst>
                  <a:ext uri="{0D108BD9-81ED-4DB2-BD59-A6C34878D82A}">
                    <a16:rowId xmlns:a16="http://schemas.microsoft.com/office/drawing/2014/main" val="10004"/>
                  </a:ext>
                </a:extLst>
              </a:tr>
              <a:tr h="292100">
                <a:tc>
                  <a:txBody>
                    <a:bodyPr/>
                    <a:lstStyle/>
                    <a:p>
                      <a:r>
                        <a:rPr lang="en-US" sz="1600" b="1" dirty="0"/>
                        <a:t>1984</a:t>
                      </a:r>
                    </a:p>
                  </a:txBody>
                  <a:tcPr/>
                </a:tc>
                <a:tc>
                  <a:txBody>
                    <a:bodyPr/>
                    <a:lstStyle/>
                    <a:p>
                      <a:r>
                        <a:rPr lang="en-US" sz="1600" b="1" dirty="0"/>
                        <a:t>5</a:t>
                      </a:r>
                    </a:p>
                  </a:txBody>
                  <a:tcPr/>
                </a:tc>
                <a:tc>
                  <a:txBody>
                    <a:bodyPr/>
                    <a:lstStyle/>
                    <a:p>
                      <a:r>
                        <a:rPr lang="en-US" sz="1600" b="1" dirty="0"/>
                        <a:t>200</a:t>
                      </a:r>
                    </a:p>
                  </a:txBody>
                  <a:tcPr/>
                </a:tc>
                <a:tc>
                  <a:txBody>
                    <a:bodyPr/>
                    <a:lstStyle/>
                    <a:p>
                      <a:r>
                        <a:rPr lang="en-US" sz="1600" b="1" dirty="0"/>
                        <a:t>25</a:t>
                      </a:r>
                    </a:p>
                  </a:txBody>
                  <a:tcPr/>
                </a:tc>
                <a:tc>
                  <a:txBody>
                    <a:bodyPr/>
                    <a:lstStyle/>
                    <a:p>
                      <a:r>
                        <a:rPr lang="en-US" sz="1600" b="1" dirty="0"/>
                        <a:t>25</a:t>
                      </a:r>
                    </a:p>
                  </a:txBody>
                  <a:tcPr/>
                </a:tc>
                <a:tc>
                  <a:txBody>
                    <a:bodyPr/>
                    <a:lstStyle/>
                    <a:p>
                      <a:r>
                        <a:rPr lang="en-US" sz="1600" b="1" dirty="0"/>
                        <a:t>Switch to H-</a:t>
                      </a:r>
                      <a:r>
                        <a:rPr lang="en-US" sz="1600" b="1" baseline="0" dirty="0"/>
                        <a:t>  (1984)</a:t>
                      </a:r>
                      <a:endParaRPr lang="en-US" sz="1600" b="1" dirty="0"/>
                    </a:p>
                  </a:txBody>
                  <a:tcPr/>
                </a:tc>
                <a:extLst>
                  <a:ext uri="{0D108BD9-81ED-4DB2-BD59-A6C34878D82A}">
                    <a16:rowId xmlns:a16="http://schemas.microsoft.com/office/drawing/2014/main" val="10005"/>
                  </a:ext>
                </a:extLst>
              </a:tr>
              <a:tr h="264933">
                <a:tc>
                  <a:txBody>
                    <a:bodyPr/>
                    <a:lstStyle/>
                    <a:p>
                      <a:r>
                        <a:rPr lang="en-US" sz="1600" b="1" dirty="0"/>
                        <a:t>1986</a:t>
                      </a:r>
                    </a:p>
                  </a:txBody>
                  <a:tcPr/>
                </a:tc>
                <a:tc>
                  <a:txBody>
                    <a:bodyPr/>
                    <a:lstStyle/>
                    <a:p>
                      <a:r>
                        <a:rPr lang="en-US" sz="1600" b="1" dirty="0"/>
                        <a:t>5</a:t>
                      </a:r>
                    </a:p>
                  </a:txBody>
                  <a:tcPr/>
                </a:tc>
                <a:tc>
                  <a:txBody>
                    <a:bodyPr/>
                    <a:lstStyle/>
                    <a:p>
                      <a:r>
                        <a:rPr lang="en-US" sz="1600" b="1" dirty="0"/>
                        <a:t>470</a:t>
                      </a:r>
                    </a:p>
                  </a:txBody>
                  <a:tcPr/>
                </a:tc>
                <a:tc>
                  <a:txBody>
                    <a:bodyPr/>
                    <a:lstStyle/>
                    <a:p>
                      <a:r>
                        <a:rPr lang="en-US" sz="1600" b="1" dirty="0"/>
                        <a:t>30</a:t>
                      </a:r>
                    </a:p>
                  </a:txBody>
                  <a:tcPr/>
                </a:tc>
                <a:tc>
                  <a:txBody>
                    <a:bodyPr/>
                    <a:lstStyle/>
                    <a:p>
                      <a:r>
                        <a:rPr lang="en-US" sz="1600" b="1" dirty="0"/>
                        <a:t>71</a:t>
                      </a:r>
                    </a:p>
                  </a:txBody>
                  <a:tcPr/>
                </a:tc>
                <a:tc>
                  <a:txBody>
                    <a:bodyPr/>
                    <a:lstStyle/>
                    <a:p>
                      <a:r>
                        <a:rPr lang="en-US" sz="1600" b="1" dirty="0"/>
                        <a:t>Add Polarized H-</a:t>
                      </a:r>
                      <a:r>
                        <a:rPr lang="en-US" sz="1600" b="1" baseline="0" dirty="0"/>
                        <a:t>  (1986)</a:t>
                      </a:r>
                      <a:endParaRPr lang="en-US" sz="1600" b="1" dirty="0"/>
                    </a:p>
                  </a:txBody>
                  <a:tcPr/>
                </a:tc>
                <a:extLst>
                  <a:ext uri="{0D108BD9-81ED-4DB2-BD59-A6C34878D82A}">
                    <a16:rowId xmlns:a16="http://schemas.microsoft.com/office/drawing/2014/main" val="10006"/>
                  </a:ext>
                </a:extLst>
              </a:tr>
              <a:tr h="345838">
                <a:tc>
                  <a:txBody>
                    <a:bodyPr/>
                    <a:lstStyle/>
                    <a:p>
                      <a:r>
                        <a:rPr lang="en-US" sz="1600" b="1" dirty="0"/>
                        <a:t>1990</a:t>
                      </a:r>
                    </a:p>
                  </a:txBody>
                  <a:tcPr/>
                </a:tc>
                <a:tc>
                  <a:txBody>
                    <a:bodyPr/>
                    <a:lstStyle/>
                    <a:p>
                      <a:r>
                        <a:rPr lang="en-US" sz="1600" b="1" dirty="0"/>
                        <a:t>5</a:t>
                      </a:r>
                    </a:p>
                  </a:txBody>
                  <a:tcPr/>
                </a:tc>
                <a:tc>
                  <a:txBody>
                    <a:bodyPr/>
                    <a:lstStyle/>
                    <a:p>
                      <a:r>
                        <a:rPr lang="en-US" sz="1600" b="1" dirty="0"/>
                        <a:t>500</a:t>
                      </a:r>
                    </a:p>
                  </a:txBody>
                  <a:tcPr/>
                </a:tc>
                <a:tc>
                  <a:txBody>
                    <a:bodyPr/>
                    <a:lstStyle/>
                    <a:p>
                      <a:r>
                        <a:rPr lang="en-US" sz="1600" b="1" dirty="0"/>
                        <a:t>25</a:t>
                      </a:r>
                    </a:p>
                  </a:txBody>
                  <a:tcPr/>
                </a:tc>
                <a:tc>
                  <a:txBody>
                    <a:bodyPr/>
                    <a:lstStyle/>
                    <a:p>
                      <a:r>
                        <a:rPr lang="en-US" sz="1600" b="1" dirty="0"/>
                        <a:t>63</a:t>
                      </a:r>
                    </a:p>
                  </a:txBody>
                  <a:tcPr/>
                </a:tc>
                <a:tc>
                  <a:txBody>
                    <a:bodyPr/>
                    <a:lstStyle/>
                    <a:p>
                      <a:r>
                        <a:rPr lang="en-US" sz="1600" b="1" dirty="0"/>
                        <a:t>Switch to RFQ Pre-Injector</a:t>
                      </a:r>
                    </a:p>
                  </a:txBody>
                  <a:tcPr/>
                </a:tc>
                <a:extLst>
                  <a:ext uri="{0D108BD9-81ED-4DB2-BD59-A6C34878D82A}">
                    <a16:rowId xmlns:a16="http://schemas.microsoft.com/office/drawing/2014/main" val="10007"/>
                  </a:ext>
                </a:extLst>
              </a:tr>
              <a:tr h="299433">
                <a:tc>
                  <a:txBody>
                    <a:bodyPr/>
                    <a:lstStyle/>
                    <a:p>
                      <a:r>
                        <a:rPr lang="en-US" sz="1600" b="1" dirty="0"/>
                        <a:t>1996</a:t>
                      </a:r>
                    </a:p>
                  </a:txBody>
                  <a:tcPr/>
                </a:tc>
                <a:tc>
                  <a:txBody>
                    <a:bodyPr/>
                    <a:lstStyle/>
                    <a:p>
                      <a:r>
                        <a:rPr lang="en-US" sz="1600" b="1" dirty="0"/>
                        <a:t>6.7</a:t>
                      </a:r>
                    </a:p>
                  </a:txBody>
                  <a:tcPr/>
                </a:tc>
                <a:tc>
                  <a:txBody>
                    <a:bodyPr/>
                    <a:lstStyle/>
                    <a:p>
                      <a:r>
                        <a:rPr lang="en-US" sz="1600" b="1" dirty="0"/>
                        <a:t>400</a:t>
                      </a:r>
                    </a:p>
                  </a:txBody>
                  <a:tcPr/>
                </a:tc>
                <a:tc>
                  <a:txBody>
                    <a:bodyPr/>
                    <a:lstStyle/>
                    <a:p>
                      <a:r>
                        <a:rPr lang="en-US" sz="1600" b="1" dirty="0"/>
                        <a:t>38</a:t>
                      </a:r>
                    </a:p>
                  </a:txBody>
                  <a:tcPr/>
                </a:tc>
                <a:tc>
                  <a:txBody>
                    <a:bodyPr/>
                    <a:lstStyle/>
                    <a:p>
                      <a:r>
                        <a:rPr lang="en-US" sz="1600" b="1" dirty="0"/>
                        <a:t>90</a:t>
                      </a:r>
                    </a:p>
                  </a:txBody>
                  <a:tcPr/>
                </a:tc>
                <a:tc>
                  <a:txBody>
                    <a:bodyPr/>
                    <a:lstStyle/>
                    <a:p>
                      <a:r>
                        <a:rPr lang="en-US" sz="1600" b="1" dirty="0"/>
                        <a:t>RF</a:t>
                      </a:r>
                      <a:r>
                        <a:rPr lang="en-US" sz="1600" b="1" baseline="0" dirty="0"/>
                        <a:t> </a:t>
                      </a:r>
                      <a:r>
                        <a:rPr lang="en-US" sz="1600" b="1" baseline="0" dirty="0" err="1"/>
                        <a:t>Upgrade,LEBT</a:t>
                      </a:r>
                      <a:r>
                        <a:rPr lang="en-US" sz="1600" b="1" baseline="0" dirty="0"/>
                        <a:t>/MEBT, 6.67 HZ</a:t>
                      </a:r>
                      <a:endParaRPr lang="en-US" sz="1600" b="1" dirty="0"/>
                    </a:p>
                  </a:txBody>
                  <a:tcPr/>
                </a:tc>
                <a:extLst>
                  <a:ext uri="{0D108BD9-81ED-4DB2-BD59-A6C34878D82A}">
                    <a16:rowId xmlns:a16="http://schemas.microsoft.com/office/drawing/2014/main" val="10008"/>
                  </a:ext>
                </a:extLst>
              </a:tr>
              <a:tr h="302083">
                <a:tc>
                  <a:txBody>
                    <a:bodyPr/>
                    <a:lstStyle/>
                    <a:p>
                      <a:r>
                        <a:rPr lang="en-US" sz="1600" b="1" dirty="0"/>
                        <a:t>2000</a:t>
                      </a:r>
                    </a:p>
                  </a:txBody>
                  <a:tcPr/>
                </a:tc>
                <a:tc>
                  <a:txBody>
                    <a:bodyPr/>
                    <a:lstStyle/>
                    <a:p>
                      <a:r>
                        <a:rPr lang="en-US" sz="1600" b="1" dirty="0"/>
                        <a:t>6.7</a:t>
                      </a:r>
                    </a:p>
                  </a:txBody>
                  <a:tcPr/>
                </a:tc>
                <a:tc>
                  <a:txBody>
                    <a:bodyPr/>
                    <a:lstStyle/>
                    <a:p>
                      <a:r>
                        <a:rPr lang="en-US" sz="1600" b="1" dirty="0"/>
                        <a:t>400</a:t>
                      </a:r>
                    </a:p>
                  </a:txBody>
                  <a:tcPr/>
                </a:tc>
                <a:tc>
                  <a:txBody>
                    <a:bodyPr/>
                    <a:lstStyle/>
                    <a:p>
                      <a:r>
                        <a:rPr lang="en-US" sz="1600" b="1" dirty="0"/>
                        <a:t>38</a:t>
                      </a:r>
                    </a:p>
                  </a:txBody>
                  <a:tcPr/>
                </a:tc>
                <a:tc>
                  <a:txBody>
                    <a:bodyPr/>
                    <a:lstStyle/>
                    <a:p>
                      <a:r>
                        <a:rPr lang="en-US" sz="1600" b="1" dirty="0"/>
                        <a:t>90</a:t>
                      </a:r>
                    </a:p>
                  </a:txBody>
                  <a:tcPr/>
                </a:tc>
                <a:tc>
                  <a:txBody>
                    <a:bodyPr/>
                    <a:lstStyle/>
                    <a:p>
                      <a:r>
                        <a:rPr lang="en-US" sz="1600" b="1" dirty="0"/>
                        <a:t>Add OPPIS</a:t>
                      </a:r>
                    </a:p>
                  </a:txBody>
                  <a:tcPr/>
                </a:tc>
                <a:extLst>
                  <a:ext uri="{0D108BD9-81ED-4DB2-BD59-A6C34878D82A}">
                    <a16:rowId xmlns:a16="http://schemas.microsoft.com/office/drawing/2014/main" val="10009"/>
                  </a:ext>
                </a:extLst>
              </a:tr>
              <a:tr h="314673">
                <a:tc>
                  <a:txBody>
                    <a:bodyPr/>
                    <a:lstStyle/>
                    <a:p>
                      <a:r>
                        <a:rPr lang="en-US" sz="1600" b="1" dirty="0"/>
                        <a:t>2009</a:t>
                      </a:r>
                    </a:p>
                  </a:txBody>
                  <a:tcPr/>
                </a:tc>
                <a:tc>
                  <a:txBody>
                    <a:bodyPr/>
                    <a:lstStyle/>
                    <a:p>
                      <a:r>
                        <a:rPr lang="en-US" sz="1600" b="1" dirty="0"/>
                        <a:t>6.7</a:t>
                      </a:r>
                    </a:p>
                  </a:txBody>
                  <a:tcPr/>
                </a:tc>
                <a:tc>
                  <a:txBody>
                    <a:bodyPr/>
                    <a:lstStyle/>
                    <a:p>
                      <a:r>
                        <a:rPr lang="en-US" sz="1600" b="1" dirty="0"/>
                        <a:t>438</a:t>
                      </a:r>
                    </a:p>
                  </a:txBody>
                  <a:tcPr/>
                </a:tc>
                <a:tc>
                  <a:txBody>
                    <a:bodyPr/>
                    <a:lstStyle/>
                    <a:p>
                      <a:r>
                        <a:rPr lang="en-US" sz="1600" b="1" dirty="0"/>
                        <a:t>32</a:t>
                      </a:r>
                    </a:p>
                  </a:txBody>
                  <a:tcPr/>
                </a:tc>
                <a:tc>
                  <a:txBody>
                    <a:bodyPr/>
                    <a:lstStyle/>
                    <a:p>
                      <a:r>
                        <a:rPr lang="en-US" sz="1600" b="1" dirty="0"/>
                        <a:t>80 </a:t>
                      </a:r>
                    </a:p>
                  </a:txBody>
                  <a:tcPr/>
                </a:tc>
                <a:tc>
                  <a:txBody>
                    <a:bodyPr/>
                    <a:lstStyle/>
                    <a:p>
                      <a:r>
                        <a:rPr lang="en-US" sz="1600" b="1" dirty="0"/>
                        <a:t>LEBT/MEBT reconfiguration (short</a:t>
                      </a:r>
                      <a:r>
                        <a:rPr lang="en-US" sz="1600" b="1" baseline="0" dirty="0"/>
                        <a:t> MEBT)</a:t>
                      </a:r>
                      <a:endParaRPr lang="en-US" sz="1600" b="1" dirty="0"/>
                    </a:p>
                  </a:txBody>
                  <a:tcPr/>
                </a:tc>
                <a:extLst>
                  <a:ext uri="{0D108BD9-81ED-4DB2-BD59-A6C34878D82A}">
                    <a16:rowId xmlns:a16="http://schemas.microsoft.com/office/drawing/2014/main" val="10010"/>
                  </a:ext>
                </a:extLst>
              </a:tr>
              <a:tr h="277567">
                <a:tc>
                  <a:txBody>
                    <a:bodyPr/>
                    <a:lstStyle/>
                    <a:p>
                      <a:r>
                        <a:rPr lang="en-US" sz="1600" b="1" dirty="0"/>
                        <a:t>2010</a:t>
                      </a:r>
                    </a:p>
                  </a:txBody>
                  <a:tcPr/>
                </a:tc>
                <a:tc>
                  <a:txBody>
                    <a:bodyPr/>
                    <a:lstStyle/>
                    <a:p>
                      <a:r>
                        <a:rPr lang="en-US" sz="1600" b="1" dirty="0"/>
                        <a:t>6.7</a:t>
                      </a:r>
                    </a:p>
                  </a:txBody>
                  <a:tcPr/>
                </a:tc>
                <a:tc>
                  <a:txBody>
                    <a:bodyPr/>
                    <a:lstStyle/>
                    <a:p>
                      <a:r>
                        <a:rPr lang="en-US" sz="1600" b="1" dirty="0"/>
                        <a:t>430</a:t>
                      </a:r>
                    </a:p>
                  </a:txBody>
                  <a:tcPr/>
                </a:tc>
                <a:tc>
                  <a:txBody>
                    <a:bodyPr/>
                    <a:lstStyle/>
                    <a:p>
                      <a:r>
                        <a:rPr lang="en-US" sz="1600" b="1" dirty="0"/>
                        <a:t>39</a:t>
                      </a:r>
                    </a:p>
                  </a:txBody>
                  <a:tcPr/>
                </a:tc>
                <a:tc>
                  <a:txBody>
                    <a:bodyPr/>
                    <a:lstStyle/>
                    <a:p>
                      <a:r>
                        <a:rPr lang="en-US" sz="1600" b="1" dirty="0"/>
                        <a:t>110 </a:t>
                      </a:r>
                    </a:p>
                  </a:txBody>
                  <a:tcPr/>
                </a:tc>
                <a:tc>
                  <a:txBody>
                    <a:bodyPr/>
                    <a:lstStyle/>
                    <a:p>
                      <a:r>
                        <a:rPr lang="en-US" sz="1600" b="1" dirty="0"/>
                        <a:t>Short LEBT</a:t>
                      </a:r>
                    </a:p>
                  </a:txBody>
                  <a:tcPr/>
                </a:tc>
                <a:extLst>
                  <a:ext uri="{0D108BD9-81ED-4DB2-BD59-A6C34878D82A}">
                    <a16:rowId xmlns:a16="http://schemas.microsoft.com/office/drawing/2014/main" val="10011"/>
                  </a:ext>
                </a:extLst>
              </a:tr>
              <a:tr h="330981">
                <a:tc>
                  <a:txBody>
                    <a:bodyPr/>
                    <a:lstStyle/>
                    <a:p>
                      <a:r>
                        <a:rPr lang="en-US" sz="1600" b="1" dirty="0"/>
                        <a:t>2011</a:t>
                      </a:r>
                    </a:p>
                  </a:txBody>
                  <a:tcPr/>
                </a:tc>
                <a:tc>
                  <a:txBody>
                    <a:bodyPr/>
                    <a:lstStyle/>
                    <a:p>
                      <a:r>
                        <a:rPr lang="en-US" sz="1600" b="1" dirty="0"/>
                        <a:t>6.7</a:t>
                      </a:r>
                    </a:p>
                  </a:txBody>
                  <a:tcPr/>
                </a:tc>
                <a:tc>
                  <a:txBody>
                    <a:bodyPr/>
                    <a:lstStyle/>
                    <a:p>
                      <a:r>
                        <a:rPr lang="en-US" sz="1600" b="1" dirty="0"/>
                        <a:t>440</a:t>
                      </a:r>
                    </a:p>
                  </a:txBody>
                  <a:tcPr/>
                </a:tc>
                <a:tc>
                  <a:txBody>
                    <a:bodyPr/>
                    <a:lstStyle/>
                    <a:p>
                      <a:r>
                        <a:rPr lang="en-US" sz="1600" b="1" dirty="0"/>
                        <a:t>31</a:t>
                      </a:r>
                    </a:p>
                  </a:txBody>
                  <a:tcPr/>
                </a:tc>
                <a:tc>
                  <a:txBody>
                    <a:bodyPr/>
                    <a:lstStyle/>
                    <a:p>
                      <a:r>
                        <a:rPr lang="en-US" sz="1600" b="1" dirty="0"/>
                        <a:t>120</a:t>
                      </a:r>
                    </a:p>
                  </a:txBody>
                  <a:tcPr/>
                </a:tc>
                <a:tc>
                  <a:txBody>
                    <a:bodyPr/>
                    <a:lstStyle/>
                    <a:p>
                      <a:r>
                        <a:rPr lang="en-US" sz="1600" b="1" dirty="0"/>
                        <a:t>New Buncher + Einzel lens –Solenoid</a:t>
                      </a:r>
                    </a:p>
                  </a:txBody>
                  <a:tcPr/>
                </a:tc>
                <a:extLst>
                  <a:ext uri="{0D108BD9-81ED-4DB2-BD59-A6C34878D82A}">
                    <a16:rowId xmlns:a16="http://schemas.microsoft.com/office/drawing/2014/main" val="10012"/>
                  </a:ext>
                </a:extLst>
              </a:tr>
              <a:tr h="328286">
                <a:tc>
                  <a:txBody>
                    <a:bodyPr/>
                    <a:lstStyle/>
                    <a:p>
                      <a:r>
                        <a:rPr lang="en-US" sz="1600" b="1" dirty="0"/>
                        <a:t>2016</a:t>
                      </a:r>
                    </a:p>
                  </a:txBody>
                  <a:tcPr/>
                </a:tc>
                <a:tc>
                  <a:txBody>
                    <a:bodyPr/>
                    <a:lstStyle/>
                    <a:p>
                      <a:r>
                        <a:rPr lang="en-US" sz="1600" b="1" dirty="0"/>
                        <a:t>6.7</a:t>
                      </a:r>
                    </a:p>
                  </a:txBody>
                  <a:tcPr/>
                </a:tc>
                <a:tc>
                  <a:txBody>
                    <a:bodyPr/>
                    <a:lstStyle/>
                    <a:p>
                      <a:r>
                        <a:rPr lang="en-US" sz="1600" b="1" dirty="0"/>
                        <a:t>500</a:t>
                      </a:r>
                    </a:p>
                  </a:txBody>
                  <a:tcPr/>
                </a:tc>
                <a:tc>
                  <a:txBody>
                    <a:bodyPr/>
                    <a:lstStyle/>
                    <a:p>
                      <a:r>
                        <a:rPr lang="en-US" sz="1600" b="1" dirty="0"/>
                        <a:t>45</a:t>
                      </a:r>
                    </a:p>
                  </a:txBody>
                  <a:tcPr/>
                </a:tc>
                <a:tc>
                  <a:txBody>
                    <a:bodyPr/>
                    <a:lstStyle/>
                    <a:p>
                      <a:r>
                        <a:rPr lang="en-US" sz="1600" b="1" dirty="0"/>
                        <a:t>160</a:t>
                      </a:r>
                    </a:p>
                  </a:txBody>
                  <a:tcPr/>
                </a:tc>
                <a:tc>
                  <a:txBody>
                    <a:bodyPr/>
                    <a:lstStyle/>
                    <a:p>
                      <a:r>
                        <a:rPr lang="en-US" sz="1600" b="1" dirty="0"/>
                        <a:t>LIUP1 </a:t>
                      </a:r>
                    </a:p>
                  </a:txBody>
                  <a:tcPr/>
                </a:tc>
                <a:extLst>
                  <a:ext uri="{0D108BD9-81ED-4DB2-BD59-A6C34878D82A}">
                    <a16:rowId xmlns:a16="http://schemas.microsoft.com/office/drawing/2014/main" val="2317223934"/>
                  </a:ext>
                </a:extLst>
              </a:tr>
              <a:tr h="434605">
                <a:tc>
                  <a:txBody>
                    <a:bodyPr/>
                    <a:lstStyle/>
                    <a:p>
                      <a:r>
                        <a:rPr lang="en-US" sz="1600" b="1" dirty="0"/>
                        <a:t>2019</a:t>
                      </a:r>
                    </a:p>
                  </a:txBody>
                  <a:tcPr/>
                </a:tc>
                <a:tc>
                  <a:txBody>
                    <a:bodyPr/>
                    <a:lstStyle/>
                    <a:p>
                      <a:r>
                        <a:rPr lang="en-US" sz="1600" b="1" dirty="0"/>
                        <a:t>6.7</a:t>
                      </a:r>
                    </a:p>
                  </a:txBody>
                  <a:tcPr/>
                </a:tc>
                <a:tc>
                  <a:txBody>
                    <a:bodyPr/>
                    <a:lstStyle/>
                    <a:p>
                      <a:r>
                        <a:rPr lang="en-US" sz="1600" b="1" dirty="0"/>
                        <a:t>550</a:t>
                      </a:r>
                    </a:p>
                  </a:txBody>
                  <a:tcPr/>
                </a:tc>
                <a:tc>
                  <a:txBody>
                    <a:bodyPr/>
                    <a:lstStyle/>
                    <a:p>
                      <a:r>
                        <a:rPr lang="en-US" sz="1600" b="1" dirty="0"/>
                        <a:t>55</a:t>
                      </a:r>
                    </a:p>
                  </a:txBody>
                  <a:tcPr/>
                </a:tc>
                <a:tc>
                  <a:txBody>
                    <a:bodyPr/>
                    <a:lstStyle/>
                    <a:p>
                      <a:r>
                        <a:rPr lang="en-US" sz="1600" b="1" dirty="0"/>
                        <a:t>200</a:t>
                      </a:r>
                    </a:p>
                  </a:txBody>
                  <a:tcPr/>
                </a:tc>
                <a:tc>
                  <a:txBody>
                    <a:bodyPr/>
                    <a:lstStyle/>
                    <a:p>
                      <a:r>
                        <a:rPr lang="en-US" sz="1600" b="1" dirty="0"/>
                        <a:t>Source upgrade </a:t>
                      </a:r>
                    </a:p>
                  </a:txBody>
                  <a:tcPr/>
                </a:tc>
                <a:extLst>
                  <a:ext uri="{0D108BD9-81ED-4DB2-BD59-A6C34878D82A}">
                    <a16:rowId xmlns:a16="http://schemas.microsoft.com/office/drawing/2014/main" val="3011632655"/>
                  </a:ext>
                </a:extLst>
              </a:tr>
              <a:tr h="564177">
                <a:tc>
                  <a:txBody>
                    <a:bodyPr/>
                    <a:lstStyle/>
                    <a:p>
                      <a:r>
                        <a:rPr lang="en-US" sz="1600" b="1" dirty="0"/>
                        <a:t>2021</a:t>
                      </a:r>
                    </a:p>
                  </a:txBody>
                  <a:tcPr/>
                </a:tc>
                <a:tc>
                  <a:txBody>
                    <a:bodyPr/>
                    <a:lstStyle/>
                    <a:p>
                      <a:r>
                        <a:rPr lang="en-US" sz="1600" b="1" dirty="0"/>
                        <a:t>6.7</a:t>
                      </a:r>
                    </a:p>
                  </a:txBody>
                  <a:tcPr/>
                </a:tc>
                <a:tc>
                  <a:txBody>
                    <a:bodyPr/>
                    <a:lstStyle/>
                    <a:p>
                      <a:r>
                        <a:rPr lang="en-US" sz="1600" b="1" dirty="0"/>
                        <a:t>575</a:t>
                      </a:r>
                    </a:p>
                  </a:txBody>
                  <a:tcPr/>
                </a:tc>
                <a:tc>
                  <a:txBody>
                    <a:bodyPr/>
                    <a:lstStyle/>
                    <a:p>
                      <a:r>
                        <a:rPr lang="en-US" sz="1600" b="1" dirty="0"/>
                        <a:t>60</a:t>
                      </a:r>
                    </a:p>
                  </a:txBody>
                  <a:tcPr/>
                </a:tc>
                <a:tc>
                  <a:txBody>
                    <a:bodyPr/>
                    <a:lstStyle/>
                    <a:p>
                      <a:r>
                        <a:rPr lang="en-US" sz="1600" b="1" dirty="0"/>
                        <a:t>215</a:t>
                      </a:r>
                    </a:p>
                  </a:txBody>
                  <a:tcPr/>
                </a:tc>
                <a:tc>
                  <a:txBody>
                    <a:bodyPr/>
                    <a:lstStyle/>
                    <a:p>
                      <a:r>
                        <a:rPr lang="en-US" sz="1600" b="1" dirty="0"/>
                        <a:t>RF pulse width</a:t>
                      </a:r>
                    </a:p>
                  </a:txBody>
                  <a:tcPr/>
                </a:tc>
                <a:extLst>
                  <a:ext uri="{0D108BD9-81ED-4DB2-BD59-A6C34878D82A}">
                    <a16:rowId xmlns:a16="http://schemas.microsoft.com/office/drawing/2014/main" val="2261199070"/>
                  </a:ext>
                </a:extLst>
              </a:tr>
            </a:tbl>
          </a:graphicData>
        </a:graphic>
      </p:graphicFrame>
    </p:spTree>
    <p:extLst>
      <p:ext uri="{BB962C8B-B14F-4D97-AF65-F5344CB8AC3E}">
        <p14:creationId xmlns:p14="http://schemas.microsoft.com/office/powerpoint/2010/main" val="2874133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8FC307A-B58E-F9C0-8FA6-A677433C6CE4}"/>
              </a:ext>
            </a:extLst>
          </p:cNvPr>
          <p:cNvGraphicFramePr>
            <a:graphicFrameLocks/>
          </p:cNvGraphicFramePr>
          <p:nvPr/>
        </p:nvGraphicFramePr>
        <p:xfrm>
          <a:off x="744537" y="1003851"/>
          <a:ext cx="8018463" cy="4810539"/>
        </p:xfrm>
        <a:graphic>
          <a:graphicData uri="http://schemas.openxmlformats.org/drawingml/2006/chart">
            <c:chart xmlns:c="http://schemas.openxmlformats.org/drawingml/2006/chart" xmlns:r="http://schemas.openxmlformats.org/officeDocument/2006/relationships" r:id="rId3"/>
          </a:graphicData>
        </a:graphic>
      </p:graphicFrame>
      <p:sp>
        <p:nvSpPr>
          <p:cNvPr id="453642" name="Title 1"/>
          <p:cNvSpPr>
            <a:spLocks noGrp="1"/>
          </p:cNvSpPr>
          <p:nvPr>
            <p:ph type="title"/>
          </p:nvPr>
        </p:nvSpPr>
        <p:spPr/>
        <p:txBody>
          <a:bodyPr/>
          <a:lstStyle/>
          <a:p>
            <a:pPr eaLnBrk="1" hangingPunct="1"/>
            <a:r>
              <a:rPr lang="en-US">
                <a:solidFill>
                  <a:srgbClr val="FF0000"/>
                </a:solidFill>
              </a:rPr>
              <a:t>Average Current at BLIP</a:t>
            </a:r>
          </a:p>
        </p:txBody>
      </p:sp>
      <p:sp>
        <p:nvSpPr>
          <p:cNvPr id="453643" name="TextBox 5"/>
          <p:cNvSpPr txBox="1">
            <a:spLocks noChangeArrowheads="1"/>
          </p:cNvSpPr>
          <p:nvPr/>
        </p:nvSpPr>
        <p:spPr bwMode="auto">
          <a:xfrm>
            <a:off x="2670313" y="5221357"/>
            <a:ext cx="449263" cy="366713"/>
          </a:xfrm>
          <a:prstGeom prst="rect">
            <a:avLst/>
          </a:prstGeom>
          <a:noFill/>
          <a:ln w="9525">
            <a:noFill/>
            <a:miter lim="800000"/>
            <a:headEnd/>
            <a:tailEnd/>
          </a:ln>
        </p:spPr>
        <p:txBody>
          <a:bodyPr>
            <a:spAutoFit/>
          </a:bodyPr>
          <a:lstStyle/>
          <a:p>
            <a:r>
              <a:rPr lang="en-US" sz="1800" dirty="0">
                <a:latin typeface="Calibri" pitchFamily="34" charset="0"/>
              </a:rPr>
              <a:t>H- </a:t>
            </a:r>
          </a:p>
        </p:txBody>
      </p:sp>
      <p:sp>
        <p:nvSpPr>
          <p:cNvPr id="453644" name="TextBox 6"/>
          <p:cNvSpPr txBox="1">
            <a:spLocks noChangeArrowheads="1"/>
          </p:cNvSpPr>
          <p:nvPr/>
        </p:nvSpPr>
        <p:spPr bwMode="auto">
          <a:xfrm>
            <a:off x="3663812" y="4731026"/>
            <a:ext cx="568325" cy="366713"/>
          </a:xfrm>
          <a:prstGeom prst="rect">
            <a:avLst/>
          </a:prstGeom>
          <a:noFill/>
          <a:ln w="9525">
            <a:noFill/>
            <a:miter lim="800000"/>
            <a:headEnd/>
            <a:tailEnd/>
          </a:ln>
        </p:spPr>
        <p:txBody>
          <a:bodyPr>
            <a:spAutoFit/>
          </a:bodyPr>
          <a:lstStyle/>
          <a:p>
            <a:r>
              <a:rPr lang="en-US" sz="1800" dirty="0">
                <a:latin typeface="Calibri" pitchFamily="34" charset="0"/>
              </a:rPr>
              <a:t>RFQ</a:t>
            </a:r>
          </a:p>
        </p:txBody>
      </p:sp>
      <p:sp>
        <p:nvSpPr>
          <p:cNvPr id="453645" name="TextBox 5"/>
          <p:cNvSpPr txBox="1">
            <a:spLocks noChangeArrowheads="1"/>
          </p:cNvSpPr>
          <p:nvPr/>
        </p:nvSpPr>
        <p:spPr bwMode="auto">
          <a:xfrm>
            <a:off x="4532918" y="4121425"/>
            <a:ext cx="1200150" cy="304800"/>
          </a:xfrm>
          <a:prstGeom prst="rect">
            <a:avLst/>
          </a:prstGeom>
          <a:noFill/>
          <a:ln w="9525">
            <a:noFill/>
            <a:miter lim="800000"/>
            <a:headEnd/>
            <a:tailEnd/>
          </a:ln>
        </p:spPr>
        <p:txBody>
          <a:bodyPr wrap="none">
            <a:spAutoFit/>
          </a:bodyPr>
          <a:lstStyle/>
          <a:p>
            <a:r>
              <a:rPr lang="en-US" sz="1400" b="1" dirty="0"/>
              <a:t>Short MEBT</a:t>
            </a:r>
          </a:p>
        </p:txBody>
      </p:sp>
      <p:sp>
        <p:nvSpPr>
          <p:cNvPr id="453647" name="Text Box 10"/>
          <p:cNvSpPr txBox="1">
            <a:spLocks noChangeArrowheads="1"/>
          </p:cNvSpPr>
          <p:nvPr/>
        </p:nvSpPr>
        <p:spPr bwMode="auto">
          <a:xfrm>
            <a:off x="5242927" y="3889426"/>
            <a:ext cx="1160463" cy="304800"/>
          </a:xfrm>
          <a:prstGeom prst="rect">
            <a:avLst/>
          </a:prstGeom>
          <a:noFill/>
          <a:ln w="9525">
            <a:noFill/>
            <a:miter lim="800000"/>
            <a:headEnd/>
            <a:tailEnd/>
          </a:ln>
        </p:spPr>
        <p:txBody>
          <a:bodyPr wrap="none">
            <a:spAutoFit/>
          </a:bodyPr>
          <a:lstStyle/>
          <a:p>
            <a:r>
              <a:rPr lang="en-US" sz="1400" b="1" dirty="0"/>
              <a:t>Short LEBT</a:t>
            </a:r>
          </a:p>
        </p:txBody>
      </p:sp>
      <p:sp>
        <p:nvSpPr>
          <p:cNvPr id="453648" name="Text Box 11"/>
          <p:cNvSpPr txBox="1">
            <a:spLocks noChangeArrowheads="1"/>
          </p:cNvSpPr>
          <p:nvPr/>
        </p:nvSpPr>
        <p:spPr bwMode="auto">
          <a:xfrm>
            <a:off x="4953000" y="2676939"/>
            <a:ext cx="1317625" cy="304800"/>
          </a:xfrm>
          <a:prstGeom prst="rect">
            <a:avLst/>
          </a:prstGeom>
          <a:noFill/>
          <a:ln w="9525">
            <a:noFill/>
            <a:miter lim="800000"/>
            <a:headEnd/>
            <a:tailEnd/>
          </a:ln>
        </p:spPr>
        <p:txBody>
          <a:bodyPr wrap="none">
            <a:spAutoFit/>
          </a:bodyPr>
          <a:lstStyle/>
          <a:p>
            <a:r>
              <a:rPr lang="en-US" sz="1400" b="1" dirty="0"/>
              <a:t>New Buncher</a:t>
            </a:r>
          </a:p>
        </p:txBody>
      </p:sp>
      <p:sp>
        <p:nvSpPr>
          <p:cNvPr id="453649" name="Text Box 12"/>
          <p:cNvSpPr txBox="1">
            <a:spLocks noChangeArrowheads="1"/>
          </p:cNvSpPr>
          <p:nvPr/>
        </p:nvSpPr>
        <p:spPr bwMode="auto">
          <a:xfrm>
            <a:off x="1975781" y="3029778"/>
            <a:ext cx="1838325" cy="304800"/>
          </a:xfrm>
          <a:prstGeom prst="rect">
            <a:avLst/>
          </a:prstGeom>
          <a:noFill/>
          <a:ln w="9525">
            <a:noFill/>
            <a:miter lim="800000"/>
            <a:headEnd/>
            <a:tailEnd/>
          </a:ln>
        </p:spPr>
        <p:txBody>
          <a:bodyPr wrap="none">
            <a:spAutoFit/>
          </a:bodyPr>
          <a:lstStyle/>
          <a:p>
            <a:r>
              <a:rPr lang="en-US" sz="1400" b="1" dirty="0"/>
              <a:t>PMQ in RFQ Flange</a:t>
            </a:r>
          </a:p>
        </p:txBody>
      </p:sp>
      <p:sp>
        <p:nvSpPr>
          <p:cNvPr id="453650" name="Line 13"/>
          <p:cNvSpPr>
            <a:spLocks noChangeShapeType="1"/>
          </p:cNvSpPr>
          <p:nvPr/>
        </p:nvSpPr>
        <p:spPr bwMode="auto">
          <a:xfrm>
            <a:off x="2441713" y="5145157"/>
            <a:ext cx="228600" cy="152400"/>
          </a:xfrm>
          <a:prstGeom prst="line">
            <a:avLst/>
          </a:prstGeom>
          <a:noFill/>
          <a:ln w="19050">
            <a:solidFill>
              <a:schemeClr val="tx1"/>
            </a:solidFill>
            <a:round/>
            <a:headEnd type="triangle" w="med" len="med"/>
            <a:tailEnd/>
          </a:ln>
        </p:spPr>
        <p:txBody>
          <a:bodyPr/>
          <a:lstStyle/>
          <a:p>
            <a:endParaRPr lang="en-US"/>
          </a:p>
        </p:txBody>
      </p:sp>
      <p:sp>
        <p:nvSpPr>
          <p:cNvPr id="453651" name="Line 14"/>
          <p:cNvSpPr>
            <a:spLocks noChangeShapeType="1"/>
          </p:cNvSpPr>
          <p:nvPr/>
        </p:nvSpPr>
        <p:spPr bwMode="auto">
          <a:xfrm>
            <a:off x="3119576" y="4542184"/>
            <a:ext cx="587720" cy="188842"/>
          </a:xfrm>
          <a:prstGeom prst="line">
            <a:avLst/>
          </a:prstGeom>
          <a:noFill/>
          <a:ln w="19050">
            <a:solidFill>
              <a:schemeClr val="tx1"/>
            </a:solidFill>
            <a:round/>
            <a:headEnd type="triangle" w="med" len="med"/>
            <a:tailEnd/>
          </a:ln>
        </p:spPr>
        <p:txBody>
          <a:bodyPr/>
          <a:lstStyle/>
          <a:p>
            <a:endParaRPr lang="en-US"/>
          </a:p>
        </p:txBody>
      </p:sp>
      <p:sp>
        <p:nvSpPr>
          <p:cNvPr id="453652" name="Line 15"/>
          <p:cNvSpPr>
            <a:spLocks noChangeShapeType="1"/>
          </p:cNvSpPr>
          <p:nvPr/>
        </p:nvSpPr>
        <p:spPr bwMode="auto">
          <a:xfrm flipH="1" flipV="1">
            <a:off x="4690062" y="3685760"/>
            <a:ext cx="609600" cy="228600"/>
          </a:xfrm>
          <a:prstGeom prst="line">
            <a:avLst/>
          </a:prstGeom>
          <a:noFill/>
          <a:ln w="28575">
            <a:solidFill>
              <a:schemeClr val="tx1"/>
            </a:solidFill>
            <a:round/>
            <a:headEnd/>
            <a:tailEnd type="triangle" w="med" len="med"/>
          </a:ln>
        </p:spPr>
        <p:txBody>
          <a:bodyPr/>
          <a:lstStyle/>
          <a:p>
            <a:endParaRPr lang="en-US"/>
          </a:p>
        </p:txBody>
      </p:sp>
      <p:sp>
        <p:nvSpPr>
          <p:cNvPr id="453653" name="Line 16"/>
          <p:cNvSpPr>
            <a:spLocks noChangeShapeType="1"/>
          </p:cNvSpPr>
          <p:nvPr/>
        </p:nvSpPr>
        <p:spPr bwMode="auto">
          <a:xfrm flipV="1">
            <a:off x="4343400" y="4215125"/>
            <a:ext cx="228600" cy="76200"/>
          </a:xfrm>
          <a:prstGeom prst="line">
            <a:avLst/>
          </a:prstGeom>
          <a:noFill/>
          <a:ln w="28575">
            <a:solidFill>
              <a:schemeClr val="tx1"/>
            </a:solidFill>
            <a:round/>
            <a:headEnd type="triangle" w="med" len="med"/>
            <a:tailEnd/>
          </a:ln>
        </p:spPr>
        <p:txBody>
          <a:bodyPr/>
          <a:lstStyle/>
          <a:p>
            <a:endParaRPr lang="en-US"/>
          </a:p>
        </p:txBody>
      </p:sp>
      <p:sp>
        <p:nvSpPr>
          <p:cNvPr id="453654" name="Line 17"/>
          <p:cNvSpPr>
            <a:spLocks noChangeShapeType="1"/>
          </p:cNvSpPr>
          <p:nvPr/>
        </p:nvSpPr>
        <p:spPr bwMode="auto">
          <a:xfrm flipV="1">
            <a:off x="3511412" y="3334578"/>
            <a:ext cx="195884" cy="568188"/>
          </a:xfrm>
          <a:prstGeom prst="line">
            <a:avLst/>
          </a:prstGeom>
          <a:noFill/>
          <a:ln w="28575">
            <a:solidFill>
              <a:schemeClr val="tx1"/>
            </a:solidFill>
            <a:round/>
            <a:headEnd type="triangle" w="med" len="med"/>
            <a:tailEnd/>
          </a:ln>
        </p:spPr>
        <p:txBody>
          <a:bodyPr/>
          <a:lstStyle/>
          <a:p>
            <a:endParaRPr lang="en-US"/>
          </a:p>
        </p:txBody>
      </p:sp>
      <p:sp>
        <p:nvSpPr>
          <p:cNvPr id="453655" name="Line 18"/>
          <p:cNvSpPr>
            <a:spLocks noChangeShapeType="1"/>
          </p:cNvSpPr>
          <p:nvPr/>
        </p:nvSpPr>
        <p:spPr bwMode="auto">
          <a:xfrm flipV="1">
            <a:off x="5185362" y="3182178"/>
            <a:ext cx="228600" cy="152400"/>
          </a:xfrm>
          <a:prstGeom prst="line">
            <a:avLst/>
          </a:prstGeom>
          <a:noFill/>
          <a:ln w="28575">
            <a:solidFill>
              <a:schemeClr val="tx1"/>
            </a:solidFill>
            <a:round/>
            <a:headEnd type="triangle" w="med" len="med"/>
            <a:tailEnd/>
          </a:ln>
        </p:spPr>
        <p:txBody>
          <a:bodyPr/>
          <a:lstStyle/>
          <a:p>
            <a:endParaRPr lang="en-US"/>
          </a:p>
        </p:txBody>
      </p:sp>
      <p:sp>
        <p:nvSpPr>
          <p:cNvPr id="3" name="TextBox 2">
            <a:extLst>
              <a:ext uri="{FF2B5EF4-FFF2-40B4-BE49-F238E27FC236}">
                <a16:creationId xmlns:a16="http://schemas.microsoft.com/office/drawing/2014/main" id="{97831FF4-1914-2D08-D282-78B26624F489}"/>
              </a:ext>
            </a:extLst>
          </p:cNvPr>
          <p:cNvSpPr txBox="1"/>
          <p:nvPr/>
        </p:nvSpPr>
        <p:spPr>
          <a:xfrm>
            <a:off x="6274747" y="3249340"/>
            <a:ext cx="2332288" cy="369332"/>
          </a:xfrm>
          <a:prstGeom prst="rect">
            <a:avLst/>
          </a:prstGeom>
          <a:noFill/>
        </p:spPr>
        <p:txBody>
          <a:bodyPr wrap="square" rtlCol="0">
            <a:spAutoFit/>
          </a:bodyPr>
          <a:lstStyle/>
          <a:p>
            <a:r>
              <a:rPr lang="en-US" dirty="0"/>
              <a:t>Increase beam width </a:t>
            </a:r>
          </a:p>
        </p:txBody>
      </p:sp>
      <p:sp>
        <p:nvSpPr>
          <p:cNvPr id="4" name="TextBox 3">
            <a:extLst>
              <a:ext uri="{FF2B5EF4-FFF2-40B4-BE49-F238E27FC236}">
                <a16:creationId xmlns:a16="http://schemas.microsoft.com/office/drawing/2014/main" id="{97679D4F-024E-A44A-8000-0ECF875368DA}"/>
              </a:ext>
            </a:extLst>
          </p:cNvPr>
          <p:cNvSpPr txBox="1"/>
          <p:nvPr/>
        </p:nvSpPr>
        <p:spPr>
          <a:xfrm>
            <a:off x="5994194" y="1951348"/>
            <a:ext cx="1556836" cy="369332"/>
          </a:xfrm>
          <a:prstGeom prst="rect">
            <a:avLst/>
          </a:prstGeom>
          <a:noFill/>
        </p:spPr>
        <p:txBody>
          <a:bodyPr wrap="none" rtlCol="0">
            <a:spAutoFit/>
          </a:bodyPr>
          <a:lstStyle/>
          <a:p>
            <a:r>
              <a:rPr lang="en-US" dirty="0"/>
              <a:t>2nd Source _</a:t>
            </a:r>
          </a:p>
        </p:txBody>
      </p:sp>
    </p:spTree>
    <p:extLst>
      <p:ext uri="{BB962C8B-B14F-4D97-AF65-F5344CB8AC3E}">
        <p14:creationId xmlns:p14="http://schemas.microsoft.com/office/powerpoint/2010/main" val="3071196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4"/>
          <p:cNvSpPr>
            <a:spLocks noChangeArrowheads="1"/>
          </p:cNvSpPr>
          <p:nvPr/>
        </p:nvSpPr>
        <p:spPr bwMode="auto">
          <a:xfrm>
            <a:off x="990600" y="2438400"/>
            <a:ext cx="1295400" cy="1371600"/>
          </a:xfrm>
          <a:prstGeom prst="rect">
            <a:avLst/>
          </a:prstGeom>
          <a:solidFill>
            <a:srgbClr val="FFCC00"/>
          </a:solidFill>
          <a:ln w="12700">
            <a:solidFill>
              <a:schemeClr val="tx1"/>
            </a:solidFill>
            <a:miter lim="800000"/>
            <a:headEnd/>
            <a:tailEnd/>
          </a:ln>
        </p:spPr>
        <p:txBody>
          <a:bodyPr wrap="none" anchor="ctr"/>
          <a:lstStyle/>
          <a:p>
            <a:endParaRPr lang="en-US" sz="1800">
              <a:latin typeface="Calibri" pitchFamily="34" charset="0"/>
            </a:endParaRPr>
          </a:p>
        </p:txBody>
      </p:sp>
      <p:sp>
        <p:nvSpPr>
          <p:cNvPr id="266242" name="Rectangle 6"/>
          <p:cNvSpPr>
            <a:spLocks noChangeArrowheads="1"/>
          </p:cNvSpPr>
          <p:nvPr/>
        </p:nvSpPr>
        <p:spPr bwMode="auto">
          <a:xfrm>
            <a:off x="3429000" y="2438400"/>
            <a:ext cx="2057400" cy="1371600"/>
          </a:xfrm>
          <a:prstGeom prst="rect">
            <a:avLst/>
          </a:prstGeom>
          <a:solidFill>
            <a:srgbClr val="FF6699"/>
          </a:solidFill>
          <a:ln w="12700">
            <a:solidFill>
              <a:schemeClr val="tx1"/>
            </a:solidFill>
            <a:miter lim="800000"/>
            <a:headEnd/>
            <a:tailEnd/>
          </a:ln>
        </p:spPr>
        <p:txBody>
          <a:bodyPr wrap="none" anchor="ctr"/>
          <a:lstStyle/>
          <a:p>
            <a:endParaRPr lang="en-US" sz="1800">
              <a:latin typeface="Calibri" pitchFamily="34" charset="0"/>
            </a:endParaRPr>
          </a:p>
        </p:txBody>
      </p:sp>
      <p:sp>
        <p:nvSpPr>
          <p:cNvPr id="266243" name="Rectangle 8"/>
          <p:cNvSpPr>
            <a:spLocks noChangeArrowheads="1"/>
          </p:cNvSpPr>
          <p:nvPr/>
        </p:nvSpPr>
        <p:spPr bwMode="auto">
          <a:xfrm>
            <a:off x="990600" y="2362200"/>
            <a:ext cx="1524000" cy="1477963"/>
          </a:xfrm>
          <a:prstGeom prst="rect">
            <a:avLst/>
          </a:prstGeom>
          <a:noFill/>
          <a:ln w="9525">
            <a:noFill/>
            <a:miter lim="800000"/>
            <a:headEnd/>
            <a:tailEnd/>
          </a:ln>
        </p:spPr>
        <p:txBody>
          <a:bodyPr lIns="92075" tIns="46038" rIns="92075" bIns="46038">
            <a:spAutoFit/>
          </a:bodyPr>
          <a:lstStyle/>
          <a:p>
            <a:r>
              <a:rPr lang="en-US" sz="1800" b="1">
                <a:latin typeface="Calibri" pitchFamily="34" charset="0"/>
              </a:rPr>
              <a:t>Cockcroft-</a:t>
            </a:r>
          </a:p>
          <a:p>
            <a:r>
              <a:rPr lang="en-US" sz="1800" b="1">
                <a:latin typeface="Calibri" pitchFamily="34" charset="0"/>
              </a:rPr>
              <a:t>Walton/</a:t>
            </a:r>
          </a:p>
          <a:p>
            <a:r>
              <a:rPr lang="en-US" sz="1800" b="1">
                <a:latin typeface="Calibri" pitchFamily="34" charset="0"/>
              </a:rPr>
              <a:t>Buncher</a:t>
            </a:r>
          </a:p>
          <a:p>
            <a:r>
              <a:rPr lang="en-US" sz="1800" b="1">
                <a:latin typeface="Calibri" pitchFamily="34" charset="0"/>
              </a:rPr>
              <a:t>System</a:t>
            </a:r>
          </a:p>
          <a:p>
            <a:r>
              <a:rPr lang="en-US" sz="1800" b="1">
                <a:latin typeface="Calibri" pitchFamily="34" charset="0"/>
              </a:rPr>
              <a:t>750KeV</a:t>
            </a:r>
            <a:endParaRPr lang="en-US" sz="1800">
              <a:latin typeface="Calibri" pitchFamily="34" charset="0"/>
            </a:endParaRPr>
          </a:p>
        </p:txBody>
      </p:sp>
      <p:sp>
        <p:nvSpPr>
          <p:cNvPr id="266244" name="Text Box 16"/>
          <p:cNvSpPr txBox="1">
            <a:spLocks noChangeArrowheads="1"/>
          </p:cNvSpPr>
          <p:nvPr/>
        </p:nvSpPr>
        <p:spPr bwMode="auto">
          <a:xfrm>
            <a:off x="3657600" y="2590800"/>
            <a:ext cx="1501775" cy="1062038"/>
          </a:xfrm>
          <a:prstGeom prst="rect">
            <a:avLst/>
          </a:prstGeom>
          <a:noFill/>
          <a:ln w="12700">
            <a:noFill/>
            <a:miter lim="800000"/>
            <a:headEnd type="none" w="sm" len="sm"/>
            <a:tailEnd type="none" w="sm" len="sm"/>
          </a:ln>
        </p:spPr>
        <p:txBody>
          <a:bodyPr>
            <a:spAutoFit/>
          </a:bodyPr>
          <a:lstStyle/>
          <a:p>
            <a:pPr>
              <a:spcBef>
                <a:spcPct val="50000"/>
              </a:spcBef>
            </a:pPr>
            <a:r>
              <a:rPr lang="en-US" sz="1800" b="1">
                <a:latin typeface="Calibri" pitchFamily="34" charset="0"/>
              </a:rPr>
              <a:t>Drift-Tube Linac (DTL)</a:t>
            </a:r>
          </a:p>
          <a:p>
            <a:pPr>
              <a:spcBef>
                <a:spcPct val="50000"/>
              </a:spcBef>
            </a:pPr>
            <a:r>
              <a:rPr lang="en-US" sz="1800" b="1">
                <a:latin typeface="Calibri" pitchFamily="34" charset="0"/>
              </a:rPr>
              <a:t>200 MeV</a:t>
            </a:r>
          </a:p>
        </p:txBody>
      </p:sp>
      <p:sp>
        <p:nvSpPr>
          <p:cNvPr id="7" name="Rounded Rectangle 6"/>
          <p:cNvSpPr/>
          <p:nvPr/>
        </p:nvSpPr>
        <p:spPr>
          <a:xfrm>
            <a:off x="2286000" y="2895600"/>
            <a:ext cx="1143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LEBT</a:t>
            </a:r>
          </a:p>
        </p:txBody>
      </p:sp>
      <p:sp>
        <p:nvSpPr>
          <p:cNvPr id="8" name="Rectangle 7"/>
          <p:cNvSpPr/>
          <p:nvPr/>
        </p:nvSpPr>
        <p:spPr>
          <a:xfrm>
            <a:off x="1066800" y="4876800"/>
            <a:ext cx="1143000" cy="990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Ion Source</a:t>
            </a:r>
          </a:p>
          <a:p>
            <a:pPr algn="ctr" fontAlgn="auto">
              <a:spcBef>
                <a:spcPts val="0"/>
              </a:spcBef>
              <a:spcAft>
                <a:spcPts val="0"/>
              </a:spcAft>
              <a:defRPr/>
            </a:pPr>
            <a:r>
              <a:rPr lang="en-US" sz="2000" b="1" dirty="0">
                <a:solidFill>
                  <a:schemeClr val="tx1"/>
                </a:solidFill>
              </a:rPr>
              <a:t>35 KeV</a:t>
            </a:r>
          </a:p>
        </p:txBody>
      </p:sp>
      <p:sp>
        <p:nvSpPr>
          <p:cNvPr id="9" name="Rounded Rectangle 8"/>
          <p:cNvSpPr/>
          <p:nvPr/>
        </p:nvSpPr>
        <p:spPr>
          <a:xfrm>
            <a:off x="2209800" y="5181600"/>
            <a:ext cx="1143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LEBT</a:t>
            </a:r>
          </a:p>
        </p:txBody>
      </p:sp>
      <p:sp>
        <p:nvSpPr>
          <p:cNvPr id="266248" name="Rectangle 6"/>
          <p:cNvSpPr>
            <a:spLocks noChangeArrowheads="1"/>
          </p:cNvSpPr>
          <p:nvPr/>
        </p:nvSpPr>
        <p:spPr bwMode="auto">
          <a:xfrm>
            <a:off x="3352800" y="4953000"/>
            <a:ext cx="1447800" cy="762000"/>
          </a:xfrm>
          <a:prstGeom prst="rect">
            <a:avLst/>
          </a:prstGeom>
          <a:solidFill>
            <a:srgbClr val="FF6699"/>
          </a:solidFill>
          <a:ln w="12700">
            <a:solidFill>
              <a:schemeClr val="tx1"/>
            </a:solidFill>
            <a:miter lim="800000"/>
            <a:headEnd/>
            <a:tailEnd/>
          </a:ln>
        </p:spPr>
        <p:txBody>
          <a:bodyPr wrap="none" anchor="ctr"/>
          <a:lstStyle/>
          <a:p>
            <a:r>
              <a:rPr lang="en-US" b="1">
                <a:latin typeface="Calibri" pitchFamily="34" charset="0"/>
              </a:rPr>
              <a:t>RFQ</a:t>
            </a:r>
          </a:p>
          <a:p>
            <a:r>
              <a:rPr lang="en-US" b="1">
                <a:latin typeface="Calibri" pitchFamily="34" charset="0"/>
              </a:rPr>
              <a:t>750 keV</a:t>
            </a:r>
          </a:p>
        </p:txBody>
      </p:sp>
      <p:sp>
        <p:nvSpPr>
          <p:cNvPr id="11" name="Rounded Rectangle 10"/>
          <p:cNvSpPr/>
          <p:nvPr/>
        </p:nvSpPr>
        <p:spPr>
          <a:xfrm>
            <a:off x="4800600" y="5181600"/>
            <a:ext cx="1143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MEBT</a:t>
            </a:r>
          </a:p>
        </p:txBody>
      </p:sp>
      <p:sp>
        <p:nvSpPr>
          <p:cNvPr id="266250" name="Rectangle 6"/>
          <p:cNvSpPr>
            <a:spLocks noChangeArrowheads="1"/>
          </p:cNvSpPr>
          <p:nvPr/>
        </p:nvSpPr>
        <p:spPr bwMode="auto">
          <a:xfrm>
            <a:off x="5943600" y="4648200"/>
            <a:ext cx="2057400" cy="1371600"/>
          </a:xfrm>
          <a:prstGeom prst="rect">
            <a:avLst/>
          </a:prstGeom>
          <a:solidFill>
            <a:srgbClr val="FF6699"/>
          </a:solidFill>
          <a:ln w="12700">
            <a:solidFill>
              <a:schemeClr val="tx1"/>
            </a:solidFill>
            <a:miter lim="800000"/>
            <a:headEnd/>
            <a:tailEnd/>
          </a:ln>
        </p:spPr>
        <p:txBody>
          <a:bodyPr wrap="none" anchor="ctr"/>
          <a:lstStyle/>
          <a:p>
            <a:endParaRPr lang="en-US" sz="1800">
              <a:latin typeface="Calibri" pitchFamily="34" charset="0"/>
            </a:endParaRPr>
          </a:p>
        </p:txBody>
      </p:sp>
      <p:sp>
        <p:nvSpPr>
          <p:cNvPr id="266251" name="Text Box 16"/>
          <p:cNvSpPr txBox="1">
            <a:spLocks noChangeArrowheads="1"/>
          </p:cNvSpPr>
          <p:nvPr/>
        </p:nvSpPr>
        <p:spPr bwMode="auto">
          <a:xfrm>
            <a:off x="6172200" y="4800600"/>
            <a:ext cx="1501775" cy="1062038"/>
          </a:xfrm>
          <a:prstGeom prst="rect">
            <a:avLst/>
          </a:prstGeom>
          <a:noFill/>
          <a:ln w="12700">
            <a:noFill/>
            <a:miter lim="800000"/>
            <a:headEnd type="none" w="sm" len="sm"/>
            <a:tailEnd type="none" w="sm" len="sm"/>
          </a:ln>
        </p:spPr>
        <p:txBody>
          <a:bodyPr>
            <a:spAutoFit/>
          </a:bodyPr>
          <a:lstStyle/>
          <a:p>
            <a:pPr>
              <a:spcBef>
                <a:spcPct val="50000"/>
              </a:spcBef>
            </a:pPr>
            <a:r>
              <a:rPr lang="en-US" sz="1800" b="1">
                <a:latin typeface="Calibri" pitchFamily="34" charset="0"/>
              </a:rPr>
              <a:t>Drift-Tube Linac (DTL)</a:t>
            </a:r>
          </a:p>
          <a:p>
            <a:pPr>
              <a:spcBef>
                <a:spcPct val="50000"/>
              </a:spcBef>
            </a:pPr>
            <a:r>
              <a:rPr lang="en-US" sz="1800" b="1">
                <a:latin typeface="Calibri" pitchFamily="34" charset="0"/>
              </a:rPr>
              <a:t>200 MeV</a:t>
            </a:r>
          </a:p>
        </p:txBody>
      </p:sp>
      <p:sp>
        <p:nvSpPr>
          <p:cNvPr id="266252" name="TextBox 13"/>
          <p:cNvSpPr txBox="1">
            <a:spLocks noChangeArrowheads="1"/>
          </p:cNvSpPr>
          <p:nvPr/>
        </p:nvSpPr>
        <p:spPr bwMode="auto">
          <a:xfrm>
            <a:off x="1371600" y="762000"/>
            <a:ext cx="6848475" cy="641350"/>
          </a:xfrm>
          <a:prstGeom prst="rect">
            <a:avLst/>
          </a:prstGeom>
          <a:noFill/>
          <a:ln w="9525">
            <a:noFill/>
            <a:miter lim="800000"/>
            <a:headEnd/>
            <a:tailEnd/>
          </a:ln>
        </p:spPr>
        <p:txBody>
          <a:bodyPr wrap="none">
            <a:spAutoFit/>
          </a:bodyPr>
          <a:lstStyle/>
          <a:p>
            <a:r>
              <a:rPr lang="en-US" sz="3600" dirty="0">
                <a:latin typeface="Calibri" pitchFamily="34" charset="0"/>
              </a:rPr>
              <a:t>First Change in Linac Block Diagram </a:t>
            </a:r>
          </a:p>
        </p:txBody>
      </p:sp>
      <p:sp>
        <p:nvSpPr>
          <p:cNvPr id="266253" name="TextBox 14"/>
          <p:cNvSpPr txBox="1">
            <a:spLocks noChangeArrowheads="1"/>
          </p:cNvSpPr>
          <p:nvPr/>
        </p:nvSpPr>
        <p:spPr bwMode="auto">
          <a:xfrm>
            <a:off x="5867400" y="2819400"/>
            <a:ext cx="922338" cy="457200"/>
          </a:xfrm>
          <a:prstGeom prst="rect">
            <a:avLst/>
          </a:prstGeom>
          <a:noFill/>
          <a:ln w="9525">
            <a:noFill/>
            <a:miter lim="800000"/>
            <a:headEnd/>
            <a:tailEnd/>
          </a:ln>
        </p:spPr>
        <p:txBody>
          <a:bodyPr wrap="none">
            <a:spAutoFit/>
          </a:bodyPr>
          <a:lstStyle/>
          <a:p>
            <a:r>
              <a:rPr lang="en-US" b="1" dirty="0">
                <a:solidFill>
                  <a:schemeClr val="accent2"/>
                </a:solidFill>
                <a:latin typeface="Calibri" pitchFamily="34" charset="0"/>
              </a:rPr>
              <a:t>1970s</a:t>
            </a:r>
          </a:p>
        </p:txBody>
      </p:sp>
      <p:sp>
        <p:nvSpPr>
          <p:cNvPr id="266254" name="TextBox 15"/>
          <p:cNvSpPr txBox="1">
            <a:spLocks noChangeArrowheads="1"/>
          </p:cNvSpPr>
          <p:nvPr/>
        </p:nvSpPr>
        <p:spPr bwMode="auto">
          <a:xfrm>
            <a:off x="6858000" y="4267200"/>
            <a:ext cx="922338" cy="457200"/>
          </a:xfrm>
          <a:prstGeom prst="rect">
            <a:avLst/>
          </a:prstGeom>
          <a:noFill/>
          <a:ln w="9525">
            <a:noFill/>
            <a:miter lim="800000"/>
            <a:headEnd/>
            <a:tailEnd/>
          </a:ln>
        </p:spPr>
        <p:txBody>
          <a:bodyPr wrap="none">
            <a:spAutoFit/>
          </a:bodyPr>
          <a:lstStyle/>
          <a:p>
            <a:r>
              <a:rPr lang="en-US" b="1">
                <a:solidFill>
                  <a:schemeClr val="accent2"/>
                </a:solidFill>
                <a:latin typeface="Calibri" pitchFamily="34" charset="0"/>
              </a:rPr>
              <a:t>1990s</a:t>
            </a:r>
          </a:p>
        </p:txBody>
      </p:sp>
      <p:sp>
        <p:nvSpPr>
          <p:cNvPr id="266255" name="Line 16"/>
          <p:cNvSpPr>
            <a:spLocks noChangeShapeType="1"/>
          </p:cNvSpPr>
          <p:nvPr/>
        </p:nvSpPr>
        <p:spPr bwMode="auto">
          <a:xfrm>
            <a:off x="2971800" y="3276600"/>
            <a:ext cx="2362200" cy="1828800"/>
          </a:xfrm>
          <a:prstGeom prst="line">
            <a:avLst/>
          </a:prstGeom>
          <a:noFill/>
          <a:ln w="28575">
            <a:solidFill>
              <a:schemeClr val="tx1"/>
            </a:solidFill>
            <a:round/>
            <a:headEnd/>
            <a:tailEnd type="triangle" w="med" len="med"/>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6"/>
          <p:cNvSpPr>
            <a:spLocks noChangeArrowheads="1"/>
          </p:cNvSpPr>
          <p:nvPr/>
        </p:nvSpPr>
        <p:spPr bwMode="auto">
          <a:xfrm>
            <a:off x="381000" y="304800"/>
            <a:ext cx="4572000" cy="1570038"/>
          </a:xfrm>
          <a:prstGeom prst="rect">
            <a:avLst/>
          </a:prstGeom>
          <a:noFill/>
          <a:ln w="9525">
            <a:noFill/>
            <a:miter lim="800000"/>
            <a:headEnd/>
            <a:tailEnd/>
          </a:ln>
        </p:spPr>
        <p:txBody>
          <a:bodyPr>
            <a:spAutoFit/>
          </a:bodyPr>
          <a:lstStyle/>
          <a:p>
            <a:endParaRPr lang="en-US" b="1">
              <a:latin typeface="Calibri" pitchFamily="34" charset="0"/>
            </a:endParaRPr>
          </a:p>
          <a:p>
            <a:endParaRPr lang="en-US" sz="1800" b="1">
              <a:latin typeface="Calibri" pitchFamily="34" charset="0"/>
            </a:endParaRPr>
          </a:p>
          <a:p>
            <a:endParaRPr lang="en-US" sz="1800" b="1">
              <a:latin typeface="Calibri" pitchFamily="34" charset="0"/>
            </a:endParaRPr>
          </a:p>
          <a:p>
            <a:endParaRPr lang="en-US" sz="1800" b="1">
              <a:latin typeface="Calibri" pitchFamily="34" charset="0"/>
            </a:endParaRPr>
          </a:p>
          <a:p>
            <a:r>
              <a:rPr lang="en-US" sz="1800" b="1">
                <a:latin typeface="Calibri" pitchFamily="34" charset="0"/>
              </a:rPr>
              <a:t> </a:t>
            </a:r>
          </a:p>
        </p:txBody>
      </p:sp>
      <p:sp>
        <p:nvSpPr>
          <p:cNvPr id="264194" name="Rectangle 7"/>
          <p:cNvSpPr>
            <a:spLocks noChangeArrowheads="1"/>
          </p:cNvSpPr>
          <p:nvPr/>
        </p:nvSpPr>
        <p:spPr bwMode="auto">
          <a:xfrm>
            <a:off x="838200" y="990600"/>
            <a:ext cx="3276600" cy="1552575"/>
          </a:xfrm>
          <a:prstGeom prst="rect">
            <a:avLst/>
          </a:prstGeom>
          <a:noFill/>
          <a:ln w="9525">
            <a:noFill/>
            <a:miter lim="800000"/>
            <a:headEnd/>
            <a:tailEnd/>
          </a:ln>
        </p:spPr>
        <p:txBody>
          <a:bodyPr>
            <a:spAutoFit/>
          </a:bodyPr>
          <a:lstStyle/>
          <a:p>
            <a:r>
              <a:rPr lang="en-US" b="1" dirty="0">
                <a:solidFill>
                  <a:srgbClr val="FF0000"/>
                </a:solidFill>
                <a:latin typeface="Calibri" pitchFamily="34" charset="0"/>
              </a:rPr>
              <a:t>200 MeV Linac – converted from Cockcroft-Walton to RFQ in 1980s</a:t>
            </a:r>
          </a:p>
        </p:txBody>
      </p:sp>
      <p:cxnSp>
        <p:nvCxnSpPr>
          <p:cNvPr id="10" name="Straight Arrow Connector 9"/>
          <p:cNvCxnSpPr/>
          <p:nvPr/>
        </p:nvCxnSpPr>
        <p:spPr>
          <a:xfrm rot="10800000" flipV="1">
            <a:off x="4114800" y="4191000"/>
            <a:ext cx="1981200" cy="1143000"/>
          </a:xfrm>
          <a:prstGeom prst="straightConnector1">
            <a:avLst/>
          </a:prstGeom>
          <a:ln w="41275">
            <a:solidFill>
              <a:srgbClr val="FF0000"/>
            </a:solidFill>
            <a:headEnd w="lg" len="lg"/>
            <a:tailEnd type="stealth" w="lg" len="lg"/>
          </a:ln>
        </p:spPr>
        <p:style>
          <a:lnRef idx="1">
            <a:schemeClr val="accent1"/>
          </a:lnRef>
          <a:fillRef idx="0">
            <a:schemeClr val="accent1"/>
          </a:fillRef>
          <a:effectRef idx="0">
            <a:schemeClr val="accent1"/>
          </a:effectRef>
          <a:fontRef idx="minor">
            <a:schemeClr val="tx1"/>
          </a:fontRef>
        </p:style>
      </p:cxnSp>
      <p:pic>
        <p:nvPicPr>
          <p:cNvPr id="264196" name="Picture 10" descr="BNLCN2-261-60"/>
          <p:cNvPicPr>
            <a:picLocks noChangeAspect="1" noChangeArrowheads="1"/>
          </p:cNvPicPr>
          <p:nvPr/>
        </p:nvPicPr>
        <p:blipFill>
          <a:blip r:embed="rId3" cstate="print"/>
          <a:srcRect/>
          <a:stretch>
            <a:fillRect/>
          </a:stretch>
        </p:blipFill>
        <p:spPr bwMode="auto">
          <a:xfrm>
            <a:off x="3886200" y="228600"/>
            <a:ext cx="5140325" cy="4092575"/>
          </a:xfrm>
          <a:prstGeom prst="rect">
            <a:avLst/>
          </a:prstGeom>
          <a:noFill/>
          <a:ln w="9525">
            <a:noFill/>
            <a:miter lim="800000"/>
            <a:headEnd/>
            <a:tailEnd/>
          </a:ln>
        </p:spPr>
      </p:pic>
      <p:pic>
        <p:nvPicPr>
          <p:cNvPr id="264197" name="Picture 2" descr="scan0023.jpg"/>
          <p:cNvPicPr>
            <a:picLocks noChangeAspect="1"/>
          </p:cNvPicPr>
          <p:nvPr/>
        </p:nvPicPr>
        <p:blipFill>
          <a:blip r:embed="rId4" cstate="print"/>
          <a:srcRect/>
          <a:stretch>
            <a:fillRect/>
          </a:stretch>
        </p:blipFill>
        <p:spPr bwMode="auto">
          <a:xfrm>
            <a:off x="304800" y="3884613"/>
            <a:ext cx="3733800" cy="2820987"/>
          </a:xfrm>
          <a:prstGeom prst="rect">
            <a:avLst/>
          </a:prstGeom>
          <a:noFill/>
          <a:ln w="9525">
            <a:noFill/>
            <a:miter lim="800000"/>
            <a:headEnd/>
            <a:tailEnd/>
          </a:ln>
        </p:spPr>
      </p:pic>
      <p:sp>
        <p:nvSpPr>
          <p:cNvPr id="264198" name="Text Box 12"/>
          <p:cNvSpPr txBox="1">
            <a:spLocks noChangeArrowheads="1"/>
          </p:cNvSpPr>
          <p:nvPr/>
        </p:nvSpPr>
        <p:spPr bwMode="auto">
          <a:xfrm>
            <a:off x="5867400" y="4343400"/>
            <a:ext cx="2724150" cy="457200"/>
          </a:xfrm>
          <a:prstGeom prst="rect">
            <a:avLst/>
          </a:prstGeom>
          <a:noFill/>
          <a:ln w="9525">
            <a:noFill/>
            <a:miter lim="800000"/>
            <a:headEnd/>
            <a:tailEnd/>
          </a:ln>
        </p:spPr>
        <p:txBody>
          <a:bodyPr wrap="none">
            <a:spAutoFit/>
          </a:bodyPr>
          <a:lstStyle/>
          <a:p>
            <a:r>
              <a:rPr lang="en-US" b="1">
                <a:solidFill>
                  <a:schemeClr val="folHlink"/>
                </a:solidFill>
              </a:rPr>
              <a:t>Cockcroft-Walton</a:t>
            </a:r>
          </a:p>
        </p:txBody>
      </p:sp>
      <p:sp>
        <p:nvSpPr>
          <p:cNvPr id="264199" name="Text Box 13"/>
          <p:cNvSpPr txBox="1">
            <a:spLocks noChangeArrowheads="1"/>
          </p:cNvSpPr>
          <p:nvPr/>
        </p:nvSpPr>
        <p:spPr bwMode="auto">
          <a:xfrm>
            <a:off x="1050925" y="3465513"/>
            <a:ext cx="666750" cy="366712"/>
          </a:xfrm>
          <a:prstGeom prst="rect">
            <a:avLst/>
          </a:prstGeom>
          <a:noFill/>
          <a:ln w="9525">
            <a:noFill/>
            <a:miter lim="800000"/>
            <a:headEnd/>
            <a:tailEnd/>
          </a:ln>
        </p:spPr>
        <p:txBody>
          <a:bodyPr wrap="none">
            <a:spAutoFit/>
          </a:bodyPr>
          <a:lstStyle/>
          <a:p>
            <a:r>
              <a:rPr lang="en-US" sz="1800" b="1">
                <a:solidFill>
                  <a:schemeClr val="folHlink"/>
                </a:solidFill>
              </a:rPr>
              <a:t>RFQ</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nvPr>
        </p:nvSpPr>
        <p:spPr/>
        <p:txBody>
          <a:bodyPr/>
          <a:lstStyle/>
          <a:p>
            <a:pPr eaLnBrk="1" hangingPunct="1"/>
            <a:r>
              <a:rPr lang="en-US" dirty="0"/>
              <a:t>1989 New Configuration of LEBT</a:t>
            </a:r>
          </a:p>
        </p:txBody>
      </p:sp>
      <p:pic>
        <p:nvPicPr>
          <p:cNvPr id="272386" name="Picture 2"/>
          <p:cNvPicPr>
            <a:picLocks noChangeAspect="1" noChangeArrowheads="1"/>
          </p:cNvPicPr>
          <p:nvPr/>
        </p:nvPicPr>
        <p:blipFill>
          <a:blip r:embed="rId3" cstate="print"/>
          <a:srcRect/>
          <a:stretch>
            <a:fillRect/>
          </a:stretch>
        </p:blipFill>
        <p:spPr bwMode="auto">
          <a:xfrm>
            <a:off x="1219200" y="1219200"/>
            <a:ext cx="6705600" cy="519112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1"/>
          <p:cNvSpPr>
            <a:spLocks noGrp="1"/>
          </p:cNvSpPr>
          <p:nvPr>
            <p:ph type="title"/>
          </p:nvPr>
        </p:nvSpPr>
        <p:spPr/>
        <p:txBody>
          <a:bodyPr/>
          <a:lstStyle/>
          <a:p>
            <a:pPr eaLnBrk="1" hangingPunct="1"/>
            <a:r>
              <a:rPr lang="en-US" dirty="0"/>
              <a:t> RFQ as Pre-Injector at BNL</a:t>
            </a:r>
          </a:p>
        </p:txBody>
      </p:sp>
      <p:sp>
        <p:nvSpPr>
          <p:cNvPr id="3" name="Rectangle 2"/>
          <p:cNvSpPr/>
          <p:nvPr/>
        </p:nvSpPr>
        <p:spPr>
          <a:xfrm>
            <a:off x="609600" y="3200400"/>
            <a:ext cx="381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5" name="Straight Connector 4"/>
          <p:cNvCxnSpPr>
            <a:stCxn id="3" idx="3"/>
          </p:cNvCxnSpPr>
          <p:nvPr/>
        </p:nvCxnSpPr>
        <p:spPr>
          <a:xfrm flipV="1">
            <a:off x="990600" y="3352800"/>
            <a:ext cx="601980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262148" name="Rectangle 5"/>
          <p:cNvSpPr>
            <a:spLocks noChangeArrowheads="1"/>
          </p:cNvSpPr>
          <p:nvPr/>
        </p:nvSpPr>
        <p:spPr bwMode="auto">
          <a:xfrm>
            <a:off x="7010400" y="2895600"/>
            <a:ext cx="1447800" cy="762000"/>
          </a:xfrm>
          <a:prstGeom prst="rect">
            <a:avLst/>
          </a:prstGeom>
          <a:solidFill>
            <a:srgbClr val="FFFF00"/>
          </a:solidFill>
          <a:ln w="25400" algn="ctr">
            <a:solidFill>
              <a:srgbClr val="385D8A"/>
            </a:solidFill>
            <a:miter lim="800000"/>
            <a:headEnd/>
            <a:tailEnd/>
          </a:ln>
        </p:spPr>
        <p:txBody>
          <a:bodyPr anchor="ctr"/>
          <a:lstStyle/>
          <a:p>
            <a:pPr algn="ctr"/>
            <a:r>
              <a:rPr lang="en-US" sz="1800" b="1">
                <a:solidFill>
                  <a:srgbClr val="FF0000"/>
                </a:solidFill>
                <a:latin typeface="Calibri" pitchFamily="34" charset="0"/>
              </a:rPr>
              <a:t>DTL</a:t>
            </a:r>
          </a:p>
        </p:txBody>
      </p:sp>
      <p:cxnSp>
        <p:nvCxnSpPr>
          <p:cNvPr id="8" name="Straight Connector 7"/>
          <p:cNvCxnSpPr/>
          <p:nvPr/>
        </p:nvCxnSpPr>
        <p:spPr>
          <a:xfrm rot="10800000">
            <a:off x="3505200" y="2971800"/>
            <a:ext cx="5334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3467100" y="2476500"/>
            <a:ext cx="53340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886200" y="1981200"/>
            <a:ext cx="381000" cy="762000"/>
          </a:xfrm>
          <a:prstGeom prst="rect">
            <a:avLst/>
          </a:prstGeom>
          <a:solidFill>
            <a:srgbClr val="FF0000"/>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cxnSp>
        <p:nvCxnSpPr>
          <p:cNvPr id="15" name="Straight Connector 14"/>
          <p:cNvCxnSpPr/>
          <p:nvPr/>
        </p:nvCxnSpPr>
        <p:spPr>
          <a:xfrm rot="5400000" flipH="1" flipV="1">
            <a:off x="4305300" y="1790700"/>
            <a:ext cx="30480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4495800" y="15240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62154" name="TextBox 18"/>
          <p:cNvSpPr txBox="1">
            <a:spLocks noChangeArrowheads="1"/>
          </p:cNvSpPr>
          <p:nvPr/>
        </p:nvSpPr>
        <p:spPr bwMode="auto">
          <a:xfrm>
            <a:off x="228600" y="3962400"/>
            <a:ext cx="1817688" cy="915988"/>
          </a:xfrm>
          <a:prstGeom prst="rect">
            <a:avLst/>
          </a:prstGeom>
          <a:noFill/>
          <a:ln w="9525">
            <a:noFill/>
            <a:miter lim="800000"/>
            <a:headEnd/>
            <a:tailEnd/>
          </a:ln>
        </p:spPr>
        <p:txBody>
          <a:bodyPr wrap="none">
            <a:spAutoFit/>
          </a:bodyPr>
          <a:lstStyle/>
          <a:p>
            <a:r>
              <a:rPr lang="en-US" sz="1800" b="1">
                <a:latin typeface="Calibri" pitchFamily="34" charset="0"/>
              </a:rPr>
              <a:t>High Intensity H- </a:t>
            </a:r>
          </a:p>
          <a:p>
            <a:r>
              <a:rPr lang="en-US" sz="1800" b="1">
                <a:latin typeface="Calibri" pitchFamily="34" charset="0"/>
              </a:rPr>
              <a:t>100 mA</a:t>
            </a:r>
          </a:p>
          <a:p>
            <a:r>
              <a:rPr lang="en-US" sz="1800" b="1">
                <a:latin typeface="Calibri" pitchFamily="34" charset="0"/>
              </a:rPr>
              <a:t>35 keV</a:t>
            </a:r>
          </a:p>
        </p:txBody>
      </p:sp>
      <p:sp>
        <p:nvSpPr>
          <p:cNvPr id="262155" name="TextBox 20"/>
          <p:cNvSpPr txBox="1">
            <a:spLocks noChangeArrowheads="1"/>
          </p:cNvSpPr>
          <p:nvPr/>
        </p:nvSpPr>
        <p:spPr bwMode="auto">
          <a:xfrm>
            <a:off x="1981200" y="3657600"/>
            <a:ext cx="1447800" cy="641350"/>
          </a:xfrm>
          <a:prstGeom prst="rect">
            <a:avLst/>
          </a:prstGeom>
          <a:noFill/>
          <a:ln w="9525">
            <a:noFill/>
            <a:miter lim="800000"/>
            <a:headEnd/>
            <a:tailEnd/>
          </a:ln>
        </p:spPr>
        <p:txBody>
          <a:bodyPr>
            <a:spAutoFit/>
          </a:bodyPr>
          <a:lstStyle/>
          <a:p>
            <a:r>
              <a:rPr lang="en-US" sz="1800">
                <a:latin typeface="Calibri" pitchFamily="34" charset="0"/>
              </a:rPr>
              <a:t>RFQ</a:t>
            </a:r>
          </a:p>
          <a:p>
            <a:r>
              <a:rPr lang="en-US" sz="1800">
                <a:latin typeface="Calibri" pitchFamily="34" charset="0"/>
              </a:rPr>
              <a:t>Build at LBNL</a:t>
            </a:r>
          </a:p>
        </p:txBody>
      </p:sp>
      <p:sp>
        <p:nvSpPr>
          <p:cNvPr id="262156" name="TextBox 21"/>
          <p:cNvSpPr txBox="1">
            <a:spLocks noChangeArrowheads="1"/>
          </p:cNvSpPr>
          <p:nvPr/>
        </p:nvSpPr>
        <p:spPr bwMode="auto">
          <a:xfrm>
            <a:off x="5334000" y="1676400"/>
            <a:ext cx="2819400" cy="915988"/>
          </a:xfrm>
          <a:prstGeom prst="rect">
            <a:avLst/>
          </a:prstGeom>
          <a:noFill/>
          <a:ln w="9525">
            <a:noFill/>
            <a:miter lim="800000"/>
            <a:headEnd/>
            <a:tailEnd/>
          </a:ln>
        </p:spPr>
        <p:txBody>
          <a:bodyPr wrap="none">
            <a:spAutoFit/>
          </a:bodyPr>
          <a:lstStyle/>
          <a:p>
            <a:r>
              <a:rPr lang="en-US" sz="1800" b="1"/>
              <a:t>Polarized H-</a:t>
            </a:r>
            <a:endParaRPr lang="en-US" sz="1800">
              <a:latin typeface="Calibri" pitchFamily="34" charset="0"/>
            </a:endParaRPr>
          </a:p>
          <a:p>
            <a:r>
              <a:rPr lang="en-US" sz="1800">
                <a:latin typeface="Calibri" pitchFamily="34" charset="0"/>
              </a:rPr>
              <a:t>Tens nA of polarized current</a:t>
            </a:r>
          </a:p>
          <a:p>
            <a:r>
              <a:rPr lang="en-US" sz="1800">
                <a:latin typeface="Calibri" pitchFamily="34" charset="0"/>
              </a:rPr>
              <a:t>65 % polarization, 20 keV</a:t>
            </a:r>
          </a:p>
        </p:txBody>
      </p:sp>
      <p:sp>
        <p:nvSpPr>
          <p:cNvPr id="262157" name="Rectangle 16"/>
          <p:cNvSpPr>
            <a:spLocks noChangeArrowheads="1"/>
          </p:cNvSpPr>
          <p:nvPr/>
        </p:nvSpPr>
        <p:spPr bwMode="auto">
          <a:xfrm>
            <a:off x="1752600" y="3276600"/>
            <a:ext cx="838200" cy="304800"/>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62158" name="TextBox 20"/>
          <p:cNvSpPr txBox="1">
            <a:spLocks noChangeArrowheads="1"/>
          </p:cNvSpPr>
          <p:nvPr/>
        </p:nvSpPr>
        <p:spPr bwMode="auto">
          <a:xfrm>
            <a:off x="4267200" y="2590800"/>
            <a:ext cx="1312863" cy="641350"/>
          </a:xfrm>
          <a:prstGeom prst="rect">
            <a:avLst/>
          </a:prstGeom>
          <a:noFill/>
          <a:ln w="9525">
            <a:noFill/>
            <a:miter lim="800000"/>
            <a:headEnd/>
            <a:tailEnd/>
          </a:ln>
        </p:spPr>
        <p:txBody>
          <a:bodyPr wrap="none">
            <a:spAutoFit/>
          </a:bodyPr>
          <a:lstStyle/>
          <a:p>
            <a:r>
              <a:rPr lang="en-US" sz="1800">
                <a:latin typeface="Calibri" pitchFamily="34" charset="0"/>
              </a:rPr>
              <a:t>RFQ</a:t>
            </a:r>
          </a:p>
          <a:p>
            <a:r>
              <a:rPr lang="en-US" sz="1800">
                <a:latin typeface="Calibri" pitchFamily="34" charset="0"/>
              </a:rPr>
              <a:t>Build at BNL</a:t>
            </a:r>
          </a:p>
        </p:txBody>
      </p:sp>
      <p:sp>
        <p:nvSpPr>
          <p:cNvPr id="262160" name="Text Box 17"/>
          <p:cNvSpPr txBox="1">
            <a:spLocks noChangeArrowheads="1"/>
          </p:cNvSpPr>
          <p:nvPr/>
        </p:nvSpPr>
        <p:spPr bwMode="auto">
          <a:xfrm>
            <a:off x="2971800" y="3429000"/>
            <a:ext cx="3584575" cy="304800"/>
          </a:xfrm>
          <a:prstGeom prst="rect">
            <a:avLst/>
          </a:prstGeom>
          <a:noFill/>
          <a:ln w="9525">
            <a:noFill/>
            <a:miter lim="800000"/>
            <a:headEnd/>
            <a:tailEnd/>
          </a:ln>
        </p:spPr>
        <p:txBody>
          <a:bodyPr wrap="none">
            <a:spAutoFit/>
          </a:bodyPr>
          <a:lstStyle/>
          <a:p>
            <a:r>
              <a:rPr lang="en-US" sz="1400" b="1"/>
              <a:t>Medium Energy Beam Transport (MEBT)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p:nvPr>
        </p:nvSpPr>
        <p:spPr/>
        <p:txBody>
          <a:bodyPr/>
          <a:lstStyle/>
          <a:p>
            <a:pPr eaLnBrk="1" hangingPunct="1"/>
            <a:r>
              <a:rPr lang="en-US" dirty="0"/>
              <a:t> Bunch Through MEBT and LINAC</a:t>
            </a:r>
          </a:p>
        </p:txBody>
      </p:sp>
      <p:sp>
        <p:nvSpPr>
          <p:cNvPr id="278531" name="Line 5"/>
          <p:cNvSpPr>
            <a:spLocks noChangeShapeType="1"/>
          </p:cNvSpPr>
          <p:nvPr/>
        </p:nvSpPr>
        <p:spPr bwMode="auto">
          <a:xfrm>
            <a:off x="2667000" y="6324600"/>
            <a:ext cx="3352800" cy="0"/>
          </a:xfrm>
          <a:prstGeom prst="line">
            <a:avLst/>
          </a:prstGeom>
          <a:noFill/>
          <a:ln w="28575">
            <a:solidFill>
              <a:schemeClr val="tx1"/>
            </a:solidFill>
            <a:round/>
            <a:headEnd type="triangle" w="med" len="med"/>
            <a:tailEnd type="triangle" w="med" len="med"/>
          </a:ln>
        </p:spPr>
        <p:txBody>
          <a:bodyPr/>
          <a:lstStyle/>
          <a:p>
            <a:endParaRPr lang="en-US"/>
          </a:p>
        </p:txBody>
      </p:sp>
      <p:sp>
        <p:nvSpPr>
          <p:cNvPr id="278532" name="Text Box 7"/>
          <p:cNvSpPr txBox="1">
            <a:spLocks noChangeArrowheads="1"/>
          </p:cNvSpPr>
          <p:nvPr/>
        </p:nvSpPr>
        <p:spPr bwMode="auto">
          <a:xfrm>
            <a:off x="3717925" y="6207125"/>
            <a:ext cx="517525" cy="457200"/>
          </a:xfrm>
          <a:prstGeom prst="rect">
            <a:avLst/>
          </a:prstGeom>
          <a:noFill/>
          <a:ln w="9525">
            <a:noFill/>
            <a:miter lim="800000"/>
            <a:headEnd/>
            <a:tailEnd/>
          </a:ln>
        </p:spPr>
        <p:txBody>
          <a:bodyPr wrap="none">
            <a:spAutoFit/>
          </a:bodyPr>
          <a:lstStyle/>
          <a:p>
            <a:r>
              <a:rPr lang="en-US">
                <a:sym typeface="Symbol" pitchFamily="18" charset="2"/>
              </a:rPr>
              <a:t></a:t>
            </a:r>
          </a:p>
        </p:txBody>
      </p:sp>
      <p:pic>
        <p:nvPicPr>
          <p:cNvPr id="3" name="movieoldlinac.mpeg" descr="movieoldlinac.mpeg">
            <a:hlinkClick r:id="" action="ppaction://media"/>
            <a:extLst>
              <a:ext uri="{FF2B5EF4-FFF2-40B4-BE49-F238E27FC236}">
                <a16:creationId xmlns:a16="http://schemas.microsoft.com/office/drawing/2014/main" id="{6F93A6D3-E3A7-0B83-889D-71A8B0989F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9496" y="1292789"/>
            <a:ext cx="5513388" cy="52381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p:txBody>
          <a:bodyPr/>
          <a:lstStyle/>
          <a:p>
            <a:pPr eaLnBrk="1" hangingPunct="1"/>
            <a:r>
              <a:rPr lang="en-US" sz="4000" dirty="0"/>
              <a:t>Linac Performance after RFQ</a:t>
            </a:r>
            <a:br>
              <a:rPr lang="en-US" sz="4000" dirty="0"/>
            </a:br>
            <a:r>
              <a:rPr lang="en-US" sz="4000" dirty="0"/>
              <a:t>1989</a:t>
            </a:r>
          </a:p>
        </p:txBody>
      </p:sp>
      <p:sp>
        <p:nvSpPr>
          <p:cNvPr id="280578" name="Content Placeholder 2"/>
          <p:cNvSpPr>
            <a:spLocks noGrp="1"/>
          </p:cNvSpPr>
          <p:nvPr>
            <p:ph idx="1"/>
          </p:nvPr>
        </p:nvSpPr>
        <p:spPr/>
        <p:txBody>
          <a:bodyPr/>
          <a:lstStyle/>
          <a:p>
            <a:pPr eaLnBrk="1" hangingPunct="1"/>
            <a:r>
              <a:rPr lang="en-US" dirty="0"/>
              <a:t>Only BNL and CERN replaced Cockcroft-Walton with RFQ</a:t>
            </a:r>
          </a:p>
          <a:p>
            <a:pPr eaLnBrk="1" hangingPunct="1"/>
            <a:r>
              <a:rPr lang="en-US" dirty="0"/>
              <a:t>RFQ was much more reliable and required less maintenance than Cockcroft-Walton</a:t>
            </a:r>
          </a:p>
          <a:p>
            <a:pPr eaLnBrk="1" hangingPunct="1"/>
            <a:r>
              <a:rPr lang="en-US" dirty="0"/>
              <a:t>But  capture efficiencies in the linac did not improve as advertise</a:t>
            </a:r>
          </a:p>
          <a:p>
            <a:pPr eaLnBrk="1" hangingPunct="1"/>
            <a:r>
              <a:rPr lang="en-US" dirty="0"/>
              <a:t>Neither emittance nor intensity improved out of linac</a:t>
            </a:r>
          </a:p>
          <a:p>
            <a:pPr eaLnBrk="1" hangingPunct="1"/>
            <a:endParaRPr lang="en-US" dirty="0"/>
          </a:p>
          <a:p>
            <a:pPr eaLnBrk="1" hangingPunct="1"/>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867" name="Object 3"/>
          <p:cNvGraphicFramePr>
            <a:graphicFrameLocks noChangeAspect="1"/>
          </p:cNvGraphicFramePr>
          <p:nvPr>
            <p:extLst>
              <p:ext uri="{D42A27DB-BD31-4B8C-83A1-F6EECF244321}">
                <p14:modId xmlns:p14="http://schemas.microsoft.com/office/powerpoint/2010/main" val="652446015"/>
              </p:ext>
            </p:extLst>
          </p:nvPr>
        </p:nvGraphicFramePr>
        <p:xfrm>
          <a:off x="1676400" y="2976149"/>
          <a:ext cx="3276600" cy="2462213"/>
        </p:xfrm>
        <a:graphic>
          <a:graphicData uri="http://schemas.openxmlformats.org/presentationml/2006/ole">
            <mc:AlternateContent xmlns:mc="http://schemas.openxmlformats.org/markup-compatibility/2006">
              <mc:Choice xmlns:v="urn:schemas-microsoft-com:vml" Requires="v">
                <p:oleObj name="Document" r:id="rId3" imgW="5474160" imgH="4114800" progId="Word.Document.8">
                  <p:embed/>
                </p:oleObj>
              </mc:Choice>
              <mc:Fallback>
                <p:oleObj name="Document" r:id="rId3" imgW="5474160" imgH="4114800" progId="Word.Document.8">
                  <p:embed/>
                  <p:pic>
                    <p:nvPicPr>
                      <p:cNvPr id="42086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976149"/>
                        <a:ext cx="3276600" cy="2462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5" name="Straight Connector 4"/>
          <p:cNvCxnSpPr/>
          <p:nvPr/>
        </p:nvCxnSpPr>
        <p:spPr>
          <a:xfrm flipV="1">
            <a:off x="457200" y="1905000"/>
            <a:ext cx="8153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1028700" y="2171700"/>
            <a:ext cx="6096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V="1">
            <a:off x="609600" y="2667000"/>
            <a:ext cx="533400" cy="381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420898" name="Group 35"/>
          <p:cNvGrpSpPr>
            <a:grpSpLocks/>
          </p:cNvGrpSpPr>
          <p:nvPr/>
        </p:nvGrpSpPr>
        <p:grpSpPr bwMode="auto">
          <a:xfrm>
            <a:off x="533400" y="1600200"/>
            <a:ext cx="8153400" cy="1447800"/>
            <a:chOff x="533400" y="2209800"/>
            <a:chExt cx="8153400" cy="1447800"/>
          </a:xfrm>
        </p:grpSpPr>
        <p:sp>
          <p:nvSpPr>
            <p:cNvPr id="10" name="Rectangle 9"/>
            <p:cNvSpPr/>
            <p:nvPr/>
          </p:nvSpPr>
          <p:spPr>
            <a:xfrm>
              <a:off x="7772400" y="2286000"/>
              <a:ext cx="91440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b="1" dirty="0"/>
                <a:t>DTL</a:t>
              </a:r>
            </a:p>
          </p:txBody>
        </p:sp>
        <p:sp>
          <p:nvSpPr>
            <p:cNvPr id="11" name="Rectangle 10"/>
            <p:cNvSpPr/>
            <p:nvPr/>
          </p:nvSpPr>
          <p:spPr>
            <a:xfrm>
              <a:off x="7467600" y="24384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12" name="Rectangle 11"/>
            <p:cNvSpPr/>
            <p:nvPr/>
          </p:nvSpPr>
          <p:spPr>
            <a:xfrm>
              <a:off x="7239000" y="22098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14" name="Rectangle 13"/>
            <p:cNvSpPr/>
            <p:nvPr/>
          </p:nvSpPr>
          <p:spPr>
            <a:xfrm>
              <a:off x="6781800" y="2438400"/>
              <a:ext cx="381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15" name="Rounded Rectangle 14"/>
            <p:cNvSpPr/>
            <p:nvPr/>
          </p:nvSpPr>
          <p:spPr>
            <a:xfrm>
              <a:off x="6400800" y="2438400"/>
              <a:ext cx="2286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D</a:t>
              </a:r>
            </a:p>
          </p:txBody>
        </p:sp>
        <p:sp>
          <p:nvSpPr>
            <p:cNvPr id="17" name="Rectangle 16"/>
            <p:cNvSpPr/>
            <p:nvPr/>
          </p:nvSpPr>
          <p:spPr>
            <a:xfrm>
              <a:off x="6096000" y="22098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18" name="Oval 17"/>
            <p:cNvSpPr/>
            <p:nvPr/>
          </p:nvSpPr>
          <p:spPr>
            <a:xfrm>
              <a:off x="5791200" y="2438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21" name="Rectangle 20"/>
            <p:cNvSpPr/>
            <p:nvPr/>
          </p:nvSpPr>
          <p:spPr>
            <a:xfrm>
              <a:off x="5334000" y="2438400"/>
              <a:ext cx="381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2" name="Rectangle 21"/>
            <p:cNvSpPr/>
            <p:nvPr/>
          </p:nvSpPr>
          <p:spPr>
            <a:xfrm>
              <a:off x="3886200" y="2438400"/>
              <a:ext cx="1371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C</a:t>
              </a:r>
            </a:p>
          </p:txBody>
        </p:sp>
        <p:sp>
          <p:nvSpPr>
            <p:cNvPr id="23" name="Rectangle 22"/>
            <p:cNvSpPr/>
            <p:nvPr/>
          </p:nvSpPr>
          <p:spPr>
            <a:xfrm>
              <a:off x="3657600" y="22860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24" name="Rectangle 23"/>
            <p:cNvSpPr/>
            <p:nvPr/>
          </p:nvSpPr>
          <p:spPr>
            <a:xfrm>
              <a:off x="3200400" y="2438400"/>
              <a:ext cx="381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5" name="Rectangle 24"/>
            <p:cNvSpPr/>
            <p:nvPr/>
          </p:nvSpPr>
          <p:spPr>
            <a:xfrm>
              <a:off x="1981200" y="2438400"/>
              <a:ext cx="10668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RFQ</a:t>
              </a:r>
            </a:p>
          </p:txBody>
        </p:sp>
        <p:sp>
          <p:nvSpPr>
            <p:cNvPr id="26" name="Rectangle 25"/>
            <p:cNvSpPr/>
            <p:nvPr/>
          </p:nvSpPr>
          <p:spPr>
            <a:xfrm>
              <a:off x="1676400" y="24384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27" name="Isosceles Triangle 26"/>
            <p:cNvSpPr/>
            <p:nvPr/>
          </p:nvSpPr>
          <p:spPr>
            <a:xfrm>
              <a:off x="1371600" y="2438400"/>
              <a:ext cx="152400" cy="2286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8" name="Rectangle 27"/>
            <p:cNvSpPr/>
            <p:nvPr/>
          </p:nvSpPr>
          <p:spPr>
            <a:xfrm>
              <a:off x="1066800" y="24384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31" name="Oval 30"/>
            <p:cNvSpPr/>
            <p:nvPr/>
          </p:nvSpPr>
          <p:spPr>
            <a:xfrm>
              <a:off x="533400" y="2438400"/>
              <a:ext cx="228600" cy="3048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32" name="Oval 31"/>
            <p:cNvSpPr/>
            <p:nvPr/>
          </p:nvSpPr>
          <p:spPr>
            <a:xfrm>
              <a:off x="609600" y="3429000"/>
              <a:ext cx="228600" cy="2286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33" name="Isosceles Triangle 32"/>
            <p:cNvSpPr/>
            <p:nvPr/>
          </p:nvSpPr>
          <p:spPr>
            <a:xfrm>
              <a:off x="1143000" y="3048000"/>
              <a:ext cx="152400" cy="1524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4" name="Rounded Rectangle 33"/>
            <p:cNvSpPr/>
            <p:nvPr/>
          </p:nvSpPr>
          <p:spPr>
            <a:xfrm>
              <a:off x="914400" y="3352800"/>
              <a:ext cx="228600" cy="76200"/>
            </a:xfrm>
            <a:prstGeom prst="roundRect">
              <a:avLst/>
            </a:prstGeom>
            <a:solidFill>
              <a:srgbClr val="2801CF"/>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5" name="Rectangle 34"/>
            <p:cNvSpPr/>
            <p:nvPr/>
          </p:nvSpPr>
          <p:spPr>
            <a:xfrm>
              <a:off x="1295400" y="2895600"/>
              <a:ext cx="152400" cy="76200"/>
            </a:xfrm>
            <a:prstGeom prst="rect">
              <a:avLst/>
            </a:prstGeom>
            <a:solidFill>
              <a:srgbClr val="2801CF"/>
            </a:solidFill>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grpSp>
      <p:sp>
        <p:nvSpPr>
          <p:cNvPr id="420899" name="TextBox 94"/>
          <p:cNvSpPr txBox="1">
            <a:spLocks noChangeArrowheads="1"/>
          </p:cNvSpPr>
          <p:nvPr/>
        </p:nvSpPr>
        <p:spPr bwMode="auto">
          <a:xfrm>
            <a:off x="0" y="2895600"/>
            <a:ext cx="1041400" cy="366713"/>
          </a:xfrm>
          <a:prstGeom prst="rect">
            <a:avLst/>
          </a:prstGeom>
          <a:noFill/>
          <a:ln w="9525">
            <a:noFill/>
            <a:miter lim="800000"/>
            <a:headEnd/>
            <a:tailEnd/>
          </a:ln>
        </p:spPr>
        <p:txBody>
          <a:bodyPr wrap="none">
            <a:spAutoFit/>
          </a:bodyPr>
          <a:lstStyle/>
          <a:p>
            <a:r>
              <a:rPr lang="en-US" sz="1800">
                <a:latin typeface="Calibri" pitchFamily="34" charset="0"/>
              </a:rPr>
              <a:t>Polarized</a:t>
            </a:r>
          </a:p>
        </p:txBody>
      </p:sp>
      <p:graphicFrame>
        <p:nvGraphicFramePr>
          <p:cNvPr id="420893" name="Object 29"/>
          <p:cNvGraphicFramePr>
            <a:graphicFrameLocks noChangeAspect="1"/>
          </p:cNvGraphicFramePr>
          <p:nvPr>
            <p:extLst>
              <p:ext uri="{D42A27DB-BD31-4B8C-83A1-F6EECF244321}">
                <p14:modId xmlns:p14="http://schemas.microsoft.com/office/powerpoint/2010/main" val="2468172199"/>
              </p:ext>
            </p:extLst>
          </p:nvPr>
        </p:nvGraphicFramePr>
        <p:xfrm>
          <a:off x="5181600" y="2920206"/>
          <a:ext cx="3200400" cy="2400300"/>
        </p:xfrm>
        <a:graphic>
          <a:graphicData uri="http://schemas.openxmlformats.org/presentationml/2006/ole">
            <mc:AlternateContent xmlns:mc="http://schemas.openxmlformats.org/markup-compatibility/2006">
              <mc:Choice xmlns:v="urn:schemas-microsoft-com:vml" Requires="v">
                <p:oleObj name="Document" r:id="rId5" imgW="5068080" imgH="3800880" progId="Word.Document.8">
                  <p:embed/>
                </p:oleObj>
              </mc:Choice>
              <mc:Fallback>
                <p:oleObj name="Document" r:id="rId5" imgW="5068080" imgH="3800880" progId="Word.Document.8">
                  <p:embed/>
                  <p:pic>
                    <p:nvPicPr>
                      <p:cNvPr id="420893" name="Object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920206"/>
                        <a:ext cx="3200400" cy="24003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20901" name="Text Box 62"/>
          <p:cNvSpPr txBox="1">
            <a:spLocks noChangeArrowheads="1"/>
          </p:cNvSpPr>
          <p:nvPr/>
        </p:nvSpPr>
        <p:spPr bwMode="auto">
          <a:xfrm>
            <a:off x="3581400" y="2438400"/>
            <a:ext cx="349250" cy="366713"/>
          </a:xfrm>
          <a:prstGeom prst="rect">
            <a:avLst/>
          </a:prstGeom>
          <a:noFill/>
          <a:ln w="9525">
            <a:noFill/>
            <a:miter lim="800000"/>
            <a:headEnd/>
            <a:tailEnd/>
          </a:ln>
        </p:spPr>
        <p:txBody>
          <a:bodyPr>
            <a:spAutoFit/>
          </a:bodyPr>
          <a:lstStyle/>
          <a:p>
            <a:r>
              <a:rPr lang="en-US" sz="1800" b="1"/>
              <a:t>B</a:t>
            </a:r>
          </a:p>
        </p:txBody>
      </p:sp>
      <p:sp>
        <p:nvSpPr>
          <p:cNvPr id="420902" name="Text Box 84"/>
          <p:cNvSpPr txBox="1">
            <a:spLocks noChangeArrowheads="1"/>
          </p:cNvSpPr>
          <p:nvPr/>
        </p:nvSpPr>
        <p:spPr bwMode="auto">
          <a:xfrm>
            <a:off x="6019800" y="2438400"/>
            <a:ext cx="349250" cy="366713"/>
          </a:xfrm>
          <a:prstGeom prst="rect">
            <a:avLst/>
          </a:prstGeom>
          <a:noFill/>
          <a:ln w="9525">
            <a:noFill/>
            <a:miter lim="800000"/>
            <a:headEnd/>
            <a:tailEnd/>
          </a:ln>
        </p:spPr>
        <p:txBody>
          <a:bodyPr>
            <a:spAutoFit/>
          </a:bodyPr>
          <a:lstStyle/>
          <a:p>
            <a:r>
              <a:rPr lang="en-US" sz="1800" b="1"/>
              <a:t>B</a:t>
            </a:r>
          </a:p>
        </p:txBody>
      </p:sp>
      <p:sp>
        <p:nvSpPr>
          <p:cNvPr id="420903" name="Text Box 85"/>
          <p:cNvSpPr txBox="1">
            <a:spLocks noChangeArrowheads="1"/>
          </p:cNvSpPr>
          <p:nvPr/>
        </p:nvSpPr>
        <p:spPr bwMode="auto">
          <a:xfrm>
            <a:off x="7162800" y="2362200"/>
            <a:ext cx="349250" cy="366713"/>
          </a:xfrm>
          <a:prstGeom prst="rect">
            <a:avLst/>
          </a:prstGeom>
          <a:noFill/>
          <a:ln w="9525">
            <a:noFill/>
            <a:miter lim="800000"/>
            <a:headEnd/>
            <a:tailEnd/>
          </a:ln>
        </p:spPr>
        <p:txBody>
          <a:bodyPr>
            <a:spAutoFit/>
          </a:bodyPr>
          <a:lstStyle/>
          <a:p>
            <a:r>
              <a:rPr lang="en-US" sz="1800" b="1"/>
              <a:t>B</a:t>
            </a:r>
          </a:p>
        </p:txBody>
      </p:sp>
      <p:sp>
        <p:nvSpPr>
          <p:cNvPr id="37" name="TextBox 36"/>
          <p:cNvSpPr txBox="1"/>
          <p:nvPr/>
        </p:nvSpPr>
        <p:spPr>
          <a:xfrm>
            <a:off x="407504" y="283072"/>
            <a:ext cx="6997493" cy="769441"/>
          </a:xfrm>
          <a:prstGeom prst="rect">
            <a:avLst/>
          </a:prstGeom>
          <a:noFill/>
        </p:spPr>
        <p:txBody>
          <a:bodyPr wrap="none" rtlCol="0">
            <a:spAutoFit/>
          </a:bodyPr>
          <a:lstStyle/>
          <a:p>
            <a:r>
              <a:rPr lang="en-US" dirty="0"/>
              <a:t>2002 Addition of Optically Pumped Polarized Ion Source (OPPIS)</a:t>
            </a:r>
            <a:r>
              <a:rPr lang="en-US" sz="4400" dirty="0"/>
              <a:t> </a:t>
            </a:r>
            <a:endParaRPr lang="en-US" dirty="0"/>
          </a:p>
        </p:txBody>
      </p:sp>
      <p:sp>
        <p:nvSpPr>
          <p:cNvPr id="2" name="TextBox 1">
            <a:extLst>
              <a:ext uri="{FF2B5EF4-FFF2-40B4-BE49-F238E27FC236}">
                <a16:creationId xmlns:a16="http://schemas.microsoft.com/office/drawing/2014/main" id="{7EA389E5-CDF3-0B8C-9A9F-0A4C70D6CD6C}"/>
              </a:ext>
            </a:extLst>
          </p:cNvPr>
          <p:cNvSpPr txBox="1"/>
          <p:nvPr/>
        </p:nvSpPr>
        <p:spPr>
          <a:xfrm>
            <a:off x="1905000" y="5813571"/>
            <a:ext cx="6026137" cy="369332"/>
          </a:xfrm>
          <a:prstGeom prst="rect">
            <a:avLst/>
          </a:prstGeom>
          <a:noFill/>
        </p:spPr>
        <p:txBody>
          <a:bodyPr wrap="none" rtlCol="0">
            <a:spAutoFit/>
          </a:bodyPr>
          <a:lstStyle/>
          <a:p>
            <a:pPr marL="285750" indent="-285750">
              <a:buFont typeface="Arial" panose="020B0604020202020204" pitchFamily="34" charset="0"/>
              <a:buChar char="•"/>
            </a:pPr>
            <a:r>
              <a:rPr lang="en-US" dirty="0"/>
              <a:t>Polarized current increase to 200-300 </a:t>
            </a:r>
            <a:r>
              <a:rPr lang="en-US" dirty="0" err="1"/>
              <a:t>uA</a:t>
            </a:r>
            <a:r>
              <a:rPr lang="en-US" dirty="0"/>
              <a:t> from 100 </a:t>
            </a:r>
            <a:r>
              <a:rPr lang="en-US" dirty="0" err="1"/>
              <a:t>nA</a:t>
            </a:r>
            <a:r>
              <a:rPr lang="en-US" dirty="0"/>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Title 1"/>
          <p:cNvSpPr>
            <a:spLocks noGrp="1"/>
          </p:cNvSpPr>
          <p:nvPr>
            <p:ph type="title"/>
          </p:nvPr>
        </p:nvSpPr>
        <p:spPr/>
        <p:txBody>
          <a:bodyPr/>
          <a:lstStyle/>
          <a:p>
            <a:pPr eaLnBrk="1" hangingPunct="1"/>
            <a:r>
              <a:rPr lang="en-US" dirty="0"/>
              <a:t>Modification In 2009 at BNL</a:t>
            </a:r>
          </a:p>
        </p:txBody>
      </p:sp>
      <p:cxnSp>
        <p:nvCxnSpPr>
          <p:cNvPr id="5" name="Straight Connector 4"/>
          <p:cNvCxnSpPr/>
          <p:nvPr/>
        </p:nvCxnSpPr>
        <p:spPr>
          <a:xfrm flipV="1">
            <a:off x="533400" y="2514600"/>
            <a:ext cx="8153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1028700" y="2781300"/>
            <a:ext cx="6096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V="1">
            <a:off x="685800" y="3200400"/>
            <a:ext cx="533400" cy="381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429061" name="Group 35"/>
          <p:cNvGrpSpPr>
            <a:grpSpLocks/>
          </p:cNvGrpSpPr>
          <p:nvPr/>
        </p:nvGrpSpPr>
        <p:grpSpPr bwMode="auto">
          <a:xfrm>
            <a:off x="533400" y="2209800"/>
            <a:ext cx="8153400" cy="1447800"/>
            <a:chOff x="533400" y="2209800"/>
            <a:chExt cx="8153400" cy="1447800"/>
          </a:xfrm>
        </p:grpSpPr>
        <p:sp>
          <p:nvSpPr>
            <p:cNvPr id="10" name="Rectangle 9"/>
            <p:cNvSpPr/>
            <p:nvPr/>
          </p:nvSpPr>
          <p:spPr>
            <a:xfrm>
              <a:off x="7772400" y="2286000"/>
              <a:ext cx="91440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b="1" dirty="0"/>
                <a:t>DTL</a:t>
              </a:r>
            </a:p>
          </p:txBody>
        </p:sp>
        <p:sp>
          <p:nvSpPr>
            <p:cNvPr id="11" name="Rectangle 10"/>
            <p:cNvSpPr/>
            <p:nvPr/>
          </p:nvSpPr>
          <p:spPr>
            <a:xfrm>
              <a:off x="7467600" y="24384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12" name="Rectangle 11"/>
            <p:cNvSpPr/>
            <p:nvPr/>
          </p:nvSpPr>
          <p:spPr>
            <a:xfrm>
              <a:off x="7239000" y="22098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14" name="Rectangle 13"/>
            <p:cNvSpPr/>
            <p:nvPr/>
          </p:nvSpPr>
          <p:spPr>
            <a:xfrm>
              <a:off x="6781800" y="2438400"/>
              <a:ext cx="381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15" name="Rounded Rectangle 14"/>
            <p:cNvSpPr/>
            <p:nvPr/>
          </p:nvSpPr>
          <p:spPr>
            <a:xfrm>
              <a:off x="6400800" y="2438400"/>
              <a:ext cx="2286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D</a:t>
              </a:r>
            </a:p>
          </p:txBody>
        </p:sp>
        <p:sp>
          <p:nvSpPr>
            <p:cNvPr id="17" name="Rectangle 16"/>
            <p:cNvSpPr/>
            <p:nvPr/>
          </p:nvSpPr>
          <p:spPr>
            <a:xfrm>
              <a:off x="6096000" y="22098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18" name="Oval 17"/>
            <p:cNvSpPr/>
            <p:nvPr/>
          </p:nvSpPr>
          <p:spPr>
            <a:xfrm>
              <a:off x="5791200" y="2438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21" name="Rectangle 20"/>
            <p:cNvSpPr/>
            <p:nvPr/>
          </p:nvSpPr>
          <p:spPr>
            <a:xfrm>
              <a:off x="5334000" y="2438400"/>
              <a:ext cx="381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2" name="Rectangle 21"/>
            <p:cNvSpPr/>
            <p:nvPr/>
          </p:nvSpPr>
          <p:spPr>
            <a:xfrm>
              <a:off x="3886200" y="2438400"/>
              <a:ext cx="1371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C</a:t>
              </a:r>
            </a:p>
          </p:txBody>
        </p:sp>
        <p:sp>
          <p:nvSpPr>
            <p:cNvPr id="23" name="Rectangle 22"/>
            <p:cNvSpPr/>
            <p:nvPr/>
          </p:nvSpPr>
          <p:spPr>
            <a:xfrm>
              <a:off x="3657600" y="22860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24" name="Rectangle 23"/>
            <p:cNvSpPr/>
            <p:nvPr/>
          </p:nvSpPr>
          <p:spPr>
            <a:xfrm>
              <a:off x="3200400" y="2438400"/>
              <a:ext cx="381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5" name="Rectangle 24"/>
            <p:cNvSpPr/>
            <p:nvPr/>
          </p:nvSpPr>
          <p:spPr>
            <a:xfrm>
              <a:off x="1981200" y="2438400"/>
              <a:ext cx="10668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RFQ</a:t>
              </a:r>
            </a:p>
          </p:txBody>
        </p:sp>
        <p:sp>
          <p:nvSpPr>
            <p:cNvPr id="26" name="Rectangle 25"/>
            <p:cNvSpPr/>
            <p:nvPr/>
          </p:nvSpPr>
          <p:spPr>
            <a:xfrm>
              <a:off x="1676400" y="24384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27" name="Isosceles Triangle 26"/>
            <p:cNvSpPr/>
            <p:nvPr/>
          </p:nvSpPr>
          <p:spPr>
            <a:xfrm>
              <a:off x="1371600" y="2438400"/>
              <a:ext cx="152400" cy="2286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8" name="Rectangle 27"/>
            <p:cNvSpPr/>
            <p:nvPr/>
          </p:nvSpPr>
          <p:spPr>
            <a:xfrm>
              <a:off x="1066800" y="24384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31" name="Oval 30"/>
            <p:cNvSpPr/>
            <p:nvPr/>
          </p:nvSpPr>
          <p:spPr>
            <a:xfrm>
              <a:off x="533400" y="2438400"/>
              <a:ext cx="228600" cy="3048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32" name="Oval 31"/>
            <p:cNvSpPr/>
            <p:nvPr/>
          </p:nvSpPr>
          <p:spPr>
            <a:xfrm>
              <a:off x="609600" y="3429000"/>
              <a:ext cx="228600" cy="2286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33" name="Isosceles Triangle 32"/>
            <p:cNvSpPr/>
            <p:nvPr/>
          </p:nvSpPr>
          <p:spPr>
            <a:xfrm>
              <a:off x="1143000" y="3048000"/>
              <a:ext cx="152400" cy="1524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4" name="Rounded Rectangle 33"/>
            <p:cNvSpPr/>
            <p:nvPr/>
          </p:nvSpPr>
          <p:spPr>
            <a:xfrm>
              <a:off x="914400" y="3352800"/>
              <a:ext cx="228600" cy="76200"/>
            </a:xfrm>
            <a:prstGeom prst="roundRect">
              <a:avLst/>
            </a:prstGeom>
            <a:solidFill>
              <a:srgbClr val="2801CF"/>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5" name="Rectangle 34"/>
            <p:cNvSpPr/>
            <p:nvPr/>
          </p:nvSpPr>
          <p:spPr>
            <a:xfrm>
              <a:off x="1295400" y="2895600"/>
              <a:ext cx="152400" cy="76200"/>
            </a:xfrm>
            <a:prstGeom prst="rect">
              <a:avLst/>
            </a:prstGeom>
            <a:solidFill>
              <a:srgbClr val="2801CF"/>
            </a:solidFill>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grpSp>
      <p:grpSp>
        <p:nvGrpSpPr>
          <p:cNvPr id="429062" name="Group 95"/>
          <p:cNvGrpSpPr>
            <a:grpSpLocks/>
          </p:cNvGrpSpPr>
          <p:nvPr/>
        </p:nvGrpSpPr>
        <p:grpSpPr bwMode="auto">
          <a:xfrm>
            <a:off x="685800" y="4419600"/>
            <a:ext cx="8077200" cy="1447800"/>
            <a:chOff x="685800" y="4419600"/>
            <a:chExt cx="8077200" cy="1447800"/>
          </a:xfrm>
        </p:grpSpPr>
        <p:cxnSp>
          <p:nvCxnSpPr>
            <p:cNvPr id="85" name="Straight Connector 84"/>
            <p:cNvCxnSpPr>
              <a:stCxn id="72" idx="5"/>
            </p:cNvCxnSpPr>
            <p:nvPr/>
          </p:nvCxnSpPr>
          <p:spPr>
            <a:xfrm flipV="1">
              <a:off x="2552700" y="4724400"/>
              <a:ext cx="5981700" cy="38100"/>
            </a:xfrm>
            <a:prstGeom prst="line">
              <a:avLst/>
            </a:prstGeom>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7848600" y="4495800"/>
              <a:ext cx="91440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t>DTL</a:t>
              </a:r>
            </a:p>
          </p:txBody>
        </p:sp>
        <p:sp>
          <p:nvSpPr>
            <p:cNvPr id="60" name="Rectangle 59"/>
            <p:cNvSpPr/>
            <p:nvPr/>
          </p:nvSpPr>
          <p:spPr>
            <a:xfrm>
              <a:off x="7772400" y="4648200"/>
              <a:ext cx="76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61" name="Rectangle 60"/>
            <p:cNvSpPr/>
            <p:nvPr/>
          </p:nvSpPr>
          <p:spPr>
            <a:xfrm>
              <a:off x="7620000" y="44196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65" name="Oval 64"/>
            <p:cNvSpPr/>
            <p:nvPr/>
          </p:nvSpPr>
          <p:spPr>
            <a:xfrm>
              <a:off x="5334000" y="4648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67" name="Rectangle 66"/>
            <p:cNvSpPr/>
            <p:nvPr/>
          </p:nvSpPr>
          <p:spPr>
            <a:xfrm>
              <a:off x="4800600" y="4648200"/>
              <a:ext cx="457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C</a:t>
              </a:r>
            </a:p>
          </p:txBody>
        </p:sp>
        <p:sp>
          <p:nvSpPr>
            <p:cNvPr id="70" name="Rectangle 69"/>
            <p:cNvSpPr/>
            <p:nvPr/>
          </p:nvSpPr>
          <p:spPr>
            <a:xfrm>
              <a:off x="6096000" y="4648200"/>
              <a:ext cx="10668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RFQ</a:t>
              </a:r>
            </a:p>
          </p:txBody>
        </p:sp>
        <p:sp>
          <p:nvSpPr>
            <p:cNvPr id="71" name="Rectangle 70"/>
            <p:cNvSpPr/>
            <p:nvPr/>
          </p:nvSpPr>
          <p:spPr>
            <a:xfrm>
              <a:off x="3962400" y="45720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72" name="Isosceles Triangle 71"/>
            <p:cNvSpPr/>
            <p:nvPr/>
          </p:nvSpPr>
          <p:spPr>
            <a:xfrm>
              <a:off x="2438400" y="4648200"/>
              <a:ext cx="152400" cy="2286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3" name="Rectangle 72"/>
            <p:cNvSpPr/>
            <p:nvPr/>
          </p:nvSpPr>
          <p:spPr>
            <a:xfrm>
              <a:off x="2057400" y="46482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74" name="Oval 73"/>
            <p:cNvSpPr/>
            <p:nvPr/>
          </p:nvSpPr>
          <p:spPr>
            <a:xfrm>
              <a:off x="1752600" y="4648200"/>
              <a:ext cx="228600" cy="3048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75" name="Oval 74"/>
            <p:cNvSpPr/>
            <p:nvPr/>
          </p:nvSpPr>
          <p:spPr>
            <a:xfrm>
              <a:off x="685800" y="5638800"/>
              <a:ext cx="228600" cy="2286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77" name="Rounded Rectangle 76"/>
            <p:cNvSpPr/>
            <p:nvPr/>
          </p:nvSpPr>
          <p:spPr>
            <a:xfrm>
              <a:off x="990600" y="5562600"/>
              <a:ext cx="228600" cy="76200"/>
            </a:xfrm>
            <a:prstGeom prst="roundRect">
              <a:avLst/>
            </a:prstGeom>
            <a:solidFill>
              <a:srgbClr val="2801CF"/>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80" name="Straight Connector 79"/>
            <p:cNvCxnSpPr/>
            <p:nvPr/>
          </p:nvCxnSpPr>
          <p:spPr>
            <a:xfrm rot="5400000" flipH="1" flipV="1">
              <a:off x="1295400" y="4419600"/>
              <a:ext cx="871538" cy="1633538"/>
            </a:xfrm>
            <a:prstGeom prst="line">
              <a:avLst/>
            </a:prstGeom>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7467600" y="46482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83" name="Rectangle 82"/>
            <p:cNvSpPr/>
            <p:nvPr/>
          </p:nvSpPr>
          <p:spPr>
            <a:xfrm>
              <a:off x="7239000" y="46482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86" name="Rectangle 85"/>
            <p:cNvSpPr/>
            <p:nvPr/>
          </p:nvSpPr>
          <p:spPr>
            <a:xfrm>
              <a:off x="5791200" y="45720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cxnSp>
          <p:nvCxnSpPr>
            <p:cNvPr id="90" name="Straight Connector 89"/>
            <p:cNvCxnSpPr>
              <a:stCxn id="74" idx="6"/>
              <a:endCxn id="72" idx="1"/>
            </p:cNvCxnSpPr>
            <p:nvPr/>
          </p:nvCxnSpPr>
          <p:spPr>
            <a:xfrm flipV="1">
              <a:off x="1981200" y="4762500"/>
              <a:ext cx="495300" cy="38100"/>
            </a:xfrm>
            <a:prstGeom prst="line">
              <a:avLst/>
            </a:prstGeom>
          </p:spPr>
          <p:style>
            <a:lnRef idx="1">
              <a:schemeClr val="accent1"/>
            </a:lnRef>
            <a:fillRef idx="0">
              <a:schemeClr val="accent1"/>
            </a:fillRef>
            <a:effectRef idx="0">
              <a:schemeClr val="accent1"/>
            </a:effectRef>
            <a:fontRef idx="minor">
              <a:schemeClr val="tx1"/>
            </a:fontRef>
          </p:style>
        </p:cxnSp>
        <p:sp>
          <p:nvSpPr>
            <p:cNvPr id="92" name="Rounded Rectangle 91"/>
            <p:cNvSpPr/>
            <p:nvPr/>
          </p:nvSpPr>
          <p:spPr>
            <a:xfrm>
              <a:off x="1524000" y="5181600"/>
              <a:ext cx="304800" cy="228600"/>
            </a:xfrm>
            <a:prstGeom prst="roundRect">
              <a:avLst/>
            </a:prstGeom>
            <a:solidFill>
              <a:srgbClr val="2801CF"/>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E</a:t>
              </a:r>
            </a:p>
          </p:txBody>
        </p:sp>
        <p:sp>
          <p:nvSpPr>
            <p:cNvPr id="93" name="Rounded Rectangle 92"/>
            <p:cNvSpPr/>
            <p:nvPr/>
          </p:nvSpPr>
          <p:spPr>
            <a:xfrm>
              <a:off x="2819400" y="4648200"/>
              <a:ext cx="304800" cy="152400"/>
            </a:xfrm>
            <a:prstGeom prst="roundRect">
              <a:avLst/>
            </a:prstGeom>
            <a:solidFill>
              <a:srgbClr val="2801CF"/>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E</a:t>
              </a:r>
            </a:p>
          </p:txBody>
        </p:sp>
        <p:sp>
          <p:nvSpPr>
            <p:cNvPr id="94" name="Rounded Rectangle 93"/>
            <p:cNvSpPr/>
            <p:nvPr/>
          </p:nvSpPr>
          <p:spPr>
            <a:xfrm>
              <a:off x="3352800" y="4572000"/>
              <a:ext cx="228600" cy="304800"/>
            </a:xfrm>
            <a:prstGeom prst="roundRect">
              <a:avLst/>
            </a:prstGeom>
            <a:solidFill>
              <a:srgbClr val="0070C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grpSp>
      <p:sp>
        <p:nvSpPr>
          <p:cNvPr id="429063" name="TextBox 94"/>
          <p:cNvSpPr txBox="1">
            <a:spLocks noChangeArrowheads="1"/>
          </p:cNvSpPr>
          <p:nvPr/>
        </p:nvSpPr>
        <p:spPr bwMode="auto">
          <a:xfrm>
            <a:off x="990600" y="3505200"/>
            <a:ext cx="1039813" cy="369888"/>
          </a:xfrm>
          <a:prstGeom prst="rect">
            <a:avLst/>
          </a:prstGeom>
          <a:noFill/>
          <a:ln w="9525">
            <a:noFill/>
            <a:miter lim="800000"/>
            <a:headEnd/>
            <a:tailEnd/>
          </a:ln>
        </p:spPr>
        <p:txBody>
          <a:bodyPr wrap="none">
            <a:spAutoFit/>
          </a:bodyPr>
          <a:lstStyle/>
          <a:p>
            <a:r>
              <a:rPr lang="en-US" sz="1800">
                <a:latin typeface="Calibri" pitchFamily="34" charset="0"/>
              </a:rPr>
              <a:t>Polarized</a:t>
            </a:r>
          </a:p>
        </p:txBody>
      </p:sp>
      <p:cxnSp>
        <p:nvCxnSpPr>
          <p:cNvPr id="429064" name="Straight Arrow Connector 97"/>
          <p:cNvCxnSpPr>
            <a:cxnSpLocks noChangeShapeType="1"/>
          </p:cNvCxnSpPr>
          <p:nvPr/>
        </p:nvCxnSpPr>
        <p:spPr bwMode="auto">
          <a:xfrm>
            <a:off x="3048000" y="1981200"/>
            <a:ext cx="4724400" cy="1588"/>
          </a:xfrm>
          <a:prstGeom prst="straightConnector1">
            <a:avLst/>
          </a:prstGeom>
          <a:noFill/>
          <a:ln w="19050" algn="ctr">
            <a:solidFill>
              <a:srgbClr val="4A7EBB"/>
            </a:solidFill>
            <a:round/>
            <a:headEnd type="arrow" w="med" len="med"/>
            <a:tailEnd type="arrow" w="med" len="med"/>
          </a:ln>
        </p:spPr>
      </p:cxnSp>
      <p:sp>
        <p:nvSpPr>
          <p:cNvPr id="429065" name="TextBox 99"/>
          <p:cNvSpPr txBox="1">
            <a:spLocks noChangeArrowheads="1"/>
          </p:cNvSpPr>
          <p:nvPr/>
        </p:nvSpPr>
        <p:spPr bwMode="auto">
          <a:xfrm>
            <a:off x="5410200" y="1600200"/>
            <a:ext cx="538163" cy="369888"/>
          </a:xfrm>
          <a:prstGeom prst="rect">
            <a:avLst/>
          </a:prstGeom>
          <a:noFill/>
          <a:ln w="9525">
            <a:noFill/>
            <a:miter lim="800000"/>
            <a:headEnd/>
            <a:tailEnd/>
          </a:ln>
        </p:spPr>
        <p:txBody>
          <a:bodyPr wrap="none">
            <a:spAutoFit/>
          </a:bodyPr>
          <a:lstStyle/>
          <a:p>
            <a:r>
              <a:rPr lang="en-US" sz="1800">
                <a:latin typeface="Calibri" pitchFamily="34" charset="0"/>
              </a:rPr>
              <a:t>7 m</a:t>
            </a:r>
          </a:p>
        </p:txBody>
      </p:sp>
      <p:cxnSp>
        <p:nvCxnSpPr>
          <p:cNvPr id="429066" name="Straight Arrow Connector 101"/>
          <p:cNvCxnSpPr>
            <a:cxnSpLocks noChangeShapeType="1"/>
          </p:cNvCxnSpPr>
          <p:nvPr/>
        </p:nvCxnSpPr>
        <p:spPr bwMode="auto">
          <a:xfrm>
            <a:off x="7162800" y="4191000"/>
            <a:ext cx="685800" cy="1588"/>
          </a:xfrm>
          <a:prstGeom prst="straightConnector1">
            <a:avLst/>
          </a:prstGeom>
          <a:noFill/>
          <a:ln w="19050" algn="ctr">
            <a:solidFill>
              <a:srgbClr val="4A7EBB"/>
            </a:solidFill>
            <a:round/>
            <a:headEnd type="arrow" w="med" len="med"/>
            <a:tailEnd type="arrow" w="med" len="med"/>
          </a:ln>
        </p:spPr>
      </p:cxnSp>
      <p:sp>
        <p:nvSpPr>
          <p:cNvPr id="429067" name="TextBox 103"/>
          <p:cNvSpPr txBox="1">
            <a:spLocks noChangeArrowheads="1"/>
          </p:cNvSpPr>
          <p:nvPr/>
        </p:nvSpPr>
        <p:spPr bwMode="auto">
          <a:xfrm>
            <a:off x="7239000" y="3733800"/>
            <a:ext cx="714375" cy="369888"/>
          </a:xfrm>
          <a:prstGeom prst="rect">
            <a:avLst/>
          </a:prstGeom>
          <a:noFill/>
          <a:ln w="9525">
            <a:noFill/>
            <a:miter lim="800000"/>
            <a:headEnd/>
            <a:tailEnd/>
          </a:ln>
        </p:spPr>
        <p:txBody>
          <a:bodyPr wrap="none">
            <a:spAutoFit/>
          </a:bodyPr>
          <a:lstStyle/>
          <a:p>
            <a:r>
              <a:rPr lang="en-US" sz="1800">
                <a:latin typeface="Calibri" pitchFamily="34" charset="0"/>
              </a:rPr>
              <a:t>0.7 m</a:t>
            </a:r>
          </a:p>
        </p:txBody>
      </p:sp>
      <p:sp>
        <p:nvSpPr>
          <p:cNvPr id="105" name="Rounded Rectangle 104"/>
          <p:cNvSpPr/>
          <p:nvPr/>
        </p:nvSpPr>
        <p:spPr>
          <a:xfrm>
            <a:off x="381000" y="6096000"/>
            <a:ext cx="228600" cy="304800"/>
          </a:xfrm>
          <a:prstGeom prst="roundRect">
            <a:avLst/>
          </a:prstGeom>
          <a:solidFill>
            <a:srgbClr val="0070C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429069" name="TextBox 105"/>
          <p:cNvSpPr txBox="1">
            <a:spLocks noChangeArrowheads="1"/>
          </p:cNvSpPr>
          <p:nvPr/>
        </p:nvSpPr>
        <p:spPr bwMode="auto">
          <a:xfrm>
            <a:off x="609600" y="6096000"/>
            <a:ext cx="1308100" cy="369888"/>
          </a:xfrm>
          <a:prstGeom prst="rect">
            <a:avLst/>
          </a:prstGeom>
          <a:noFill/>
          <a:ln w="9525">
            <a:noFill/>
            <a:miter lim="800000"/>
            <a:headEnd/>
            <a:tailEnd/>
          </a:ln>
        </p:spPr>
        <p:txBody>
          <a:bodyPr wrap="none">
            <a:spAutoFit/>
          </a:bodyPr>
          <a:lstStyle/>
          <a:p>
            <a:r>
              <a:rPr lang="en-US" sz="1800">
                <a:latin typeface="Calibri" pitchFamily="34" charset="0"/>
              </a:rPr>
              <a:t>Quadrupole</a:t>
            </a:r>
          </a:p>
        </p:txBody>
      </p:sp>
      <p:sp>
        <p:nvSpPr>
          <p:cNvPr id="107" name="Rectangle 106"/>
          <p:cNvSpPr/>
          <p:nvPr/>
        </p:nvSpPr>
        <p:spPr>
          <a:xfrm>
            <a:off x="1828800" y="59436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429071" name="TextBox 107"/>
          <p:cNvSpPr txBox="1">
            <a:spLocks noChangeArrowheads="1"/>
          </p:cNvSpPr>
          <p:nvPr/>
        </p:nvSpPr>
        <p:spPr bwMode="auto">
          <a:xfrm>
            <a:off x="1981200" y="6096000"/>
            <a:ext cx="968375" cy="369888"/>
          </a:xfrm>
          <a:prstGeom prst="rect">
            <a:avLst/>
          </a:prstGeom>
          <a:noFill/>
          <a:ln w="9525">
            <a:noFill/>
            <a:miter lim="800000"/>
            <a:headEnd/>
            <a:tailEnd/>
          </a:ln>
        </p:spPr>
        <p:txBody>
          <a:bodyPr wrap="none">
            <a:spAutoFit/>
          </a:bodyPr>
          <a:lstStyle/>
          <a:p>
            <a:r>
              <a:rPr lang="en-US" sz="1800">
                <a:latin typeface="Calibri" pitchFamily="34" charset="0"/>
              </a:rPr>
              <a:t>Buncher</a:t>
            </a:r>
          </a:p>
        </p:txBody>
      </p:sp>
      <p:sp>
        <p:nvSpPr>
          <p:cNvPr id="109" name="Rectangle 108"/>
          <p:cNvSpPr/>
          <p:nvPr/>
        </p:nvSpPr>
        <p:spPr>
          <a:xfrm>
            <a:off x="2895600" y="60960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429073" name="TextBox 109"/>
          <p:cNvSpPr txBox="1">
            <a:spLocks noChangeArrowheads="1"/>
          </p:cNvSpPr>
          <p:nvPr/>
        </p:nvSpPr>
        <p:spPr bwMode="auto">
          <a:xfrm>
            <a:off x="3200400" y="6096000"/>
            <a:ext cx="998538" cy="369888"/>
          </a:xfrm>
          <a:prstGeom prst="rect">
            <a:avLst/>
          </a:prstGeom>
          <a:noFill/>
          <a:ln w="9525">
            <a:noFill/>
            <a:miter lim="800000"/>
            <a:headEnd/>
            <a:tailEnd/>
          </a:ln>
        </p:spPr>
        <p:txBody>
          <a:bodyPr wrap="none">
            <a:spAutoFit/>
          </a:bodyPr>
          <a:lstStyle/>
          <a:p>
            <a:r>
              <a:rPr lang="en-US" sz="1800">
                <a:latin typeface="Calibri" pitchFamily="34" charset="0"/>
              </a:rPr>
              <a:t>Solenoid</a:t>
            </a:r>
          </a:p>
        </p:txBody>
      </p:sp>
      <p:sp>
        <p:nvSpPr>
          <p:cNvPr id="111" name="Rectangle 110"/>
          <p:cNvSpPr/>
          <p:nvPr/>
        </p:nvSpPr>
        <p:spPr>
          <a:xfrm>
            <a:off x="4191000" y="6172200"/>
            <a:ext cx="457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C</a:t>
            </a:r>
          </a:p>
        </p:txBody>
      </p:sp>
      <p:sp>
        <p:nvSpPr>
          <p:cNvPr id="429075" name="TextBox 111"/>
          <p:cNvSpPr txBox="1">
            <a:spLocks noChangeArrowheads="1"/>
          </p:cNvSpPr>
          <p:nvPr/>
        </p:nvSpPr>
        <p:spPr bwMode="auto">
          <a:xfrm>
            <a:off x="4724400" y="6096000"/>
            <a:ext cx="990600" cy="369888"/>
          </a:xfrm>
          <a:prstGeom prst="rect">
            <a:avLst/>
          </a:prstGeom>
          <a:noFill/>
          <a:ln w="9525">
            <a:noFill/>
            <a:miter lim="800000"/>
            <a:headEnd/>
            <a:tailEnd/>
          </a:ln>
        </p:spPr>
        <p:txBody>
          <a:bodyPr wrap="none">
            <a:spAutoFit/>
          </a:bodyPr>
          <a:lstStyle/>
          <a:p>
            <a:r>
              <a:rPr lang="en-US" sz="1800">
                <a:latin typeface="Calibri" pitchFamily="34" charset="0"/>
              </a:rPr>
              <a:t>Chopper</a:t>
            </a:r>
          </a:p>
        </p:txBody>
      </p:sp>
      <p:sp>
        <p:nvSpPr>
          <p:cNvPr id="113" name="Oval 112"/>
          <p:cNvSpPr/>
          <p:nvPr/>
        </p:nvSpPr>
        <p:spPr>
          <a:xfrm>
            <a:off x="5638800" y="6172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429077" name="TextBox 113"/>
          <p:cNvSpPr txBox="1">
            <a:spLocks noChangeArrowheads="1"/>
          </p:cNvSpPr>
          <p:nvPr/>
        </p:nvSpPr>
        <p:spPr bwMode="auto">
          <a:xfrm>
            <a:off x="5943600" y="6096000"/>
            <a:ext cx="1196975" cy="369888"/>
          </a:xfrm>
          <a:prstGeom prst="rect">
            <a:avLst/>
          </a:prstGeom>
          <a:noFill/>
          <a:ln w="9525">
            <a:noFill/>
            <a:miter lim="800000"/>
            <a:headEnd/>
            <a:tailEnd/>
          </a:ln>
        </p:spPr>
        <p:txBody>
          <a:bodyPr wrap="none">
            <a:spAutoFit/>
          </a:bodyPr>
          <a:lstStyle/>
          <a:p>
            <a:r>
              <a:rPr lang="en-US" sz="1800">
                <a:latin typeface="Calibri" pitchFamily="34" charset="0"/>
              </a:rPr>
              <a:t>Beam Stop</a:t>
            </a:r>
          </a:p>
        </p:txBody>
      </p:sp>
      <p:sp>
        <p:nvSpPr>
          <p:cNvPr id="115" name="Rounded Rectangle 114"/>
          <p:cNvSpPr/>
          <p:nvPr/>
        </p:nvSpPr>
        <p:spPr>
          <a:xfrm>
            <a:off x="7162800" y="6172200"/>
            <a:ext cx="304800" cy="152400"/>
          </a:xfrm>
          <a:prstGeom prst="roundRect">
            <a:avLst/>
          </a:prstGeom>
          <a:solidFill>
            <a:srgbClr val="2801CF"/>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E</a:t>
            </a:r>
          </a:p>
        </p:txBody>
      </p:sp>
      <p:sp>
        <p:nvSpPr>
          <p:cNvPr id="429079" name="TextBox 115"/>
          <p:cNvSpPr txBox="1">
            <a:spLocks noChangeArrowheads="1"/>
          </p:cNvSpPr>
          <p:nvPr/>
        </p:nvSpPr>
        <p:spPr bwMode="auto">
          <a:xfrm>
            <a:off x="7543800" y="6096000"/>
            <a:ext cx="930275" cy="369888"/>
          </a:xfrm>
          <a:prstGeom prst="rect">
            <a:avLst/>
          </a:prstGeom>
          <a:noFill/>
          <a:ln w="9525">
            <a:noFill/>
            <a:miter lim="800000"/>
            <a:headEnd/>
            <a:tailEnd/>
          </a:ln>
        </p:spPr>
        <p:txBody>
          <a:bodyPr wrap="none">
            <a:spAutoFit/>
          </a:bodyPr>
          <a:lstStyle/>
          <a:p>
            <a:r>
              <a:rPr lang="en-US" sz="1800">
                <a:latin typeface="Calibri" pitchFamily="34" charset="0"/>
              </a:rPr>
              <a:t>ES  Lens</a:t>
            </a:r>
          </a:p>
        </p:txBody>
      </p:sp>
      <p:sp>
        <p:nvSpPr>
          <p:cNvPr id="429080" name="Text Box 66"/>
          <p:cNvSpPr txBox="1">
            <a:spLocks noChangeArrowheads="1"/>
          </p:cNvSpPr>
          <p:nvPr/>
        </p:nvSpPr>
        <p:spPr bwMode="auto">
          <a:xfrm>
            <a:off x="2498725" y="3313113"/>
            <a:ext cx="4070350" cy="366712"/>
          </a:xfrm>
          <a:prstGeom prst="rect">
            <a:avLst/>
          </a:prstGeom>
          <a:noFill/>
          <a:ln w="9525">
            <a:noFill/>
            <a:miter lim="800000"/>
            <a:headEnd/>
            <a:tailEnd/>
          </a:ln>
        </p:spPr>
        <p:txBody>
          <a:bodyPr wrap="none">
            <a:spAutoFit/>
          </a:bodyPr>
          <a:lstStyle/>
          <a:p>
            <a:r>
              <a:rPr lang="en-US" sz="1800">
                <a:solidFill>
                  <a:schemeClr val="folHlink"/>
                </a:solidFill>
              </a:rPr>
              <a:t>Reduced MEBT length by 90% meters</a:t>
            </a:r>
          </a:p>
        </p:txBody>
      </p:sp>
      <p:sp>
        <p:nvSpPr>
          <p:cNvPr id="429081" name="Text Box 67"/>
          <p:cNvSpPr txBox="1">
            <a:spLocks noChangeArrowheads="1"/>
          </p:cNvSpPr>
          <p:nvPr/>
        </p:nvSpPr>
        <p:spPr bwMode="auto">
          <a:xfrm>
            <a:off x="6613525" y="1487488"/>
            <a:ext cx="1303338" cy="457200"/>
          </a:xfrm>
          <a:prstGeom prst="rect">
            <a:avLst/>
          </a:prstGeom>
          <a:noFill/>
          <a:ln w="9525">
            <a:noFill/>
            <a:miter lim="800000"/>
            <a:headEnd/>
            <a:tailEnd/>
          </a:ln>
        </p:spPr>
        <p:txBody>
          <a:bodyPr wrap="none">
            <a:spAutoFit/>
          </a:bodyPr>
          <a:lstStyle/>
          <a:p>
            <a:r>
              <a:rPr lang="en-US"/>
              <a:t>750 keV</a:t>
            </a:r>
          </a:p>
        </p:txBody>
      </p:sp>
      <p:sp>
        <p:nvSpPr>
          <p:cNvPr id="429082" name="Line 68"/>
          <p:cNvSpPr>
            <a:spLocks noChangeShapeType="1"/>
          </p:cNvSpPr>
          <p:nvPr/>
        </p:nvSpPr>
        <p:spPr bwMode="auto">
          <a:xfrm>
            <a:off x="533400" y="1752600"/>
            <a:ext cx="1219200" cy="0"/>
          </a:xfrm>
          <a:prstGeom prst="line">
            <a:avLst/>
          </a:prstGeom>
          <a:noFill/>
          <a:ln w="19050">
            <a:solidFill>
              <a:schemeClr val="tx1"/>
            </a:solidFill>
            <a:round/>
            <a:headEnd type="triangle" w="med" len="med"/>
            <a:tailEnd type="triangle" w="med" len="med"/>
          </a:ln>
        </p:spPr>
        <p:txBody>
          <a:bodyPr/>
          <a:lstStyle/>
          <a:p>
            <a:endParaRPr lang="en-US"/>
          </a:p>
        </p:txBody>
      </p:sp>
      <p:sp>
        <p:nvSpPr>
          <p:cNvPr id="429083" name="Text Box 69"/>
          <p:cNvSpPr txBox="1">
            <a:spLocks noChangeArrowheads="1"/>
          </p:cNvSpPr>
          <p:nvPr/>
        </p:nvSpPr>
        <p:spPr bwMode="auto">
          <a:xfrm>
            <a:off x="822325" y="1258888"/>
            <a:ext cx="1133475" cy="457200"/>
          </a:xfrm>
          <a:prstGeom prst="rect">
            <a:avLst/>
          </a:prstGeom>
          <a:noFill/>
          <a:ln w="9525">
            <a:noFill/>
            <a:miter lim="800000"/>
            <a:headEnd/>
            <a:tailEnd/>
          </a:ln>
        </p:spPr>
        <p:txBody>
          <a:bodyPr wrap="none">
            <a:spAutoFit/>
          </a:bodyPr>
          <a:lstStyle/>
          <a:p>
            <a:r>
              <a:rPr lang="en-US"/>
              <a:t>35 keV</a:t>
            </a:r>
          </a:p>
        </p:txBody>
      </p:sp>
      <p:sp>
        <p:nvSpPr>
          <p:cNvPr id="429084" name="Line 70"/>
          <p:cNvSpPr>
            <a:spLocks noChangeShapeType="1"/>
          </p:cNvSpPr>
          <p:nvPr/>
        </p:nvSpPr>
        <p:spPr bwMode="auto">
          <a:xfrm>
            <a:off x="1828800" y="4191000"/>
            <a:ext cx="4191000" cy="0"/>
          </a:xfrm>
          <a:prstGeom prst="line">
            <a:avLst/>
          </a:prstGeom>
          <a:noFill/>
          <a:ln w="28575">
            <a:solidFill>
              <a:schemeClr val="tx1"/>
            </a:solidFill>
            <a:round/>
            <a:headEnd type="triangle" w="med" len="med"/>
            <a:tailEnd type="triangle" w="med" len="med"/>
          </a:ln>
        </p:spPr>
        <p:txBody>
          <a:bodyPr/>
          <a:lstStyle/>
          <a:p>
            <a:endParaRPr lang="en-US"/>
          </a:p>
        </p:txBody>
      </p:sp>
      <p:sp>
        <p:nvSpPr>
          <p:cNvPr id="429085" name="Text Box 71"/>
          <p:cNvSpPr txBox="1">
            <a:spLocks noChangeArrowheads="1"/>
          </p:cNvSpPr>
          <p:nvPr/>
        </p:nvSpPr>
        <p:spPr bwMode="auto">
          <a:xfrm>
            <a:off x="3260725" y="3773488"/>
            <a:ext cx="1133475" cy="457200"/>
          </a:xfrm>
          <a:prstGeom prst="rect">
            <a:avLst/>
          </a:prstGeom>
          <a:noFill/>
          <a:ln w="9525">
            <a:noFill/>
            <a:miter lim="800000"/>
            <a:headEnd/>
            <a:tailEnd/>
          </a:ln>
        </p:spPr>
        <p:txBody>
          <a:bodyPr wrap="none">
            <a:spAutoFit/>
          </a:bodyPr>
          <a:lstStyle/>
          <a:p>
            <a:r>
              <a:rPr lang="en-US"/>
              <a:t>35 keV</a:t>
            </a:r>
          </a:p>
        </p:txBody>
      </p:sp>
      <p:sp>
        <p:nvSpPr>
          <p:cNvPr id="429086" name="Text Box 72"/>
          <p:cNvSpPr txBox="1">
            <a:spLocks noChangeArrowheads="1"/>
          </p:cNvSpPr>
          <p:nvPr/>
        </p:nvSpPr>
        <p:spPr bwMode="auto">
          <a:xfrm>
            <a:off x="7146925" y="3316288"/>
            <a:ext cx="1303338" cy="457200"/>
          </a:xfrm>
          <a:prstGeom prst="rect">
            <a:avLst/>
          </a:prstGeom>
          <a:noFill/>
          <a:ln w="9525">
            <a:noFill/>
            <a:miter lim="800000"/>
            <a:headEnd/>
            <a:tailEnd/>
          </a:ln>
        </p:spPr>
        <p:txBody>
          <a:bodyPr wrap="none">
            <a:spAutoFit/>
          </a:bodyPr>
          <a:lstStyle/>
          <a:p>
            <a:r>
              <a:rPr lang="en-US"/>
              <a:t>750 keV</a:t>
            </a:r>
          </a:p>
        </p:txBody>
      </p:sp>
      <p:sp>
        <p:nvSpPr>
          <p:cNvPr id="429087" name="Text Box 73"/>
          <p:cNvSpPr txBox="1">
            <a:spLocks noChangeArrowheads="1"/>
          </p:cNvSpPr>
          <p:nvPr/>
        </p:nvSpPr>
        <p:spPr bwMode="auto">
          <a:xfrm>
            <a:off x="746125" y="1716088"/>
            <a:ext cx="625475" cy="457200"/>
          </a:xfrm>
          <a:prstGeom prst="rect">
            <a:avLst/>
          </a:prstGeom>
          <a:noFill/>
          <a:ln w="9525">
            <a:noFill/>
            <a:miter lim="800000"/>
            <a:headEnd/>
            <a:tailEnd/>
          </a:ln>
        </p:spPr>
        <p:txBody>
          <a:bodyPr wrap="none">
            <a:spAutoFit/>
          </a:bodyPr>
          <a:lstStyle/>
          <a:p>
            <a:r>
              <a:rPr lang="en-US"/>
              <a:t>DC</a:t>
            </a:r>
          </a:p>
        </p:txBody>
      </p:sp>
      <p:sp>
        <p:nvSpPr>
          <p:cNvPr id="429088" name="Line 75"/>
          <p:cNvSpPr>
            <a:spLocks noChangeShapeType="1"/>
          </p:cNvSpPr>
          <p:nvPr/>
        </p:nvSpPr>
        <p:spPr bwMode="auto">
          <a:xfrm>
            <a:off x="3048000" y="2667000"/>
            <a:ext cx="4038600" cy="1905000"/>
          </a:xfrm>
          <a:prstGeom prst="line">
            <a:avLst/>
          </a:prstGeom>
          <a:noFill/>
          <a:ln w="19050">
            <a:solidFill>
              <a:srgbClr val="2801CF"/>
            </a:solidFill>
            <a:round/>
            <a:headEnd/>
            <a:tailEnd type="triangle" w="med" len="med"/>
          </a:ln>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06390-B4E9-71EF-FD02-15615EBB1487}"/>
              </a:ext>
            </a:extLst>
          </p:cNvPr>
          <p:cNvSpPr>
            <a:spLocks noGrp="1"/>
          </p:cNvSpPr>
          <p:nvPr>
            <p:ph type="title"/>
          </p:nvPr>
        </p:nvSpPr>
        <p:spPr/>
        <p:txBody>
          <a:bodyPr/>
          <a:lstStyle/>
          <a:p>
            <a:r>
              <a:rPr lang="en-US" dirty="0"/>
              <a:t>Outlines</a:t>
            </a:r>
          </a:p>
        </p:txBody>
      </p:sp>
      <p:sp>
        <p:nvSpPr>
          <p:cNvPr id="3" name="Content Placeholder 2">
            <a:extLst>
              <a:ext uri="{FF2B5EF4-FFF2-40B4-BE49-F238E27FC236}">
                <a16:creationId xmlns:a16="http://schemas.microsoft.com/office/drawing/2014/main" id="{1AC37F4B-6CF8-DC97-4AAD-26E5E9ED8C7B}"/>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US" dirty="0"/>
              <a:t>Introduction </a:t>
            </a:r>
          </a:p>
          <a:p>
            <a:pPr marL="342900" indent="-342900">
              <a:buFont typeface="Arial" panose="020B0604020202020204" pitchFamily="34" charset="0"/>
              <a:buChar char="•"/>
            </a:pPr>
            <a:r>
              <a:rPr lang="en-US" dirty="0"/>
              <a:t>Linac upgrade history </a:t>
            </a:r>
          </a:p>
          <a:p>
            <a:pPr marL="342900" indent="-342900">
              <a:buFont typeface="Arial" panose="020B0604020202020204" pitchFamily="34" charset="0"/>
              <a:buChar char="•"/>
            </a:pPr>
            <a:r>
              <a:rPr lang="en-US" dirty="0"/>
              <a:t>Replacement of </a:t>
            </a:r>
            <a:r>
              <a:rPr lang="en-US" b="1" dirty="0">
                <a:latin typeface="Calibri" pitchFamily="34" charset="0"/>
              </a:rPr>
              <a:t>Cockcroft-Walton</a:t>
            </a:r>
            <a:r>
              <a:rPr lang="en-US" dirty="0"/>
              <a:t> to RFQ</a:t>
            </a:r>
          </a:p>
          <a:p>
            <a:pPr marL="342900" indent="-342900">
              <a:buFont typeface="Arial" panose="020B0604020202020204" pitchFamily="34" charset="0"/>
              <a:buChar char="•"/>
            </a:pPr>
            <a:r>
              <a:rPr lang="en-US" dirty="0"/>
              <a:t>Reconfiguration of LEBT and MEBT</a:t>
            </a:r>
          </a:p>
          <a:p>
            <a:pPr marL="342900" indent="-342900">
              <a:buFont typeface="Arial" panose="020B0604020202020204" pitchFamily="34" charset="0"/>
              <a:buChar char="•"/>
            </a:pPr>
            <a:r>
              <a:rPr lang="en-US" dirty="0"/>
              <a:t>LIUP1</a:t>
            </a:r>
          </a:p>
          <a:p>
            <a:pPr marL="342900" indent="-342900">
              <a:buFont typeface="Arial" panose="020B0604020202020204" pitchFamily="34" charset="0"/>
              <a:buChar char="•"/>
            </a:pPr>
            <a:r>
              <a:rPr lang="en-US" dirty="0"/>
              <a:t>Raster upgrade</a:t>
            </a:r>
          </a:p>
          <a:p>
            <a:pPr marL="342900" indent="-342900">
              <a:buFont typeface="Arial" panose="020B0604020202020204" pitchFamily="34" charset="0"/>
              <a:buChar char="•"/>
            </a:pPr>
            <a:r>
              <a:rPr lang="en-US" dirty="0"/>
              <a:t>Beam Loss monitor </a:t>
            </a:r>
          </a:p>
          <a:p>
            <a:pPr marL="342900" indent="-342900">
              <a:buFont typeface="Arial" panose="020B0604020202020204" pitchFamily="34" charset="0"/>
              <a:buChar char="•"/>
            </a:pPr>
            <a:r>
              <a:rPr lang="en-US" dirty="0"/>
              <a:t>Source and LEBT Upgrade</a:t>
            </a:r>
          </a:p>
          <a:p>
            <a:pPr marL="342900" indent="-342900">
              <a:buFont typeface="Arial" panose="020B0604020202020204" pitchFamily="34" charset="0"/>
              <a:buChar char="•"/>
            </a:pPr>
            <a:r>
              <a:rPr lang="en-US" dirty="0"/>
              <a:t>Conclusion </a:t>
            </a:r>
          </a:p>
          <a:p>
            <a:pPr marL="0" indent="0"/>
            <a:r>
              <a:rPr lang="en-US" dirty="0"/>
              <a:t> </a:t>
            </a:r>
          </a:p>
          <a:p>
            <a:endParaRPr lang="en-US" dirty="0"/>
          </a:p>
        </p:txBody>
      </p:sp>
      <p:sp>
        <p:nvSpPr>
          <p:cNvPr id="4" name="Slide Number Placeholder 3">
            <a:extLst>
              <a:ext uri="{FF2B5EF4-FFF2-40B4-BE49-F238E27FC236}">
                <a16:creationId xmlns:a16="http://schemas.microsoft.com/office/drawing/2014/main" id="{082B07B9-9F5C-14E1-AFE3-CBC508BE78ED}"/>
              </a:ext>
            </a:extLst>
          </p:cNvPr>
          <p:cNvSpPr>
            <a:spLocks noGrp="1"/>
          </p:cNvSpPr>
          <p:nvPr>
            <p:ph type="sldNum" sz="quarter" idx="4"/>
          </p:nvPr>
        </p:nvSpPr>
        <p:spPr/>
        <p:txBody>
          <a:bodyPr/>
          <a:lstStyle/>
          <a:p>
            <a:fld id="{933A556B-7C63-244D-9B7C-B0EA8042B330}" type="slidenum">
              <a:rPr lang="en-US" smtClean="0"/>
              <a:pPr/>
              <a:t>2</a:t>
            </a:fld>
            <a:endParaRPr lang="en-US" sz="750" dirty="0"/>
          </a:p>
        </p:txBody>
      </p:sp>
    </p:spTree>
    <p:extLst>
      <p:ext uri="{BB962C8B-B14F-4D97-AF65-F5344CB8AC3E}">
        <p14:creationId xmlns:p14="http://schemas.microsoft.com/office/powerpoint/2010/main" val="1907456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Title 2"/>
          <p:cNvSpPr>
            <a:spLocks noGrp="1"/>
          </p:cNvSpPr>
          <p:nvPr>
            <p:ph type="title"/>
          </p:nvPr>
        </p:nvSpPr>
        <p:spPr/>
        <p:txBody>
          <a:bodyPr/>
          <a:lstStyle/>
          <a:p>
            <a:pPr eaLnBrk="1" hangingPunct="1"/>
            <a:r>
              <a:rPr lang="en-US" dirty="0"/>
              <a:t>Changes in 2009 at BNL</a:t>
            </a:r>
          </a:p>
        </p:txBody>
      </p:sp>
      <p:sp>
        <p:nvSpPr>
          <p:cNvPr id="431106" name="Subtitle 1"/>
          <p:cNvSpPr>
            <a:spLocks noGrp="1"/>
          </p:cNvSpPr>
          <p:nvPr>
            <p:ph idx="1"/>
          </p:nvPr>
        </p:nvSpPr>
        <p:spPr>
          <a:xfrm>
            <a:off x="428625" y="1752600"/>
            <a:ext cx="7772400" cy="5105400"/>
          </a:xfrm>
        </p:spPr>
        <p:txBody>
          <a:bodyPr>
            <a:normAutofit/>
          </a:bodyPr>
          <a:lstStyle/>
          <a:p>
            <a:pPr eaLnBrk="1" hangingPunct="1"/>
            <a:r>
              <a:rPr lang="en-US" sz="2000" dirty="0"/>
              <a:t>MEBT was changed from 7 meters to 0.7 meters</a:t>
            </a:r>
          </a:p>
          <a:p>
            <a:pPr eaLnBrk="1" hangingPunct="1"/>
            <a:r>
              <a:rPr lang="en-US" sz="2000" dirty="0"/>
              <a:t>LEBT was changed from 1 to 4 meters </a:t>
            </a:r>
          </a:p>
          <a:p>
            <a:pPr eaLnBrk="1" hangingPunct="1">
              <a:buFont typeface="Arial" charset="0"/>
              <a:buNone/>
            </a:pPr>
            <a:r>
              <a:rPr lang="en-US" sz="2000" dirty="0"/>
              <a:t>    -</a:t>
            </a:r>
            <a:r>
              <a:rPr lang="en-US" sz="2000" dirty="0">
                <a:solidFill>
                  <a:schemeClr val="folHlink"/>
                </a:solidFill>
              </a:rPr>
              <a:t>Emittance for polarized H- was reduced by factor of two</a:t>
            </a:r>
          </a:p>
          <a:p>
            <a:pPr eaLnBrk="1" hangingPunct="1">
              <a:buFont typeface="Arial" charset="0"/>
              <a:buNone/>
            </a:pPr>
            <a:r>
              <a:rPr lang="en-US" sz="2000" dirty="0">
                <a:solidFill>
                  <a:schemeClr val="folHlink"/>
                </a:solidFill>
              </a:rPr>
              <a:t>     -Higher Transmission through LINAC</a:t>
            </a:r>
          </a:p>
          <a:p>
            <a:pPr eaLnBrk="1" hangingPunct="1">
              <a:buFont typeface="Arial" charset="0"/>
              <a:buNone/>
            </a:pPr>
            <a:r>
              <a:rPr lang="en-US" sz="2000" dirty="0">
                <a:solidFill>
                  <a:schemeClr val="folHlink"/>
                </a:solidFill>
              </a:rPr>
              <a:t>     -Much lower radiation through out the linac</a:t>
            </a:r>
          </a:p>
          <a:p>
            <a:pPr eaLnBrk="1" hangingPunct="1">
              <a:buFont typeface="Arial" charset="0"/>
              <a:buNone/>
            </a:pPr>
            <a:r>
              <a:rPr lang="en-US" sz="2000" dirty="0">
                <a:solidFill>
                  <a:schemeClr val="folHlink"/>
                </a:solidFill>
              </a:rPr>
              <a:t>     -Lower Transmission through RFQ</a:t>
            </a:r>
            <a:r>
              <a:rPr lang="en-US" sz="2000" dirty="0"/>
              <a:t> </a:t>
            </a:r>
          </a:p>
          <a:p>
            <a:pPr eaLnBrk="1" hangingPunct="1">
              <a:buFont typeface="Arial" charset="0"/>
              <a:buNone/>
            </a:pPr>
            <a:r>
              <a:rPr lang="en-US" sz="2000" dirty="0"/>
              <a:t>      </a:t>
            </a:r>
            <a:r>
              <a:rPr lang="en-US" sz="2000" dirty="0">
                <a:solidFill>
                  <a:schemeClr val="folHlink"/>
                </a:solidFill>
              </a:rPr>
              <a:t>LEBT was too long and more Buncher needed more rf power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Title 1"/>
          <p:cNvSpPr>
            <a:spLocks noGrp="1"/>
          </p:cNvSpPr>
          <p:nvPr>
            <p:ph type="title"/>
          </p:nvPr>
        </p:nvSpPr>
        <p:spPr/>
        <p:txBody>
          <a:bodyPr/>
          <a:lstStyle/>
          <a:p>
            <a:pPr eaLnBrk="1" hangingPunct="1"/>
            <a:r>
              <a:rPr lang="en-US" dirty="0"/>
              <a:t>Changes in 2010 at BNL</a:t>
            </a:r>
          </a:p>
        </p:txBody>
      </p:sp>
      <p:sp>
        <p:nvSpPr>
          <p:cNvPr id="433154" name="Content Placeholder 2"/>
          <p:cNvSpPr>
            <a:spLocks noGrp="1"/>
          </p:cNvSpPr>
          <p:nvPr>
            <p:ph idx="1"/>
          </p:nvPr>
        </p:nvSpPr>
        <p:spPr/>
        <p:txBody>
          <a:bodyPr/>
          <a:lstStyle/>
          <a:p>
            <a:pPr eaLnBrk="1" hangingPunct="1">
              <a:buFont typeface="Arial" charset="0"/>
              <a:buNone/>
            </a:pPr>
            <a:endParaRPr lang="en-US"/>
          </a:p>
          <a:p>
            <a:pPr eaLnBrk="1" hangingPunct="1">
              <a:buFont typeface="Arial" charset="0"/>
              <a:buNone/>
            </a:pPr>
            <a:endParaRPr lang="en-US"/>
          </a:p>
          <a:p>
            <a:pPr eaLnBrk="1" hangingPunct="1">
              <a:buFont typeface="Arial" charset="0"/>
              <a:buNone/>
            </a:pPr>
            <a:endParaRPr lang="en-US"/>
          </a:p>
        </p:txBody>
      </p:sp>
      <p:cxnSp>
        <p:nvCxnSpPr>
          <p:cNvPr id="5" name="Straight Connector 4"/>
          <p:cNvCxnSpPr>
            <a:stCxn id="13" idx="5"/>
          </p:cNvCxnSpPr>
          <p:nvPr/>
        </p:nvCxnSpPr>
        <p:spPr>
          <a:xfrm flipV="1">
            <a:off x="2247900" y="2209800"/>
            <a:ext cx="5981700" cy="3810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543800" y="1981200"/>
            <a:ext cx="91440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t>DTL</a:t>
            </a:r>
          </a:p>
        </p:txBody>
      </p:sp>
      <p:sp>
        <p:nvSpPr>
          <p:cNvPr id="7" name="Rectangle 6"/>
          <p:cNvSpPr/>
          <p:nvPr/>
        </p:nvSpPr>
        <p:spPr>
          <a:xfrm>
            <a:off x="7467600" y="2133600"/>
            <a:ext cx="76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8" name="Rectangle 7"/>
          <p:cNvSpPr/>
          <p:nvPr/>
        </p:nvSpPr>
        <p:spPr>
          <a:xfrm>
            <a:off x="7315200" y="19050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9" name="Oval 8"/>
          <p:cNvSpPr/>
          <p:nvPr/>
        </p:nvSpPr>
        <p:spPr>
          <a:xfrm>
            <a:off x="5486400" y="2057400"/>
            <a:ext cx="76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10" name="Rectangle 9"/>
          <p:cNvSpPr/>
          <p:nvPr/>
        </p:nvSpPr>
        <p:spPr>
          <a:xfrm>
            <a:off x="5257800" y="2133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C</a:t>
            </a:r>
          </a:p>
        </p:txBody>
      </p:sp>
      <p:sp>
        <p:nvSpPr>
          <p:cNvPr id="11" name="Rectangle 10"/>
          <p:cNvSpPr/>
          <p:nvPr/>
        </p:nvSpPr>
        <p:spPr>
          <a:xfrm>
            <a:off x="5867400" y="2057400"/>
            <a:ext cx="10668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RFQ</a:t>
            </a:r>
          </a:p>
        </p:txBody>
      </p:sp>
      <p:sp>
        <p:nvSpPr>
          <p:cNvPr id="12" name="Rectangle 11"/>
          <p:cNvSpPr/>
          <p:nvPr/>
        </p:nvSpPr>
        <p:spPr>
          <a:xfrm>
            <a:off x="3657600" y="20574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13" name="Isosceles Triangle 12"/>
          <p:cNvSpPr/>
          <p:nvPr/>
        </p:nvSpPr>
        <p:spPr>
          <a:xfrm>
            <a:off x="2133600" y="2133600"/>
            <a:ext cx="152400" cy="2286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6" name="Oval 15"/>
          <p:cNvSpPr/>
          <p:nvPr/>
        </p:nvSpPr>
        <p:spPr>
          <a:xfrm>
            <a:off x="381000" y="3124200"/>
            <a:ext cx="228600" cy="2286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17" name="Rounded Rectangle 16"/>
          <p:cNvSpPr/>
          <p:nvPr/>
        </p:nvSpPr>
        <p:spPr>
          <a:xfrm>
            <a:off x="685800" y="3048000"/>
            <a:ext cx="228600" cy="76200"/>
          </a:xfrm>
          <a:prstGeom prst="roundRect">
            <a:avLst/>
          </a:prstGeom>
          <a:solidFill>
            <a:srgbClr val="2801CF"/>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18" name="Straight Connector 17"/>
          <p:cNvCxnSpPr/>
          <p:nvPr/>
        </p:nvCxnSpPr>
        <p:spPr>
          <a:xfrm rot="5400000" flipH="1" flipV="1">
            <a:off x="990600" y="1905000"/>
            <a:ext cx="871538" cy="1633538"/>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162800" y="21336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0" name="Rectangle 19"/>
          <p:cNvSpPr/>
          <p:nvPr/>
        </p:nvSpPr>
        <p:spPr>
          <a:xfrm>
            <a:off x="6934200" y="21336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1" name="Rectangle 20"/>
          <p:cNvSpPr/>
          <p:nvPr/>
        </p:nvSpPr>
        <p:spPr>
          <a:xfrm>
            <a:off x="5562600" y="20574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23" name="Rounded Rectangle 22"/>
          <p:cNvSpPr/>
          <p:nvPr/>
        </p:nvSpPr>
        <p:spPr>
          <a:xfrm>
            <a:off x="1219200" y="2667000"/>
            <a:ext cx="304800" cy="228600"/>
          </a:xfrm>
          <a:prstGeom prst="roundRect">
            <a:avLst/>
          </a:prstGeom>
          <a:solidFill>
            <a:srgbClr val="2801CF"/>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E</a:t>
            </a:r>
          </a:p>
        </p:txBody>
      </p:sp>
      <p:sp>
        <p:nvSpPr>
          <p:cNvPr id="24" name="Rounded Rectangle 23"/>
          <p:cNvSpPr/>
          <p:nvPr/>
        </p:nvSpPr>
        <p:spPr>
          <a:xfrm>
            <a:off x="2514600" y="2133600"/>
            <a:ext cx="304800" cy="152400"/>
          </a:xfrm>
          <a:prstGeom prst="roundRect">
            <a:avLst/>
          </a:prstGeom>
          <a:solidFill>
            <a:srgbClr val="2801CF"/>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E</a:t>
            </a:r>
          </a:p>
        </p:txBody>
      </p:sp>
      <p:sp>
        <p:nvSpPr>
          <p:cNvPr id="25" name="Rounded Rectangle 24"/>
          <p:cNvSpPr/>
          <p:nvPr/>
        </p:nvSpPr>
        <p:spPr>
          <a:xfrm>
            <a:off x="3048000" y="2057400"/>
            <a:ext cx="228600" cy="304800"/>
          </a:xfrm>
          <a:prstGeom prst="roundRect">
            <a:avLst/>
          </a:prstGeom>
          <a:solidFill>
            <a:srgbClr val="0070C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6" name="Isosceles Triangle 25"/>
          <p:cNvSpPr/>
          <p:nvPr/>
        </p:nvSpPr>
        <p:spPr>
          <a:xfrm>
            <a:off x="5105400" y="2133600"/>
            <a:ext cx="152400" cy="2286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28" name="Straight Connector 27"/>
          <p:cNvCxnSpPr>
            <a:stCxn id="26" idx="1"/>
          </p:cNvCxnSpPr>
          <p:nvPr/>
        </p:nvCxnSpPr>
        <p:spPr>
          <a:xfrm rot="10800000" flipV="1">
            <a:off x="4876800" y="2247900"/>
            <a:ext cx="266700" cy="342900"/>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800600" y="2438400"/>
            <a:ext cx="228600" cy="304800"/>
          </a:xfrm>
          <a:prstGeom prst="rect">
            <a:avLst/>
          </a:prstGeom>
          <a:solidFill>
            <a:srgbClr val="00B050"/>
          </a:solidFill>
          <a:scene3d>
            <a:camera prst="orthographicFront">
              <a:rot lat="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30" name="Oval 29"/>
          <p:cNvSpPr/>
          <p:nvPr/>
        </p:nvSpPr>
        <p:spPr>
          <a:xfrm>
            <a:off x="4572000" y="2667000"/>
            <a:ext cx="228600" cy="304800"/>
          </a:xfrm>
          <a:prstGeom prst="ellipse">
            <a:avLst/>
          </a:prstGeom>
          <a:solidFill>
            <a:srgbClr val="002060"/>
          </a:solidFill>
          <a:scene3d>
            <a:camera prst="orthographicFront">
              <a:rot lat="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31" name="Rounded Rectangle 30"/>
          <p:cNvSpPr/>
          <p:nvPr/>
        </p:nvSpPr>
        <p:spPr>
          <a:xfrm>
            <a:off x="381000" y="6096000"/>
            <a:ext cx="228600" cy="304800"/>
          </a:xfrm>
          <a:prstGeom prst="roundRect">
            <a:avLst/>
          </a:prstGeom>
          <a:solidFill>
            <a:srgbClr val="0070C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433178" name="TextBox 31"/>
          <p:cNvSpPr txBox="1">
            <a:spLocks noChangeArrowheads="1"/>
          </p:cNvSpPr>
          <p:nvPr/>
        </p:nvSpPr>
        <p:spPr bwMode="auto">
          <a:xfrm>
            <a:off x="609600" y="6096000"/>
            <a:ext cx="1308100" cy="369888"/>
          </a:xfrm>
          <a:prstGeom prst="rect">
            <a:avLst/>
          </a:prstGeom>
          <a:noFill/>
          <a:ln w="9525">
            <a:noFill/>
            <a:miter lim="800000"/>
            <a:headEnd/>
            <a:tailEnd/>
          </a:ln>
        </p:spPr>
        <p:txBody>
          <a:bodyPr wrap="none">
            <a:spAutoFit/>
          </a:bodyPr>
          <a:lstStyle/>
          <a:p>
            <a:r>
              <a:rPr lang="en-US" sz="1800">
                <a:latin typeface="Calibri" pitchFamily="34" charset="0"/>
              </a:rPr>
              <a:t>Quadrupole</a:t>
            </a:r>
          </a:p>
        </p:txBody>
      </p:sp>
      <p:sp>
        <p:nvSpPr>
          <p:cNvPr id="33" name="Rectangle 32"/>
          <p:cNvSpPr/>
          <p:nvPr/>
        </p:nvSpPr>
        <p:spPr>
          <a:xfrm>
            <a:off x="1828800" y="59436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433180" name="TextBox 33"/>
          <p:cNvSpPr txBox="1">
            <a:spLocks noChangeArrowheads="1"/>
          </p:cNvSpPr>
          <p:nvPr/>
        </p:nvSpPr>
        <p:spPr bwMode="auto">
          <a:xfrm>
            <a:off x="1981200" y="6096000"/>
            <a:ext cx="968375" cy="369888"/>
          </a:xfrm>
          <a:prstGeom prst="rect">
            <a:avLst/>
          </a:prstGeom>
          <a:noFill/>
          <a:ln w="9525">
            <a:noFill/>
            <a:miter lim="800000"/>
            <a:headEnd/>
            <a:tailEnd/>
          </a:ln>
        </p:spPr>
        <p:txBody>
          <a:bodyPr wrap="none">
            <a:spAutoFit/>
          </a:bodyPr>
          <a:lstStyle/>
          <a:p>
            <a:r>
              <a:rPr lang="en-US" sz="1800">
                <a:latin typeface="Calibri" pitchFamily="34" charset="0"/>
              </a:rPr>
              <a:t>Buncher</a:t>
            </a:r>
          </a:p>
        </p:txBody>
      </p:sp>
      <p:sp>
        <p:nvSpPr>
          <p:cNvPr id="35" name="Rectangle 34"/>
          <p:cNvSpPr/>
          <p:nvPr/>
        </p:nvSpPr>
        <p:spPr>
          <a:xfrm>
            <a:off x="2895600" y="60960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433182" name="TextBox 35"/>
          <p:cNvSpPr txBox="1">
            <a:spLocks noChangeArrowheads="1"/>
          </p:cNvSpPr>
          <p:nvPr/>
        </p:nvSpPr>
        <p:spPr bwMode="auto">
          <a:xfrm>
            <a:off x="3200400" y="6096000"/>
            <a:ext cx="998538" cy="369888"/>
          </a:xfrm>
          <a:prstGeom prst="rect">
            <a:avLst/>
          </a:prstGeom>
          <a:noFill/>
          <a:ln w="9525">
            <a:noFill/>
            <a:miter lim="800000"/>
            <a:headEnd/>
            <a:tailEnd/>
          </a:ln>
        </p:spPr>
        <p:txBody>
          <a:bodyPr wrap="none">
            <a:spAutoFit/>
          </a:bodyPr>
          <a:lstStyle/>
          <a:p>
            <a:r>
              <a:rPr lang="en-US" sz="1800">
                <a:latin typeface="Calibri" pitchFamily="34" charset="0"/>
              </a:rPr>
              <a:t>Solenoid</a:t>
            </a:r>
          </a:p>
        </p:txBody>
      </p:sp>
      <p:sp>
        <p:nvSpPr>
          <p:cNvPr id="37" name="Rectangle 36"/>
          <p:cNvSpPr/>
          <p:nvPr/>
        </p:nvSpPr>
        <p:spPr>
          <a:xfrm>
            <a:off x="4191000" y="6172200"/>
            <a:ext cx="457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C</a:t>
            </a:r>
          </a:p>
        </p:txBody>
      </p:sp>
      <p:sp>
        <p:nvSpPr>
          <p:cNvPr id="433184" name="TextBox 37"/>
          <p:cNvSpPr txBox="1">
            <a:spLocks noChangeArrowheads="1"/>
          </p:cNvSpPr>
          <p:nvPr/>
        </p:nvSpPr>
        <p:spPr bwMode="auto">
          <a:xfrm>
            <a:off x="4724400" y="6096000"/>
            <a:ext cx="990600" cy="369888"/>
          </a:xfrm>
          <a:prstGeom prst="rect">
            <a:avLst/>
          </a:prstGeom>
          <a:noFill/>
          <a:ln w="9525">
            <a:noFill/>
            <a:miter lim="800000"/>
            <a:headEnd/>
            <a:tailEnd/>
          </a:ln>
        </p:spPr>
        <p:txBody>
          <a:bodyPr wrap="none">
            <a:spAutoFit/>
          </a:bodyPr>
          <a:lstStyle/>
          <a:p>
            <a:r>
              <a:rPr lang="en-US" sz="1800">
                <a:latin typeface="Calibri" pitchFamily="34" charset="0"/>
              </a:rPr>
              <a:t>Chopper</a:t>
            </a:r>
          </a:p>
        </p:txBody>
      </p:sp>
      <p:sp>
        <p:nvSpPr>
          <p:cNvPr id="39" name="Oval 38"/>
          <p:cNvSpPr/>
          <p:nvPr/>
        </p:nvSpPr>
        <p:spPr>
          <a:xfrm>
            <a:off x="5638800" y="6172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433186" name="TextBox 39"/>
          <p:cNvSpPr txBox="1">
            <a:spLocks noChangeArrowheads="1"/>
          </p:cNvSpPr>
          <p:nvPr/>
        </p:nvSpPr>
        <p:spPr bwMode="auto">
          <a:xfrm>
            <a:off x="5943600" y="6096000"/>
            <a:ext cx="1196975" cy="369888"/>
          </a:xfrm>
          <a:prstGeom prst="rect">
            <a:avLst/>
          </a:prstGeom>
          <a:noFill/>
          <a:ln w="9525">
            <a:noFill/>
            <a:miter lim="800000"/>
            <a:headEnd/>
            <a:tailEnd/>
          </a:ln>
        </p:spPr>
        <p:txBody>
          <a:bodyPr wrap="none">
            <a:spAutoFit/>
          </a:bodyPr>
          <a:lstStyle/>
          <a:p>
            <a:r>
              <a:rPr lang="en-US" sz="1800">
                <a:latin typeface="Calibri" pitchFamily="34" charset="0"/>
              </a:rPr>
              <a:t>Beam Stop</a:t>
            </a:r>
          </a:p>
        </p:txBody>
      </p:sp>
      <p:sp>
        <p:nvSpPr>
          <p:cNvPr id="41" name="Rounded Rectangle 40"/>
          <p:cNvSpPr/>
          <p:nvPr/>
        </p:nvSpPr>
        <p:spPr>
          <a:xfrm>
            <a:off x="7162800" y="6172200"/>
            <a:ext cx="304800" cy="152400"/>
          </a:xfrm>
          <a:prstGeom prst="roundRect">
            <a:avLst/>
          </a:prstGeom>
          <a:solidFill>
            <a:srgbClr val="2801CF"/>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E</a:t>
            </a:r>
          </a:p>
        </p:txBody>
      </p:sp>
      <p:sp>
        <p:nvSpPr>
          <p:cNvPr id="433188" name="TextBox 41"/>
          <p:cNvSpPr txBox="1">
            <a:spLocks noChangeArrowheads="1"/>
          </p:cNvSpPr>
          <p:nvPr/>
        </p:nvSpPr>
        <p:spPr bwMode="auto">
          <a:xfrm>
            <a:off x="7543800" y="6096000"/>
            <a:ext cx="930275" cy="369888"/>
          </a:xfrm>
          <a:prstGeom prst="rect">
            <a:avLst/>
          </a:prstGeom>
          <a:noFill/>
          <a:ln w="9525">
            <a:noFill/>
            <a:miter lim="800000"/>
            <a:headEnd/>
            <a:tailEnd/>
          </a:ln>
        </p:spPr>
        <p:txBody>
          <a:bodyPr wrap="none">
            <a:spAutoFit/>
          </a:bodyPr>
          <a:lstStyle/>
          <a:p>
            <a:r>
              <a:rPr lang="en-US" sz="1800">
                <a:latin typeface="Calibri" pitchFamily="34" charset="0"/>
              </a:rPr>
              <a:t>ES  Lens</a:t>
            </a:r>
          </a:p>
        </p:txBody>
      </p:sp>
      <p:sp>
        <p:nvSpPr>
          <p:cNvPr id="433189" name="Text Box 38"/>
          <p:cNvSpPr txBox="1">
            <a:spLocks noChangeArrowheads="1"/>
          </p:cNvSpPr>
          <p:nvPr/>
        </p:nvSpPr>
        <p:spPr bwMode="auto">
          <a:xfrm>
            <a:off x="2574925" y="3770313"/>
            <a:ext cx="5994400" cy="396875"/>
          </a:xfrm>
          <a:prstGeom prst="rect">
            <a:avLst/>
          </a:prstGeom>
          <a:noFill/>
          <a:ln w="9525">
            <a:noFill/>
            <a:miter lim="800000"/>
            <a:headEnd/>
            <a:tailEnd/>
          </a:ln>
        </p:spPr>
        <p:txBody>
          <a:bodyPr wrap="none">
            <a:spAutoFit/>
          </a:bodyPr>
          <a:lstStyle/>
          <a:p>
            <a:r>
              <a:rPr lang="en-US" sz="2000" b="1">
                <a:solidFill>
                  <a:srgbClr val="0070C0"/>
                </a:solidFill>
              </a:rPr>
              <a:t>Reduced LEBT length from 4 meters to 2 meters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Title 1"/>
          <p:cNvSpPr>
            <a:spLocks noGrp="1"/>
          </p:cNvSpPr>
          <p:nvPr>
            <p:ph type="title"/>
          </p:nvPr>
        </p:nvSpPr>
        <p:spPr/>
        <p:txBody>
          <a:bodyPr/>
          <a:lstStyle/>
          <a:p>
            <a:pPr eaLnBrk="1" hangingPunct="1"/>
            <a:r>
              <a:rPr lang="en-US" dirty="0">
                <a:solidFill>
                  <a:srgbClr val="FF0000"/>
                </a:solidFill>
              </a:rPr>
              <a:t>Changes in2010 at BNL</a:t>
            </a:r>
          </a:p>
        </p:txBody>
      </p:sp>
      <p:sp>
        <p:nvSpPr>
          <p:cNvPr id="435202" name="Content Placeholder 2"/>
          <p:cNvSpPr>
            <a:spLocks noGrp="1"/>
          </p:cNvSpPr>
          <p:nvPr>
            <p:ph idx="1"/>
          </p:nvPr>
        </p:nvSpPr>
        <p:spPr/>
        <p:txBody>
          <a:bodyPr/>
          <a:lstStyle/>
          <a:p>
            <a:pPr eaLnBrk="1" hangingPunct="1"/>
            <a:r>
              <a:rPr lang="en-US"/>
              <a:t>Reduced LEBT length from 4 meters to 2 meters</a:t>
            </a:r>
          </a:p>
          <a:p>
            <a:pPr eaLnBrk="1" hangingPunct="1">
              <a:buFont typeface="Arial" charset="0"/>
              <a:buNone/>
            </a:pPr>
            <a:endParaRPr lang="en-US"/>
          </a:p>
        </p:txBody>
      </p:sp>
      <p:sp>
        <p:nvSpPr>
          <p:cNvPr id="435203" name="TextBox 5"/>
          <p:cNvSpPr txBox="1">
            <a:spLocks noChangeArrowheads="1"/>
          </p:cNvSpPr>
          <p:nvPr/>
        </p:nvSpPr>
        <p:spPr bwMode="auto">
          <a:xfrm>
            <a:off x="990600" y="2057400"/>
            <a:ext cx="7543800" cy="2041525"/>
          </a:xfrm>
          <a:prstGeom prst="rect">
            <a:avLst/>
          </a:prstGeom>
          <a:noFill/>
          <a:ln w="9525">
            <a:noFill/>
            <a:miter lim="800000"/>
            <a:headEnd/>
            <a:tailEnd/>
          </a:ln>
        </p:spPr>
        <p:txBody>
          <a:bodyPr>
            <a:spAutoFit/>
          </a:bodyPr>
          <a:lstStyle/>
          <a:p>
            <a:endParaRPr lang="en-US" sz="3200">
              <a:latin typeface="Calibri" pitchFamily="34" charset="0"/>
            </a:endParaRPr>
          </a:p>
          <a:p>
            <a:r>
              <a:rPr lang="en-US" sz="3200">
                <a:latin typeface="Calibri" pitchFamily="34" charset="0"/>
              </a:rPr>
              <a:t>-</a:t>
            </a:r>
            <a:r>
              <a:rPr lang="en-US" sz="3200">
                <a:solidFill>
                  <a:srgbClr val="0070C0"/>
                </a:solidFill>
                <a:latin typeface="Calibri" pitchFamily="34" charset="0"/>
              </a:rPr>
              <a:t>Increased peak current 32 to 39 mA</a:t>
            </a:r>
          </a:p>
          <a:p>
            <a:r>
              <a:rPr lang="en-US" sz="3200">
                <a:solidFill>
                  <a:srgbClr val="0070C0"/>
                </a:solidFill>
                <a:latin typeface="Calibri" pitchFamily="34" charset="0"/>
              </a:rPr>
              <a:t>-In spite of higher current lower radiation</a:t>
            </a:r>
          </a:p>
          <a:p>
            <a:r>
              <a:rPr lang="en-US" sz="3200">
                <a:latin typeface="Calibri" pitchFamily="34" charset="0"/>
              </a:rPr>
              <a:t>-</a:t>
            </a:r>
            <a:r>
              <a:rPr lang="en-US" sz="3200">
                <a:solidFill>
                  <a:srgbClr val="C00000"/>
                </a:solidFill>
                <a:latin typeface="Calibri" pitchFamily="34" charset="0"/>
              </a:rPr>
              <a:t>Buncher still needed more power</a:t>
            </a:r>
          </a:p>
        </p:txBody>
      </p:sp>
      <p:sp>
        <p:nvSpPr>
          <p:cNvPr id="435204" name="Text Box 5"/>
          <p:cNvSpPr txBox="1">
            <a:spLocks noChangeArrowheads="1"/>
          </p:cNvSpPr>
          <p:nvPr/>
        </p:nvSpPr>
        <p:spPr bwMode="auto">
          <a:xfrm>
            <a:off x="136525" y="5802313"/>
            <a:ext cx="184150" cy="304800"/>
          </a:xfrm>
          <a:prstGeom prst="rect">
            <a:avLst/>
          </a:prstGeom>
          <a:noFill/>
          <a:ln w="9525">
            <a:noFill/>
            <a:miter lim="800000"/>
            <a:headEnd/>
            <a:tailEnd/>
          </a:ln>
        </p:spPr>
        <p:txBody>
          <a:bodyPr wrap="none">
            <a:spAutoFit/>
          </a:bodyPr>
          <a:lstStyle/>
          <a:p>
            <a:endParaRPr lang="en-US" sz="1400" b="1">
              <a:solidFill>
                <a:schemeClr val="folHlink"/>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99" name="Title 1"/>
          <p:cNvSpPr>
            <a:spLocks noGrp="1"/>
          </p:cNvSpPr>
          <p:nvPr>
            <p:ph type="title" idx="4294967295"/>
          </p:nvPr>
        </p:nvSpPr>
        <p:spPr/>
        <p:txBody>
          <a:bodyPr anchor="b"/>
          <a:lstStyle/>
          <a:p>
            <a:pPr eaLnBrk="1" hangingPunct="1"/>
            <a:r>
              <a:rPr lang="en-US" dirty="0"/>
              <a:t>New Buncher 2011                </a:t>
            </a:r>
          </a:p>
        </p:txBody>
      </p:sp>
      <p:pic>
        <p:nvPicPr>
          <p:cNvPr id="323600" name="Content Placeholder 14" descr="CIMG0319.JPG"/>
          <p:cNvPicPr>
            <a:picLocks noGrp="1" noChangeAspect="1"/>
          </p:cNvPicPr>
          <p:nvPr>
            <p:ph idx="4294967295"/>
          </p:nvPr>
        </p:nvPicPr>
        <p:blipFill>
          <a:blip r:embed="rId3" cstate="print"/>
          <a:srcRect/>
          <a:stretch>
            <a:fillRect/>
          </a:stretch>
        </p:blipFill>
        <p:spPr>
          <a:xfrm>
            <a:off x="5181600" y="4114800"/>
            <a:ext cx="3657600" cy="2743200"/>
          </a:xfrm>
        </p:spPr>
      </p:pic>
      <p:sp>
        <p:nvSpPr>
          <p:cNvPr id="323601" name="TextBox 17"/>
          <p:cNvSpPr txBox="1">
            <a:spLocks noChangeArrowheads="1"/>
          </p:cNvSpPr>
          <p:nvPr/>
        </p:nvSpPr>
        <p:spPr bwMode="auto">
          <a:xfrm>
            <a:off x="380999" y="2035175"/>
            <a:ext cx="5643563" cy="1492250"/>
          </a:xfrm>
          <a:prstGeom prst="rect">
            <a:avLst/>
          </a:prstGeom>
          <a:noFill/>
          <a:ln w="9525">
            <a:noFill/>
            <a:miter lim="800000"/>
            <a:headEnd/>
            <a:tailEnd/>
          </a:ln>
        </p:spPr>
        <p:txBody>
          <a:bodyPr wrap="none">
            <a:spAutoFit/>
          </a:bodyPr>
          <a:lstStyle/>
          <a:p>
            <a:pPr eaLnBrk="0" hangingPunct="0">
              <a:buFont typeface="Arial" charset="0"/>
              <a:buNone/>
            </a:pPr>
            <a:r>
              <a:rPr lang="en-US" dirty="0">
                <a:solidFill>
                  <a:srgbClr val="0070C0"/>
                </a:solidFill>
              </a:rPr>
              <a:t>Increased peak current 39 to 42 mA</a:t>
            </a:r>
          </a:p>
          <a:p>
            <a:r>
              <a:rPr lang="en-US" dirty="0">
                <a:solidFill>
                  <a:srgbClr val="0070C0"/>
                </a:solidFill>
              </a:rPr>
              <a:t>-In spite of higher current lower radiation</a:t>
            </a:r>
          </a:p>
          <a:p>
            <a:r>
              <a:rPr lang="en-US" dirty="0"/>
              <a:t>-</a:t>
            </a:r>
            <a:r>
              <a:rPr lang="en-US" dirty="0">
                <a:solidFill>
                  <a:srgbClr val="C00000"/>
                </a:solidFill>
              </a:rPr>
              <a:t>Buncher still needed more power</a:t>
            </a:r>
          </a:p>
          <a:p>
            <a:pPr eaLnBrk="0" hangingPunct="0"/>
            <a:endParaRPr lang="en-US" sz="2000" dirty="0">
              <a:latin typeface="Times New Roman" pitchFamily="18" charset="0"/>
            </a:endParaRPr>
          </a:p>
        </p:txBody>
      </p:sp>
      <p:sp>
        <p:nvSpPr>
          <p:cNvPr id="323602" name="TextBox 20"/>
          <p:cNvSpPr txBox="1">
            <a:spLocks noChangeArrowheads="1"/>
          </p:cNvSpPr>
          <p:nvPr/>
        </p:nvSpPr>
        <p:spPr bwMode="auto">
          <a:xfrm>
            <a:off x="5257800" y="6172200"/>
            <a:ext cx="1544638" cy="400050"/>
          </a:xfrm>
          <a:prstGeom prst="rect">
            <a:avLst/>
          </a:prstGeom>
          <a:noFill/>
          <a:ln w="9525">
            <a:noFill/>
            <a:miter lim="800000"/>
            <a:headEnd/>
            <a:tailEnd/>
          </a:ln>
        </p:spPr>
        <p:txBody>
          <a:bodyPr wrap="none">
            <a:spAutoFit/>
          </a:bodyPr>
          <a:lstStyle/>
          <a:p>
            <a:pPr eaLnBrk="0" hangingPunct="0"/>
            <a:r>
              <a:rPr lang="en-US" sz="2000" b="1">
                <a:solidFill>
                  <a:srgbClr val="FF0000"/>
                </a:solidFill>
                <a:latin typeface="Times New Roman" pitchFamily="18" charset="0"/>
              </a:rPr>
              <a:t>New (inside)</a:t>
            </a:r>
          </a:p>
        </p:txBody>
      </p:sp>
      <p:pic>
        <p:nvPicPr>
          <p:cNvPr id="323603" name="Picture 11" descr="IMG_0488 (Medium).JPG"/>
          <p:cNvPicPr>
            <a:picLocks noChangeAspect="1"/>
          </p:cNvPicPr>
          <p:nvPr/>
        </p:nvPicPr>
        <p:blipFill>
          <a:blip r:embed="rId4" cstate="print"/>
          <a:srcRect/>
          <a:stretch>
            <a:fillRect/>
          </a:stretch>
        </p:blipFill>
        <p:spPr bwMode="auto">
          <a:xfrm>
            <a:off x="5562600" y="1295400"/>
            <a:ext cx="3581400" cy="2686050"/>
          </a:xfrm>
          <a:prstGeom prst="rect">
            <a:avLst/>
          </a:prstGeom>
          <a:noFill/>
          <a:ln w="9525">
            <a:noFill/>
            <a:miter lim="800000"/>
            <a:headEnd/>
            <a:tailEnd/>
          </a:ln>
        </p:spPr>
      </p:pic>
      <p:sp>
        <p:nvSpPr>
          <p:cNvPr id="323604" name="TextBox 13"/>
          <p:cNvSpPr txBox="1">
            <a:spLocks noChangeArrowheads="1"/>
          </p:cNvSpPr>
          <p:nvPr/>
        </p:nvSpPr>
        <p:spPr bwMode="auto">
          <a:xfrm>
            <a:off x="5791200" y="3429000"/>
            <a:ext cx="649288" cy="396875"/>
          </a:xfrm>
          <a:prstGeom prst="rect">
            <a:avLst/>
          </a:prstGeom>
          <a:noFill/>
          <a:ln w="9525">
            <a:noFill/>
            <a:miter lim="800000"/>
            <a:headEnd/>
            <a:tailEnd/>
          </a:ln>
        </p:spPr>
        <p:txBody>
          <a:bodyPr wrap="none">
            <a:spAutoFit/>
          </a:bodyPr>
          <a:lstStyle/>
          <a:p>
            <a:pPr eaLnBrk="0" hangingPunct="0"/>
            <a:r>
              <a:rPr lang="en-US" sz="2000">
                <a:latin typeface="Times New Roman" pitchFamily="18" charset="0"/>
              </a:rPr>
              <a:t>Grid</a:t>
            </a:r>
          </a:p>
        </p:txBody>
      </p:sp>
      <p:sp>
        <p:nvSpPr>
          <p:cNvPr id="323605" name="Line 12"/>
          <p:cNvSpPr>
            <a:spLocks noChangeShapeType="1"/>
          </p:cNvSpPr>
          <p:nvPr/>
        </p:nvSpPr>
        <p:spPr bwMode="auto">
          <a:xfrm flipH="1" flipV="1">
            <a:off x="6858000" y="3581400"/>
            <a:ext cx="152400" cy="1752600"/>
          </a:xfrm>
          <a:prstGeom prst="line">
            <a:avLst/>
          </a:prstGeom>
          <a:noFill/>
          <a:ln w="9525">
            <a:solidFill>
              <a:schemeClr val="tx1"/>
            </a:solidFill>
            <a:round/>
            <a:headEnd/>
            <a:tailEnd type="triangle" w="med" len="med"/>
          </a:ln>
        </p:spPr>
        <p:txBody>
          <a:bodyPr/>
          <a:lstStyle/>
          <a:p>
            <a:endParaRPr lang="en-US"/>
          </a:p>
        </p:txBody>
      </p:sp>
      <p:sp>
        <p:nvSpPr>
          <p:cNvPr id="323606" name="Line 13"/>
          <p:cNvSpPr>
            <a:spLocks noChangeShapeType="1"/>
          </p:cNvSpPr>
          <p:nvPr/>
        </p:nvSpPr>
        <p:spPr bwMode="auto">
          <a:xfrm flipH="1" flipV="1">
            <a:off x="6858000" y="3505200"/>
            <a:ext cx="457200" cy="1752600"/>
          </a:xfrm>
          <a:prstGeom prst="line">
            <a:avLst/>
          </a:prstGeom>
          <a:noFill/>
          <a:ln w="9525">
            <a:solidFill>
              <a:schemeClr val="tx1"/>
            </a:solidFill>
            <a:round/>
            <a:headEnd/>
            <a:tailEnd type="triangle" w="med" len="med"/>
          </a:ln>
        </p:spPr>
        <p:txBody>
          <a:bodyPr/>
          <a:lstStyle/>
          <a:p>
            <a:endParaRPr lang="en-US"/>
          </a:p>
        </p:txBody>
      </p:sp>
      <p:graphicFrame>
        <p:nvGraphicFramePr>
          <p:cNvPr id="323598" name="Object 14"/>
          <p:cNvGraphicFramePr>
            <a:graphicFrameLocks noChangeAspect="1"/>
          </p:cNvGraphicFramePr>
          <p:nvPr>
            <p:extLst>
              <p:ext uri="{D42A27DB-BD31-4B8C-83A1-F6EECF244321}">
                <p14:modId xmlns:p14="http://schemas.microsoft.com/office/powerpoint/2010/main" val="914532543"/>
              </p:ext>
            </p:extLst>
          </p:nvPr>
        </p:nvGraphicFramePr>
        <p:xfrm>
          <a:off x="198366" y="3700318"/>
          <a:ext cx="4984894" cy="2686050"/>
        </p:xfrm>
        <a:graphic>
          <a:graphicData uri="http://schemas.openxmlformats.org/presentationml/2006/ole">
            <mc:AlternateContent xmlns:mc="http://schemas.openxmlformats.org/markup-compatibility/2006">
              <mc:Choice xmlns:v="urn:schemas-microsoft-com:vml" Requires="v">
                <p:oleObj name="Chart" r:id="rId5" imgW="4543554" imgH="2447986" progId="Excel.Sheet.8">
                  <p:embed/>
                </p:oleObj>
              </mc:Choice>
              <mc:Fallback>
                <p:oleObj name="Chart" r:id="rId5" imgW="4543554" imgH="2447986" progId="Excel.Sheet.8">
                  <p:embed/>
                  <p:pic>
                    <p:nvPicPr>
                      <p:cNvPr id="323598"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366" y="3700318"/>
                        <a:ext cx="4984894" cy="2686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Title 1"/>
          <p:cNvSpPr>
            <a:spLocks noGrp="1"/>
          </p:cNvSpPr>
          <p:nvPr>
            <p:ph type="title"/>
          </p:nvPr>
        </p:nvSpPr>
        <p:spPr/>
        <p:txBody>
          <a:bodyPr/>
          <a:lstStyle/>
          <a:p>
            <a:pPr eaLnBrk="1" hangingPunct="1"/>
            <a:r>
              <a:rPr lang="en-US" dirty="0"/>
              <a:t>LEBT in 2010</a:t>
            </a:r>
          </a:p>
        </p:txBody>
      </p:sp>
      <p:pic>
        <p:nvPicPr>
          <p:cNvPr id="439298" name="Picture 2"/>
          <p:cNvPicPr>
            <a:picLocks noChangeAspect="1" noChangeArrowheads="1"/>
          </p:cNvPicPr>
          <p:nvPr/>
        </p:nvPicPr>
        <p:blipFill>
          <a:blip r:embed="rId3" cstate="print"/>
          <a:srcRect/>
          <a:stretch>
            <a:fillRect/>
          </a:stretch>
        </p:blipFill>
        <p:spPr bwMode="auto">
          <a:xfrm>
            <a:off x="381000" y="1600200"/>
            <a:ext cx="8337550" cy="3810000"/>
          </a:xfrm>
          <a:prstGeom prst="rect">
            <a:avLst/>
          </a:prstGeom>
          <a:noFill/>
          <a:ln w="9525">
            <a:noFill/>
            <a:miter lim="800000"/>
            <a:headEnd/>
            <a:tailEnd/>
          </a:ln>
        </p:spPr>
      </p:pic>
      <p:sp>
        <p:nvSpPr>
          <p:cNvPr id="439299" name="Text Box 4"/>
          <p:cNvSpPr txBox="1">
            <a:spLocks noChangeArrowheads="1"/>
          </p:cNvSpPr>
          <p:nvPr/>
        </p:nvSpPr>
        <p:spPr bwMode="auto">
          <a:xfrm>
            <a:off x="7162800" y="5562600"/>
            <a:ext cx="827088" cy="457200"/>
          </a:xfrm>
          <a:prstGeom prst="rect">
            <a:avLst/>
          </a:prstGeom>
          <a:noFill/>
          <a:ln w="9525">
            <a:noFill/>
            <a:miter lim="800000"/>
            <a:headEnd/>
            <a:tailEnd/>
          </a:ln>
        </p:spPr>
        <p:txBody>
          <a:bodyPr wrap="none">
            <a:spAutoFit/>
          </a:bodyPr>
          <a:lstStyle/>
          <a:p>
            <a:r>
              <a:rPr lang="en-US"/>
              <a:t>RFQ</a:t>
            </a:r>
          </a:p>
        </p:txBody>
      </p:sp>
      <p:sp>
        <p:nvSpPr>
          <p:cNvPr id="439300" name="Line 5"/>
          <p:cNvSpPr>
            <a:spLocks noChangeShapeType="1"/>
          </p:cNvSpPr>
          <p:nvPr/>
        </p:nvSpPr>
        <p:spPr bwMode="auto">
          <a:xfrm>
            <a:off x="7162800" y="3200400"/>
            <a:ext cx="0" cy="2362200"/>
          </a:xfrm>
          <a:prstGeom prst="line">
            <a:avLst/>
          </a:prstGeom>
          <a:noFill/>
          <a:ln w="28575">
            <a:solidFill>
              <a:srgbClr val="FF0000"/>
            </a:solidFill>
            <a:round/>
            <a:headEnd/>
            <a:tailEnd type="triangle" w="med" len="med"/>
          </a:ln>
        </p:spPr>
        <p:txBody>
          <a:bodyPr/>
          <a:lstStyle/>
          <a:p>
            <a:endParaRPr lang="en-US"/>
          </a:p>
        </p:txBody>
      </p:sp>
      <p:sp>
        <p:nvSpPr>
          <p:cNvPr id="439301" name="Line 6"/>
          <p:cNvSpPr>
            <a:spLocks noChangeShapeType="1"/>
          </p:cNvSpPr>
          <p:nvPr/>
        </p:nvSpPr>
        <p:spPr bwMode="auto">
          <a:xfrm flipH="1">
            <a:off x="5562600" y="3124200"/>
            <a:ext cx="152400" cy="2438400"/>
          </a:xfrm>
          <a:prstGeom prst="line">
            <a:avLst/>
          </a:prstGeom>
          <a:noFill/>
          <a:ln w="28575">
            <a:solidFill>
              <a:srgbClr val="FF0000"/>
            </a:solidFill>
            <a:round/>
            <a:headEnd/>
            <a:tailEnd type="triangle" w="med" len="med"/>
          </a:ln>
        </p:spPr>
        <p:txBody>
          <a:bodyPr/>
          <a:lstStyle/>
          <a:p>
            <a:endParaRPr lang="en-US"/>
          </a:p>
        </p:txBody>
      </p:sp>
      <p:sp>
        <p:nvSpPr>
          <p:cNvPr id="439302" name="Text Box 7"/>
          <p:cNvSpPr txBox="1">
            <a:spLocks noChangeArrowheads="1"/>
          </p:cNvSpPr>
          <p:nvPr/>
        </p:nvSpPr>
        <p:spPr bwMode="auto">
          <a:xfrm>
            <a:off x="5410200" y="5486400"/>
            <a:ext cx="1373188" cy="457200"/>
          </a:xfrm>
          <a:prstGeom prst="rect">
            <a:avLst/>
          </a:prstGeom>
          <a:noFill/>
          <a:ln w="9525">
            <a:noFill/>
            <a:miter lim="800000"/>
            <a:headEnd/>
            <a:tailEnd/>
          </a:ln>
        </p:spPr>
        <p:txBody>
          <a:bodyPr wrap="none">
            <a:spAutoFit/>
          </a:bodyPr>
          <a:lstStyle/>
          <a:p>
            <a:r>
              <a:rPr lang="en-US"/>
              <a:t>Solenoid</a:t>
            </a:r>
          </a:p>
        </p:txBody>
      </p:sp>
      <p:sp>
        <p:nvSpPr>
          <p:cNvPr id="439303" name="Line 8"/>
          <p:cNvSpPr>
            <a:spLocks noChangeShapeType="1"/>
          </p:cNvSpPr>
          <p:nvPr/>
        </p:nvSpPr>
        <p:spPr bwMode="auto">
          <a:xfrm>
            <a:off x="4191000" y="3200400"/>
            <a:ext cx="76200" cy="2438400"/>
          </a:xfrm>
          <a:prstGeom prst="line">
            <a:avLst/>
          </a:prstGeom>
          <a:noFill/>
          <a:ln w="28575">
            <a:solidFill>
              <a:srgbClr val="FF0000"/>
            </a:solidFill>
            <a:round/>
            <a:headEnd/>
            <a:tailEnd type="triangle" w="med" len="med"/>
          </a:ln>
        </p:spPr>
        <p:txBody>
          <a:bodyPr/>
          <a:lstStyle/>
          <a:p>
            <a:endParaRPr lang="en-US"/>
          </a:p>
        </p:txBody>
      </p:sp>
      <p:sp>
        <p:nvSpPr>
          <p:cNvPr id="439304" name="Text Box 9"/>
          <p:cNvSpPr txBox="1">
            <a:spLocks noChangeArrowheads="1"/>
          </p:cNvSpPr>
          <p:nvPr/>
        </p:nvSpPr>
        <p:spPr bwMode="auto">
          <a:xfrm>
            <a:off x="4022725" y="5449888"/>
            <a:ext cx="1050925" cy="457200"/>
          </a:xfrm>
          <a:prstGeom prst="rect">
            <a:avLst/>
          </a:prstGeom>
          <a:noFill/>
          <a:ln w="9525">
            <a:noFill/>
            <a:miter lim="800000"/>
            <a:headEnd/>
            <a:tailEnd/>
          </a:ln>
        </p:spPr>
        <p:txBody>
          <a:bodyPr wrap="none">
            <a:spAutoFit/>
          </a:bodyPr>
          <a:lstStyle/>
          <a:p>
            <a:r>
              <a:rPr lang="en-US"/>
              <a:t>Dipole</a:t>
            </a:r>
          </a:p>
        </p:txBody>
      </p:sp>
      <p:sp>
        <p:nvSpPr>
          <p:cNvPr id="439305" name="Line 10"/>
          <p:cNvSpPr>
            <a:spLocks noChangeShapeType="1"/>
          </p:cNvSpPr>
          <p:nvPr/>
        </p:nvSpPr>
        <p:spPr bwMode="auto">
          <a:xfrm>
            <a:off x="3352800" y="2971800"/>
            <a:ext cx="2209800" cy="2590800"/>
          </a:xfrm>
          <a:prstGeom prst="line">
            <a:avLst/>
          </a:prstGeom>
          <a:noFill/>
          <a:ln w="28575">
            <a:solidFill>
              <a:srgbClr val="FF0000"/>
            </a:solidFill>
            <a:round/>
            <a:headEnd/>
            <a:tailEnd type="triangle" w="med" len="med"/>
          </a:ln>
        </p:spPr>
        <p:txBody>
          <a:bodyPr/>
          <a:lstStyle/>
          <a:p>
            <a:endParaRPr lang="en-US"/>
          </a:p>
        </p:txBody>
      </p:sp>
      <p:sp>
        <p:nvSpPr>
          <p:cNvPr id="439306" name="Line 11"/>
          <p:cNvSpPr>
            <a:spLocks noChangeShapeType="1"/>
          </p:cNvSpPr>
          <p:nvPr/>
        </p:nvSpPr>
        <p:spPr bwMode="auto">
          <a:xfrm>
            <a:off x="2895600" y="3200400"/>
            <a:ext cx="152400" cy="2362200"/>
          </a:xfrm>
          <a:prstGeom prst="line">
            <a:avLst/>
          </a:prstGeom>
          <a:noFill/>
          <a:ln w="28575">
            <a:solidFill>
              <a:srgbClr val="FF0000"/>
            </a:solidFill>
            <a:round/>
            <a:headEnd/>
            <a:tailEnd type="triangle" w="med" len="med"/>
          </a:ln>
        </p:spPr>
        <p:txBody>
          <a:bodyPr/>
          <a:lstStyle/>
          <a:p>
            <a:endParaRPr lang="en-US"/>
          </a:p>
        </p:txBody>
      </p:sp>
      <p:sp>
        <p:nvSpPr>
          <p:cNvPr id="439307" name="Text Box 12"/>
          <p:cNvSpPr txBox="1">
            <a:spLocks noChangeArrowheads="1"/>
          </p:cNvSpPr>
          <p:nvPr/>
        </p:nvSpPr>
        <p:spPr bwMode="auto">
          <a:xfrm>
            <a:off x="1752600" y="5562600"/>
            <a:ext cx="2032000" cy="822325"/>
          </a:xfrm>
          <a:prstGeom prst="rect">
            <a:avLst/>
          </a:prstGeom>
          <a:noFill/>
          <a:ln w="9525">
            <a:noFill/>
            <a:miter lim="800000"/>
            <a:headEnd/>
            <a:tailEnd/>
          </a:ln>
        </p:spPr>
        <p:txBody>
          <a:bodyPr wrap="none">
            <a:spAutoFit/>
          </a:bodyPr>
          <a:lstStyle/>
          <a:p>
            <a:r>
              <a:rPr lang="en-US"/>
              <a:t>High Intensity</a:t>
            </a:r>
          </a:p>
          <a:p>
            <a:r>
              <a:rPr lang="en-US"/>
              <a:t>H- ion source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2"/>
          <p:cNvSpPr>
            <a:spLocks noGrp="1"/>
          </p:cNvSpPr>
          <p:nvPr>
            <p:ph type="title"/>
          </p:nvPr>
        </p:nvSpPr>
        <p:spPr>
          <a:ln>
            <a:solidFill>
              <a:schemeClr val="bg1"/>
            </a:solidFill>
          </a:ln>
        </p:spPr>
        <p:txBody>
          <a:bodyPr/>
          <a:lstStyle/>
          <a:p>
            <a:r>
              <a:rPr lang="en-US" dirty="0"/>
              <a:t>NEW MEBT 2011</a:t>
            </a:r>
          </a:p>
        </p:txBody>
      </p:sp>
      <p:pic>
        <p:nvPicPr>
          <p:cNvPr id="441346" name="Picture 7" descr="IMG_0696"/>
          <p:cNvPicPr>
            <a:picLocks noChangeAspect="1" noChangeArrowheads="1"/>
          </p:cNvPicPr>
          <p:nvPr/>
        </p:nvPicPr>
        <p:blipFill>
          <a:blip r:embed="rId3" cstate="print"/>
          <a:srcRect/>
          <a:stretch>
            <a:fillRect/>
          </a:stretch>
        </p:blipFill>
        <p:spPr bwMode="auto">
          <a:xfrm>
            <a:off x="838200" y="1300163"/>
            <a:ext cx="7848600" cy="5159375"/>
          </a:xfrm>
          <a:prstGeom prst="rect">
            <a:avLst/>
          </a:prstGeom>
          <a:noFill/>
          <a:ln w="9525">
            <a:noFill/>
            <a:miter lim="800000"/>
            <a:headEnd/>
            <a:tailEnd/>
          </a:ln>
        </p:spPr>
      </p:pic>
      <p:sp>
        <p:nvSpPr>
          <p:cNvPr id="441347" name="Text Box 8"/>
          <p:cNvSpPr txBox="1">
            <a:spLocks noChangeArrowheads="1"/>
          </p:cNvSpPr>
          <p:nvPr/>
        </p:nvSpPr>
        <p:spPr bwMode="auto">
          <a:xfrm>
            <a:off x="7527925" y="3925888"/>
            <a:ext cx="776288" cy="457200"/>
          </a:xfrm>
          <a:prstGeom prst="rect">
            <a:avLst/>
          </a:prstGeom>
          <a:noFill/>
          <a:ln w="9525">
            <a:noFill/>
            <a:miter lim="800000"/>
            <a:headEnd/>
            <a:tailEnd/>
          </a:ln>
        </p:spPr>
        <p:txBody>
          <a:bodyPr wrap="none">
            <a:spAutoFit/>
          </a:bodyPr>
          <a:lstStyle/>
          <a:p>
            <a:r>
              <a:rPr lang="en-US" b="1">
                <a:solidFill>
                  <a:srgbClr val="FF0000"/>
                </a:solidFill>
              </a:rPr>
              <a:t>DTL</a:t>
            </a:r>
          </a:p>
        </p:txBody>
      </p:sp>
      <p:sp>
        <p:nvSpPr>
          <p:cNvPr id="441348" name="Text Box 9"/>
          <p:cNvSpPr txBox="1">
            <a:spLocks noChangeArrowheads="1"/>
          </p:cNvSpPr>
          <p:nvPr/>
        </p:nvSpPr>
        <p:spPr bwMode="auto">
          <a:xfrm>
            <a:off x="838200" y="4259263"/>
            <a:ext cx="838200" cy="457200"/>
          </a:xfrm>
          <a:prstGeom prst="rect">
            <a:avLst/>
          </a:prstGeom>
          <a:noFill/>
          <a:ln w="9525">
            <a:noFill/>
            <a:miter lim="800000"/>
            <a:headEnd/>
            <a:tailEnd/>
          </a:ln>
        </p:spPr>
        <p:txBody>
          <a:bodyPr>
            <a:spAutoFit/>
          </a:bodyPr>
          <a:lstStyle/>
          <a:p>
            <a:pPr>
              <a:spcBef>
                <a:spcPct val="50000"/>
              </a:spcBef>
            </a:pPr>
            <a:r>
              <a:rPr lang="en-US" b="1">
                <a:solidFill>
                  <a:srgbClr val="FF0000"/>
                </a:solidFill>
              </a:rPr>
              <a:t>RFQ</a:t>
            </a:r>
          </a:p>
        </p:txBody>
      </p:sp>
      <p:sp>
        <p:nvSpPr>
          <p:cNvPr id="441349" name="Text Box 10"/>
          <p:cNvSpPr txBox="1">
            <a:spLocks noChangeArrowheads="1"/>
          </p:cNvSpPr>
          <p:nvPr/>
        </p:nvSpPr>
        <p:spPr bwMode="auto">
          <a:xfrm>
            <a:off x="3505200" y="5562600"/>
            <a:ext cx="1711325" cy="457200"/>
          </a:xfrm>
          <a:prstGeom prst="rect">
            <a:avLst/>
          </a:prstGeom>
          <a:noFill/>
          <a:ln w="9525">
            <a:noFill/>
            <a:miter lim="800000"/>
            <a:headEnd/>
            <a:tailEnd/>
          </a:ln>
        </p:spPr>
        <p:txBody>
          <a:bodyPr wrap="none">
            <a:spAutoFit/>
          </a:bodyPr>
          <a:lstStyle/>
          <a:p>
            <a:r>
              <a:rPr lang="en-US" b="1">
                <a:solidFill>
                  <a:srgbClr val="FF0000"/>
                </a:solidFill>
              </a:rPr>
              <a:t>BUNCHER</a:t>
            </a:r>
          </a:p>
        </p:txBody>
      </p:sp>
      <p:sp>
        <p:nvSpPr>
          <p:cNvPr id="441350" name="Text Box 11"/>
          <p:cNvSpPr txBox="1">
            <a:spLocks noChangeArrowheads="1"/>
          </p:cNvSpPr>
          <p:nvPr/>
        </p:nvSpPr>
        <p:spPr bwMode="auto">
          <a:xfrm>
            <a:off x="6156325" y="5449888"/>
            <a:ext cx="2352675" cy="457200"/>
          </a:xfrm>
          <a:prstGeom prst="rect">
            <a:avLst/>
          </a:prstGeom>
          <a:noFill/>
          <a:ln w="9525">
            <a:noFill/>
            <a:miter lim="800000"/>
            <a:headEnd/>
            <a:tailEnd/>
          </a:ln>
        </p:spPr>
        <p:txBody>
          <a:bodyPr wrap="none">
            <a:spAutoFit/>
          </a:bodyPr>
          <a:lstStyle/>
          <a:p>
            <a:r>
              <a:rPr lang="en-US" b="1">
                <a:solidFill>
                  <a:srgbClr val="FF0000"/>
                </a:solidFill>
              </a:rPr>
              <a:t>QUADRUPOLE</a:t>
            </a:r>
          </a:p>
        </p:txBody>
      </p:sp>
      <p:sp>
        <p:nvSpPr>
          <p:cNvPr id="441351" name="Line 13"/>
          <p:cNvSpPr>
            <a:spLocks noChangeShapeType="1"/>
          </p:cNvSpPr>
          <p:nvPr/>
        </p:nvSpPr>
        <p:spPr bwMode="auto">
          <a:xfrm>
            <a:off x="5867400" y="5334000"/>
            <a:ext cx="457200" cy="15240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Title 1"/>
          <p:cNvSpPr>
            <a:spLocks noGrp="1"/>
          </p:cNvSpPr>
          <p:nvPr>
            <p:ph type="title"/>
          </p:nvPr>
        </p:nvSpPr>
        <p:spPr>
          <a:xfrm>
            <a:off x="228600" y="228600"/>
            <a:ext cx="8915400" cy="1143000"/>
          </a:xfrm>
        </p:spPr>
        <p:txBody>
          <a:bodyPr/>
          <a:lstStyle/>
          <a:p>
            <a:pPr eaLnBrk="1" hangingPunct="1"/>
            <a:r>
              <a:rPr lang="en-US" dirty="0"/>
              <a:t> Bunch Through OLD MEBT and LINAC</a:t>
            </a:r>
          </a:p>
        </p:txBody>
      </p:sp>
      <p:sp>
        <p:nvSpPr>
          <p:cNvPr id="443395" name="Line 5"/>
          <p:cNvSpPr>
            <a:spLocks noChangeShapeType="1"/>
          </p:cNvSpPr>
          <p:nvPr/>
        </p:nvSpPr>
        <p:spPr bwMode="auto">
          <a:xfrm>
            <a:off x="2667000" y="6324600"/>
            <a:ext cx="3352800" cy="0"/>
          </a:xfrm>
          <a:prstGeom prst="line">
            <a:avLst/>
          </a:prstGeom>
          <a:noFill/>
          <a:ln w="28575">
            <a:solidFill>
              <a:schemeClr val="tx1"/>
            </a:solidFill>
            <a:round/>
            <a:headEnd type="triangle" w="med" len="med"/>
            <a:tailEnd type="triangle" w="med" len="med"/>
          </a:ln>
        </p:spPr>
        <p:txBody>
          <a:bodyPr/>
          <a:lstStyle/>
          <a:p>
            <a:endParaRPr lang="en-US"/>
          </a:p>
        </p:txBody>
      </p:sp>
      <p:sp>
        <p:nvSpPr>
          <p:cNvPr id="443396" name="Text Box 7"/>
          <p:cNvSpPr txBox="1">
            <a:spLocks noChangeArrowheads="1"/>
          </p:cNvSpPr>
          <p:nvPr/>
        </p:nvSpPr>
        <p:spPr bwMode="auto">
          <a:xfrm>
            <a:off x="3717925" y="6207125"/>
            <a:ext cx="517525" cy="457200"/>
          </a:xfrm>
          <a:prstGeom prst="rect">
            <a:avLst/>
          </a:prstGeom>
          <a:noFill/>
          <a:ln w="9525">
            <a:noFill/>
            <a:miter lim="800000"/>
            <a:headEnd/>
            <a:tailEnd/>
          </a:ln>
        </p:spPr>
        <p:txBody>
          <a:bodyPr wrap="none">
            <a:spAutoFit/>
          </a:bodyPr>
          <a:lstStyle/>
          <a:p>
            <a:r>
              <a:rPr lang="en-US">
                <a:sym typeface="Symbol" pitchFamily="18" charset="2"/>
              </a:rPr>
              <a:t></a:t>
            </a:r>
          </a:p>
        </p:txBody>
      </p:sp>
      <p:pic>
        <p:nvPicPr>
          <p:cNvPr id="3" name="movieoldlinac.mpeg" descr="movieoldlinac.mpeg">
            <a:hlinkClick r:id="" action="ppaction://media"/>
            <a:extLst>
              <a:ext uri="{FF2B5EF4-FFF2-40B4-BE49-F238E27FC236}">
                <a16:creationId xmlns:a16="http://schemas.microsoft.com/office/drawing/2014/main" id="{92876CFA-18C0-C642-76A1-9C3969D188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04969" y="1418989"/>
            <a:ext cx="4950093" cy="47029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Title 1"/>
          <p:cNvSpPr>
            <a:spLocks noGrp="1"/>
          </p:cNvSpPr>
          <p:nvPr>
            <p:ph type="title"/>
          </p:nvPr>
        </p:nvSpPr>
        <p:spPr/>
        <p:txBody>
          <a:bodyPr/>
          <a:lstStyle/>
          <a:p>
            <a:pPr eaLnBrk="1" hangingPunct="1"/>
            <a:r>
              <a:rPr lang="en-US" sz="4000" dirty="0"/>
              <a:t>Bunch Through New MEBT and Linac</a:t>
            </a:r>
          </a:p>
        </p:txBody>
      </p:sp>
      <p:sp>
        <p:nvSpPr>
          <p:cNvPr id="445443" name="Line 5"/>
          <p:cNvSpPr>
            <a:spLocks noChangeShapeType="1"/>
          </p:cNvSpPr>
          <p:nvPr/>
        </p:nvSpPr>
        <p:spPr bwMode="auto">
          <a:xfrm>
            <a:off x="3124200" y="6324600"/>
            <a:ext cx="3352800" cy="0"/>
          </a:xfrm>
          <a:prstGeom prst="line">
            <a:avLst/>
          </a:prstGeom>
          <a:noFill/>
          <a:ln w="28575">
            <a:solidFill>
              <a:schemeClr val="tx1"/>
            </a:solidFill>
            <a:round/>
            <a:headEnd type="triangle" w="med" len="med"/>
            <a:tailEnd type="triangle" w="med" len="med"/>
          </a:ln>
        </p:spPr>
        <p:txBody>
          <a:bodyPr/>
          <a:lstStyle/>
          <a:p>
            <a:endParaRPr lang="en-US"/>
          </a:p>
        </p:txBody>
      </p:sp>
      <p:sp>
        <p:nvSpPr>
          <p:cNvPr id="445444" name="Text Box 7"/>
          <p:cNvSpPr txBox="1">
            <a:spLocks noChangeArrowheads="1"/>
          </p:cNvSpPr>
          <p:nvPr/>
        </p:nvSpPr>
        <p:spPr bwMode="auto">
          <a:xfrm>
            <a:off x="4495800" y="6248400"/>
            <a:ext cx="517525" cy="457200"/>
          </a:xfrm>
          <a:prstGeom prst="rect">
            <a:avLst/>
          </a:prstGeom>
          <a:noFill/>
          <a:ln w="9525">
            <a:noFill/>
            <a:miter lim="800000"/>
            <a:headEnd/>
            <a:tailEnd/>
          </a:ln>
        </p:spPr>
        <p:txBody>
          <a:bodyPr wrap="none">
            <a:spAutoFit/>
          </a:bodyPr>
          <a:lstStyle/>
          <a:p>
            <a:r>
              <a:rPr lang="en-US">
                <a:sym typeface="Symbol" pitchFamily="18" charset="2"/>
              </a:rPr>
              <a:t></a:t>
            </a:r>
          </a:p>
        </p:txBody>
      </p:sp>
      <p:pic>
        <p:nvPicPr>
          <p:cNvPr id="2" name="movienewlinac copy.mpeg" descr="movienewlinac copy.mpeg">
            <a:hlinkClick r:id="" action="ppaction://media"/>
            <a:extLst>
              <a:ext uri="{FF2B5EF4-FFF2-40B4-BE49-F238E27FC236}">
                <a16:creationId xmlns:a16="http://schemas.microsoft.com/office/drawing/2014/main" id="{221E4366-A210-61CF-C8AF-A202059CA0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56962" y="1086118"/>
            <a:ext cx="5112726" cy="4857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Title 1"/>
          <p:cNvSpPr>
            <a:spLocks noGrp="1"/>
          </p:cNvSpPr>
          <p:nvPr>
            <p:ph type="title"/>
          </p:nvPr>
        </p:nvSpPr>
        <p:spPr/>
        <p:txBody>
          <a:bodyPr>
            <a:normAutofit fontScale="90000"/>
          </a:bodyPr>
          <a:lstStyle/>
          <a:p>
            <a:pPr eaLnBrk="1" hangingPunct="1"/>
            <a:r>
              <a:rPr lang="en-US" sz="4000" dirty="0"/>
              <a:t>BNL Linac Performance for Polarized Protons after reconfiguration </a:t>
            </a:r>
          </a:p>
        </p:txBody>
      </p:sp>
      <p:graphicFrame>
        <p:nvGraphicFramePr>
          <p:cNvPr id="3" name="Table 2"/>
          <p:cNvGraphicFramePr>
            <a:graphicFrameLocks noGrp="1"/>
          </p:cNvGraphicFramePr>
          <p:nvPr>
            <p:extLst>
              <p:ext uri="{D42A27DB-BD31-4B8C-83A1-F6EECF244321}">
                <p14:modId xmlns:p14="http://schemas.microsoft.com/office/powerpoint/2010/main" val="1318126328"/>
              </p:ext>
            </p:extLst>
          </p:nvPr>
        </p:nvGraphicFramePr>
        <p:xfrm>
          <a:off x="1371600" y="1981200"/>
          <a:ext cx="6950279" cy="3200400"/>
        </p:xfrm>
        <a:graphic>
          <a:graphicData uri="http://schemas.openxmlformats.org/drawingml/2006/table">
            <a:tbl>
              <a:tblPr firstRow="1" bandRow="1">
                <a:tableStyleId>{5C22544A-7EE6-4342-B048-85BDC9FD1C3A}</a:tableStyleId>
              </a:tblPr>
              <a:tblGrid>
                <a:gridCol w="1695450">
                  <a:extLst>
                    <a:ext uri="{9D8B030D-6E8A-4147-A177-3AD203B41FA5}">
                      <a16:colId xmlns:a16="http://schemas.microsoft.com/office/drawing/2014/main" val="20000"/>
                    </a:ext>
                  </a:extLst>
                </a:gridCol>
                <a:gridCol w="1695450">
                  <a:extLst>
                    <a:ext uri="{9D8B030D-6E8A-4147-A177-3AD203B41FA5}">
                      <a16:colId xmlns:a16="http://schemas.microsoft.com/office/drawing/2014/main" val="20001"/>
                    </a:ext>
                  </a:extLst>
                </a:gridCol>
                <a:gridCol w="1695450">
                  <a:extLst>
                    <a:ext uri="{9D8B030D-6E8A-4147-A177-3AD203B41FA5}">
                      <a16:colId xmlns:a16="http://schemas.microsoft.com/office/drawing/2014/main" val="20002"/>
                    </a:ext>
                  </a:extLst>
                </a:gridCol>
                <a:gridCol w="1863929">
                  <a:extLst>
                    <a:ext uri="{9D8B030D-6E8A-4147-A177-3AD203B41FA5}">
                      <a16:colId xmlns:a16="http://schemas.microsoft.com/office/drawing/2014/main" val="20003"/>
                    </a:ext>
                  </a:extLst>
                </a:gridCol>
              </a:tblGrid>
              <a:tr h="1066800">
                <a:tc>
                  <a:txBody>
                    <a:bodyPr/>
                    <a:lstStyle/>
                    <a:p>
                      <a:r>
                        <a:rPr lang="en-US" sz="2000" dirty="0"/>
                        <a:t>Year</a:t>
                      </a:r>
                    </a:p>
                  </a:txBody>
                  <a:tcPr/>
                </a:tc>
                <a:tc>
                  <a:txBody>
                    <a:bodyPr/>
                    <a:lstStyle/>
                    <a:p>
                      <a:r>
                        <a:rPr lang="el-GR" sz="2000" dirty="0"/>
                        <a:t>ε</a:t>
                      </a:r>
                      <a:r>
                        <a:rPr lang="en-US" sz="2000" baseline="-25000" dirty="0"/>
                        <a:t>X </a:t>
                      </a:r>
                      <a:r>
                        <a:rPr lang="en-US" sz="2000" baseline="0" dirty="0"/>
                        <a:t>(N, 95%) </a:t>
                      </a:r>
                      <a:r>
                        <a:rPr lang="el-GR" sz="2000" baseline="0" dirty="0"/>
                        <a:t>π</a:t>
                      </a:r>
                      <a:r>
                        <a:rPr lang="en-US" sz="2000" baseline="0" dirty="0"/>
                        <a:t>mm </a:t>
                      </a:r>
                      <a:r>
                        <a:rPr lang="en-US" sz="2000" baseline="0" dirty="0" err="1"/>
                        <a:t>mr</a:t>
                      </a:r>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a:t>ε</a:t>
                      </a:r>
                      <a:r>
                        <a:rPr lang="en-US" sz="2000" baseline="-25000" dirty="0"/>
                        <a:t>Y</a:t>
                      </a:r>
                      <a:r>
                        <a:rPr lang="en-US" sz="2000" baseline="0" dirty="0"/>
                        <a:t>(N, 95%) </a:t>
                      </a:r>
                      <a:r>
                        <a:rPr lang="el-GR" sz="2000" baseline="0" dirty="0"/>
                        <a:t>π</a:t>
                      </a:r>
                      <a:r>
                        <a:rPr lang="en-US" sz="2000" baseline="0" dirty="0"/>
                        <a:t>mm </a:t>
                      </a:r>
                      <a:r>
                        <a:rPr lang="en-US" sz="2000" baseline="0" dirty="0" err="1"/>
                        <a:t>mr</a:t>
                      </a:r>
                      <a:endParaRPr lang="en-US" sz="2000" dirty="0"/>
                    </a:p>
                    <a:p>
                      <a:endParaRPr lang="en-US" sz="2000" dirty="0"/>
                    </a:p>
                  </a:txBody>
                  <a:tcPr/>
                </a:tc>
                <a:tc>
                  <a:txBody>
                    <a:bodyPr/>
                    <a:lstStyle/>
                    <a:p>
                      <a:r>
                        <a:rPr lang="en-US" sz="2000" dirty="0"/>
                        <a:t>Linac Transmission</a:t>
                      </a:r>
                    </a:p>
                    <a:p>
                      <a:r>
                        <a:rPr lang="en-US" sz="2000" dirty="0"/>
                        <a:t>(%)</a:t>
                      </a:r>
                    </a:p>
                  </a:txBody>
                  <a:tcPr/>
                </a:tc>
                <a:extLst>
                  <a:ext uri="{0D108BD9-81ED-4DB2-BD59-A6C34878D82A}">
                    <a16:rowId xmlns:a16="http://schemas.microsoft.com/office/drawing/2014/main" val="10000"/>
                  </a:ext>
                </a:extLst>
              </a:tr>
              <a:tr h="1066800">
                <a:tc>
                  <a:txBody>
                    <a:bodyPr/>
                    <a:lstStyle/>
                    <a:p>
                      <a:r>
                        <a:rPr lang="en-US" sz="2000" dirty="0"/>
                        <a:t>2008</a:t>
                      </a:r>
                    </a:p>
                  </a:txBody>
                  <a:tcPr/>
                </a:tc>
                <a:tc>
                  <a:txBody>
                    <a:bodyPr/>
                    <a:lstStyle/>
                    <a:p>
                      <a:r>
                        <a:rPr lang="en-US" sz="2000" dirty="0"/>
                        <a:t>10.7</a:t>
                      </a:r>
                    </a:p>
                  </a:txBody>
                  <a:tcPr/>
                </a:tc>
                <a:tc>
                  <a:txBody>
                    <a:bodyPr/>
                    <a:lstStyle/>
                    <a:p>
                      <a:r>
                        <a:rPr lang="en-US" sz="2000" dirty="0"/>
                        <a:t>15.9</a:t>
                      </a:r>
                    </a:p>
                  </a:txBody>
                  <a:tcPr/>
                </a:tc>
                <a:tc>
                  <a:txBody>
                    <a:bodyPr/>
                    <a:lstStyle/>
                    <a:p>
                      <a:r>
                        <a:rPr lang="en-US" sz="2000" dirty="0"/>
                        <a:t>60-65</a:t>
                      </a:r>
                    </a:p>
                  </a:txBody>
                  <a:tcPr/>
                </a:tc>
                <a:extLst>
                  <a:ext uri="{0D108BD9-81ED-4DB2-BD59-A6C34878D82A}">
                    <a16:rowId xmlns:a16="http://schemas.microsoft.com/office/drawing/2014/main" val="10001"/>
                  </a:ext>
                </a:extLst>
              </a:tr>
              <a:tr h="1066800">
                <a:tc>
                  <a:txBody>
                    <a:bodyPr/>
                    <a:lstStyle/>
                    <a:p>
                      <a:r>
                        <a:rPr lang="en-US" sz="2000" dirty="0"/>
                        <a:t>2010</a:t>
                      </a:r>
                    </a:p>
                  </a:txBody>
                  <a:tcPr/>
                </a:tc>
                <a:tc>
                  <a:txBody>
                    <a:bodyPr/>
                    <a:lstStyle/>
                    <a:p>
                      <a:r>
                        <a:rPr lang="en-US" sz="2000" dirty="0"/>
                        <a:t>4.5</a:t>
                      </a:r>
                    </a:p>
                  </a:txBody>
                  <a:tcPr/>
                </a:tc>
                <a:tc>
                  <a:txBody>
                    <a:bodyPr/>
                    <a:lstStyle/>
                    <a:p>
                      <a:r>
                        <a:rPr lang="en-US" sz="2000" dirty="0"/>
                        <a:t>5.5</a:t>
                      </a:r>
                    </a:p>
                  </a:txBody>
                  <a:tcPr/>
                </a:tc>
                <a:tc>
                  <a:txBody>
                    <a:bodyPr/>
                    <a:lstStyle/>
                    <a:p>
                      <a:r>
                        <a:rPr lang="en-US" sz="2000" dirty="0"/>
                        <a:t>75-80</a:t>
                      </a:r>
                    </a:p>
                  </a:txBody>
                  <a:tcPr/>
                </a:tc>
                <a:extLst>
                  <a:ext uri="{0D108BD9-81ED-4DB2-BD59-A6C34878D82A}">
                    <a16:rowId xmlns:a16="http://schemas.microsoft.com/office/drawing/2014/main" val="10002"/>
                  </a:ext>
                </a:extLst>
              </a:tr>
            </a:tbl>
          </a:graphicData>
        </a:graphic>
      </p:graphicFrame>
      <p:sp>
        <p:nvSpPr>
          <p:cNvPr id="449560" name="TextBox 3"/>
          <p:cNvSpPr txBox="1">
            <a:spLocks noChangeArrowheads="1"/>
          </p:cNvSpPr>
          <p:nvPr/>
        </p:nvSpPr>
        <p:spPr bwMode="auto">
          <a:xfrm>
            <a:off x="457200" y="5486400"/>
            <a:ext cx="8305800" cy="1187450"/>
          </a:xfrm>
          <a:prstGeom prst="rect">
            <a:avLst/>
          </a:prstGeom>
          <a:noFill/>
          <a:ln w="9525">
            <a:noFill/>
            <a:miter lim="800000"/>
            <a:headEnd/>
            <a:tailEnd/>
          </a:ln>
        </p:spPr>
        <p:txBody>
          <a:bodyPr wrap="none">
            <a:spAutoFit/>
          </a:bodyPr>
          <a:lstStyle/>
          <a:p>
            <a:r>
              <a:rPr lang="en-US" b="1">
                <a:solidFill>
                  <a:srgbClr val="C00000"/>
                </a:solidFill>
              </a:rPr>
              <a:t>This emittance reduction was observed through out the </a:t>
            </a:r>
          </a:p>
          <a:p>
            <a:r>
              <a:rPr lang="en-US" b="1">
                <a:solidFill>
                  <a:srgbClr val="C00000"/>
                </a:solidFill>
              </a:rPr>
              <a:t>accelerator chain up to RHIC. At RHIC collision energy </a:t>
            </a:r>
          </a:p>
          <a:p>
            <a:r>
              <a:rPr lang="en-US" b="1">
                <a:solidFill>
                  <a:srgbClr val="C00000"/>
                </a:solidFill>
              </a:rPr>
              <a:t>emittance was reduced by 25 %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Reconfiguration of LEBT/MEBT for BLIP</a:t>
            </a:r>
          </a:p>
        </p:txBody>
      </p:sp>
      <p:sp>
        <p:nvSpPr>
          <p:cNvPr id="3" name="Content Placeholder 2"/>
          <p:cNvSpPr>
            <a:spLocks noGrp="1"/>
          </p:cNvSpPr>
          <p:nvPr>
            <p:ph idx="1"/>
          </p:nvPr>
        </p:nvSpPr>
        <p:spPr/>
        <p:txBody>
          <a:bodyPr/>
          <a:lstStyle/>
          <a:p>
            <a:r>
              <a:rPr lang="en-US" dirty="0"/>
              <a:t>Transmission of linac increase 55% to 85 %</a:t>
            </a:r>
          </a:p>
          <a:p>
            <a:r>
              <a:rPr lang="en-US" dirty="0"/>
              <a:t>Residual radiation decreased by order of magnitude.</a:t>
            </a:r>
          </a:p>
        </p:txBody>
      </p:sp>
    </p:spTree>
    <p:extLst>
      <p:ext uri="{BB962C8B-B14F-4D97-AF65-F5344CB8AC3E}">
        <p14:creationId xmlns:p14="http://schemas.microsoft.com/office/powerpoint/2010/main" val="330732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1"/>
          <p:cNvSpPr>
            <a:spLocks noGrp="1"/>
          </p:cNvSpPr>
          <p:nvPr>
            <p:ph type="title"/>
          </p:nvPr>
        </p:nvSpPr>
        <p:spPr/>
        <p:txBody>
          <a:bodyPr/>
          <a:lstStyle/>
          <a:p>
            <a:pPr eaLnBrk="1" hangingPunct="1"/>
            <a:r>
              <a:rPr lang="en-US" dirty="0"/>
              <a:t>1970 BNL Linac 200 MeV </a:t>
            </a:r>
          </a:p>
        </p:txBody>
      </p:sp>
      <p:pic>
        <p:nvPicPr>
          <p:cNvPr id="243714" name="Picture 4" descr="scan0036.jpg"/>
          <p:cNvPicPr>
            <a:picLocks noChangeAspect="1"/>
          </p:cNvPicPr>
          <p:nvPr/>
        </p:nvPicPr>
        <p:blipFill>
          <a:blip r:embed="rId3" cstate="print"/>
          <a:srcRect/>
          <a:stretch>
            <a:fillRect/>
          </a:stretch>
        </p:blipFill>
        <p:spPr bwMode="auto">
          <a:xfrm>
            <a:off x="3624263" y="1219200"/>
            <a:ext cx="5519737" cy="4495800"/>
          </a:xfrm>
          <a:prstGeom prst="rect">
            <a:avLst/>
          </a:prstGeom>
          <a:noFill/>
          <a:ln w="9525">
            <a:noFill/>
            <a:miter lim="800000"/>
            <a:headEnd/>
            <a:tailEnd/>
          </a:ln>
        </p:spPr>
      </p:pic>
      <p:sp>
        <p:nvSpPr>
          <p:cNvPr id="243715" name="TextBox 5"/>
          <p:cNvSpPr txBox="1">
            <a:spLocks noChangeArrowheads="1"/>
          </p:cNvSpPr>
          <p:nvPr/>
        </p:nvSpPr>
        <p:spPr bwMode="auto">
          <a:xfrm>
            <a:off x="457200" y="5638800"/>
            <a:ext cx="3516313" cy="830263"/>
          </a:xfrm>
          <a:prstGeom prst="rect">
            <a:avLst/>
          </a:prstGeom>
          <a:noFill/>
          <a:ln w="9525">
            <a:noFill/>
            <a:miter lim="800000"/>
            <a:headEnd/>
            <a:tailEnd/>
          </a:ln>
        </p:spPr>
        <p:txBody>
          <a:bodyPr wrap="none">
            <a:spAutoFit/>
          </a:bodyPr>
          <a:lstStyle/>
          <a:p>
            <a:r>
              <a:rPr lang="en-US" b="1">
                <a:solidFill>
                  <a:schemeClr val="folHlink"/>
                </a:solidFill>
                <a:latin typeface="Calibri" pitchFamily="34" charset="0"/>
              </a:rPr>
              <a:t>Cockcroft-Walton 750 KeV</a:t>
            </a:r>
          </a:p>
          <a:p>
            <a:endParaRPr lang="en-US">
              <a:solidFill>
                <a:schemeClr val="folHlink"/>
              </a:solidFill>
              <a:latin typeface="Calibri" pitchFamily="34" charset="0"/>
            </a:endParaRPr>
          </a:p>
        </p:txBody>
      </p:sp>
      <p:sp>
        <p:nvSpPr>
          <p:cNvPr id="243716" name="TextBox 7"/>
          <p:cNvSpPr txBox="1">
            <a:spLocks noChangeArrowheads="1"/>
          </p:cNvSpPr>
          <p:nvPr/>
        </p:nvSpPr>
        <p:spPr bwMode="auto">
          <a:xfrm>
            <a:off x="4419600" y="5791200"/>
            <a:ext cx="4459288" cy="400050"/>
          </a:xfrm>
          <a:prstGeom prst="rect">
            <a:avLst/>
          </a:prstGeom>
          <a:noFill/>
          <a:ln w="9525">
            <a:noFill/>
            <a:miter lim="800000"/>
            <a:headEnd/>
            <a:tailEnd/>
          </a:ln>
        </p:spPr>
        <p:txBody>
          <a:bodyPr wrap="none">
            <a:spAutoFit/>
          </a:bodyPr>
          <a:lstStyle/>
          <a:p>
            <a:r>
              <a:rPr lang="en-US" sz="2000" b="1">
                <a:solidFill>
                  <a:schemeClr val="folHlink"/>
                </a:solidFill>
                <a:latin typeface="Calibri" pitchFamily="34" charset="0"/>
              </a:rPr>
              <a:t>Drift Tube Linac (Alvarez Linac) 200 MeV</a:t>
            </a:r>
            <a:endParaRPr lang="en-US" sz="2000" b="1">
              <a:solidFill>
                <a:srgbClr val="FF0000"/>
              </a:solidFill>
              <a:latin typeface="Calibri" pitchFamily="34" charset="0"/>
            </a:endParaRPr>
          </a:p>
        </p:txBody>
      </p:sp>
      <p:pic>
        <p:nvPicPr>
          <p:cNvPr id="243718" name="Picture 4"/>
          <p:cNvPicPr>
            <a:picLocks noChangeAspect="1" noChangeArrowheads="1"/>
          </p:cNvPicPr>
          <p:nvPr/>
        </p:nvPicPr>
        <p:blipFill>
          <a:blip r:embed="rId4" cstate="print"/>
          <a:srcRect/>
          <a:stretch>
            <a:fillRect/>
          </a:stretch>
        </p:blipFill>
        <p:spPr bwMode="auto">
          <a:xfrm>
            <a:off x="0" y="1220788"/>
            <a:ext cx="3581400" cy="450215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857250"/>
            <a:ext cx="9144000" cy="571500"/>
          </a:xfrm>
        </p:spPr>
        <p:txBody>
          <a:bodyPr>
            <a:normAutofit fontScale="90000"/>
          </a:bodyPr>
          <a:lstStyle/>
          <a:p>
            <a:pPr>
              <a:defRPr/>
            </a:pPr>
            <a:r>
              <a:rPr lang="en-US" dirty="0">
                <a:ea typeface="MS PGothic" charset="0"/>
              </a:rPr>
              <a:t>       </a:t>
            </a:r>
            <a:r>
              <a:rPr lang="en-US" dirty="0">
                <a:solidFill>
                  <a:srgbClr val="C00000"/>
                </a:solidFill>
                <a:ea typeface="MS PGothic" charset="0"/>
              </a:rPr>
              <a:t> Intensity </a:t>
            </a:r>
            <a:r>
              <a:rPr lang="en-US" dirty="0">
                <a:solidFill>
                  <a:srgbClr val="FF0000"/>
                </a:solidFill>
                <a:ea typeface="MS PGothic" charset="0"/>
              </a:rPr>
              <a:t>Upgrade –Phase I (2014-2016)</a:t>
            </a:r>
          </a:p>
        </p:txBody>
      </p:sp>
      <p:sp>
        <p:nvSpPr>
          <p:cNvPr id="10243" name="Content Placeholder 2"/>
          <p:cNvSpPr>
            <a:spLocks noGrp="1"/>
          </p:cNvSpPr>
          <p:nvPr>
            <p:ph idx="1"/>
          </p:nvPr>
        </p:nvSpPr>
        <p:spPr>
          <a:xfrm>
            <a:off x="230641" y="1685924"/>
            <a:ext cx="8682718" cy="4555849"/>
          </a:xfrm>
        </p:spPr>
        <p:txBody>
          <a:bodyPr>
            <a:normAutofit/>
          </a:bodyPr>
          <a:lstStyle/>
          <a:p>
            <a:r>
              <a:rPr lang="en-US" sz="2000" dirty="0">
                <a:latin typeface="Arial Narrow" charset="0"/>
                <a:ea typeface="MS PGothic" charset="0"/>
              </a:rPr>
              <a:t>Increase beam current by 15%.  </a:t>
            </a:r>
          </a:p>
          <a:p>
            <a:r>
              <a:rPr lang="en-US" sz="2000" dirty="0">
                <a:solidFill>
                  <a:srgbClr val="002060"/>
                </a:solidFill>
                <a:latin typeface="Arial Narrow" charset="0"/>
                <a:ea typeface="MS PGothic" charset="0"/>
              </a:rPr>
              <a:t>Evaluate the proposal to double the linac beam current</a:t>
            </a:r>
          </a:p>
          <a:p>
            <a:pPr marL="261938" lvl="1" indent="0">
              <a:buNone/>
            </a:pPr>
            <a:r>
              <a:rPr lang="en-US" dirty="0">
                <a:latin typeface="Arial Narrow" charset="0"/>
                <a:ea typeface="MS PGothic" charset="0"/>
              </a:rPr>
              <a:t>     Evaluate and prototype quadrupole pulse modulators flattops for 900 </a:t>
            </a:r>
            <a:r>
              <a:rPr lang="en-US" dirty="0">
                <a:latin typeface="Lucida Grande" charset="0"/>
                <a:ea typeface="MS PGothic" charset="0"/>
              </a:rPr>
              <a:t>μ</a:t>
            </a:r>
            <a:r>
              <a:rPr lang="en-US" dirty="0">
                <a:latin typeface="Arial Narrow" charset="0"/>
                <a:ea typeface="MS PGothic" charset="0"/>
              </a:rPr>
              <a:t>s beam </a:t>
            </a:r>
          </a:p>
          <a:p>
            <a:pPr marL="261938" lvl="1" indent="0">
              <a:buNone/>
            </a:pPr>
            <a:r>
              <a:rPr lang="en-US" dirty="0">
                <a:latin typeface="Arial Narrow" charset="0"/>
                <a:ea typeface="MS PGothic" charset="0"/>
              </a:rPr>
              <a:t>     Evaluate conditions of water-cooling channels in drift tubes and accelerator cavities</a:t>
            </a:r>
          </a:p>
          <a:p>
            <a:pPr marL="261938" lvl="1" indent="0">
              <a:buNone/>
            </a:pPr>
            <a:r>
              <a:rPr lang="en-US" dirty="0">
                <a:latin typeface="Arial Narrow" charset="0"/>
                <a:ea typeface="MS PGothic" charset="0"/>
              </a:rPr>
              <a:t>    Prototype RF system for 1100 </a:t>
            </a:r>
            <a:r>
              <a:rPr lang="en-US" dirty="0">
                <a:latin typeface="Lucida Grande" charset="0"/>
                <a:ea typeface="MS PGothic" charset="0"/>
              </a:rPr>
              <a:t>μ</a:t>
            </a:r>
            <a:r>
              <a:rPr lang="en-US" dirty="0">
                <a:latin typeface="Arial Narrow" charset="0"/>
                <a:ea typeface="MS PGothic" charset="0"/>
              </a:rPr>
              <a:t>s pulse length</a:t>
            </a:r>
          </a:p>
          <a:p>
            <a:pPr marL="261938" lvl="1" indent="0">
              <a:buNone/>
            </a:pPr>
            <a:r>
              <a:rPr lang="en-US" dirty="0">
                <a:latin typeface="Arial Narrow" charset="0"/>
                <a:ea typeface="MS PGothic" charset="0"/>
              </a:rPr>
              <a:t>	- </a:t>
            </a:r>
            <a:r>
              <a:rPr lang="en-US" dirty="0">
                <a:solidFill>
                  <a:srgbClr val="002060"/>
                </a:solidFill>
                <a:latin typeface="Arial Narrow" charset="0"/>
                <a:ea typeface="MS PGothic" charset="0"/>
              </a:rPr>
              <a:t>Upgrading Modulator ; power supplies and low-level electronics </a:t>
            </a:r>
          </a:p>
          <a:p>
            <a:pPr marL="261938" lvl="1" indent="0">
              <a:buNone/>
            </a:pPr>
            <a:r>
              <a:rPr lang="en-US" dirty="0">
                <a:solidFill>
                  <a:srgbClr val="002060"/>
                </a:solidFill>
                <a:latin typeface="Arial Narrow" charset="0"/>
                <a:ea typeface="MS PGothic" charset="0"/>
              </a:rPr>
              <a:t>	- Increasing the 250-kW diver capacitor bank to 40 mF from 25 mF</a:t>
            </a:r>
          </a:p>
          <a:p>
            <a:pPr marL="261938" lvl="1" indent="0">
              <a:buNone/>
            </a:pPr>
            <a:r>
              <a:rPr lang="en-US" dirty="0">
                <a:solidFill>
                  <a:srgbClr val="002060"/>
                </a:solidFill>
                <a:latin typeface="Arial Narrow" charset="0"/>
                <a:ea typeface="MS PGothic" charset="0"/>
              </a:rPr>
              <a:t>	- increasing the 7835-amplifier capacitor back to 84mF from 50 mF</a:t>
            </a:r>
          </a:p>
          <a:p>
            <a:pPr marL="261938" lvl="1" indent="0">
              <a:buNone/>
            </a:pPr>
            <a:endParaRPr lang="en-US" dirty="0">
              <a:solidFill>
                <a:srgbClr val="002060"/>
              </a:solidFill>
              <a:latin typeface="Arial Narrow" charset="0"/>
              <a:ea typeface="MS PGothic" charset="0"/>
            </a:endParaRPr>
          </a:p>
          <a:p>
            <a:r>
              <a:rPr lang="en-US" sz="2000" dirty="0">
                <a:solidFill>
                  <a:schemeClr val="accent2">
                    <a:lumMod val="50000"/>
                  </a:schemeClr>
                </a:solidFill>
                <a:latin typeface="Arial Narrow" charset="0"/>
                <a:ea typeface="MS PGothic" charset="0"/>
              </a:rPr>
              <a:t>Completed FY-2016 : </a:t>
            </a:r>
            <a:r>
              <a:rPr lang="en-US" sz="2000" b="1" dirty="0">
                <a:solidFill>
                  <a:schemeClr val="accent2">
                    <a:lumMod val="50000"/>
                  </a:schemeClr>
                </a:solidFill>
                <a:latin typeface="Arial Narrow" charset="0"/>
                <a:ea typeface="MS PGothic" charset="0"/>
              </a:rPr>
              <a:t>Recommend Phase 2 for 250 </a:t>
            </a:r>
            <a:r>
              <a:rPr lang="en-US" sz="2000" b="1" dirty="0">
                <a:solidFill>
                  <a:schemeClr val="accent2">
                    <a:lumMod val="50000"/>
                  </a:schemeClr>
                </a:solidFill>
                <a:latin typeface="Lucida Grande" charset="0"/>
                <a:ea typeface="MS PGothic" charset="0"/>
              </a:rPr>
              <a:t>μ</a:t>
            </a:r>
            <a:r>
              <a:rPr lang="en-US" sz="2000" b="1" dirty="0">
                <a:solidFill>
                  <a:schemeClr val="accent2">
                    <a:lumMod val="50000"/>
                  </a:schemeClr>
                </a:solidFill>
                <a:latin typeface="Arial Narrow" charset="0"/>
                <a:ea typeface="MS PGothic" charset="0"/>
              </a:rPr>
              <a:t>A average beam current</a:t>
            </a:r>
            <a:r>
              <a:rPr lang="en-US" b="1" dirty="0">
                <a:solidFill>
                  <a:schemeClr val="accent2">
                    <a:lumMod val="50000"/>
                  </a:schemeClr>
                </a:solidFill>
                <a:latin typeface="Arial Narrow" charset="0"/>
                <a:ea typeface="MS PGothic" charset="0"/>
              </a:rPr>
              <a:t>.</a:t>
            </a:r>
          </a:p>
          <a:p>
            <a:pPr marL="0" indent="0"/>
            <a:r>
              <a:rPr lang="en-US" sz="1800" dirty="0">
                <a:latin typeface="Arial Narrow" charset="0"/>
                <a:ea typeface="MS PGothic" charset="0"/>
              </a:rPr>
              <a:t>                                                                                                                                                          </a:t>
            </a:r>
          </a:p>
        </p:txBody>
      </p:sp>
    </p:spTree>
    <p:extLst>
      <p:ext uri="{BB962C8B-B14F-4D97-AF65-F5344CB8AC3E}">
        <p14:creationId xmlns:p14="http://schemas.microsoft.com/office/powerpoint/2010/main" val="1694686576"/>
      </p:ext>
    </p:extLst>
  </p:cSld>
  <p:clrMapOvr>
    <a:masterClrMapping/>
  </p:clrMapOvr>
  <mc:AlternateContent xmlns:mc="http://schemas.openxmlformats.org/markup-compatibility/2006" xmlns:p14="http://schemas.microsoft.com/office/powerpoint/2010/main">
    <mc:Choice Requires="p14">
      <p:transition spd="slow" p14:dur="2000" advTm="43171"/>
    </mc:Choice>
    <mc:Fallback xmlns="">
      <p:transition spd="slow" advTm="43171"/>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defRPr/>
            </a:pPr>
            <a:r>
              <a:rPr lang="en-US" dirty="0">
                <a:ea typeface="MS PGothic" charset="0"/>
              </a:rPr>
              <a:t>Intensity Upgrade Phase I and II </a:t>
            </a:r>
          </a:p>
        </p:txBody>
      </p:sp>
      <p:sp>
        <p:nvSpPr>
          <p:cNvPr id="11267" name="Content Placeholder 2"/>
          <p:cNvSpPr>
            <a:spLocks noGrp="1"/>
          </p:cNvSpPr>
          <p:nvPr>
            <p:ph idx="1"/>
          </p:nvPr>
        </p:nvSpPr>
        <p:spPr>
          <a:xfrm>
            <a:off x="1257300" y="2000250"/>
            <a:ext cx="6743700" cy="3486150"/>
          </a:xfrm>
        </p:spPr>
        <p:txBody>
          <a:bodyPr>
            <a:normAutofit/>
          </a:bodyPr>
          <a:lstStyle/>
          <a:p>
            <a:r>
              <a:rPr lang="en-US" sz="1800" dirty="0">
                <a:solidFill>
                  <a:srgbClr val="C00000"/>
                </a:solidFill>
                <a:latin typeface="Arial Narrow" charset="0"/>
                <a:ea typeface="MS PGothic" charset="0"/>
              </a:rPr>
              <a:t>Design Duty Cycle for the Linac RF 0.4% and for Beam 0.2% </a:t>
            </a:r>
            <a:endParaRPr lang="en-US" dirty="0">
              <a:solidFill>
                <a:srgbClr val="C00000"/>
              </a:solidFill>
              <a:latin typeface="Arial Narrow" charset="0"/>
              <a:ea typeface="MS PGothic" charset="0"/>
            </a:endParaRPr>
          </a:p>
          <a:p>
            <a:pPr>
              <a:buFont typeface="Monotype Sorts" charset="0"/>
              <a:buNone/>
            </a:pPr>
            <a:r>
              <a:rPr lang="en-US" sz="1500" dirty="0">
                <a:latin typeface="Arial Narrow" charset="0"/>
                <a:ea typeface="MS PGothic" charset="0"/>
              </a:rPr>
              <a:t>							         </a:t>
            </a:r>
            <a:r>
              <a:rPr lang="en-US" sz="1500" b="1" dirty="0">
                <a:solidFill>
                  <a:schemeClr val="accent1">
                    <a:lumMod val="50000"/>
                  </a:schemeClr>
                </a:solidFill>
                <a:latin typeface="Arial Narrow" charset="0"/>
                <a:ea typeface="MS PGothic" charset="0"/>
              </a:rPr>
              <a:t>Requirements</a:t>
            </a:r>
          </a:p>
          <a:p>
            <a:pPr>
              <a:buFont typeface="Monotype Sorts" charset="0"/>
              <a:buNone/>
            </a:pPr>
            <a:r>
              <a:rPr lang="en-US" sz="1500" b="1" dirty="0">
                <a:latin typeface="Arial Narrow" charset="0"/>
                <a:ea typeface="MS PGothic" charset="0"/>
              </a:rPr>
              <a:t>       			</a:t>
            </a:r>
            <a:r>
              <a:rPr lang="en-US" sz="1500" b="1" dirty="0">
                <a:solidFill>
                  <a:schemeClr val="accent2">
                    <a:lumMod val="50000"/>
                  </a:schemeClr>
                </a:solidFill>
                <a:latin typeface="Arial Narrow" charset="0"/>
                <a:ea typeface="MS PGothic" charset="0"/>
              </a:rPr>
              <a:t>2013         2022		Phase I		Phase II</a:t>
            </a:r>
          </a:p>
          <a:p>
            <a:pPr>
              <a:buFont typeface="Monotype Sorts" charset="0"/>
              <a:buNone/>
            </a:pPr>
            <a:r>
              <a:rPr lang="en-US" sz="1500" b="1" dirty="0">
                <a:latin typeface="Arial Narrow" charset="0"/>
                <a:ea typeface="MS PGothic" charset="0"/>
              </a:rPr>
              <a:t>    Peak Beam current	42 mA       </a:t>
            </a:r>
            <a:r>
              <a:rPr lang="en-US" sz="1500" b="1" dirty="0">
                <a:solidFill>
                  <a:srgbClr val="FF0000"/>
                </a:solidFill>
                <a:latin typeface="Arial Narrow" charset="0"/>
                <a:ea typeface="MS PGothic" charset="0"/>
              </a:rPr>
              <a:t>60</a:t>
            </a:r>
            <a:r>
              <a:rPr lang="en-US" sz="1500" b="1" dirty="0">
                <a:latin typeface="Arial Narrow" charset="0"/>
                <a:ea typeface="MS PGothic" charset="0"/>
              </a:rPr>
              <a:t> mA		45 mA		45 mA</a:t>
            </a:r>
          </a:p>
          <a:p>
            <a:pPr>
              <a:buFont typeface="Monotype Sorts" charset="0"/>
              <a:buNone/>
            </a:pPr>
            <a:r>
              <a:rPr lang="en-US" sz="1500" b="1" dirty="0">
                <a:latin typeface="Arial Narrow" charset="0"/>
                <a:ea typeface="MS PGothic" charset="0"/>
              </a:rPr>
              <a:t>    Max Avg Beam current	120 μA	</a:t>
            </a:r>
            <a:r>
              <a:rPr lang="en-US" sz="1500" b="1" dirty="0">
                <a:solidFill>
                  <a:srgbClr val="FF0000"/>
                </a:solidFill>
                <a:latin typeface="Arial Narrow" charset="0"/>
                <a:ea typeface="MS PGothic" charset="0"/>
              </a:rPr>
              <a:t>215</a:t>
            </a:r>
            <a:r>
              <a:rPr lang="en-US" sz="1500" b="1" dirty="0">
                <a:latin typeface="Arial Narrow" charset="0"/>
                <a:ea typeface="MS PGothic" charset="0"/>
              </a:rPr>
              <a:t> μA		</a:t>
            </a:r>
            <a:r>
              <a:rPr lang="en-US" sz="1500" b="1" dirty="0">
                <a:solidFill>
                  <a:srgbClr val="0000FF"/>
                </a:solidFill>
                <a:latin typeface="Arial Narrow" charset="0"/>
                <a:ea typeface="MS PGothic" charset="0"/>
              </a:rPr>
              <a:t>140</a:t>
            </a:r>
            <a:r>
              <a:rPr lang="en-US" sz="1500" b="1" dirty="0">
                <a:latin typeface="Arial Narrow" charset="0"/>
                <a:ea typeface="MS PGothic" charset="0"/>
              </a:rPr>
              <a:t> μA		250 μA</a:t>
            </a:r>
          </a:p>
          <a:p>
            <a:pPr>
              <a:buFont typeface="Monotype Sorts" charset="0"/>
              <a:buNone/>
            </a:pPr>
            <a:r>
              <a:rPr lang="en-US" sz="1500" b="1" dirty="0">
                <a:latin typeface="Arial Narrow" charset="0"/>
                <a:ea typeface="MS PGothic" charset="0"/>
              </a:rPr>
              <a:t>    </a:t>
            </a:r>
            <a:r>
              <a:rPr lang="en-US" sz="1500" b="1" dirty="0">
                <a:solidFill>
                  <a:srgbClr val="660066"/>
                </a:solidFill>
                <a:latin typeface="Arial Narrow" charset="0"/>
                <a:ea typeface="MS PGothic" charset="0"/>
              </a:rPr>
              <a:t>Beam Pulse Length           450 μs	 575 μs		480 μs	                900 μs</a:t>
            </a:r>
          </a:p>
          <a:p>
            <a:pPr>
              <a:buFont typeface="Monotype Sorts" charset="0"/>
              <a:buNone/>
            </a:pPr>
            <a:r>
              <a:rPr lang="en-US" sz="1500" b="1" dirty="0">
                <a:solidFill>
                  <a:srgbClr val="660066"/>
                </a:solidFill>
                <a:latin typeface="Arial Narrow" charset="0"/>
                <a:ea typeface="MS PGothic" charset="0"/>
              </a:rPr>
              <a:t>    RF  Pulse Length   	 650 μs      710 μs		670 μs                    1100 μs</a:t>
            </a:r>
          </a:p>
          <a:p>
            <a:pPr>
              <a:buFont typeface="Monotype Sorts" charset="0"/>
              <a:buNone/>
            </a:pPr>
            <a:r>
              <a:rPr lang="en-US" sz="1500" b="1" dirty="0">
                <a:solidFill>
                  <a:srgbClr val="660066"/>
                </a:solidFill>
                <a:latin typeface="Arial Narrow" charset="0"/>
                <a:ea typeface="MS PGothic" charset="0"/>
              </a:rPr>
              <a:t>    RF Duty Cycle		 0.43%	 0.46%		0.44%		0.73%</a:t>
            </a:r>
          </a:p>
          <a:p>
            <a:pPr>
              <a:buFont typeface="Monotype Sorts" charset="0"/>
              <a:buNone/>
            </a:pPr>
            <a:r>
              <a:rPr lang="en-US" sz="1500" b="1" dirty="0">
                <a:latin typeface="Arial Narrow" charset="0"/>
                <a:ea typeface="MS PGothic" charset="0"/>
              </a:rPr>
              <a:t>    Rep. Rate		 6.67 Hz    6.67 Hz 		6.67 Hz		6.67 Hz</a:t>
            </a:r>
          </a:p>
        </p:txBody>
      </p:sp>
    </p:spTree>
    <p:extLst>
      <p:ext uri="{BB962C8B-B14F-4D97-AF65-F5344CB8AC3E}">
        <p14:creationId xmlns:p14="http://schemas.microsoft.com/office/powerpoint/2010/main" val="251668526"/>
      </p:ext>
    </p:extLst>
  </p:cSld>
  <p:clrMapOvr>
    <a:masterClrMapping/>
  </p:clrMapOvr>
  <mc:AlternateContent xmlns:mc="http://schemas.openxmlformats.org/markup-compatibility/2006" xmlns:p14="http://schemas.microsoft.com/office/powerpoint/2010/main">
    <mc:Choice Requires="p14">
      <p:transition spd="slow" p14:dur="2000" advTm="32950"/>
    </mc:Choice>
    <mc:Fallback xmlns="">
      <p:transition spd="slow" advTm="3295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2329392"/>
            <a:ext cx="8328991" cy="1325563"/>
          </a:xfrm>
        </p:spPr>
        <p:txBody>
          <a:bodyPr/>
          <a:lstStyle/>
          <a:p>
            <a:r>
              <a:rPr lang="en-US" dirty="0">
                <a:solidFill>
                  <a:srgbClr val="FF0000"/>
                </a:solidFill>
              </a:rPr>
              <a:t>Optimization of Source and LEBT</a:t>
            </a:r>
          </a:p>
        </p:txBody>
      </p:sp>
    </p:spTree>
    <p:extLst>
      <p:ext uri="{BB962C8B-B14F-4D97-AF65-F5344CB8AC3E}">
        <p14:creationId xmlns:p14="http://schemas.microsoft.com/office/powerpoint/2010/main" val="3355892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Title 1"/>
          <p:cNvSpPr>
            <a:spLocks noGrp="1"/>
          </p:cNvSpPr>
          <p:nvPr>
            <p:ph type="title"/>
          </p:nvPr>
        </p:nvSpPr>
        <p:spPr/>
        <p:txBody>
          <a:bodyPr/>
          <a:lstStyle/>
          <a:p>
            <a:pPr eaLnBrk="1" hangingPunct="1"/>
            <a:r>
              <a:rPr lang="en-US" dirty="0"/>
              <a:t>H- Space Charge Neutralization in LEBT </a:t>
            </a:r>
          </a:p>
        </p:txBody>
      </p:sp>
      <p:pic>
        <p:nvPicPr>
          <p:cNvPr id="439298" name="Picture 2"/>
          <p:cNvPicPr>
            <a:picLocks noChangeAspect="1" noChangeArrowheads="1"/>
          </p:cNvPicPr>
          <p:nvPr/>
        </p:nvPicPr>
        <p:blipFill>
          <a:blip r:embed="rId3" cstate="print"/>
          <a:srcRect/>
          <a:stretch>
            <a:fillRect/>
          </a:stretch>
        </p:blipFill>
        <p:spPr bwMode="auto">
          <a:xfrm>
            <a:off x="381000" y="1600200"/>
            <a:ext cx="8337550" cy="3810000"/>
          </a:xfrm>
          <a:prstGeom prst="rect">
            <a:avLst/>
          </a:prstGeom>
          <a:noFill/>
          <a:ln w="9525">
            <a:noFill/>
            <a:miter lim="800000"/>
            <a:headEnd/>
            <a:tailEnd/>
          </a:ln>
        </p:spPr>
      </p:pic>
      <p:sp>
        <p:nvSpPr>
          <p:cNvPr id="439299" name="Text Box 4"/>
          <p:cNvSpPr txBox="1">
            <a:spLocks noChangeArrowheads="1"/>
          </p:cNvSpPr>
          <p:nvPr/>
        </p:nvSpPr>
        <p:spPr bwMode="auto">
          <a:xfrm>
            <a:off x="7162800" y="5562600"/>
            <a:ext cx="827088" cy="457200"/>
          </a:xfrm>
          <a:prstGeom prst="rect">
            <a:avLst/>
          </a:prstGeom>
          <a:noFill/>
          <a:ln w="9525">
            <a:noFill/>
            <a:miter lim="800000"/>
            <a:headEnd/>
            <a:tailEnd/>
          </a:ln>
        </p:spPr>
        <p:txBody>
          <a:bodyPr wrap="none">
            <a:spAutoFit/>
          </a:bodyPr>
          <a:lstStyle/>
          <a:p>
            <a:r>
              <a:rPr lang="en-US"/>
              <a:t>RFQ</a:t>
            </a:r>
          </a:p>
        </p:txBody>
      </p:sp>
      <p:sp>
        <p:nvSpPr>
          <p:cNvPr id="439300" name="Line 5"/>
          <p:cNvSpPr>
            <a:spLocks noChangeShapeType="1"/>
          </p:cNvSpPr>
          <p:nvPr/>
        </p:nvSpPr>
        <p:spPr bwMode="auto">
          <a:xfrm>
            <a:off x="7162800" y="3200400"/>
            <a:ext cx="0" cy="2362200"/>
          </a:xfrm>
          <a:prstGeom prst="line">
            <a:avLst/>
          </a:prstGeom>
          <a:noFill/>
          <a:ln w="28575">
            <a:solidFill>
              <a:srgbClr val="FF0000"/>
            </a:solidFill>
            <a:round/>
            <a:headEnd/>
            <a:tailEnd type="triangle" w="med" len="med"/>
          </a:ln>
        </p:spPr>
        <p:txBody>
          <a:bodyPr/>
          <a:lstStyle/>
          <a:p>
            <a:endParaRPr lang="en-US"/>
          </a:p>
        </p:txBody>
      </p:sp>
      <p:sp>
        <p:nvSpPr>
          <p:cNvPr id="439301" name="Line 6"/>
          <p:cNvSpPr>
            <a:spLocks noChangeShapeType="1"/>
          </p:cNvSpPr>
          <p:nvPr/>
        </p:nvSpPr>
        <p:spPr bwMode="auto">
          <a:xfrm flipH="1">
            <a:off x="5562600" y="3124200"/>
            <a:ext cx="152400" cy="2438400"/>
          </a:xfrm>
          <a:prstGeom prst="line">
            <a:avLst/>
          </a:prstGeom>
          <a:noFill/>
          <a:ln w="28575">
            <a:solidFill>
              <a:srgbClr val="FF0000"/>
            </a:solidFill>
            <a:round/>
            <a:headEnd/>
            <a:tailEnd type="triangle" w="med" len="med"/>
          </a:ln>
        </p:spPr>
        <p:txBody>
          <a:bodyPr/>
          <a:lstStyle/>
          <a:p>
            <a:endParaRPr lang="en-US"/>
          </a:p>
        </p:txBody>
      </p:sp>
      <p:sp>
        <p:nvSpPr>
          <p:cNvPr id="439302" name="Text Box 7"/>
          <p:cNvSpPr txBox="1">
            <a:spLocks noChangeArrowheads="1"/>
          </p:cNvSpPr>
          <p:nvPr/>
        </p:nvSpPr>
        <p:spPr bwMode="auto">
          <a:xfrm>
            <a:off x="5410200" y="5486400"/>
            <a:ext cx="1373188" cy="457200"/>
          </a:xfrm>
          <a:prstGeom prst="rect">
            <a:avLst/>
          </a:prstGeom>
          <a:noFill/>
          <a:ln w="9525">
            <a:noFill/>
            <a:miter lim="800000"/>
            <a:headEnd/>
            <a:tailEnd/>
          </a:ln>
        </p:spPr>
        <p:txBody>
          <a:bodyPr wrap="none">
            <a:spAutoFit/>
          </a:bodyPr>
          <a:lstStyle/>
          <a:p>
            <a:r>
              <a:rPr lang="en-US"/>
              <a:t>Solenoid</a:t>
            </a:r>
          </a:p>
        </p:txBody>
      </p:sp>
      <p:sp>
        <p:nvSpPr>
          <p:cNvPr id="439303" name="Line 8"/>
          <p:cNvSpPr>
            <a:spLocks noChangeShapeType="1"/>
          </p:cNvSpPr>
          <p:nvPr/>
        </p:nvSpPr>
        <p:spPr bwMode="auto">
          <a:xfrm>
            <a:off x="4191000" y="3200400"/>
            <a:ext cx="76200" cy="2438400"/>
          </a:xfrm>
          <a:prstGeom prst="line">
            <a:avLst/>
          </a:prstGeom>
          <a:noFill/>
          <a:ln w="28575">
            <a:solidFill>
              <a:srgbClr val="FF0000"/>
            </a:solidFill>
            <a:round/>
            <a:headEnd/>
            <a:tailEnd type="triangle" w="med" len="med"/>
          </a:ln>
        </p:spPr>
        <p:txBody>
          <a:bodyPr/>
          <a:lstStyle/>
          <a:p>
            <a:endParaRPr lang="en-US"/>
          </a:p>
        </p:txBody>
      </p:sp>
      <p:sp>
        <p:nvSpPr>
          <p:cNvPr id="439304" name="Text Box 9"/>
          <p:cNvSpPr txBox="1">
            <a:spLocks noChangeArrowheads="1"/>
          </p:cNvSpPr>
          <p:nvPr/>
        </p:nvSpPr>
        <p:spPr bwMode="auto">
          <a:xfrm>
            <a:off x="4022725" y="5449888"/>
            <a:ext cx="1050925" cy="457200"/>
          </a:xfrm>
          <a:prstGeom prst="rect">
            <a:avLst/>
          </a:prstGeom>
          <a:noFill/>
          <a:ln w="9525">
            <a:noFill/>
            <a:miter lim="800000"/>
            <a:headEnd/>
            <a:tailEnd/>
          </a:ln>
        </p:spPr>
        <p:txBody>
          <a:bodyPr wrap="none">
            <a:spAutoFit/>
          </a:bodyPr>
          <a:lstStyle/>
          <a:p>
            <a:r>
              <a:rPr lang="en-US"/>
              <a:t>Dipole</a:t>
            </a:r>
          </a:p>
        </p:txBody>
      </p:sp>
      <p:sp>
        <p:nvSpPr>
          <p:cNvPr id="439305" name="Line 10"/>
          <p:cNvSpPr>
            <a:spLocks noChangeShapeType="1"/>
          </p:cNvSpPr>
          <p:nvPr/>
        </p:nvSpPr>
        <p:spPr bwMode="auto">
          <a:xfrm>
            <a:off x="3352800" y="2971800"/>
            <a:ext cx="2209800" cy="2590800"/>
          </a:xfrm>
          <a:prstGeom prst="line">
            <a:avLst/>
          </a:prstGeom>
          <a:noFill/>
          <a:ln w="28575">
            <a:solidFill>
              <a:srgbClr val="FF0000"/>
            </a:solidFill>
            <a:round/>
            <a:headEnd/>
            <a:tailEnd type="triangle" w="med" len="med"/>
          </a:ln>
        </p:spPr>
        <p:txBody>
          <a:bodyPr/>
          <a:lstStyle/>
          <a:p>
            <a:endParaRPr lang="en-US"/>
          </a:p>
        </p:txBody>
      </p:sp>
      <p:sp>
        <p:nvSpPr>
          <p:cNvPr id="439306" name="Line 11"/>
          <p:cNvSpPr>
            <a:spLocks noChangeShapeType="1"/>
          </p:cNvSpPr>
          <p:nvPr/>
        </p:nvSpPr>
        <p:spPr bwMode="auto">
          <a:xfrm>
            <a:off x="2895600" y="3200400"/>
            <a:ext cx="152400" cy="2362200"/>
          </a:xfrm>
          <a:prstGeom prst="line">
            <a:avLst/>
          </a:prstGeom>
          <a:noFill/>
          <a:ln w="28575">
            <a:solidFill>
              <a:srgbClr val="FF0000"/>
            </a:solidFill>
            <a:round/>
            <a:headEnd/>
            <a:tailEnd type="triangle" w="med" len="med"/>
          </a:ln>
        </p:spPr>
        <p:txBody>
          <a:bodyPr/>
          <a:lstStyle/>
          <a:p>
            <a:endParaRPr lang="en-US"/>
          </a:p>
        </p:txBody>
      </p:sp>
      <p:sp>
        <p:nvSpPr>
          <p:cNvPr id="439307" name="Text Box 12"/>
          <p:cNvSpPr txBox="1">
            <a:spLocks noChangeArrowheads="1"/>
          </p:cNvSpPr>
          <p:nvPr/>
        </p:nvSpPr>
        <p:spPr bwMode="auto">
          <a:xfrm>
            <a:off x="1752600" y="5562600"/>
            <a:ext cx="2032000" cy="822325"/>
          </a:xfrm>
          <a:prstGeom prst="rect">
            <a:avLst/>
          </a:prstGeom>
          <a:noFill/>
          <a:ln w="9525">
            <a:noFill/>
            <a:miter lim="800000"/>
            <a:headEnd/>
            <a:tailEnd/>
          </a:ln>
        </p:spPr>
        <p:txBody>
          <a:bodyPr wrap="none">
            <a:spAutoFit/>
          </a:bodyPr>
          <a:lstStyle/>
          <a:p>
            <a:r>
              <a:rPr lang="en-US"/>
              <a:t>High Intensity</a:t>
            </a:r>
          </a:p>
          <a:p>
            <a:r>
              <a:rPr lang="en-US"/>
              <a:t>H- ion source</a:t>
            </a:r>
          </a:p>
        </p:txBody>
      </p:sp>
    </p:spTree>
    <p:extLst>
      <p:ext uri="{BB962C8B-B14F-4D97-AF65-F5344CB8AC3E}">
        <p14:creationId xmlns:p14="http://schemas.microsoft.com/office/powerpoint/2010/main" val="1224320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685800" y="2286000"/>
            <a:ext cx="36576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74434" name="Title 1"/>
          <p:cNvSpPr>
            <a:spLocks noGrp="1"/>
          </p:cNvSpPr>
          <p:nvPr>
            <p:ph type="title"/>
          </p:nvPr>
        </p:nvSpPr>
        <p:spPr>
          <a:xfrm>
            <a:off x="1" y="365126"/>
            <a:ext cx="9144000" cy="1325563"/>
          </a:xfrm>
        </p:spPr>
        <p:txBody>
          <a:bodyPr/>
          <a:lstStyle/>
          <a:p>
            <a:pPr eaLnBrk="1" hangingPunct="1"/>
            <a:r>
              <a:rPr lang="en-US" dirty="0">
                <a:solidFill>
                  <a:srgbClr val="FF0000"/>
                </a:solidFill>
              </a:rPr>
              <a:t> </a:t>
            </a:r>
            <a:r>
              <a:rPr lang="en-US" dirty="0"/>
              <a:t>LEBT at 35 keV with 120 mA of H-</a:t>
            </a:r>
          </a:p>
        </p:txBody>
      </p:sp>
      <p:cxnSp>
        <p:nvCxnSpPr>
          <p:cNvPr id="5" name="Straight Connector 4"/>
          <p:cNvCxnSpPr/>
          <p:nvPr/>
        </p:nvCxnSpPr>
        <p:spPr>
          <a:xfrm rot="16200000" flipH="1">
            <a:off x="6515100" y="3162300"/>
            <a:ext cx="27432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019800" y="3048000"/>
            <a:ext cx="342900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7620000" y="1905000"/>
            <a:ext cx="685800" cy="2438400"/>
          </a:xfrm>
          <a:prstGeom prst="ellipse">
            <a:avLst/>
          </a:prstGeom>
          <a:scene3d>
            <a:camera prst="orthographicFront">
              <a:rot lat="0" lon="0" rev="19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10" name="Straight Connector 9"/>
          <p:cNvCxnSpPr/>
          <p:nvPr/>
        </p:nvCxnSpPr>
        <p:spPr>
          <a:xfrm>
            <a:off x="685800" y="1905000"/>
            <a:ext cx="3733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3400" y="3429000"/>
            <a:ext cx="403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4440" name="Straight Connector 16"/>
          <p:cNvCxnSpPr>
            <a:cxnSpLocks noChangeShapeType="1"/>
          </p:cNvCxnSpPr>
          <p:nvPr/>
        </p:nvCxnSpPr>
        <p:spPr bwMode="auto">
          <a:xfrm flipV="1">
            <a:off x="685800" y="2590800"/>
            <a:ext cx="4191000" cy="76200"/>
          </a:xfrm>
          <a:prstGeom prst="line">
            <a:avLst/>
          </a:prstGeom>
          <a:noFill/>
          <a:ln w="19050" algn="ctr">
            <a:solidFill>
              <a:srgbClr val="4A7EBB"/>
            </a:solidFill>
            <a:round/>
            <a:headEnd/>
            <a:tailEnd type="triangle" w="med" len="med"/>
          </a:ln>
        </p:spPr>
      </p:cxnSp>
      <p:cxnSp>
        <p:nvCxnSpPr>
          <p:cNvPr id="25" name="Straight Connector 24"/>
          <p:cNvCxnSpPr/>
          <p:nvPr/>
        </p:nvCxnSpPr>
        <p:spPr>
          <a:xfrm flipV="1">
            <a:off x="762000" y="2057400"/>
            <a:ext cx="3252788" cy="36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62000" y="2895600"/>
            <a:ext cx="3352800" cy="381000"/>
          </a:xfrm>
          <a:prstGeom prst="line">
            <a:avLst/>
          </a:prstGeom>
          <a:ln w="25400">
            <a:solidFill>
              <a:schemeClr val="tx1"/>
            </a:solidFill>
          </a:ln>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274443" name="Rectangle 12"/>
          <p:cNvSpPr>
            <a:spLocks noChangeArrowheads="1"/>
          </p:cNvSpPr>
          <p:nvPr/>
        </p:nvSpPr>
        <p:spPr bwMode="auto">
          <a:xfrm>
            <a:off x="304800" y="3962400"/>
            <a:ext cx="6045200" cy="2308324"/>
          </a:xfrm>
          <a:prstGeom prst="rect">
            <a:avLst/>
          </a:prstGeom>
          <a:noFill/>
          <a:ln w="9525">
            <a:noFill/>
            <a:miter lim="800000"/>
            <a:headEnd/>
            <a:tailEnd/>
          </a:ln>
        </p:spPr>
        <p:txBody>
          <a:bodyPr wrap="square">
            <a:spAutoFit/>
          </a:bodyPr>
          <a:lstStyle/>
          <a:p>
            <a:pPr>
              <a:buFont typeface="Arial" charset="0"/>
              <a:buChar char="•"/>
            </a:pPr>
            <a:r>
              <a:rPr lang="en-US" sz="2400" dirty="0">
                <a:latin typeface="Calibri" pitchFamily="34" charset="0"/>
              </a:rPr>
              <a:t> LEBT  for 120 mA H-  </a:t>
            </a:r>
          </a:p>
          <a:p>
            <a:pPr>
              <a:buFont typeface="Arial" charset="0"/>
              <a:buChar char="•"/>
            </a:pPr>
            <a:r>
              <a:rPr lang="en-US" sz="2400" dirty="0">
                <a:latin typeface="Calibri" pitchFamily="34" charset="0"/>
              </a:rPr>
              <a:t>Magnetic (solenoid) focusing</a:t>
            </a:r>
          </a:p>
          <a:p>
            <a:pPr>
              <a:buFont typeface="Arial" charset="0"/>
              <a:buChar char="•"/>
            </a:pPr>
            <a:r>
              <a:rPr lang="en-US" sz="2400" dirty="0">
                <a:latin typeface="Calibri" pitchFamily="34" charset="0"/>
              </a:rPr>
              <a:t>H</a:t>
            </a:r>
            <a:r>
              <a:rPr lang="en-US" sz="2400" baseline="30000" dirty="0">
                <a:latin typeface="Calibri" pitchFamily="34" charset="0"/>
              </a:rPr>
              <a:t>-</a:t>
            </a:r>
            <a:r>
              <a:rPr lang="en-US" sz="2400" dirty="0">
                <a:latin typeface="Calibri" pitchFamily="34" charset="0"/>
              </a:rPr>
              <a:t> ionizes residual gas and capture positive nucleus this is called space charge neutralization</a:t>
            </a:r>
          </a:p>
          <a:p>
            <a:pPr>
              <a:buFont typeface="Arial" charset="0"/>
              <a:buChar char="•"/>
            </a:pPr>
            <a:r>
              <a:rPr lang="en-US" sz="2400" dirty="0">
                <a:latin typeface="Calibri" pitchFamily="34" charset="0"/>
              </a:rPr>
              <a:t>H</a:t>
            </a:r>
            <a:r>
              <a:rPr lang="en-US" sz="2400" baseline="30000" dirty="0">
                <a:latin typeface="Calibri" pitchFamily="34" charset="0"/>
              </a:rPr>
              <a:t>- </a:t>
            </a:r>
            <a:r>
              <a:rPr lang="en-US" sz="2400" dirty="0">
                <a:latin typeface="Calibri" pitchFamily="34" charset="0"/>
              </a:rPr>
              <a:t>stripping</a:t>
            </a:r>
          </a:p>
        </p:txBody>
      </p:sp>
      <p:grpSp>
        <p:nvGrpSpPr>
          <p:cNvPr id="274444" name="Group 14"/>
          <p:cNvGrpSpPr>
            <a:grpSpLocks/>
          </p:cNvGrpSpPr>
          <p:nvPr/>
        </p:nvGrpSpPr>
        <p:grpSpPr bwMode="auto">
          <a:xfrm>
            <a:off x="6553200" y="4800600"/>
            <a:ext cx="2057400" cy="1752600"/>
            <a:chOff x="228600" y="4648200"/>
            <a:chExt cx="2057400" cy="1752600"/>
          </a:xfrm>
        </p:grpSpPr>
        <p:sp>
          <p:nvSpPr>
            <p:cNvPr id="274457" name="Rectangle 23"/>
            <p:cNvSpPr>
              <a:spLocks noChangeArrowheads="1"/>
            </p:cNvSpPr>
            <p:nvPr/>
          </p:nvSpPr>
          <p:spPr bwMode="auto">
            <a:xfrm>
              <a:off x="1676400" y="5105400"/>
              <a:ext cx="609600" cy="914400"/>
            </a:xfrm>
            <a:prstGeom prst="rect">
              <a:avLst/>
            </a:prstGeom>
            <a:solidFill>
              <a:srgbClr val="FF0000"/>
            </a:solidFill>
            <a:ln w="9525">
              <a:solidFill>
                <a:schemeClr val="tx1"/>
              </a:solidFill>
              <a:miter lim="800000"/>
              <a:headEnd/>
              <a:tailEnd/>
            </a:ln>
          </p:spPr>
          <p:txBody>
            <a:bodyPr wrap="none" anchor="ctr"/>
            <a:lstStyle/>
            <a:p>
              <a:pPr algn="ctr"/>
              <a:r>
                <a:rPr lang="en-US" sz="1800">
                  <a:latin typeface="Calibri" pitchFamily="34" charset="0"/>
                </a:rPr>
                <a:t>RFQ</a:t>
              </a:r>
            </a:p>
          </p:txBody>
        </p:sp>
        <p:sp>
          <p:nvSpPr>
            <p:cNvPr id="274458" name="Rectangle 24"/>
            <p:cNvSpPr>
              <a:spLocks noChangeArrowheads="1"/>
            </p:cNvSpPr>
            <p:nvPr/>
          </p:nvSpPr>
          <p:spPr bwMode="auto">
            <a:xfrm>
              <a:off x="1371600" y="5105400"/>
              <a:ext cx="304800" cy="914400"/>
            </a:xfrm>
            <a:prstGeom prst="rect">
              <a:avLst/>
            </a:prstGeom>
            <a:solidFill>
              <a:srgbClr val="0000FF"/>
            </a:solidFill>
            <a:ln w="9525">
              <a:solidFill>
                <a:schemeClr val="tx1"/>
              </a:solidFill>
              <a:miter lim="800000"/>
              <a:headEnd/>
              <a:tailEnd/>
            </a:ln>
          </p:spPr>
          <p:txBody>
            <a:bodyPr wrap="none" anchor="ctr"/>
            <a:lstStyle/>
            <a:p>
              <a:pPr algn="ctr"/>
              <a:r>
                <a:rPr lang="en-US" sz="1800">
                  <a:latin typeface="Calibri" pitchFamily="34" charset="0"/>
                </a:rPr>
                <a:t>SOL</a:t>
              </a:r>
            </a:p>
          </p:txBody>
        </p:sp>
        <p:sp>
          <p:nvSpPr>
            <p:cNvPr id="274459" name="Rectangle 25"/>
            <p:cNvSpPr>
              <a:spLocks noChangeArrowheads="1"/>
            </p:cNvSpPr>
            <p:nvPr/>
          </p:nvSpPr>
          <p:spPr bwMode="auto">
            <a:xfrm>
              <a:off x="381000" y="5105400"/>
              <a:ext cx="304800" cy="914400"/>
            </a:xfrm>
            <a:prstGeom prst="rect">
              <a:avLst/>
            </a:prstGeom>
            <a:solidFill>
              <a:srgbClr val="0000FF"/>
            </a:solidFill>
            <a:ln w="9525">
              <a:solidFill>
                <a:schemeClr val="tx1"/>
              </a:solidFill>
              <a:miter lim="800000"/>
              <a:headEnd/>
              <a:tailEnd/>
            </a:ln>
          </p:spPr>
          <p:txBody>
            <a:bodyPr wrap="none" anchor="ctr"/>
            <a:lstStyle/>
            <a:p>
              <a:pPr algn="ctr"/>
              <a:r>
                <a:rPr lang="en-US" sz="1800">
                  <a:latin typeface="Calibri" pitchFamily="34" charset="0"/>
                </a:rPr>
                <a:t>SOL</a:t>
              </a:r>
            </a:p>
          </p:txBody>
        </p:sp>
        <p:sp>
          <p:nvSpPr>
            <p:cNvPr id="274460" name="Rectangle 26"/>
            <p:cNvSpPr>
              <a:spLocks noChangeArrowheads="1"/>
            </p:cNvSpPr>
            <p:nvPr/>
          </p:nvSpPr>
          <p:spPr bwMode="auto">
            <a:xfrm>
              <a:off x="228600" y="4648200"/>
              <a:ext cx="152400" cy="1752600"/>
            </a:xfrm>
            <a:prstGeom prst="rect">
              <a:avLst/>
            </a:prstGeom>
            <a:solidFill>
              <a:schemeClr val="bg2"/>
            </a:solidFill>
            <a:ln w="9525">
              <a:solidFill>
                <a:schemeClr val="tx1"/>
              </a:solidFill>
              <a:miter lim="800000"/>
              <a:headEnd/>
              <a:tailEnd/>
            </a:ln>
          </p:spPr>
          <p:txBody>
            <a:bodyPr wrap="none" anchor="ctr"/>
            <a:lstStyle/>
            <a:p>
              <a:pPr algn="ctr"/>
              <a:r>
                <a:rPr lang="en-US" sz="1800">
                  <a:latin typeface="Calibri" pitchFamily="34" charset="0"/>
                </a:rPr>
                <a:t>IS</a:t>
              </a:r>
            </a:p>
          </p:txBody>
        </p:sp>
      </p:grpSp>
      <p:sp>
        <p:nvSpPr>
          <p:cNvPr id="274445" name="TextBox 20"/>
          <p:cNvSpPr txBox="1">
            <a:spLocks noChangeArrowheads="1"/>
          </p:cNvSpPr>
          <p:nvPr/>
        </p:nvSpPr>
        <p:spPr bwMode="auto">
          <a:xfrm>
            <a:off x="8839200" y="3276600"/>
            <a:ext cx="304800" cy="369888"/>
          </a:xfrm>
          <a:prstGeom prst="rect">
            <a:avLst/>
          </a:prstGeom>
          <a:noFill/>
          <a:ln w="9525">
            <a:noFill/>
            <a:miter lim="800000"/>
            <a:headEnd/>
            <a:tailEnd/>
          </a:ln>
        </p:spPr>
        <p:txBody>
          <a:bodyPr wrap="none">
            <a:spAutoFit/>
          </a:bodyPr>
          <a:lstStyle/>
          <a:p>
            <a:r>
              <a:rPr lang="en-US" sz="1800">
                <a:latin typeface="Calibri" pitchFamily="34" charset="0"/>
              </a:rPr>
              <a:t>X</a:t>
            </a:r>
          </a:p>
        </p:txBody>
      </p:sp>
      <p:sp>
        <p:nvSpPr>
          <p:cNvPr id="274446" name="TextBox 21"/>
          <p:cNvSpPr txBox="1">
            <a:spLocks noChangeArrowheads="1"/>
          </p:cNvSpPr>
          <p:nvPr/>
        </p:nvSpPr>
        <p:spPr bwMode="auto">
          <a:xfrm>
            <a:off x="7848600" y="1600200"/>
            <a:ext cx="360363" cy="369888"/>
          </a:xfrm>
          <a:prstGeom prst="rect">
            <a:avLst/>
          </a:prstGeom>
          <a:noFill/>
          <a:ln w="9525">
            <a:noFill/>
            <a:miter lim="800000"/>
            <a:headEnd/>
            <a:tailEnd/>
          </a:ln>
        </p:spPr>
        <p:txBody>
          <a:bodyPr wrap="none">
            <a:spAutoFit/>
          </a:bodyPr>
          <a:lstStyle/>
          <a:p>
            <a:r>
              <a:rPr lang="en-US" sz="1800">
                <a:latin typeface="Calibri" pitchFamily="34" charset="0"/>
              </a:rPr>
              <a:t>X’</a:t>
            </a:r>
          </a:p>
        </p:txBody>
      </p:sp>
      <p:sp>
        <p:nvSpPr>
          <p:cNvPr id="274447" name="TextBox 22"/>
          <p:cNvSpPr txBox="1">
            <a:spLocks noChangeArrowheads="1"/>
          </p:cNvSpPr>
          <p:nvPr/>
        </p:nvSpPr>
        <p:spPr bwMode="auto">
          <a:xfrm>
            <a:off x="4067175" y="1219200"/>
            <a:ext cx="5076825" cy="677863"/>
          </a:xfrm>
          <a:prstGeom prst="rect">
            <a:avLst/>
          </a:prstGeom>
          <a:noFill/>
          <a:ln w="9525">
            <a:noFill/>
            <a:miter lim="800000"/>
            <a:headEnd/>
            <a:tailEnd/>
          </a:ln>
        </p:spPr>
        <p:txBody>
          <a:bodyPr wrap="none">
            <a:spAutoFit/>
          </a:bodyPr>
          <a:lstStyle/>
          <a:p>
            <a:r>
              <a:rPr lang="en-US" sz="2000" b="1" dirty="0">
                <a:latin typeface="Calibri" pitchFamily="34" charset="0"/>
              </a:rPr>
              <a:t>During Neutralization time phase space rotate</a:t>
            </a:r>
          </a:p>
          <a:p>
            <a:endParaRPr lang="en-US" sz="1800" dirty="0">
              <a:latin typeface="Calibri" pitchFamily="34" charset="0"/>
            </a:endParaRPr>
          </a:p>
        </p:txBody>
      </p:sp>
      <p:cxnSp>
        <p:nvCxnSpPr>
          <p:cNvPr id="32" name="Straight Arrow Connector 31"/>
          <p:cNvCxnSpPr/>
          <p:nvPr/>
        </p:nvCxnSpPr>
        <p:spPr>
          <a:xfrm>
            <a:off x="11582400" y="4191000"/>
            <a:ext cx="914400" cy="914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flipH="1" flipV="1">
            <a:off x="7505701" y="4762500"/>
            <a:ext cx="9906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4450" name="TextBox 34"/>
          <p:cNvSpPr txBox="1">
            <a:spLocks noChangeArrowheads="1"/>
          </p:cNvSpPr>
          <p:nvPr/>
        </p:nvSpPr>
        <p:spPr bwMode="auto">
          <a:xfrm>
            <a:off x="5638800" y="1905000"/>
            <a:ext cx="1676185" cy="523220"/>
          </a:xfrm>
          <a:prstGeom prst="rect">
            <a:avLst/>
          </a:prstGeom>
          <a:noFill/>
          <a:ln w="9525">
            <a:noFill/>
            <a:miter lim="800000"/>
            <a:headEnd/>
            <a:tailEnd/>
          </a:ln>
        </p:spPr>
        <p:txBody>
          <a:bodyPr wrap="none">
            <a:spAutoFit/>
          </a:bodyPr>
          <a:lstStyle/>
          <a:p>
            <a:r>
              <a:rPr lang="el-GR" sz="2800" dirty="0">
                <a:latin typeface="Calibri" pitchFamily="34" charset="0"/>
              </a:rPr>
              <a:t>τ</a:t>
            </a:r>
            <a:r>
              <a:rPr lang="en-US" sz="2800" baseline="-25000" dirty="0">
                <a:latin typeface="Calibri" pitchFamily="34" charset="0"/>
              </a:rPr>
              <a:t>N </a:t>
            </a:r>
            <a:r>
              <a:rPr lang="en-US" sz="2800" dirty="0">
                <a:latin typeface="Calibri" pitchFamily="34" charset="0"/>
              </a:rPr>
              <a:t>~ 100</a:t>
            </a:r>
            <a:r>
              <a:rPr lang="el-GR" sz="2800" dirty="0">
                <a:latin typeface="Calibri" pitchFamily="34" charset="0"/>
              </a:rPr>
              <a:t>μ</a:t>
            </a:r>
            <a:r>
              <a:rPr lang="en-US" sz="2800" dirty="0">
                <a:latin typeface="Calibri" pitchFamily="34" charset="0"/>
              </a:rPr>
              <a:t>s</a:t>
            </a:r>
          </a:p>
        </p:txBody>
      </p:sp>
      <p:sp>
        <p:nvSpPr>
          <p:cNvPr id="274451" name="Line 24"/>
          <p:cNvSpPr>
            <a:spLocks noChangeShapeType="1"/>
          </p:cNvSpPr>
          <p:nvPr/>
        </p:nvSpPr>
        <p:spPr bwMode="auto">
          <a:xfrm>
            <a:off x="6553200" y="5791200"/>
            <a:ext cx="2057400" cy="0"/>
          </a:xfrm>
          <a:prstGeom prst="line">
            <a:avLst/>
          </a:prstGeom>
          <a:noFill/>
          <a:ln w="9525">
            <a:solidFill>
              <a:schemeClr val="tx1"/>
            </a:solidFill>
            <a:round/>
            <a:headEnd/>
            <a:tailEnd/>
          </a:ln>
        </p:spPr>
        <p:txBody>
          <a:bodyPr/>
          <a:lstStyle/>
          <a:p>
            <a:endParaRPr lang="en-US"/>
          </a:p>
        </p:txBody>
      </p:sp>
      <p:sp>
        <p:nvSpPr>
          <p:cNvPr id="274452" name="Rectangle 25"/>
          <p:cNvSpPr>
            <a:spLocks noChangeArrowheads="1"/>
          </p:cNvSpPr>
          <p:nvPr/>
        </p:nvSpPr>
        <p:spPr bwMode="auto">
          <a:xfrm>
            <a:off x="685800" y="1600200"/>
            <a:ext cx="685800" cy="304800"/>
          </a:xfrm>
          <a:prstGeom prst="rect">
            <a:avLst/>
          </a:prstGeom>
          <a:solidFill>
            <a:schemeClr val="accent1"/>
          </a:solidFill>
          <a:ln w="9525">
            <a:solidFill>
              <a:schemeClr val="tx1"/>
            </a:solidFill>
            <a:miter lim="800000"/>
            <a:headEnd/>
            <a:tailEnd/>
          </a:ln>
        </p:spPr>
        <p:txBody>
          <a:bodyPr wrap="none" anchor="ctr"/>
          <a:lstStyle/>
          <a:p>
            <a:pPr algn="ctr"/>
            <a:r>
              <a:rPr lang="en-US" sz="1800"/>
              <a:t>sol</a:t>
            </a:r>
          </a:p>
        </p:txBody>
      </p:sp>
      <p:sp>
        <p:nvSpPr>
          <p:cNvPr id="274453" name="Rectangle 26"/>
          <p:cNvSpPr>
            <a:spLocks noChangeArrowheads="1"/>
          </p:cNvSpPr>
          <p:nvPr/>
        </p:nvSpPr>
        <p:spPr bwMode="auto">
          <a:xfrm>
            <a:off x="3429000" y="1600200"/>
            <a:ext cx="685800" cy="304800"/>
          </a:xfrm>
          <a:prstGeom prst="rect">
            <a:avLst/>
          </a:prstGeom>
          <a:solidFill>
            <a:schemeClr val="accent1"/>
          </a:solidFill>
          <a:ln w="9525">
            <a:solidFill>
              <a:schemeClr val="tx1"/>
            </a:solidFill>
            <a:miter lim="800000"/>
            <a:headEnd/>
            <a:tailEnd/>
          </a:ln>
        </p:spPr>
        <p:txBody>
          <a:bodyPr wrap="none" anchor="ctr"/>
          <a:lstStyle/>
          <a:p>
            <a:pPr algn="ctr"/>
            <a:r>
              <a:rPr lang="en-US" sz="1800"/>
              <a:t>sol</a:t>
            </a:r>
          </a:p>
        </p:txBody>
      </p:sp>
      <p:sp>
        <p:nvSpPr>
          <p:cNvPr id="274454" name="Rectangle 27"/>
          <p:cNvSpPr>
            <a:spLocks noChangeArrowheads="1"/>
          </p:cNvSpPr>
          <p:nvPr/>
        </p:nvSpPr>
        <p:spPr bwMode="auto">
          <a:xfrm>
            <a:off x="533400" y="3429000"/>
            <a:ext cx="6858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74455" name="Rectangle 28"/>
          <p:cNvSpPr>
            <a:spLocks noChangeArrowheads="1"/>
          </p:cNvSpPr>
          <p:nvPr/>
        </p:nvSpPr>
        <p:spPr bwMode="auto">
          <a:xfrm>
            <a:off x="3657600" y="3429000"/>
            <a:ext cx="6858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74456" name="Text Box 31"/>
          <p:cNvSpPr txBox="1">
            <a:spLocks noChangeArrowheads="1"/>
          </p:cNvSpPr>
          <p:nvPr/>
        </p:nvSpPr>
        <p:spPr bwMode="auto">
          <a:xfrm>
            <a:off x="4708525" y="2551113"/>
            <a:ext cx="1060450" cy="366712"/>
          </a:xfrm>
          <a:prstGeom prst="rect">
            <a:avLst/>
          </a:prstGeom>
          <a:noFill/>
          <a:ln w="9525">
            <a:noFill/>
            <a:miter lim="800000"/>
            <a:headEnd/>
            <a:tailEnd/>
          </a:ln>
        </p:spPr>
        <p:txBody>
          <a:bodyPr wrap="none">
            <a:spAutoFit/>
          </a:bodyPr>
          <a:lstStyle/>
          <a:p>
            <a:r>
              <a:rPr lang="en-US" sz="1800"/>
              <a:t>H- beam</a:t>
            </a:r>
          </a:p>
        </p:txBody>
      </p:sp>
    </p:spTree>
    <p:extLst>
      <p:ext uri="{BB962C8B-B14F-4D97-AF65-F5344CB8AC3E}">
        <p14:creationId xmlns:p14="http://schemas.microsoft.com/office/powerpoint/2010/main" val="177367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8"/>
                                        </p:tgtEl>
                                        <p:attrNameLst>
                                          <p:attrName>r</p:attrName>
                                        </p:attrNameLst>
                                      </p:cBhvr>
                                    </p:animRot>
                                  </p:childTnLst>
                                </p:cTn>
                              </p:par>
                              <p:par>
                                <p:cTn id="7" presetID="8" presetClass="emph" presetSubtype="0" fill="hold" nodeType="withEffect">
                                  <p:stCondLst>
                                    <p:cond delay="0"/>
                                  </p:stCondLst>
                                  <p:childTnLst>
                                    <p:animRot by="600000">
                                      <p:cBhvr>
                                        <p:cTn id="8" dur="2000" fill="hold"/>
                                        <p:tgtEl>
                                          <p:spTgt spid="25"/>
                                        </p:tgtEl>
                                        <p:attrNameLst>
                                          <p:attrName>r</p:attrName>
                                        </p:attrNameLst>
                                      </p:cBhvr>
                                    </p:animRot>
                                  </p:childTnLst>
                                </p:cTn>
                              </p:par>
                              <p:par>
                                <p:cTn id="9" presetID="8" presetClass="emph" presetSubtype="0" fill="hold" nodeType="withEffect">
                                  <p:stCondLst>
                                    <p:cond delay="0"/>
                                  </p:stCondLst>
                                  <p:childTnLst>
                                    <p:animRot by="-600000">
                                      <p:cBhvr>
                                        <p:cTn id="10" dur="2000" fill="hold"/>
                                        <p:tgtEl>
                                          <p:spTgt spid="27"/>
                                        </p:tgtEl>
                                        <p:attrNameLst>
                                          <p:attrName>r</p:attrName>
                                        </p:attrNameLst>
                                      </p:cBhvr>
                                    </p:animRot>
                                  </p:childTnLst>
                                </p:cTn>
                              </p:par>
                              <p:par>
                                <p:cTn id="11" presetID="1" presetClass="emph" presetSubtype="2" fill="hold" grpId="0" nodeType="withEffect">
                                  <p:stCondLst>
                                    <p:cond delay="0"/>
                                  </p:stCondLst>
                                  <p:childTnLst>
                                    <p:animClr clrSpc="rgb" dir="cw">
                                      <p:cBhvr>
                                        <p:cTn id="12" dur="2000" fill="hold"/>
                                        <p:tgtEl>
                                          <p:spTgt spid="28"/>
                                        </p:tgtEl>
                                        <p:attrNameLst>
                                          <p:attrName>fillcolor</p:attrName>
                                        </p:attrNameLst>
                                      </p:cBhvr>
                                      <p:to>
                                        <a:schemeClr val="accent2"/>
                                      </p:to>
                                    </p:animClr>
                                    <p:set>
                                      <p:cBhvr>
                                        <p:cTn id="13" dur="2000" fill="hold"/>
                                        <p:tgtEl>
                                          <p:spTgt spid="28"/>
                                        </p:tgtEl>
                                        <p:attrNameLst>
                                          <p:attrName>fill.type</p:attrName>
                                        </p:attrNameLst>
                                      </p:cBhvr>
                                      <p:to>
                                        <p:strVal val="solid"/>
                                      </p:to>
                                    </p:set>
                                    <p:set>
                                      <p:cBhvr>
                                        <p:cTn id="14" dur="20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 Stripping and Neutralization (cont..)</a:t>
            </a:r>
          </a:p>
        </p:txBody>
      </p:sp>
      <p:pic>
        <p:nvPicPr>
          <p:cNvPr id="4" name="Content Placeholder 3"/>
          <p:cNvPicPr>
            <a:picLocks noGrp="1" noChangeAspect="1"/>
          </p:cNvPicPr>
          <p:nvPr>
            <p:ph idx="1"/>
          </p:nvPr>
        </p:nvPicPr>
        <p:blipFill>
          <a:blip r:embed="rId2"/>
          <a:srcRect t="4289" b="4289"/>
          <a:stretch>
            <a:fillRect/>
          </a:stretch>
        </p:blipFill>
        <p:spPr>
          <a:xfrm>
            <a:off x="5105399" y="1143000"/>
            <a:ext cx="4183529" cy="2133600"/>
          </a:xfrm>
        </p:spPr>
      </p:pic>
      <p:sp>
        <p:nvSpPr>
          <p:cNvPr id="5" name="TextBox 4"/>
          <p:cNvSpPr txBox="1"/>
          <p:nvPr/>
        </p:nvSpPr>
        <p:spPr>
          <a:xfrm>
            <a:off x="428625" y="1841718"/>
            <a:ext cx="4895216" cy="1815882"/>
          </a:xfrm>
          <a:prstGeom prst="rect">
            <a:avLst/>
          </a:prstGeom>
          <a:noFill/>
        </p:spPr>
        <p:txBody>
          <a:bodyPr wrap="none" rtlCol="0">
            <a:spAutoFit/>
          </a:bodyPr>
          <a:lstStyle/>
          <a:p>
            <a:r>
              <a:rPr lang="en-US" dirty="0"/>
              <a:t>Left Triangular are represents</a:t>
            </a:r>
          </a:p>
          <a:p>
            <a:r>
              <a:rPr lang="en-US" dirty="0"/>
              <a:t>Losses due to Neutralization.</a:t>
            </a:r>
          </a:p>
          <a:p>
            <a:r>
              <a:rPr lang="en-US" dirty="0"/>
              <a:t>Top rectangular are represent</a:t>
            </a:r>
          </a:p>
          <a:p>
            <a:r>
              <a:rPr lang="en-US" dirty="0"/>
              <a:t>Losses due to the stripping</a:t>
            </a:r>
          </a:p>
        </p:txBody>
      </p:sp>
      <p:graphicFrame>
        <p:nvGraphicFramePr>
          <p:cNvPr id="7" name="Chart 6"/>
          <p:cNvGraphicFramePr>
            <a:graphicFrameLocks/>
          </p:cNvGraphicFramePr>
          <p:nvPr/>
        </p:nvGraphicFramePr>
        <p:xfrm>
          <a:off x="5029200" y="3657600"/>
          <a:ext cx="3854450" cy="257683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315013" y="3822630"/>
            <a:ext cx="5008828" cy="2246769"/>
          </a:xfrm>
          <a:prstGeom prst="rect">
            <a:avLst/>
          </a:prstGeom>
          <a:noFill/>
        </p:spPr>
        <p:txBody>
          <a:bodyPr wrap="none" rtlCol="0">
            <a:spAutoFit/>
          </a:bodyPr>
          <a:lstStyle/>
          <a:p>
            <a:r>
              <a:rPr lang="en-US" dirty="0"/>
              <a:t>Total  losses due to stripping</a:t>
            </a:r>
          </a:p>
          <a:p>
            <a:r>
              <a:rPr lang="en-US" dirty="0"/>
              <a:t>And neutralization as function</a:t>
            </a:r>
          </a:p>
          <a:p>
            <a:r>
              <a:rPr lang="en-US" dirty="0"/>
              <a:t>Of residual gas pressure for</a:t>
            </a:r>
          </a:p>
          <a:p>
            <a:r>
              <a:rPr lang="en-US" dirty="0"/>
              <a:t>200 cm long LEBT and 500 us</a:t>
            </a:r>
          </a:p>
          <a:p>
            <a:r>
              <a:rPr lang="en-US" dirty="0"/>
              <a:t>long beam pulse length. </a:t>
            </a:r>
          </a:p>
        </p:txBody>
      </p:sp>
    </p:spTree>
    <p:extLst>
      <p:ext uri="{BB962C8B-B14F-4D97-AF65-F5344CB8AC3E}">
        <p14:creationId xmlns:p14="http://schemas.microsoft.com/office/powerpoint/2010/main" val="2832427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Xenon Gas Effect</a:t>
            </a:r>
          </a:p>
        </p:txBody>
      </p:sp>
      <p:pic>
        <p:nvPicPr>
          <p:cNvPr id="6" name="Content Placeholder 5"/>
          <p:cNvPicPr>
            <a:picLocks noGrp="1" noChangeAspect="1"/>
          </p:cNvPicPr>
          <p:nvPr>
            <p:ph idx="1"/>
          </p:nvPr>
        </p:nvPicPr>
        <p:blipFill>
          <a:blip r:embed="rId2"/>
          <a:srcRect t="-34018" b="-34018"/>
          <a:stretch>
            <a:fillRect/>
          </a:stretch>
        </p:blipFill>
        <p:spPr>
          <a:xfrm>
            <a:off x="68598" y="561665"/>
            <a:ext cx="4503402" cy="5571066"/>
          </a:xfrm>
        </p:spPr>
      </p:pic>
      <p:pic>
        <p:nvPicPr>
          <p:cNvPr id="7" name="Picture 6"/>
          <p:cNvPicPr>
            <a:picLocks noChangeAspect="1"/>
          </p:cNvPicPr>
          <p:nvPr/>
        </p:nvPicPr>
        <p:blipFill>
          <a:blip r:embed="rId3"/>
          <a:stretch>
            <a:fillRect/>
          </a:stretch>
        </p:blipFill>
        <p:spPr>
          <a:xfrm>
            <a:off x="4572000" y="1066800"/>
            <a:ext cx="3952096" cy="3978986"/>
          </a:xfrm>
          <a:prstGeom prst="rect">
            <a:avLst/>
          </a:prstGeom>
        </p:spPr>
      </p:pic>
      <p:sp>
        <p:nvSpPr>
          <p:cNvPr id="8" name="TextBox 7"/>
          <p:cNvSpPr txBox="1"/>
          <p:nvPr/>
        </p:nvSpPr>
        <p:spPr>
          <a:xfrm>
            <a:off x="685800" y="5486400"/>
            <a:ext cx="1912753" cy="646331"/>
          </a:xfrm>
          <a:prstGeom prst="rect">
            <a:avLst/>
          </a:prstGeom>
          <a:noFill/>
        </p:spPr>
        <p:txBody>
          <a:bodyPr wrap="none" rtlCol="0">
            <a:spAutoFit/>
          </a:bodyPr>
          <a:lstStyle/>
          <a:p>
            <a:r>
              <a:rPr lang="en-US" dirty="0"/>
              <a:t>No Xenon</a:t>
            </a:r>
          </a:p>
          <a:p>
            <a:r>
              <a:rPr lang="en-US" dirty="0"/>
              <a:t>Av. Cur. 20.7 </a:t>
            </a:r>
            <a:r>
              <a:rPr lang="en-US" dirty="0" err="1"/>
              <a:t>uA</a:t>
            </a:r>
            <a:endParaRPr lang="en-US" dirty="0"/>
          </a:p>
        </p:txBody>
      </p:sp>
      <p:sp>
        <p:nvSpPr>
          <p:cNvPr id="9" name="TextBox 8"/>
          <p:cNvSpPr txBox="1"/>
          <p:nvPr/>
        </p:nvSpPr>
        <p:spPr>
          <a:xfrm>
            <a:off x="4572000" y="5334000"/>
            <a:ext cx="1912753" cy="646331"/>
          </a:xfrm>
          <a:prstGeom prst="rect">
            <a:avLst/>
          </a:prstGeom>
          <a:noFill/>
        </p:spPr>
        <p:txBody>
          <a:bodyPr wrap="none" rtlCol="0">
            <a:spAutoFit/>
          </a:bodyPr>
          <a:lstStyle/>
          <a:p>
            <a:r>
              <a:rPr lang="en-US" dirty="0"/>
              <a:t> Xenon</a:t>
            </a:r>
          </a:p>
          <a:p>
            <a:r>
              <a:rPr lang="en-US" dirty="0"/>
              <a:t>Av. Cur. 42.3 </a:t>
            </a:r>
            <a:r>
              <a:rPr lang="en-US" dirty="0" err="1"/>
              <a:t>uA</a:t>
            </a:r>
            <a:endParaRPr lang="en-US" dirty="0"/>
          </a:p>
        </p:txBody>
      </p:sp>
    </p:spTree>
    <p:extLst>
      <p:ext uri="{BB962C8B-B14F-4D97-AF65-F5344CB8AC3E}">
        <p14:creationId xmlns:p14="http://schemas.microsoft.com/office/powerpoint/2010/main" val="1993148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B8C6-710F-0F42-BF01-090EC3742921}"/>
              </a:ext>
            </a:extLst>
          </p:cNvPr>
          <p:cNvSpPr>
            <a:spLocks noGrp="1"/>
          </p:cNvSpPr>
          <p:nvPr>
            <p:ph type="title"/>
          </p:nvPr>
        </p:nvSpPr>
        <p:spPr/>
        <p:txBody>
          <a:bodyPr/>
          <a:lstStyle/>
          <a:p>
            <a:r>
              <a:rPr lang="en-US" dirty="0"/>
              <a:t>Beam Neutralization  Source-1 </a:t>
            </a:r>
          </a:p>
        </p:txBody>
      </p:sp>
      <p:sp>
        <p:nvSpPr>
          <p:cNvPr id="3" name="Slide Number Placeholder 2">
            <a:extLst>
              <a:ext uri="{FF2B5EF4-FFF2-40B4-BE49-F238E27FC236}">
                <a16:creationId xmlns:a16="http://schemas.microsoft.com/office/drawing/2014/main" id="{90D0FA06-5162-E741-9A00-911E62103C53}"/>
              </a:ext>
            </a:extLst>
          </p:cNvPr>
          <p:cNvSpPr>
            <a:spLocks noGrp="1"/>
          </p:cNvSpPr>
          <p:nvPr>
            <p:ph type="sldNum" sz="quarter" idx="4"/>
          </p:nvPr>
        </p:nvSpPr>
        <p:spPr/>
        <p:txBody>
          <a:bodyPr/>
          <a:lstStyle/>
          <a:p>
            <a:fld id="{933A556B-7C63-244D-9B7C-B0EA8042B330}" type="slidenum">
              <a:rPr lang="en-US" smtClean="0"/>
              <a:pPr/>
              <a:t>37</a:t>
            </a:fld>
            <a:endParaRPr lang="en-US" sz="750" dirty="0"/>
          </a:p>
        </p:txBody>
      </p:sp>
      <p:pic>
        <p:nvPicPr>
          <p:cNvPr id="2050" name="Picture 2">
            <a:extLst>
              <a:ext uri="{FF2B5EF4-FFF2-40B4-BE49-F238E27FC236}">
                <a16:creationId xmlns:a16="http://schemas.microsoft.com/office/drawing/2014/main" id="{50B76A92-38B4-704E-B845-25EEE56472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009" y="2053536"/>
            <a:ext cx="6068322" cy="48044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714963-40DA-3941-92FB-BEF74492DEA7}"/>
              </a:ext>
            </a:extLst>
          </p:cNvPr>
          <p:cNvSpPr txBox="1"/>
          <p:nvPr/>
        </p:nvSpPr>
        <p:spPr>
          <a:xfrm>
            <a:off x="1272209" y="1601411"/>
            <a:ext cx="2847896" cy="369332"/>
          </a:xfrm>
          <a:prstGeom prst="rect">
            <a:avLst/>
          </a:prstGeom>
          <a:noFill/>
        </p:spPr>
        <p:txBody>
          <a:bodyPr wrap="none" rtlCol="0">
            <a:spAutoFit/>
          </a:bodyPr>
          <a:lstStyle/>
          <a:p>
            <a:r>
              <a:rPr lang="en-US" dirty="0"/>
              <a:t>Xe-on, 214, Xe-off 188 </a:t>
            </a:r>
            <a:r>
              <a:rPr lang="en-US" dirty="0" err="1"/>
              <a:t>uA</a:t>
            </a:r>
            <a:endParaRPr lang="en-US" dirty="0"/>
          </a:p>
        </p:txBody>
      </p:sp>
      <p:sp>
        <p:nvSpPr>
          <p:cNvPr id="6" name="TextBox 5">
            <a:extLst>
              <a:ext uri="{FF2B5EF4-FFF2-40B4-BE49-F238E27FC236}">
                <a16:creationId xmlns:a16="http://schemas.microsoft.com/office/drawing/2014/main" id="{3A131793-8A24-194E-8B3F-D53B3EF99ED8}"/>
              </a:ext>
            </a:extLst>
          </p:cNvPr>
          <p:cNvSpPr txBox="1"/>
          <p:nvPr/>
        </p:nvSpPr>
        <p:spPr>
          <a:xfrm>
            <a:off x="1891748" y="3244334"/>
            <a:ext cx="3335208" cy="369332"/>
          </a:xfrm>
          <a:prstGeom prst="rect">
            <a:avLst/>
          </a:prstGeom>
          <a:noFill/>
        </p:spPr>
        <p:txBody>
          <a:bodyPr wrap="none" rtlCol="0">
            <a:spAutoFit/>
          </a:bodyPr>
          <a:lstStyle/>
          <a:p>
            <a:r>
              <a:rPr lang="en-US" dirty="0"/>
              <a:t>Xe-on,                            Xe-off </a:t>
            </a:r>
          </a:p>
        </p:txBody>
      </p:sp>
    </p:spTree>
    <p:extLst>
      <p:ext uri="{BB962C8B-B14F-4D97-AF65-F5344CB8AC3E}">
        <p14:creationId xmlns:p14="http://schemas.microsoft.com/office/powerpoint/2010/main" val="1686313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Raster System (2014-2016)</a:t>
            </a:r>
          </a:p>
        </p:txBody>
      </p:sp>
      <p:pic>
        <p:nvPicPr>
          <p:cNvPr id="4" name="Picture 3"/>
          <p:cNvPicPr>
            <a:picLocks noChangeAspect="1"/>
          </p:cNvPicPr>
          <p:nvPr/>
        </p:nvPicPr>
        <p:blipFill>
          <a:blip r:embed="rId2"/>
          <a:stretch>
            <a:fillRect/>
          </a:stretch>
        </p:blipFill>
        <p:spPr>
          <a:xfrm>
            <a:off x="357808" y="1524000"/>
            <a:ext cx="8328991" cy="4420210"/>
          </a:xfrm>
          <a:prstGeom prst="rect">
            <a:avLst/>
          </a:prstGeom>
        </p:spPr>
      </p:pic>
    </p:spTree>
    <p:extLst>
      <p:ext uri="{BB962C8B-B14F-4D97-AF65-F5344CB8AC3E}">
        <p14:creationId xmlns:p14="http://schemas.microsoft.com/office/powerpoint/2010/main" val="3302105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Raster Method</a:t>
            </a:r>
          </a:p>
        </p:txBody>
      </p:sp>
      <p:sp>
        <p:nvSpPr>
          <p:cNvPr id="3" name="Content Placeholder 2"/>
          <p:cNvSpPr>
            <a:spLocks noGrp="1"/>
          </p:cNvSpPr>
          <p:nvPr>
            <p:ph idx="1"/>
          </p:nvPr>
        </p:nvSpPr>
        <p:spPr/>
        <p:txBody>
          <a:bodyPr>
            <a:normAutofit/>
          </a:bodyPr>
          <a:lstStyle/>
          <a:p>
            <a:r>
              <a:rPr lang="en-US" dirty="0"/>
              <a:t>Paint the beam in a circular fashion to provide uniform beam distribution and minimize beam outside  the target </a:t>
            </a:r>
          </a:p>
          <a:p>
            <a:r>
              <a:rPr lang="en-US" dirty="0"/>
              <a:t>Two orthogonal dipoles driven by high frequency (~ 5kHz) power supplies at phase difference of 90 degrees</a:t>
            </a:r>
          </a:p>
          <a:p>
            <a:r>
              <a:rPr lang="en-US" dirty="0"/>
              <a:t>Magnet</a:t>
            </a:r>
          </a:p>
          <a:p>
            <a:pPr lvl="1"/>
            <a:r>
              <a:rPr lang="en-US" sz="2000" dirty="0"/>
              <a:t>2 coils, 8 turns each</a:t>
            </a:r>
          </a:p>
          <a:p>
            <a:pPr lvl="1"/>
            <a:r>
              <a:rPr lang="en-US" sz="2000" dirty="0"/>
              <a:t>225 amp </a:t>
            </a:r>
            <a:r>
              <a:rPr lang="en-US" sz="2000" dirty="0" err="1"/>
              <a:t>rms</a:t>
            </a:r>
            <a:r>
              <a:rPr lang="en-US" sz="2000" dirty="0"/>
              <a:t> current</a:t>
            </a:r>
          </a:p>
          <a:p>
            <a:pPr lvl="1"/>
            <a:r>
              <a:rPr lang="en-US" sz="2000" dirty="0"/>
              <a:t>Field 0.0142 Tesla</a:t>
            </a:r>
          </a:p>
          <a:p>
            <a:pPr lvl="1"/>
            <a:r>
              <a:rPr lang="en-US" sz="2000" dirty="0"/>
              <a:t>3.3 </a:t>
            </a:r>
            <a:r>
              <a:rPr lang="en-US" sz="2000" dirty="0" err="1"/>
              <a:t>mrad</a:t>
            </a:r>
            <a:r>
              <a:rPr lang="en-US" sz="2000" dirty="0"/>
              <a:t> half angle</a:t>
            </a:r>
          </a:p>
          <a:p>
            <a:endParaRPr lang="en-US" dirty="0"/>
          </a:p>
        </p:txBody>
      </p:sp>
      <p:pic>
        <p:nvPicPr>
          <p:cNvPr id="4" name="Picture 2"/>
          <p:cNvPicPr>
            <a:picLocks noChangeAspect="1" noChangeArrowheads="1"/>
          </p:cNvPicPr>
          <p:nvPr/>
        </p:nvPicPr>
        <p:blipFill>
          <a:blip r:embed="rId2"/>
          <a:srcRect l="9886" t="5488" r="7074" b="11878"/>
          <a:stretch>
            <a:fillRect/>
          </a:stretch>
        </p:blipFill>
        <p:spPr bwMode="auto">
          <a:xfrm>
            <a:off x="6214532" y="3951916"/>
            <a:ext cx="2091267" cy="1991683"/>
          </a:xfrm>
          <a:prstGeom prst="rect">
            <a:avLst/>
          </a:prstGeom>
          <a:noFill/>
          <a:ln w="9525">
            <a:noFill/>
            <a:miter lim="800000"/>
            <a:headEnd/>
            <a:tailEnd/>
          </a:ln>
        </p:spPr>
      </p:pic>
      <p:sp>
        <p:nvSpPr>
          <p:cNvPr id="5" name="TextBox 4"/>
          <p:cNvSpPr txBox="1"/>
          <p:nvPr/>
        </p:nvSpPr>
        <p:spPr>
          <a:xfrm>
            <a:off x="10464800" y="582506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6202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ChangeArrowheads="1"/>
          </p:cNvSpPr>
          <p:nvPr>
            <p:ph type="title"/>
          </p:nvPr>
        </p:nvSpPr>
        <p:spPr>
          <a:xfrm>
            <a:off x="304800" y="0"/>
            <a:ext cx="8458200" cy="1143000"/>
          </a:xfrm>
        </p:spPr>
        <p:txBody>
          <a:bodyPr/>
          <a:lstStyle/>
          <a:p>
            <a:pPr eaLnBrk="1" hangingPunct="1"/>
            <a:r>
              <a:rPr lang="en-US" dirty="0"/>
              <a:t>BNL LINAC Beam Parameters</a:t>
            </a:r>
          </a:p>
        </p:txBody>
      </p:sp>
      <p:sp>
        <p:nvSpPr>
          <p:cNvPr id="241666" name="Rectangle 3"/>
          <p:cNvSpPr>
            <a:spLocks noGrp="1" noChangeArrowheads="1"/>
          </p:cNvSpPr>
          <p:nvPr>
            <p:ph type="body" idx="1"/>
          </p:nvPr>
        </p:nvSpPr>
        <p:spPr>
          <a:xfrm>
            <a:off x="304800" y="1295400"/>
            <a:ext cx="8550275" cy="4459288"/>
          </a:xfrm>
        </p:spPr>
        <p:txBody>
          <a:bodyPr>
            <a:normAutofit lnSpcReduction="10000"/>
          </a:bodyPr>
          <a:lstStyle/>
          <a:p>
            <a:pPr eaLnBrk="1" hangingPunct="1">
              <a:lnSpc>
                <a:spcPct val="90000"/>
              </a:lnSpc>
            </a:pPr>
            <a:r>
              <a:rPr lang="en-US" sz="2600" b="1" dirty="0"/>
              <a:t>Frequency				201.25 MHz</a:t>
            </a:r>
          </a:p>
          <a:p>
            <a:pPr eaLnBrk="1" hangingPunct="1">
              <a:lnSpc>
                <a:spcPct val="90000"/>
              </a:lnSpc>
            </a:pPr>
            <a:r>
              <a:rPr lang="en-US" sz="2600" b="1" dirty="0"/>
              <a:t>Injection Energy			0.750 MeV</a:t>
            </a:r>
          </a:p>
          <a:p>
            <a:pPr eaLnBrk="1" hangingPunct="1">
              <a:lnSpc>
                <a:spcPct val="90000"/>
              </a:lnSpc>
            </a:pPr>
            <a:r>
              <a:rPr lang="en-US" sz="2600" b="1" dirty="0"/>
              <a:t>Final Energy 			10-200 MeV</a:t>
            </a:r>
            <a:endParaRPr lang="en-US" sz="2600" b="1" dirty="0">
              <a:sym typeface="Symbol" pitchFamily="18" charset="2"/>
            </a:endParaRPr>
          </a:p>
          <a:p>
            <a:pPr eaLnBrk="1" hangingPunct="1">
              <a:lnSpc>
                <a:spcPct val="90000"/>
              </a:lnSpc>
            </a:pPr>
            <a:r>
              <a:rPr lang="en-US" sz="2600" b="1" dirty="0">
                <a:sym typeface="Symbol" pitchFamily="18" charset="2"/>
              </a:rPr>
              <a:t>Peak Current		       ~60 mA/ ~ .5 mA P^</a:t>
            </a:r>
          </a:p>
          <a:p>
            <a:pPr eaLnBrk="1" hangingPunct="1">
              <a:lnSpc>
                <a:spcPct val="90000"/>
              </a:lnSpc>
            </a:pPr>
            <a:r>
              <a:rPr lang="en-US" sz="2600" b="1" dirty="0">
                <a:sym typeface="Symbol" pitchFamily="18" charset="2"/>
              </a:rPr>
              <a:t>Pulse Length			</a:t>
            </a:r>
            <a:r>
              <a:rPr lang="en-US" sz="2600" b="1" dirty="0">
                <a:solidFill>
                  <a:srgbClr val="FF0000"/>
                </a:solidFill>
                <a:sym typeface="Symbol" pitchFamily="18" charset="2"/>
              </a:rPr>
              <a:t>575 </a:t>
            </a:r>
            <a:r>
              <a:rPr lang="el-GR" sz="2600" b="1" dirty="0">
                <a:sym typeface="Symbol" pitchFamily="18" charset="2"/>
              </a:rPr>
              <a:t>μ</a:t>
            </a:r>
            <a:r>
              <a:rPr lang="en-US" sz="2600" b="1" dirty="0">
                <a:sym typeface="Symbol" pitchFamily="18" charset="2"/>
              </a:rPr>
              <a:t>s</a:t>
            </a:r>
          </a:p>
          <a:p>
            <a:pPr eaLnBrk="1" hangingPunct="1">
              <a:lnSpc>
                <a:spcPct val="90000"/>
              </a:lnSpc>
            </a:pPr>
            <a:r>
              <a:rPr lang="en-US" sz="2600" b="1" dirty="0">
                <a:sym typeface="Symbol" pitchFamily="18" charset="2"/>
              </a:rPr>
              <a:t>Repetition Rate			6.67 Hz</a:t>
            </a:r>
          </a:p>
          <a:p>
            <a:pPr eaLnBrk="1" hangingPunct="1">
              <a:lnSpc>
                <a:spcPct val="90000"/>
              </a:lnSpc>
            </a:pPr>
            <a:r>
              <a:rPr lang="en-US" sz="2600" b="1" dirty="0">
                <a:sym typeface="Symbol" pitchFamily="18" charset="2"/>
              </a:rPr>
              <a:t>Number of cavities			9</a:t>
            </a:r>
          </a:p>
          <a:p>
            <a:pPr eaLnBrk="1" hangingPunct="1">
              <a:lnSpc>
                <a:spcPct val="90000"/>
              </a:lnSpc>
            </a:pPr>
            <a:r>
              <a:rPr lang="en-US" sz="2600" b="1" dirty="0">
                <a:sym typeface="Symbol" pitchFamily="18" charset="2"/>
              </a:rPr>
              <a:t>Length					144.8 m</a:t>
            </a:r>
          </a:p>
          <a:p>
            <a:pPr eaLnBrk="1" hangingPunct="1">
              <a:lnSpc>
                <a:spcPct val="90000"/>
              </a:lnSpc>
            </a:pPr>
            <a:r>
              <a:rPr lang="en-US" sz="2600" b="1" dirty="0">
                <a:sym typeface="Symbol" pitchFamily="18" charset="2"/>
              </a:rPr>
              <a:t>Total Peak RF Power		22 MW</a:t>
            </a:r>
          </a:p>
          <a:p>
            <a:pPr eaLnBrk="1" hangingPunct="1">
              <a:lnSpc>
                <a:spcPct val="90000"/>
              </a:lnSpc>
              <a:buFont typeface="Arial" charset="0"/>
              <a:buNone/>
            </a:pPr>
            <a:r>
              <a:rPr lang="en-US" sz="2600" b="1" dirty="0">
                <a:solidFill>
                  <a:schemeClr val="folHlink"/>
                </a:solidFill>
                <a:sym typeface="Symbol" pitchFamily="18" charset="2"/>
              </a:rPr>
              <a:t>	</a:t>
            </a:r>
          </a:p>
          <a:p>
            <a:pPr eaLnBrk="1" hangingPunct="1">
              <a:lnSpc>
                <a:spcPct val="90000"/>
              </a:lnSpc>
            </a:pPr>
            <a:endParaRPr lang="en-US" sz="3000" b="1" dirty="0">
              <a:solidFill>
                <a:schemeClr val="folHlink"/>
              </a:solidFill>
              <a:sym typeface="Symbol" pitchFamily="18" charset="2"/>
            </a:endParaRPr>
          </a:p>
          <a:p>
            <a:pPr eaLnBrk="1" hangingPunct="1">
              <a:lnSpc>
                <a:spcPct val="90000"/>
              </a:lnSpc>
              <a:buFont typeface="Arial" charset="0"/>
              <a:buNone/>
            </a:pPr>
            <a:endParaRPr lang="en-US" sz="3000" b="1" dirty="0">
              <a:solidFill>
                <a:schemeClr val="folHlink"/>
              </a:solidFill>
              <a:sym typeface="Symbol" pitchFamily="18" charset="2"/>
            </a:endParaRPr>
          </a:p>
          <a:p>
            <a:pPr eaLnBrk="1" hangingPunct="1">
              <a:lnSpc>
                <a:spcPct val="90000"/>
              </a:lnSpc>
              <a:buFont typeface="Monotype Sorts" pitchFamily="2" charset="2"/>
              <a:buNone/>
            </a:pPr>
            <a:endParaRPr lang="en-US" sz="3000" dirty="0">
              <a:solidFill>
                <a:schemeClr val="folHlink"/>
              </a:solidFill>
            </a:endParaRPr>
          </a:p>
        </p:txBody>
      </p:sp>
      <p:sp>
        <p:nvSpPr>
          <p:cNvPr id="241667" name="Text Box 4"/>
          <p:cNvSpPr txBox="1">
            <a:spLocks noChangeArrowheads="1"/>
          </p:cNvSpPr>
          <p:nvPr/>
        </p:nvSpPr>
        <p:spPr bwMode="auto">
          <a:xfrm>
            <a:off x="288925" y="5754688"/>
            <a:ext cx="184150" cy="457200"/>
          </a:xfrm>
          <a:prstGeom prst="rect">
            <a:avLst/>
          </a:prstGeom>
          <a:noFill/>
          <a:ln w="9525">
            <a:noFill/>
            <a:miter lim="800000"/>
            <a:headEnd/>
            <a:tailEnd/>
          </a:ln>
        </p:spPr>
        <p:txBody>
          <a:bodyPr wrap="none">
            <a:spAutoFit/>
          </a:bodyPr>
          <a:lstStyle/>
          <a:p>
            <a:endParaRPr lang="en-US"/>
          </a:p>
        </p:txBody>
      </p:sp>
      <p:sp>
        <p:nvSpPr>
          <p:cNvPr id="241668" name="Text Box 5"/>
          <p:cNvSpPr txBox="1">
            <a:spLocks noChangeArrowheads="1"/>
          </p:cNvSpPr>
          <p:nvPr/>
        </p:nvSpPr>
        <p:spPr bwMode="auto">
          <a:xfrm>
            <a:off x="609600" y="6096000"/>
            <a:ext cx="7339013" cy="304800"/>
          </a:xfrm>
          <a:prstGeom prst="rect">
            <a:avLst/>
          </a:prstGeom>
          <a:noFill/>
          <a:ln w="9525">
            <a:noFill/>
            <a:miter lim="800000"/>
            <a:headEnd/>
            <a:tailEnd/>
          </a:ln>
        </p:spPr>
        <p:txBody>
          <a:bodyPr wrap="none">
            <a:spAutoFit/>
          </a:bodyPr>
          <a:lstStyle/>
          <a:p>
            <a:r>
              <a:rPr lang="en-US" sz="1400" b="1">
                <a:solidFill>
                  <a:srgbClr val="2801CF"/>
                </a:solidFill>
              </a:rPr>
              <a:t>G. W. Wheeler, K. Batchelor, R. Chasman, P. Grand, J. Sheehan, Part. Accel. 9, (1979)</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Beam Footprint</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53720" y="1320800"/>
            <a:ext cx="3713480" cy="2844800"/>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5017770" y="1355407"/>
            <a:ext cx="3669030" cy="2657793"/>
          </a:xfrm>
          <a:prstGeom prst="rect">
            <a:avLst/>
          </a:prstGeom>
          <a:noFill/>
          <a:ln>
            <a:noFill/>
          </a:ln>
        </p:spPr>
      </p:pic>
      <p:sp>
        <p:nvSpPr>
          <p:cNvPr id="7" name="Rectangle 6"/>
          <p:cNvSpPr/>
          <p:nvPr/>
        </p:nvSpPr>
        <p:spPr>
          <a:xfrm>
            <a:off x="774700" y="4013200"/>
            <a:ext cx="7912100" cy="2031325"/>
          </a:xfrm>
          <a:prstGeom prst="rect">
            <a:avLst/>
          </a:prstGeom>
        </p:spPr>
        <p:txBody>
          <a:bodyPr wrap="square">
            <a:spAutoFit/>
          </a:bodyPr>
          <a:lstStyle/>
          <a:p>
            <a:r>
              <a:rPr lang="en-GB" dirty="0"/>
              <a:t>Beam profile on target without raster (left) and with repeating raster pattern of 4 Linac pulses at 11.5 mm radius and 1 Linac pulse at 4.5 mm radius (right), 117 MeV, 100 </a:t>
            </a:r>
            <a:r>
              <a:rPr lang="en-GB" dirty="0">
                <a:sym typeface="Symbol"/>
              </a:rPr>
              <a:t></a:t>
            </a:r>
            <a:r>
              <a:rPr lang="en-GB" dirty="0"/>
              <a:t>A. The integral of the beam distribution is equivalent for both profiles.  Note that the y-scale for the non-rastered profile is about 5 times the y-scale for the rastered profile.</a:t>
            </a:r>
            <a:endParaRPr lang="en-US" dirty="0"/>
          </a:p>
          <a:p>
            <a:r>
              <a:rPr lang="en-GB" dirty="0"/>
              <a:t>Non-rastered beam FWHM: 13 mm, FWTM: 40 mm</a:t>
            </a:r>
            <a:endParaRPr lang="en-US" dirty="0"/>
          </a:p>
          <a:p>
            <a:r>
              <a:rPr lang="en-GB" dirty="0"/>
              <a:t>Rastered beam FWHM: 32 mm, FWTM: 60 mm</a:t>
            </a:r>
            <a:endParaRPr lang="en-US" dirty="0"/>
          </a:p>
        </p:txBody>
      </p:sp>
    </p:spTree>
    <p:extLst>
      <p:ext uri="{BB962C8B-B14F-4D97-AF65-F5344CB8AC3E}">
        <p14:creationId xmlns:p14="http://schemas.microsoft.com/office/powerpoint/2010/main" val="3083251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1CB8-C1E2-DEF0-F40B-DBDBF63D17CE}"/>
              </a:ext>
            </a:extLst>
          </p:cNvPr>
          <p:cNvSpPr>
            <a:spLocks noGrp="1"/>
          </p:cNvSpPr>
          <p:nvPr>
            <p:ph type="title"/>
          </p:nvPr>
        </p:nvSpPr>
        <p:spPr/>
        <p:txBody>
          <a:bodyPr/>
          <a:lstStyle/>
          <a:p>
            <a:r>
              <a:rPr lang="en-US" dirty="0"/>
              <a:t>Beam Loss Monitor</a:t>
            </a:r>
          </a:p>
        </p:txBody>
      </p:sp>
      <p:sp>
        <p:nvSpPr>
          <p:cNvPr id="3" name="Slide Number Placeholder 2">
            <a:extLst>
              <a:ext uri="{FF2B5EF4-FFF2-40B4-BE49-F238E27FC236}">
                <a16:creationId xmlns:a16="http://schemas.microsoft.com/office/drawing/2014/main" id="{3A0D50B6-9789-94DE-B8AB-E191973AA3D4}"/>
              </a:ext>
            </a:extLst>
          </p:cNvPr>
          <p:cNvSpPr>
            <a:spLocks noGrp="1"/>
          </p:cNvSpPr>
          <p:nvPr>
            <p:ph type="sldNum" sz="quarter" idx="4"/>
          </p:nvPr>
        </p:nvSpPr>
        <p:spPr/>
        <p:txBody>
          <a:bodyPr/>
          <a:lstStyle/>
          <a:p>
            <a:fld id="{933A556B-7C63-244D-9B7C-B0EA8042B330}" type="slidenum">
              <a:rPr lang="en-US" smtClean="0"/>
              <a:pPr/>
              <a:t>41</a:t>
            </a:fld>
            <a:endParaRPr lang="en-US" sz="750" dirty="0"/>
          </a:p>
        </p:txBody>
      </p:sp>
      <p:pic>
        <p:nvPicPr>
          <p:cNvPr id="4" name="Picture 4">
            <a:extLst>
              <a:ext uri="{FF2B5EF4-FFF2-40B4-BE49-F238E27FC236}">
                <a16:creationId xmlns:a16="http://schemas.microsoft.com/office/drawing/2014/main" id="{FDBD4EFE-9A94-DBAB-CED0-9E34D6549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735" y="1571559"/>
            <a:ext cx="7534275" cy="5110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148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4763"/>
            <a:ext cx="9010650" cy="67818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983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Beam Loss </a:t>
            </a:r>
            <a:r>
              <a:rPr lang="en-US" dirty="0" err="1"/>
              <a:t>Monittor</a:t>
            </a:r>
            <a:r>
              <a:rPr lang="en-US" dirty="0"/>
              <a:t>  </a:t>
            </a:r>
          </a:p>
        </p:txBody>
      </p:sp>
      <p:pic>
        <p:nvPicPr>
          <p:cNvPr id="5" name="Picture 4"/>
          <p:cNvPicPr>
            <a:picLocks noChangeAspect="1"/>
          </p:cNvPicPr>
          <p:nvPr/>
        </p:nvPicPr>
        <p:blipFill>
          <a:blip r:embed="rId2"/>
          <a:stretch>
            <a:fillRect/>
          </a:stretch>
        </p:blipFill>
        <p:spPr>
          <a:xfrm>
            <a:off x="285958" y="1340444"/>
            <a:ext cx="4733303" cy="5152430"/>
          </a:xfrm>
          <a:prstGeom prst="rect">
            <a:avLst/>
          </a:prstGeom>
        </p:spPr>
      </p:pic>
      <p:sp>
        <p:nvSpPr>
          <p:cNvPr id="6" name="Content Placeholder 5"/>
          <p:cNvSpPr>
            <a:spLocks noGrp="1"/>
          </p:cNvSpPr>
          <p:nvPr>
            <p:ph idx="1"/>
          </p:nvPr>
        </p:nvSpPr>
        <p:spPr/>
        <p:txBody>
          <a:bodyPr/>
          <a:lstStyle/>
          <a:p>
            <a:pPr marL="0" indent="0">
              <a:buNone/>
            </a:pPr>
            <a:r>
              <a:rPr lang="en-US" sz="1600" dirty="0"/>
              <a:t>2015 Beam Current 120 </a:t>
            </a:r>
            <a:r>
              <a:rPr lang="en-US" sz="1600" dirty="0" err="1"/>
              <a:t>uA</a:t>
            </a:r>
            <a:endParaRPr lang="en-US" sz="1600" dirty="0"/>
          </a:p>
          <a:p>
            <a:pPr marL="0" indent="0">
              <a:buNone/>
            </a:pPr>
            <a:endParaRPr lang="en-US" dirty="0"/>
          </a:p>
        </p:txBody>
      </p:sp>
      <p:sp>
        <p:nvSpPr>
          <p:cNvPr id="4" name="TextBox 3"/>
          <p:cNvSpPr txBox="1"/>
          <p:nvPr/>
        </p:nvSpPr>
        <p:spPr>
          <a:xfrm>
            <a:off x="9448800" y="5410200"/>
            <a:ext cx="184666"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852D90AB-8C98-6272-4820-C7FE5CE2A03D}"/>
              </a:ext>
            </a:extLst>
          </p:cNvPr>
          <p:cNvPicPr>
            <a:picLocks noChangeAspect="1"/>
          </p:cNvPicPr>
          <p:nvPr/>
        </p:nvPicPr>
        <p:blipFill>
          <a:blip r:embed="rId3"/>
          <a:stretch>
            <a:fillRect/>
          </a:stretch>
        </p:blipFill>
        <p:spPr>
          <a:xfrm>
            <a:off x="5019260" y="1300459"/>
            <a:ext cx="4055165" cy="5152430"/>
          </a:xfrm>
          <a:prstGeom prst="rect">
            <a:avLst/>
          </a:prstGeom>
        </p:spPr>
      </p:pic>
      <p:sp>
        <p:nvSpPr>
          <p:cNvPr id="17" name="TextBox 16">
            <a:extLst>
              <a:ext uri="{FF2B5EF4-FFF2-40B4-BE49-F238E27FC236}">
                <a16:creationId xmlns:a16="http://schemas.microsoft.com/office/drawing/2014/main" id="{B2E4D5D8-9751-1765-13B3-6B06F001AAF8}"/>
              </a:ext>
            </a:extLst>
          </p:cNvPr>
          <p:cNvSpPr txBox="1"/>
          <p:nvPr/>
        </p:nvSpPr>
        <p:spPr>
          <a:xfrm>
            <a:off x="5181600" y="1825626"/>
            <a:ext cx="4815508" cy="369332"/>
          </a:xfrm>
          <a:prstGeom prst="rect">
            <a:avLst/>
          </a:prstGeom>
          <a:noFill/>
        </p:spPr>
        <p:txBody>
          <a:bodyPr wrap="square">
            <a:spAutoFit/>
          </a:bodyPr>
          <a:lstStyle/>
          <a:p>
            <a:pPr marL="0" indent="0">
              <a:buNone/>
            </a:pPr>
            <a:r>
              <a:rPr lang="en-US" sz="1800" dirty="0"/>
              <a:t>2022 Beam Current 155 </a:t>
            </a:r>
            <a:r>
              <a:rPr lang="en-US" sz="1800" dirty="0" err="1"/>
              <a:t>uA</a:t>
            </a:r>
            <a:endParaRPr lang="en-US" sz="1800" dirty="0"/>
          </a:p>
        </p:txBody>
      </p:sp>
    </p:spTree>
    <p:extLst>
      <p:ext uri="{BB962C8B-B14F-4D97-AF65-F5344CB8AC3E}">
        <p14:creationId xmlns:p14="http://schemas.microsoft.com/office/powerpoint/2010/main" val="2827284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8F5A6-EC6C-3D41-BE55-00B53236AC94}"/>
              </a:ext>
            </a:extLst>
          </p:cNvPr>
          <p:cNvSpPr>
            <a:spLocks noGrp="1"/>
          </p:cNvSpPr>
          <p:nvPr>
            <p:ph type="title"/>
          </p:nvPr>
        </p:nvSpPr>
        <p:spPr/>
        <p:txBody>
          <a:bodyPr/>
          <a:lstStyle/>
          <a:p>
            <a:r>
              <a:rPr lang="en-US" dirty="0"/>
              <a:t>Two High Intensity Sources (2019)</a:t>
            </a:r>
          </a:p>
        </p:txBody>
      </p:sp>
      <p:pic>
        <p:nvPicPr>
          <p:cNvPr id="7" name="Content Placeholder 6">
            <a:extLst>
              <a:ext uri="{FF2B5EF4-FFF2-40B4-BE49-F238E27FC236}">
                <a16:creationId xmlns:a16="http://schemas.microsoft.com/office/drawing/2014/main" id="{68251A74-2405-1C41-8DAE-83D44F873E90}"/>
              </a:ext>
            </a:extLst>
          </p:cNvPr>
          <p:cNvPicPr>
            <a:picLocks noGrp="1" noChangeAspect="1"/>
          </p:cNvPicPr>
          <p:nvPr>
            <p:ph idx="1"/>
          </p:nvPr>
        </p:nvPicPr>
        <p:blipFill>
          <a:blip r:embed="rId2"/>
          <a:stretch>
            <a:fillRect/>
          </a:stretch>
        </p:blipFill>
        <p:spPr>
          <a:xfrm>
            <a:off x="685800" y="1583820"/>
            <a:ext cx="7421335" cy="4109207"/>
          </a:xfrm>
          <a:prstGeom prst="rect">
            <a:avLst/>
          </a:prstGeom>
        </p:spPr>
      </p:pic>
      <p:sp>
        <p:nvSpPr>
          <p:cNvPr id="8" name="TextBox 7">
            <a:extLst>
              <a:ext uri="{FF2B5EF4-FFF2-40B4-BE49-F238E27FC236}">
                <a16:creationId xmlns:a16="http://schemas.microsoft.com/office/drawing/2014/main" id="{8AD6AD5C-7825-6B49-8562-72FAC601C0DD}"/>
              </a:ext>
            </a:extLst>
          </p:cNvPr>
          <p:cNvSpPr txBox="1"/>
          <p:nvPr/>
        </p:nvSpPr>
        <p:spPr>
          <a:xfrm>
            <a:off x="1138918" y="5005570"/>
            <a:ext cx="1752403" cy="300082"/>
          </a:xfrm>
          <a:prstGeom prst="rect">
            <a:avLst/>
          </a:prstGeom>
          <a:noFill/>
        </p:spPr>
        <p:txBody>
          <a:bodyPr wrap="none" rtlCol="0">
            <a:spAutoFit/>
          </a:bodyPr>
          <a:lstStyle/>
          <a:p>
            <a:r>
              <a:rPr lang="en-US" sz="1350" dirty="0"/>
              <a:t>Magnetron Source 1</a:t>
            </a:r>
          </a:p>
        </p:txBody>
      </p:sp>
      <p:sp>
        <p:nvSpPr>
          <p:cNvPr id="9" name="TextBox 8">
            <a:extLst>
              <a:ext uri="{FF2B5EF4-FFF2-40B4-BE49-F238E27FC236}">
                <a16:creationId xmlns:a16="http://schemas.microsoft.com/office/drawing/2014/main" id="{C931C2F5-215E-F14F-9F45-2953FFAE42E4}"/>
              </a:ext>
            </a:extLst>
          </p:cNvPr>
          <p:cNvSpPr txBox="1"/>
          <p:nvPr/>
        </p:nvSpPr>
        <p:spPr>
          <a:xfrm>
            <a:off x="861333" y="1986768"/>
            <a:ext cx="1752403" cy="300082"/>
          </a:xfrm>
          <a:prstGeom prst="rect">
            <a:avLst/>
          </a:prstGeom>
          <a:noFill/>
        </p:spPr>
        <p:txBody>
          <a:bodyPr wrap="none" rtlCol="0">
            <a:spAutoFit/>
          </a:bodyPr>
          <a:lstStyle/>
          <a:p>
            <a:r>
              <a:rPr lang="en-US" sz="1350" dirty="0"/>
              <a:t>Magnetron Source 2</a:t>
            </a:r>
          </a:p>
        </p:txBody>
      </p:sp>
      <p:sp>
        <p:nvSpPr>
          <p:cNvPr id="10" name="TextBox 9">
            <a:extLst>
              <a:ext uri="{FF2B5EF4-FFF2-40B4-BE49-F238E27FC236}">
                <a16:creationId xmlns:a16="http://schemas.microsoft.com/office/drawing/2014/main" id="{68A46C8A-02B1-3E4B-AB56-CB607FF11500}"/>
              </a:ext>
            </a:extLst>
          </p:cNvPr>
          <p:cNvSpPr txBox="1"/>
          <p:nvPr/>
        </p:nvSpPr>
        <p:spPr>
          <a:xfrm>
            <a:off x="106135" y="3426919"/>
            <a:ext cx="550151" cy="300082"/>
          </a:xfrm>
          <a:prstGeom prst="rect">
            <a:avLst/>
          </a:prstGeom>
          <a:noFill/>
        </p:spPr>
        <p:txBody>
          <a:bodyPr wrap="none" rtlCol="0">
            <a:spAutoFit/>
          </a:bodyPr>
          <a:lstStyle/>
          <a:p>
            <a:r>
              <a:rPr lang="en-US" sz="1350" dirty="0"/>
              <a:t>RFQ</a:t>
            </a:r>
          </a:p>
        </p:txBody>
      </p:sp>
      <p:sp>
        <p:nvSpPr>
          <p:cNvPr id="11" name="TextBox 10">
            <a:extLst>
              <a:ext uri="{FF2B5EF4-FFF2-40B4-BE49-F238E27FC236}">
                <a16:creationId xmlns:a16="http://schemas.microsoft.com/office/drawing/2014/main" id="{722D659E-EEDE-D847-A034-4401DF2661E9}"/>
              </a:ext>
            </a:extLst>
          </p:cNvPr>
          <p:cNvSpPr txBox="1"/>
          <p:nvPr/>
        </p:nvSpPr>
        <p:spPr>
          <a:xfrm rot="-1500000">
            <a:off x="6588076" y="3276878"/>
            <a:ext cx="2098651" cy="300082"/>
          </a:xfrm>
          <a:prstGeom prst="rect">
            <a:avLst/>
          </a:prstGeom>
          <a:noFill/>
        </p:spPr>
        <p:txBody>
          <a:bodyPr wrap="none" rtlCol="0">
            <a:spAutoFit/>
          </a:bodyPr>
          <a:lstStyle/>
          <a:p>
            <a:r>
              <a:rPr lang="en-US" sz="1350" dirty="0"/>
              <a:t>Polarized source OPPIS </a:t>
            </a:r>
          </a:p>
        </p:txBody>
      </p:sp>
      <p:sp>
        <p:nvSpPr>
          <p:cNvPr id="12" name="TextBox 11">
            <a:extLst>
              <a:ext uri="{FF2B5EF4-FFF2-40B4-BE49-F238E27FC236}">
                <a16:creationId xmlns:a16="http://schemas.microsoft.com/office/drawing/2014/main" id="{7F89F67B-19E8-7D46-9AF3-2438AFCF755B}"/>
              </a:ext>
            </a:extLst>
          </p:cNvPr>
          <p:cNvSpPr txBox="1"/>
          <p:nvPr/>
        </p:nvSpPr>
        <p:spPr>
          <a:xfrm>
            <a:off x="4947557" y="4555446"/>
            <a:ext cx="3550972" cy="923330"/>
          </a:xfrm>
          <a:prstGeom prst="rect">
            <a:avLst/>
          </a:prstGeom>
          <a:noFill/>
        </p:spPr>
        <p:txBody>
          <a:bodyPr wrap="none" rtlCol="0">
            <a:spAutoFit/>
          </a:bodyPr>
          <a:lstStyle/>
          <a:p>
            <a:r>
              <a:rPr lang="en-US" sz="1350" dirty="0">
                <a:solidFill>
                  <a:srgbClr val="002060"/>
                </a:solidFill>
              </a:rPr>
              <a:t>Magnetron H- Source </a:t>
            </a:r>
          </a:p>
          <a:p>
            <a:pPr marL="214313" indent="-214313">
              <a:buFont typeface="Arial" panose="020B0604020202020204" pitchFamily="34" charset="0"/>
              <a:buChar char="•"/>
            </a:pPr>
            <a:r>
              <a:rPr lang="en-US" sz="1350" dirty="0">
                <a:solidFill>
                  <a:srgbClr val="002060"/>
                </a:solidFill>
              </a:rPr>
              <a:t>Peak current 		135 mA</a:t>
            </a:r>
          </a:p>
          <a:p>
            <a:pPr marL="214313" indent="-214313">
              <a:buFont typeface="Arial" panose="020B0604020202020204" pitchFamily="34" charset="0"/>
              <a:buChar char="•"/>
            </a:pPr>
            <a:r>
              <a:rPr lang="en-US" sz="1350" dirty="0">
                <a:solidFill>
                  <a:srgbClr val="002060"/>
                </a:solidFill>
              </a:rPr>
              <a:t>Pulse Length		1.1  ms</a:t>
            </a:r>
          </a:p>
          <a:p>
            <a:pPr marL="214313" indent="-214313">
              <a:buFont typeface="Arial" panose="020B0604020202020204" pitchFamily="34" charset="0"/>
              <a:buChar char="•"/>
            </a:pPr>
            <a:r>
              <a:rPr lang="en-US" sz="1350" dirty="0">
                <a:solidFill>
                  <a:srgbClr val="002060"/>
                </a:solidFill>
              </a:rPr>
              <a:t>Extraction 		35 kV</a:t>
            </a:r>
          </a:p>
        </p:txBody>
      </p:sp>
      <p:cxnSp>
        <p:nvCxnSpPr>
          <p:cNvPr id="14" name="Straight Arrow Connector 13">
            <a:extLst>
              <a:ext uri="{FF2B5EF4-FFF2-40B4-BE49-F238E27FC236}">
                <a16:creationId xmlns:a16="http://schemas.microsoft.com/office/drawing/2014/main" id="{B752C88B-C8E6-F14F-8E46-71727DF87FA2}"/>
              </a:ext>
            </a:extLst>
          </p:cNvPr>
          <p:cNvCxnSpPr>
            <a:stCxn id="11" idx="3"/>
          </p:cNvCxnSpPr>
          <p:nvPr/>
        </p:nvCxnSpPr>
        <p:spPr>
          <a:xfrm flipV="1">
            <a:off x="8588413" y="2867687"/>
            <a:ext cx="253509" cy="115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B28F8E0-51B5-8740-984D-689F443B6517}"/>
              </a:ext>
            </a:extLst>
          </p:cNvPr>
          <p:cNvSpPr txBox="1"/>
          <p:nvPr/>
        </p:nvSpPr>
        <p:spPr>
          <a:xfrm>
            <a:off x="4572000" y="1791256"/>
            <a:ext cx="2579552" cy="923330"/>
          </a:xfrm>
          <a:prstGeom prst="rect">
            <a:avLst/>
          </a:prstGeom>
          <a:noFill/>
        </p:spPr>
        <p:txBody>
          <a:bodyPr wrap="none" rtlCol="0">
            <a:spAutoFit/>
          </a:bodyPr>
          <a:lstStyle/>
          <a:p>
            <a:r>
              <a:rPr lang="en-US" sz="1350" dirty="0">
                <a:solidFill>
                  <a:srgbClr val="7030A0"/>
                </a:solidFill>
              </a:rPr>
              <a:t>OPPIS</a:t>
            </a:r>
          </a:p>
          <a:p>
            <a:r>
              <a:rPr lang="en-US" sz="1350" dirty="0">
                <a:solidFill>
                  <a:srgbClr val="7030A0"/>
                </a:solidFill>
              </a:rPr>
              <a:t>Peak current 	1.5 mA</a:t>
            </a:r>
          </a:p>
          <a:p>
            <a:r>
              <a:rPr lang="en-US" sz="1350" dirty="0">
                <a:solidFill>
                  <a:srgbClr val="7030A0"/>
                </a:solidFill>
              </a:rPr>
              <a:t>Pulse Length 	500 𝜇s</a:t>
            </a:r>
          </a:p>
          <a:p>
            <a:r>
              <a:rPr lang="en-US" sz="1350" dirty="0">
                <a:solidFill>
                  <a:srgbClr val="7030A0"/>
                </a:solidFill>
              </a:rPr>
              <a:t>Polarization.          ~85%</a:t>
            </a:r>
          </a:p>
        </p:txBody>
      </p:sp>
      <p:pic>
        <p:nvPicPr>
          <p:cNvPr id="18" name="Picture 17">
            <a:extLst>
              <a:ext uri="{FF2B5EF4-FFF2-40B4-BE49-F238E27FC236}">
                <a16:creationId xmlns:a16="http://schemas.microsoft.com/office/drawing/2014/main" id="{550D4CD9-F34E-B447-A523-BC07BC94D063}"/>
              </a:ext>
            </a:extLst>
          </p:cNvPr>
          <p:cNvPicPr/>
          <p:nvPr/>
        </p:nvPicPr>
        <p:blipFill>
          <a:blip r:embed="rId3">
            <a:extLst>
              <a:ext uri="{28A0092B-C50C-407E-A947-70E740481C1C}">
                <a14:useLocalDpi xmlns:a14="http://schemas.microsoft.com/office/drawing/2010/main" val="0"/>
              </a:ext>
            </a:extLst>
          </a:blip>
          <a:stretch>
            <a:fillRect/>
          </a:stretch>
        </p:blipFill>
        <p:spPr>
          <a:xfrm>
            <a:off x="6965753" y="3853266"/>
            <a:ext cx="1977248" cy="918105"/>
          </a:xfrm>
          <a:prstGeom prst="rect">
            <a:avLst/>
          </a:prstGeom>
        </p:spPr>
      </p:pic>
    </p:spTree>
    <p:extLst>
      <p:ext uri="{BB962C8B-B14F-4D97-AF65-F5344CB8AC3E}">
        <p14:creationId xmlns:p14="http://schemas.microsoft.com/office/powerpoint/2010/main" val="3220228231"/>
      </p:ext>
    </p:extLst>
  </p:cSld>
  <p:clrMapOvr>
    <a:masterClrMapping/>
  </p:clrMapOvr>
  <mc:AlternateContent xmlns:mc="http://schemas.openxmlformats.org/markup-compatibility/2006" xmlns:p14="http://schemas.microsoft.com/office/powerpoint/2010/main">
    <mc:Choice Requires="p14">
      <p:transition spd="slow" p14:dur="2000" advTm="28206"/>
    </mc:Choice>
    <mc:Fallback xmlns="">
      <p:transition spd="slow" advTm="28206"/>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D5858-5EA3-FD45-A9BE-9CCA50AFDF93}"/>
              </a:ext>
            </a:extLst>
          </p:cNvPr>
          <p:cNvSpPr>
            <a:spLocks noGrp="1"/>
          </p:cNvSpPr>
          <p:nvPr>
            <p:ph type="title"/>
          </p:nvPr>
        </p:nvSpPr>
        <p:spPr/>
        <p:txBody>
          <a:bodyPr/>
          <a:lstStyle/>
          <a:p>
            <a:r>
              <a:rPr lang="en-US" dirty="0"/>
              <a:t>Source 1(black ) and 2 (red</a:t>
            </a:r>
            <a:r>
              <a:rPr lang="en-US" dirty="0">
                <a:solidFill>
                  <a:srgbClr val="C00000"/>
                </a:solidFill>
              </a:rPr>
              <a:t>)</a:t>
            </a:r>
          </a:p>
        </p:txBody>
      </p:sp>
      <p:sp>
        <p:nvSpPr>
          <p:cNvPr id="3" name="Slide Number Placeholder 2">
            <a:extLst>
              <a:ext uri="{FF2B5EF4-FFF2-40B4-BE49-F238E27FC236}">
                <a16:creationId xmlns:a16="http://schemas.microsoft.com/office/drawing/2014/main" id="{48AADEA1-325E-5E45-B3F5-DFCFFAC0069E}"/>
              </a:ext>
            </a:extLst>
          </p:cNvPr>
          <p:cNvSpPr>
            <a:spLocks noGrp="1"/>
          </p:cNvSpPr>
          <p:nvPr>
            <p:ph type="sldNum" sz="quarter" idx="4"/>
          </p:nvPr>
        </p:nvSpPr>
        <p:spPr/>
        <p:txBody>
          <a:bodyPr/>
          <a:lstStyle/>
          <a:p>
            <a:fld id="{933A556B-7C63-244D-9B7C-B0EA8042B330}" type="slidenum">
              <a:rPr lang="en-US" smtClean="0"/>
              <a:pPr/>
              <a:t>45</a:t>
            </a:fld>
            <a:endParaRPr lang="en-US" sz="750" dirty="0"/>
          </a:p>
        </p:txBody>
      </p:sp>
      <p:pic>
        <p:nvPicPr>
          <p:cNvPr id="1026" name="Picture 2">
            <a:extLst>
              <a:ext uri="{FF2B5EF4-FFF2-40B4-BE49-F238E27FC236}">
                <a16:creationId xmlns:a16="http://schemas.microsoft.com/office/drawing/2014/main" id="{CF3E2DE6-5D3C-764B-9226-610672C13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96" y="1401208"/>
            <a:ext cx="4427091" cy="49177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DFC26D3-0344-1942-AAF0-4DF2AB64C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302" y="1401208"/>
            <a:ext cx="4327698" cy="5115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4660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248CE-2591-3942-B8C9-864C8EC4EC11}"/>
              </a:ext>
            </a:extLst>
          </p:cNvPr>
          <p:cNvSpPr>
            <a:spLocks noGrp="1"/>
          </p:cNvSpPr>
          <p:nvPr>
            <p:ph type="title"/>
          </p:nvPr>
        </p:nvSpPr>
        <p:spPr>
          <a:xfrm>
            <a:off x="299416" y="0"/>
            <a:ext cx="8286750" cy="1325563"/>
          </a:xfrm>
        </p:spPr>
        <p:txBody>
          <a:bodyPr/>
          <a:lstStyle/>
          <a:p>
            <a:r>
              <a:rPr lang="en-US" dirty="0">
                <a:solidFill>
                  <a:srgbClr val="FF0000"/>
                </a:solidFill>
              </a:rPr>
              <a:t> </a:t>
            </a:r>
            <a:r>
              <a:rPr lang="en-US" dirty="0"/>
              <a:t>Average Beam Current  </a:t>
            </a:r>
          </a:p>
        </p:txBody>
      </p:sp>
      <p:pic>
        <p:nvPicPr>
          <p:cNvPr id="4" name="Content Placeholder 3">
            <a:extLst>
              <a:ext uri="{FF2B5EF4-FFF2-40B4-BE49-F238E27FC236}">
                <a16:creationId xmlns:a16="http://schemas.microsoft.com/office/drawing/2014/main" id="{7E7453A3-BA0A-7D43-9E1E-06387394E29A}"/>
              </a:ext>
            </a:extLst>
          </p:cNvPr>
          <p:cNvPicPr>
            <a:picLocks noGrp="1" noChangeAspect="1"/>
          </p:cNvPicPr>
          <p:nvPr>
            <p:ph idx="1"/>
          </p:nvPr>
        </p:nvPicPr>
        <p:blipFill>
          <a:blip r:embed="rId2"/>
          <a:stretch>
            <a:fillRect/>
          </a:stretch>
        </p:blipFill>
        <p:spPr>
          <a:xfrm>
            <a:off x="1729409" y="991988"/>
            <a:ext cx="7207146" cy="5754543"/>
          </a:xfrm>
          <a:prstGeom prst="rect">
            <a:avLst/>
          </a:prstGeom>
        </p:spPr>
      </p:pic>
    </p:spTree>
    <p:extLst>
      <p:ext uri="{BB962C8B-B14F-4D97-AF65-F5344CB8AC3E}">
        <p14:creationId xmlns:p14="http://schemas.microsoft.com/office/powerpoint/2010/main" val="2771701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A3E3-46E1-2343-95D1-D35C99BAD2D7}"/>
              </a:ext>
            </a:extLst>
          </p:cNvPr>
          <p:cNvSpPr>
            <a:spLocks noGrp="1"/>
          </p:cNvSpPr>
          <p:nvPr>
            <p:ph type="title"/>
          </p:nvPr>
        </p:nvSpPr>
        <p:spPr>
          <a:xfrm>
            <a:off x="357809" y="188843"/>
            <a:ext cx="8286750" cy="1325563"/>
          </a:xfrm>
        </p:spPr>
        <p:txBody>
          <a:bodyPr/>
          <a:lstStyle/>
          <a:p>
            <a:r>
              <a:rPr lang="en-US" dirty="0"/>
              <a:t>Peak Beam current </a:t>
            </a:r>
          </a:p>
        </p:txBody>
      </p:sp>
      <p:pic>
        <p:nvPicPr>
          <p:cNvPr id="4" name="Content Placeholder 3">
            <a:extLst>
              <a:ext uri="{FF2B5EF4-FFF2-40B4-BE49-F238E27FC236}">
                <a16:creationId xmlns:a16="http://schemas.microsoft.com/office/drawing/2014/main" id="{2364E9BC-5255-D64A-B8E2-280DC0B92AC9}"/>
              </a:ext>
            </a:extLst>
          </p:cNvPr>
          <p:cNvPicPr>
            <a:picLocks noGrp="1" noChangeAspect="1"/>
          </p:cNvPicPr>
          <p:nvPr>
            <p:ph idx="1"/>
          </p:nvPr>
        </p:nvPicPr>
        <p:blipFill>
          <a:blip r:embed="rId2"/>
          <a:stretch>
            <a:fillRect/>
          </a:stretch>
        </p:blipFill>
        <p:spPr>
          <a:xfrm>
            <a:off x="1224584" y="1322391"/>
            <a:ext cx="6553200" cy="5232400"/>
          </a:xfrm>
          <a:prstGeom prst="rect">
            <a:avLst/>
          </a:prstGeom>
        </p:spPr>
      </p:pic>
      <p:sp>
        <p:nvSpPr>
          <p:cNvPr id="5" name="TextBox 4">
            <a:extLst>
              <a:ext uri="{FF2B5EF4-FFF2-40B4-BE49-F238E27FC236}">
                <a16:creationId xmlns:a16="http://schemas.microsoft.com/office/drawing/2014/main" id="{ABAA7CA3-BDC6-DF48-8D6D-D695E62F7C41}"/>
              </a:ext>
            </a:extLst>
          </p:cNvPr>
          <p:cNvSpPr txBox="1"/>
          <p:nvPr/>
        </p:nvSpPr>
        <p:spPr>
          <a:xfrm>
            <a:off x="2077278" y="1620078"/>
            <a:ext cx="1107996" cy="369332"/>
          </a:xfrm>
          <a:prstGeom prst="rect">
            <a:avLst/>
          </a:prstGeom>
          <a:noFill/>
        </p:spPr>
        <p:txBody>
          <a:bodyPr wrap="none" rtlCol="0">
            <a:spAutoFit/>
          </a:bodyPr>
          <a:lstStyle/>
          <a:p>
            <a:r>
              <a:rPr lang="en-US" dirty="0"/>
              <a:t>Source 2</a:t>
            </a:r>
          </a:p>
        </p:txBody>
      </p:sp>
      <p:sp>
        <p:nvSpPr>
          <p:cNvPr id="6" name="TextBox 5">
            <a:extLst>
              <a:ext uri="{FF2B5EF4-FFF2-40B4-BE49-F238E27FC236}">
                <a16:creationId xmlns:a16="http://schemas.microsoft.com/office/drawing/2014/main" id="{67E75ABE-1C6D-5E43-A694-657ADF333F50}"/>
              </a:ext>
            </a:extLst>
          </p:cNvPr>
          <p:cNvSpPr txBox="1"/>
          <p:nvPr/>
        </p:nvSpPr>
        <p:spPr>
          <a:xfrm>
            <a:off x="3342622" y="1639956"/>
            <a:ext cx="1249060" cy="369332"/>
          </a:xfrm>
          <a:prstGeom prst="rect">
            <a:avLst/>
          </a:prstGeom>
          <a:noFill/>
        </p:spPr>
        <p:txBody>
          <a:bodyPr wrap="none" rtlCol="0">
            <a:spAutoFit/>
          </a:bodyPr>
          <a:lstStyle/>
          <a:p>
            <a:r>
              <a:rPr lang="en-US" dirty="0"/>
              <a:t>Source -1 </a:t>
            </a:r>
          </a:p>
        </p:txBody>
      </p:sp>
      <p:sp>
        <p:nvSpPr>
          <p:cNvPr id="7" name="TextBox 6">
            <a:extLst>
              <a:ext uri="{FF2B5EF4-FFF2-40B4-BE49-F238E27FC236}">
                <a16:creationId xmlns:a16="http://schemas.microsoft.com/office/drawing/2014/main" id="{606684F6-3784-9F48-B855-7A77E3F3907D}"/>
              </a:ext>
            </a:extLst>
          </p:cNvPr>
          <p:cNvSpPr txBox="1"/>
          <p:nvPr/>
        </p:nvSpPr>
        <p:spPr>
          <a:xfrm rot="16200000">
            <a:off x="1948651" y="3599308"/>
            <a:ext cx="2787943" cy="369332"/>
          </a:xfrm>
          <a:prstGeom prst="rect">
            <a:avLst/>
          </a:prstGeom>
          <a:noFill/>
        </p:spPr>
        <p:txBody>
          <a:bodyPr wrap="none" rtlCol="0">
            <a:spAutoFit/>
          </a:bodyPr>
          <a:lstStyle/>
          <a:p>
            <a:r>
              <a:rPr lang="en-US" dirty="0"/>
              <a:t>Changed over source 2-1</a:t>
            </a:r>
          </a:p>
        </p:txBody>
      </p:sp>
      <p:sp>
        <p:nvSpPr>
          <p:cNvPr id="8" name="TextBox 7">
            <a:extLst>
              <a:ext uri="{FF2B5EF4-FFF2-40B4-BE49-F238E27FC236}">
                <a16:creationId xmlns:a16="http://schemas.microsoft.com/office/drawing/2014/main" id="{9C883471-7D32-7543-82AA-FCBB22D0FA4E}"/>
              </a:ext>
            </a:extLst>
          </p:cNvPr>
          <p:cNvSpPr txBox="1"/>
          <p:nvPr/>
        </p:nvSpPr>
        <p:spPr>
          <a:xfrm rot="16370138">
            <a:off x="3094671" y="3508625"/>
            <a:ext cx="2954655" cy="369332"/>
          </a:xfrm>
          <a:prstGeom prst="rect">
            <a:avLst/>
          </a:prstGeom>
          <a:noFill/>
        </p:spPr>
        <p:txBody>
          <a:bodyPr wrap="none" rtlCol="0">
            <a:spAutoFit/>
          </a:bodyPr>
          <a:lstStyle/>
          <a:p>
            <a:r>
              <a:rPr lang="en-US" dirty="0"/>
              <a:t>Changed to OPPIS </a:t>
            </a:r>
            <a:r>
              <a:rPr lang="en-US" dirty="0" err="1"/>
              <a:t>ext</a:t>
            </a:r>
            <a:r>
              <a:rPr lang="en-US" dirty="0"/>
              <a:t> PS </a:t>
            </a:r>
          </a:p>
        </p:txBody>
      </p:sp>
    </p:spTree>
    <p:extLst>
      <p:ext uri="{BB962C8B-B14F-4D97-AF65-F5344CB8AC3E}">
        <p14:creationId xmlns:p14="http://schemas.microsoft.com/office/powerpoint/2010/main" val="1379599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81F02B-3D84-E336-72B1-091CA4440683}"/>
              </a:ext>
            </a:extLst>
          </p:cNvPr>
          <p:cNvSpPr>
            <a:spLocks noGrp="1"/>
          </p:cNvSpPr>
          <p:nvPr>
            <p:ph type="sldNum" sz="quarter" idx="4"/>
          </p:nvPr>
        </p:nvSpPr>
        <p:spPr/>
        <p:txBody>
          <a:bodyPr/>
          <a:lstStyle/>
          <a:p>
            <a:fld id="{933A556B-7C63-244D-9B7C-B0EA8042B330}" type="slidenum">
              <a:rPr lang="en-US" smtClean="0"/>
              <a:pPr/>
              <a:t>48</a:t>
            </a:fld>
            <a:endParaRPr lang="en-US" sz="750" dirty="0"/>
          </a:p>
        </p:txBody>
      </p:sp>
      <p:graphicFrame>
        <p:nvGraphicFramePr>
          <p:cNvPr id="4" name="Chart 3">
            <a:extLst>
              <a:ext uri="{FF2B5EF4-FFF2-40B4-BE49-F238E27FC236}">
                <a16:creationId xmlns:a16="http://schemas.microsoft.com/office/drawing/2014/main" id="{00000000-0008-0000-0000-000002000000}"/>
              </a:ext>
            </a:extLst>
          </p:cNvPr>
          <p:cNvGraphicFramePr>
            <a:graphicFrameLocks noGrp="1"/>
          </p:cNvGraphicFramePr>
          <p:nvPr>
            <p:extLst>
              <p:ext uri="{D42A27DB-BD31-4B8C-83A1-F6EECF244321}">
                <p14:modId xmlns:p14="http://schemas.microsoft.com/office/powerpoint/2010/main" val="1887392386"/>
              </p:ext>
            </p:extLst>
          </p:nvPr>
        </p:nvGraphicFramePr>
        <p:xfrm>
          <a:off x="233543" y="34783"/>
          <a:ext cx="8910457" cy="64415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8586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AB346-A807-6043-A0C3-DB8C78EE3813}"/>
              </a:ext>
            </a:extLst>
          </p:cNvPr>
          <p:cNvSpPr>
            <a:spLocks noGrp="1"/>
          </p:cNvSpPr>
          <p:nvPr>
            <p:ph type="title"/>
          </p:nvPr>
        </p:nvSpPr>
        <p:spPr/>
        <p:txBody>
          <a:bodyPr/>
          <a:lstStyle/>
          <a:p>
            <a:r>
              <a:rPr lang="en-US" dirty="0"/>
              <a:t>Reducing Beam Losses </a:t>
            </a:r>
          </a:p>
        </p:txBody>
      </p:sp>
      <p:sp>
        <p:nvSpPr>
          <p:cNvPr id="3" name="Content Placeholder 2">
            <a:extLst>
              <a:ext uri="{FF2B5EF4-FFF2-40B4-BE49-F238E27FC236}">
                <a16:creationId xmlns:a16="http://schemas.microsoft.com/office/drawing/2014/main" id="{2DDF8EAC-94D3-2148-8234-09E7BF62F208}"/>
              </a:ext>
            </a:extLst>
          </p:cNvPr>
          <p:cNvSpPr>
            <a:spLocks noGrp="1"/>
          </p:cNvSpPr>
          <p:nvPr>
            <p:ph idx="1"/>
          </p:nvPr>
        </p:nvSpPr>
        <p:spPr/>
        <p:txBody>
          <a:bodyPr/>
          <a:lstStyle/>
          <a:p>
            <a:pPr marL="342900" indent="-342900">
              <a:buFont typeface="Arial" panose="020B0604020202020204" pitchFamily="34" charset="0"/>
              <a:buChar char="•"/>
            </a:pPr>
            <a:r>
              <a:rPr lang="en-US" dirty="0">
                <a:solidFill>
                  <a:srgbClr val="FF0000"/>
                </a:solidFill>
              </a:rPr>
              <a:t>Reducing length of MEBT to 0.7 meter from 7 meter</a:t>
            </a:r>
          </a:p>
          <a:p>
            <a:pPr marL="342900" indent="-342900">
              <a:buFont typeface="Arial" panose="020B0604020202020204" pitchFamily="34" charset="0"/>
              <a:buChar char="•"/>
            </a:pPr>
            <a:r>
              <a:rPr lang="en-US" dirty="0">
                <a:solidFill>
                  <a:srgbClr val="FF0000"/>
                </a:solidFill>
              </a:rPr>
              <a:t>Reducing LEBT to 2 meter from 4 meter</a:t>
            </a:r>
          </a:p>
          <a:p>
            <a:pPr marL="342900" indent="-342900">
              <a:buFont typeface="Arial" panose="020B0604020202020204" pitchFamily="34" charset="0"/>
              <a:buChar char="•"/>
            </a:pPr>
            <a:r>
              <a:rPr lang="en-US" dirty="0">
                <a:solidFill>
                  <a:srgbClr val="FF0000"/>
                </a:solidFill>
              </a:rPr>
              <a:t>Neutron beam loss monitor </a:t>
            </a:r>
          </a:p>
          <a:p>
            <a:pPr marL="342900" indent="-342900">
              <a:buFont typeface="Arial" panose="020B0604020202020204" pitchFamily="34" charset="0"/>
              <a:buChar char="•"/>
            </a:pPr>
            <a:r>
              <a:rPr lang="en-US" dirty="0">
                <a:solidFill>
                  <a:srgbClr val="0070C0"/>
                </a:solidFill>
              </a:rPr>
              <a:t>Optimizing H- beam neutralization in LEBT</a:t>
            </a:r>
          </a:p>
          <a:p>
            <a:pPr marL="342900" indent="-342900">
              <a:buFont typeface="Arial" panose="020B0604020202020204" pitchFamily="34" charset="0"/>
              <a:buChar char="•"/>
            </a:pPr>
            <a:r>
              <a:rPr lang="en-US" dirty="0">
                <a:solidFill>
                  <a:srgbClr val="0070C0"/>
                </a:solidFill>
              </a:rPr>
              <a:t>New buncher design </a:t>
            </a:r>
          </a:p>
          <a:p>
            <a:pPr marL="342900" indent="-342900">
              <a:buFont typeface="Arial" panose="020B0604020202020204" pitchFamily="34" charset="0"/>
              <a:buChar char="•"/>
            </a:pPr>
            <a:r>
              <a:rPr lang="en-US" dirty="0">
                <a:solidFill>
                  <a:srgbClr val="7030A0"/>
                </a:solidFill>
              </a:rPr>
              <a:t>Now most of the beam losses in the linac is due to gas stripping of the H</a:t>
            </a:r>
            <a:r>
              <a:rPr lang="en-US" baseline="30000" dirty="0">
                <a:solidFill>
                  <a:srgbClr val="7030A0"/>
                </a:solidFill>
              </a:rPr>
              <a:t>-</a:t>
            </a:r>
          </a:p>
        </p:txBody>
      </p:sp>
      <p:sp>
        <p:nvSpPr>
          <p:cNvPr id="4" name="Slide Number Placeholder 3">
            <a:extLst>
              <a:ext uri="{FF2B5EF4-FFF2-40B4-BE49-F238E27FC236}">
                <a16:creationId xmlns:a16="http://schemas.microsoft.com/office/drawing/2014/main" id="{028D549A-4DED-7545-93A4-4FE63FA6FFC6}"/>
              </a:ext>
            </a:extLst>
          </p:cNvPr>
          <p:cNvSpPr>
            <a:spLocks noGrp="1"/>
          </p:cNvSpPr>
          <p:nvPr>
            <p:ph type="sldNum" sz="quarter" idx="4"/>
          </p:nvPr>
        </p:nvSpPr>
        <p:spPr/>
        <p:txBody>
          <a:bodyPr/>
          <a:lstStyle/>
          <a:p>
            <a:fld id="{933A556B-7C63-244D-9B7C-B0EA8042B330}" type="slidenum">
              <a:rPr lang="en-US" smtClean="0"/>
              <a:pPr/>
              <a:t>49</a:t>
            </a:fld>
            <a:endParaRPr lang="en-US" sz="750" dirty="0"/>
          </a:p>
        </p:txBody>
      </p:sp>
    </p:spTree>
    <p:extLst>
      <p:ext uri="{BB962C8B-B14F-4D97-AF65-F5344CB8AC3E}">
        <p14:creationId xmlns:p14="http://schemas.microsoft.com/office/powerpoint/2010/main" val="3556372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E1E44-8FBA-AC14-6627-B579CCE3DB50}"/>
              </a:ext>
            </a:extLst>
          </p:cNvPr>
          <p:cNvSpPr>
            <a:spLocks noGrp="1"/>
          </p:cNvSpPr>
          <p:nvPr>
            <p:ph type="title"/>
          </p:nvPr>
        </p:nvSpPr>
        <p:spPr/>
        <p:txBody>
          <a:bodyPr/>
          <a:lstStyle/>
          <a:p>
            <a:r>
              <a:rPr lang="en-US" dirty="0"/>
              <a:t>BNL LINAC Design </a:t>
            </a:r>
          </a:p>
        </p:txBody>
      </p:sp>
      <p:pic>
        <p:nvPicPr>
          <p:cNvPr id="5" name="Content Placeholder 4">
            <a:extLst>
              <a:ext uri="{FF2B5EF4-FFF2-40B4-BE49-F238E27FC236}">
                <a16:creationId xmlns:a16="http://schemas.microsoft.com/office/drawing/2014/main" id="{2EC415AE-F27E-6384-A05C-3347EC2A96B7}"/>
              </a:ext>
            </a:extLst>
          </p:cNvPr>
          <p:cNvPicPr>
            <a:picLocks noGrp="1" noChangeAspect="1"/>
          </p:cNvPicPr>
          <p:nvPr>
            <p:ph idx="1"/>
          </p:nvPr>
        </p:nvPicPr>
        <p:blipFill>
          <a:blip r:embed="rId2"/>
          <a:stretch>
            <a:fillRect/>
          </a:stretch>
        </p:blipFill>
        <p:spPr>
          <a:xfrm>
            <a:off x="428625" y="1418121"/>
            <a:ext cx="5475218" cy="4719311"/>
          </a:xfrm>
          <a:prstGeom prst="rect">
            <a:avLst/>
          </a:prstGeom>
        </p:spPr>
      </p:pic>
      <p:sp>
        <p:nvSpPr>
          <p:cNvPr id="4" name="Slide Number Placeholder 3">
            <a:extLst>
              <a:ext uri="{FF2B5EF4-FFF2-40B4-BE49-F238E27FC236}">
                <a16:creationId xmlns:a16="http://schemas.microsoft.com/office/drawing/2014/main" id="{872C279B-8261-4747-3FF5-3E8171A45797}"/>
              </a:ext>
            </a:extLst>
          </p:cNvPr>
          <p:cNvSpPr>
            <a:spLocks noGrp="1"/>
          </p:cNvSpPr>
          <p:nvPr>
            <p:ph type="sldNum" sz="quarter" idx="4"/>
          </p:nvPr>
        </p:nvSpPr>
        <p:spPr/>
        <p:txBody>
          <a:bodyPr/>
          <a:lstStyle/>
          <a:p>
            <a:fld id="{933A556B-7C63-244D-9B7C-B0EA8042B330}" type="slidenum">
              <a:rPr lang="en-US" smtClean="0"/>
              <a:pPr/>
              <a:t>5</a:t>
            </a:fld>
            <a:endParaRPr lang="en-US" sz="750" dirty="0"/>
          </a:p>
        </p:txBody>
      </p:sp>
    </p:spTree>
    <p:extLst>
      <p:ext uri="{BB962C8B-B14F-4D97-AF65-F5344CB8AC3E}">
        <p14:creationId xmlns:p14="http://schemas.microsoft.com/office/powerpoint/2010/main" val="16889344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3DC232FB-F38D-17E4-7D87-35B8D9A89AF1}"/>
              </a:ext>
            </a:extLst>
          </p:cNvPr>
          <p:cNvGraphicFramePr>
            <a:graphicFrameLocks/>
          </p:cNvGraphicFramePr>
          <p:nvPr>
            <p:extLst>
              <p:ext uri="{D42A27DB-BD31-4B8C-83A1-F6EECF244321}">
                <p14:modId xmlns:p14="http://schemas.microsoft.com/office/powerpoint/2010/main" val="3519053949"/>
              </p:ext>
            </p:extLst>
          </p:nvPr>
        </p:nvGraphicFramePr>
        <p:xfrm>
          <a:off x="261471" y="1535185"/>
          <a:ext cx="4102904" cy="231125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818CA646-DD4D-D541-A81D-C297F89BF9A9}"/>
              </a:ext>
            </a:extLst>
          </p:cNvPr>
          <p:cNvSpPr>
            <a:spLocks noGrp="1"/>
          </p:cNvSpPr>
          <p:nvPr>
            <p:ph type="title"/>
          </p:nvPr>
        </p:nvSpPr>
        <p:spPr/>
        <p:txBody>
          <a:bodyPr>
            <a:normAutofit/>
          </a:bodyPr>
          <a:lstStyle/>
          <a:p>
            <a:r>
              <a:rPr lang="en-US" sz="2400" dirty="0"/>
              <a:t>Yearly Ave. Current and Beam Power, Availability and Residual Radiation </a:t>
            </a:r>
          </a:p>
        </p:txBody>
      </p:sp>
      <p:sp>
        <p:nvSpPr>
          <p:cNvPr id="13" name="TextBox 12">
            <a:extLst>
              <a:ext uri="{FF2B5EF4-FFF2-40B4-BE49-F238E27FC236}">
                <a16:creationId xmlns:a16="http://schemas.microsoft.com/office/drawing/2014/main" id="{027164A6-B28B-6A41-ADE7-367624F2BBAB}"/>
              </a:ext>
            </a:extLst>
          </p:cNvPr>
          <p:cNvSpPr txBox="1"/>
          <p:nvPr/>
        </p:nvSpPr>
        <p:spPr>
          <a:xfrm>
            <a:off x="1285876" y="2351818"/>
            <a:ext cx="511679" cy="415498"/>
          </a:xfrm>
          <a:prstGeom prst="rect">
            <a:avLst/>
          </a:prstGeom>
          <a:noFill/>
        </p:spPr>
        <p:txBody>
          <a:bodyPr wrap="none" rtlCol="0">
            <a:spAutoFit/>
          </a:bodyPr>
          <a:lstStyle/>
          <a:p>
            <a:r>
              <a:rPr lang="en-US" sz="2100" dirty="0">
                <a:solidFill>
                  <a:schemeClr val="accent2">
                    <a:lumMod val="50000"/>
                  </a:schemeClr>
                </a:solidFill>
              </a:rPr>
              <a:t>𝜇A</a:t>
            </a:r>
          </a:p>
        </p:txBody>
      </p:sp>
      <p:sp>
        <p:nvSpPr>
          <p:cNvPr id="14" name="TextBox 13">
            <a:extLst>
              <a:ext uri="{FF2B5EF4-FFF2-40B4-BE49-F238E27FC236}">
                <a16:creationId xmlns:a16="http://schemas.microsoft.com/office/drawing/2014/main" id="{02787EF3-5F73-5740-84A4-3126D0A9EC1D}"/>
              </a:ext>
            </a:extLst>
          </p:cNvPr>
          <p:cNvSpPr txBox="1"/>
          <p:nvPr/>
        </p:nvSpPr>
        <p:spPr>
          <a:xfrm>
            <a:off x="653490" y="1466271"/>
            <a:ext cx="2930610" cy="307777"/>
          </a:xfrm>
          <a:prstGeom prst="rect">
            <a:avLst/>
          </a:prstGeom>
          <a:noFill/>
        </p:spPr>
        <p:txBody>
          <a:bodyPr wrap="none" rtlCol="0">
            <a:spAutoFit/>
          </a:bodyPr>
          <a:lstStyle/>
          <a:p>
            <a:r>
              <a:rPr lang="en-US" sz="1350" b="1" dirty="0">
                <a:solidFill>
                  <a:srgbClr val="7030A0"/>
                </a:solidFill>
              </a:rPr>
              <a:t>Max Ave. Current 215 </a:t>
            </a:r>
            <a:r>
              <a:rPr lang="en-US" sz="1400" b="1" dirty="0">
                <a:solidFill>
                  <a:srgbClr val="7030A0"/>
                </a:solidFill>
              </a:rPr>
              <a:t> 𝜇A</a:t>
            </a:r>
            <a:r>
              <a:rPr lang="en-US" sz="1350" b="1" dirty="0">
                <a:solidFill>
                  <a:srgbClr val="7030A0"/>
                </a:solidFill>
              </a:rPr>
              <a:t> in 2021 </a:t>
            </a:r>
          </a:p>
        </p:txBody>
      </p:sp>
      <p:graphicFrame>
        <p:nvGraphicFramePr>
          <p:cNvPr id="10" name="Chart 9">
            <a:extLst>
              <a:ext uri="{FF2B5EF4-FFF2-40B4-BE49-F238E27FC236}">
                <a16:creationId xmlns:a16="http://schemas.microsoft.com/office/drawing/2014/main" id="{552FFB27-B28D-0040-A93B-80CF5B593003}"/>
              </a:ext>
            </a:extLst>
          </p:cNvPr>
          <p:cNvGraphicFramePr>
            <a:graphicFrameLocks/>
          </p:cNvGraphicFramePr>
          <p:nvPr/>
        </p:nvGraphicFramePr>
        <p:xfrm>
          <a:off x="428531" y="4070014"/>
          <a:ext cx="3397837" cy="2216322"/>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BDEC75BA-F8C5-9043-8F66-28CBC14A1283}"/>
              </a:ext>
            </a:extLst>
          </p:cNvPr>
          <p:cNvSpPr>
            <a:spLocks noGrp="1"/>
          </p:cNvSpPr>
          <p:nvPr>
            <p:ph type="sldNum" sz="quarter" idx="4"/>
          </p:nvPr>
        </p:nvSpPr>
        <p:spPr/>
        <p:txBody>
          <a:bodyPr/>
          <a:lstStyle/>
          <a:p>
            <a:fld id="{933A556B-7C63-244D-9B7C-B0EA8042B330}" type="slidenum">
              <a:rPr lang="en-US" smtClean="0"/>
              <a:pPr/>
              <a:t>50</a:t>
            </a:fld>
            <a:endParaRPr lang="en-US" sz="750" dirty="0"/>
          </a:p>
        </p:txBody>
      </p:sp>
      <p:graphicFrame>
        <p:nvGraphicFramePr>
          <p:cNvPr id="4" name="Chart 3">
            <a:extLst>
              <a:ext uri="{FF2B5EF4-FFF2-40B4-BE49-F238E27FC236}">
                <a16:creationId xmlns:a16="http://schemas.microsoft.com/office/drawing/2014/main" id="{CA8DD177-8FFF-4DD4-63E1-FA97D25D2D39}"/>
              </a:ext>
            </a:extLst>
          </p:cNvPr>
          <p:cNvGraphicFramePr>
            <a:graphicFrameLocks/>
          </p:cNvGraphicFramePr>
          <p:nvPr>
            <p:extLst>
              <p:ext uri="{D42A27DB-BD31-4B8C-83A1-F6EECF244321}">
                <p14:modId xmlns:p14="http://schemas.microsoft.com/office/powerpoint/2010/main" val="2105975703"/>
              </p:ext>
            </p:extLst>
          </p:nvPr>
        </p:nvGraphicFramePr>
        <p:xfrm>
          <a:off x="457200" y="4178935"/>
          <a:ext cx="3636628" cy="21328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BD5A6A05-A2AA-76C8-540F-BC2B071D4D68}"/>
              </a:ext>
            </a:extLst>
          </p:cNvPr>
          <p:cNvGraphicFramePr>
            <a:graphicFrameLocks/>
          </p:cNvGraphicFramePr>
          <p:nvPr>
            <p:extLst>
              <p:ext uri="{D42A27DB-BD31-4B8C-83A1-F6EECF244321}">
                <p14:modId xmlns:p14="http://schemas.microsoft.com/office/powerpoint/2010/main" val="813664888"/>
              </p:ext>
            </p:extLst>
          </p:nvPr>
        </p:nvGraphicFramePr>
        <p:xfrm>
          <a:off x="4779627" y="1336703"/>
          <a:ext cx="3710884" cy="25097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hart 17">
            <a:extLst>
              <a:ext uri="{FF2B5EF4-FFF2-40B4-BE49-F238E27FC236}">
                <a16:creationId xmlns:a16="http://schemas.microsoft.com/office/drawing/2014/main" id="{4F4BC313-ADA9-5C4B-80A8-BA20A7E9465B}"/>
              </a:ext>
            </a:extLst>
          </p:cNvPr>
          <p:cNvGraphicFramePr>
            <a:graphicFrameLocks/>
          </p:cNvGraphicFramePr>
          <p:nvPr>
            <p:extLst>
              <p:ext uri="{D42A27DB-BD31-4B8C-83A1-F6EECF244321}">
                <p14:modId xmlns:p14="http://schemas.microsoft.com/office/powerpoint/2010/main" val="1102409723"/>
              </p:ext>
            </p:extLst>
          </p:nvPr>
        </p:nvGraphicFramePr>
        <p:xfrm>
          <a:off x="4455262" y="3990484"/>
          <a:ext cx="3935748" cy="250973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29226778"/>
      </p:ext>
    </p:extLst>
  </p:cSld>
  <p:clrMapOvr>
    <a:masterClrMapping/>
  </p:clrMapOvr>
  <mc:AlternateContent xmlns:mc="http://schemas.openxmlformats.org/markup-compatibility/2006" xmlns:p14="http://schemas.microsoft.com/office/powerpoint/2010/main">
    <mc:Choice Requires="p14">
      <p:transition spd="slow" p14:dur="2000" advTm="22627"/>
    </mc:Choice>
    <mc:Fallback xmlns="">
      <p:transition spd="slow" advTm="22627"/>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F316-161D-BFE6-79FA-E50C56E3AD4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500E2E84-4E65-C4AE-3124-790C006C0F4E}"/>
              </a:ext>
            </a:extLst>
          </p:cNvPr>
          <p:cNvSpPr>
            <a:spLocks noGrp="1"/>
          </p:cNvSpPr>
          <p:nvPr>
            <p:ph idx="1"/>
          </p:nvPr>
        </p:nvSpPr>
        <p:spPr/>
        <p:txBody>
          <a:bodyPr/>
          <a:lstStyle/>
          <a:p>
            <a:pPr marL="342900" indent="-342900">
              <a:buFont typeface="Arial" panose="020B0604020202020204" pitchFamily="34" charset="0"/>
              <a:buChar char="•"/>
            </a:pPr>
            <a:r>
              <a:rPr lang="en-US" dirty="0"/>
              <a:t>Fifty-two years of operations , performance still improving.</a:t>
            </a:r>
          </a:p>
          <a:p>
            <a:pPr marL="342900" indent="-342900">
              <a:buFont typeface="Arial" panose="020B0604020202020204" pitchFamily="34" charset="0"/>
              <a:buChar char="•"/>
            </a:pPr>
            <a:r>
              <a:rPr lang="en-US" dirty="0"/>
              <a:t>Severing multiple users , BLIP, RHIC, NSRL, 200 MeV Polarimeter.</a:t>
            </a:r>
          </a:p>
          <a:p>
            <a:pPr marL="342900" indent="-342900">
              <a:buFont typeface="Arial" panose="020B0604020202020204" pitchFamily="34" charset="0"/>
              <a:buChar char="•"/>
            </a:pPr>
            <a:r>
              <a:rPr lang="en-US" dirty="0"/>
              <a:t>Losses better understood, Three order of magnitude less losses with 10-fold increase in beam power.</a:t>
            </a:r>
          </a:p>
          <a:p>
            <a:pPr marL="342900" indent="-342900">
              <a:buFont typeface="Arial" panose="020B0604020202020204" pitchFamily="34" charset="0"/>
              <a:buChar char="•"/>
            </a:pPr>
            <a:r>
              <a:rPr lang="en-US" dirty="0"/>
              <a:t>H- neutralization better understood.</a:t>
            </a:r>
          </a:p>
          <a:p>
            <a:pPr marL="342900" indent="-342900">
              <a:buFont typeface="Arial" panose="020B0604020202020204" pitchFamily="34" charset="0"/>
              <a:buChar char="•"/>
            </a:pPr>
            <a:r>
              <a:rPr lang="en-US" dirty="0"/>
              <a:t>Reliability &gt; 95%.</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3A01B51-27CE-67F1-CAE8-8F810835A252}"/>
              </a:ext>
            </a:extLst>
          </p:cNvPr>
          <p:cNvSpPr>
            <a:spLocks noGrp="1"/>
          </p:cNvSpPr>
          <p:nvPr>
            <p:ph type="sldNum" sz="quarter" idx="4"/>
          </p:nvPr>
        </p:nvSpPr>
        <p:spPr/>
        <p:txBody>
          <a:bodyPr/>
          <a:lstStyle/>
          <a:p>
            <a:fld id="{933A556B-7C63-244D-9B7C-B0EA8042B330}" type="slidenum">
              <a:rPr lang="en-US" smtClean="0"/>
              <a:pPr/>
              <a:t>51</a:t>
            </a:fld>
            <a:endParaRPr lang="en-US" sz="750" dirty="0"/>
          </a:p>
        </p:txBody>
      </p:sp>
    </p:spTree>
    <p:extLst>
      <p:ext uri="{BB962C8B-B14F-4D97-AF65-F5344CB8AC3E}">
        <p14:creationId xmlns:p14="http://schemas.microsoft.com/office/powerpoint/2010/main" val="27615017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600C7-4D25-4682-5012-E4EFD2E435A2}"/>
              </a:ext>
            </a:extLst>
          </p:cNvPr>
          <p:cNvSpPr>
            <a:spLocks noGrp="1"/>
          </p:cNvSpPr>
          <p:nvPr>
            <p:ph type="title"/>
          </p:nvPr>
        </p:nvSpPr>
        <p:spPr/>
        <p:txBody>
          <a:bodyPr/>
          <a:lstStyle/>
          <a:p>
            <a:r>
              <a:rPr lang="en-US" dirty="0"/>
              <a:t>LIUP1 : system evaluation </a:t>
            </a:r>
          </a:p>
        </p:txBody>
      </p:sp>
      <p:sp>
        <p:nvSpPr>
          <p:cNvPr id="4" name="Slide Number Placeholder 3">
            <a:extLst>
              <a:ext uri="{FF2B5EF4-FFF2-40B4-BE49-F238E27FC236}">
                <a16:creationId xmlns:a16="http://schemas.microsoft.com/office/drawing/2014/main" id="{D2B9516B-7682-4384-06D8-A22509DD34AD}"/>
              </a:ext>
            </a:extLst>
          </p:cNvPr>
          <p:cNvSpPr>
            <a:spLocks noGrp="1"/>
          </p:cNvSpPr>
          <p:nvPr>
            <p:ph type="sldNum" sz="quarter" idx="4"/>
          </p:nvPr>
        </p:nvSpPr>
        <p:spPr/>
        <p:txBody>
          <a:bodyPr/>
          <a:lstStyle/>
          <a:p>
            <a:fld id="{933A556B-7C63-244D-9B7C-B0EA8042B330}" type="slidenum">
              <a:rPr lang="en-US" smtClean="0"/>
              <a:pPr/>
              <a:t>52</a:t>
            </a:fld>
            <a:endParaRPr lang="en-US" sz="750" dirty="0"/>
          </a:p>
        </p:txBody>
      </p:sp>
    </p:spTree>
    <p:extLst>
      <p:ext uri="{BB962C8B-B14F-4D97-AF65-F5344CB8AC3E}">
        <p14:creationId xmlns:p14="http://schemas.microsoft.com/office/powerpoint/2010/main" val="4496383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Pulse Magnet system</a:t>
            </a:r>
          </a:p>
        </p:txBody>
      </p:sp>
      <p:sp>
        <p:nvSpPr>
          <p:cNvPr id="3" name="Content Placeholder 2"/>
          <p:cNvSpPr>
            <a:spLocks noGrp="1"/>
          </p:cNvSpPr>
          <p:nvPr>
            <p:ph idx="1"/>
          </p:nvPr>
        </p:nvSpPr>
        <p:spPr>
          <a:xfrm>
            <a:off x="357809" y="1134533"/>
            <a:ext cx="8328991" cy="4620224"/>
          </a:xfrm>
        </p:spPr>
        <p:txBody>
          <a:bodyPr>
            <a:normAutofit/>
          </a:bodyPr>
          <a:lstStyle/>
          <a:p>
            <a:r>
              <a:rPr lang="en-US" dirty="0"/>
              <a:t>Tests were done on a spare quadrupole magnet to evaluate the cooling water requirements for the increased duty factor, and it was found that increased water flow cooling is not required. </a:t>
            </a:r>
          </a:p>
          <a:p>
            <a:r>
              <a:rPr lang="en-US" dirty="0"/>
              <a:t>Modification of the existing quadrupole power supplies was evaluated and it was determined that it will be more cost effective to implement a complete redesign of the supplies with modern electronic components that do not use the “ resonant” charge approach. Two prototype pulse poser supply is now under development </a:t>
            </a:r>
          </a:p>
          <a:p>
            <a:endParaRPr lang="en-US" dirty="0"/>
          </a:p>
        </p:txBody>
      </p:sp>
    </p:spTree>
    <p:extLst>
      <p:ext uri="{BB962C8B-B14F-4D97-AF65-F5344CB8AC3E}">
        <p14:creationId xmlns:p14="http://schemas.microsoft.com/office/powerpoint/2010/main" val="397112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Cooling requirements </a:t>
            </a:r>
          </a:p>
        </p:txBody>
      </p:sp>
      <p:sp>
        <p:nvSpPr>
          <p:cNvPr id="3" name="Content Placeholder 2"/>
          <p:cNvSpPr>
            <a:spLocks noGrp="1"/>
          </p:cNvSpPr>
          <p:nvPr>
            <p:ph idx="1"/>
          </p:nvPr>
        </p:nvSpPr>
        <p:spPr>
          <a:xfrm>
            <a:off x="357809" y="1100667"/>
            <a:ext cx="8328991" cy="4654090"/>
          </a:xfrm>
        </p:spPr>
        <p:txBody>
          <a:bodyPr/>
          <a:lstStyle/>
          <a:p>
            <a:r>
              <a:rPr lang="en-US" dirty="0"/>
              <a:t>Calculations have been completed for a “high power” cavity and indicate that the existing cooling water flows and pressures are sufficient to maintain dimensional stability under the planned increase in duty factor. </a:t>
            </a:r>
            <a:endParaRPr lang="en-US" b="1" dirty="0"/>
          </a:p>
          <a:p>
            <a:endParaRPr lang="en-US" dirty="0"/>
          </a:p>
        </p:txBody>
      </p:sp>
      <p:pic>
        <p:nvPicPr>
          <p:cNvPr id="4" name="Picture 3"/>
          <p:cNvPicPr>
            <a:picLocks noChangeAspect="1"/>
          </p:cNvPicPr>
          <p:nvPr/>
        </p:nvPicPr>
        <p:blipFill>
          <a:blip r:embed="rId2"/>
          <a:stretch>
            <a:fillRect/>
          </a:stretch>
        </p:blipFill>
        <p:spPr>
          <a:xfrm>
            <a:off x="1752599" y="3733800"/>
            <a:ext cx="1717141" cy="2709862"/>
          </a:xfrm>
          <a:prstGeom prst="rect">
            <a:avLst/>
          </a:prstGeom>
        </p:spPr>
      </p:pic>
      <p:pic>
        <p:nvPicPr>
          <p:cNvPr id="5" name="Picture 4"/>
          <p:cNvPicPr>
            <a:picLocks noChangeAspect="1"/>
          </p:cNvPicPr>
          <p:nvPr/>
        </p:nvPicPr>
        <p:blipFill>
          <a:blip r:embed="rId3"/>
          <a:stretch>
            <a:fillRect/>
          </a:stretch>
        </p:blipFill>
        <p:spPr>
          <a:xfrm>
            <a:off x="5410200" y="3657599"/>
            <a:ext cx="1981200" cy="2974245"/>
          </a:xfrm>
          <a:prstGeom prst="rect">
            <a:avLst/>
          </a:prstGeom>
        </p:spPr>
      </p:pic>
      <p:sp>
        <p:nvSpPr>
          <p:cNvPr id="6" name="TextBox 5"/>
          <p:cNvSpPr txBox="1"/>
          <p:nvPr/>
        </p:nvSpPr>
        <p:spPr>
          <a:xfrm>
            <a:off x="457200" y="4038600"/>
            <a:ext cx="1125553" cy="400110"/>
          </a:xfrm>
          <a:prstGeom prst="rect">
            <a:avLst/>
          </a:prstGeom>
          <a:noFill/>
        </p:spPr>
        <p:txBody>
          <a:bodyPr wrap="none" rtlCol="0">
            <a:spAutoFit/>
          </a:bodyPr>
          <a:lstStyle/>
          <a:p>
            <a:r>
              <a:rPr lang="en-US" sz="2000" b="1" dirty="0">
                <a:solidFill>
                  <a:srgbClr val="660066"/>
                </a:solidFill>
              </a:rPr>
              <a:t>Present</a:t>
            </a:r>
          </a:p>
        </p:txBody>
      </p:sp>
      <p:sp>
        <p:nvSpPr>
          <p:cNvPr id="7" name="TextBox 6"/>
          <p:cNvSpPr txBox="1"/>
          <p:nvPr/>
        </p:nvSpPr>
        <p:spPr>
          <a:xfrm>
            <a:off x="4191000" y="3962400"/>
            <a:ext cx="1224990" cy="400110"/>
          </a:xfrm>
          <a:prstGeom prst="rect">
            <a:avLst/>
          </a:prstGeom>
          <a:noFill/>
        </p:spPr>
        <p:txBody>
          <a:bodyPr wrap="none" rtlCol="0">
            <a:spAutoFit/>
          </a:bodyPr>
          <a:lstStyle/>
          <a:p>
            <a:r>
              <a:rPr lang="en-US" sz="2000" b="1" dirty="0">
                <a:solidFill>
                  <a:srgbClr val="660066"/>
                </a:solidFill>
              </a:rPr>
              <a:t>Upgrade</a:t>
            </a:r>
          </a:p>
        </p:txBody>
      </p:sp>
    </p:spTree>
    <p:extLst>
      <p:ext uri="{BB962C8B-B14F-4D97-AF65-F5344CB8AC3E}">
        <p14:creationId xmlns:p14="http://schemas.microsoft.com/office/powerpoint/2010/main" val="2072848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DT Thermal Analysis</a:t>
            </a:r>
          </a:p>
        </p:txBody>
      </p:sp>
      <p:graphicFrame>
        <p:nvGraphicFramePr>
          <p:cNvPr id="4" name="Content Placeholder 3"/>
          <p:cNvGraphicFramePr>
            <a:graphicFrameLocks noGrp="1"/>
          </p:cNvGraphicFramePr>
          <p:nvPr>
            <p:ph idx="1"/>
          </p:nvPr>
        </p:nvGraphicFramePr>
        <p:xfrm>
          <a:off x="3" y="1295400"/>
          <a:ext cx="8957730" cy="4155440"/>
        </p:xfrm>
        <a:graphic>
          <a:graphicData uri="http://schemas.openxmlformats.org/drawingml/2006/table">
            <a:tbl>
              <a:tblPr firstRow="1" bandRow="1">
                <a:tableStyleId>{5C22544A-7EE6-4342-B048-85BDC9FD1C3A}</a:tableStyleId>
              </a:tblPr>
              <a:tblGrid>
                <a:gridCol w="1981197">
                  <a:extLst>
                    <a:ext uri="{9D8B030D-6E8A-4147-A177-3AD203B41FA5}">
                      <a16:colId xmlns:a16="http://schemas.microsoft.com/office/drawing/2014/main" val="20000"/>
                    </a:ext>
                  </a:extLst>
                </a:gridCol>
                <a:gridCol w="1601895">
                  <a:extLst>
                    <a:ext uri="{9D8B030D-6E8A-4147-A177-3AD203B41FA5}">
                      <a16:colId xmlns:a16="http://schemas.microsoft.com/office/drawing/2014/main" val="20001"/>
                    </a:ext>
                  </a:extLst>
                </a:gridCol>
                <a:gridCol w="1791546">
                  <a:extLst>
                    <a:ext uri="{9D8B030D-6E8A-4147-A177-3AD203B41FA5}">
                      <a16:colId xmlns:a16="http://schemas.microsoft.com/office/drawing/2014/main" val="20002"/>
                    </a:ext>
                  </a:extLst>
                </a:gridCol>
                <a:gridCol w="1791546">
                  <a:extLst>
                    <a:ext uri="{9D8B030D-6E8A-4147-A177-3AD203B41FA5}">
                      <a16:colId xmlns:a16="http://schemas.microsoft.com/office/drawing/2014/main" val="20003"/>
                    </a:ext>
                  </a:extLst>
                </a:gridCol>
                <a:gridCol w="1791546">
                  <a:extLst>
                    <a:ext uri="{9D8B030D-6E8A-4147-A177-3AD203B41FA5}">
                      <a16:colId xmlns:a16="http://schemas.microsoft.com/office/drawing/2014/main" val="20004"/>
                    </a:ext>
                  </a:extLst>
                </a:gridCol>
              </a:tblGrid>
              <a:tr h="370840">
                <a:tc>
                  <a:txBody>
                    <a:bodyPr/>
                    <a:lstStyle/>
                    <a:p>
                      <a:r>
                        <a:rPr lang="en-US" sz="2400" dirty="0">
                          <a:solidFill>
                            <a:srgbClr val="FF0000"/>
                          </a:solidFill>
                        </a:rPr>
                        <a:t>Component</a:t>
                      </a:r>
                    </a:p>
                  </a:txBody>
                  <a:tcPr/>
                </a:tc>
                <a:tc>
                  <a:txBody>
                    <a:bodyPr/>
                    <a:lstStyle/>
                    <a:p>
                      <a:r>
                        <a:rPr lang="en-US" sz="2400" dirty="0">
                          <a:solidFill>
                            <a:srgbClr val="FF0000"/>
                          </a:solidFill>
                        </a:rPr>
                        <a:t>Present</a:t>
                      </a:r>
                    </a:p>
                    <a:p>
                      <a:r>
                        <a:rPr lang="en-US" sz="2400" dirty="0">
                          <a:solidFill>
                            <a:srgbClr val="FF0000"/>
                          </a:solidFill>
                        </a:rPr>
                        <a:t>Max</a:t>
                      </a:r>
                      <a:r>
                        <a:rPr lang="en-US" sz="2400" baseline="0" dirty="0">
                          <a:solidFill>
                            <a:srgbClr val="FF0000"/>
                          </a:solidFill>
                        </a:rPr>
                        <a:t> </a:t>
                      </a:r>
                      <a:r>
                        <a:rPr lang="en-US" sz="2400" baseline="0" dirty="0" err="1">
                          <a:solidFill>
                            <a:srgbClr val="FF0000"/>
                          </a:solidFill>
                        </a:rPr>
                        <a:t>Δ</a:t>
                      </a:r>
                      <a:r>
                        <a:rPr lang="en-US" sz="2400" baseline="0" dirty="0">
                          <a:solidFill>
                            <a:srgbClr val="FF0000"/>
                          </a:solidFill>
                        </a:rPr>
                        <a:t> T(°C)</a:t>
                      </a:r>
                      <a:endParaRPr lang="en-US" sz="2400" dirty="0">
                        <a:solidFill>
                          <a:srgbClr val="FF0000"/>
                        </a:solidFill>
                      </a:endParaRPr>
                    </a:p>
                  </a:txBody>
                  <a:tcPr/>
                </a:tc>
                <a:tc>
                  <a:txBody>
                    <a:bodyPr/>
                    <a:lstStyle/>
                    <a:p>
                      <a:r>
                        <a:rPr lang="en-US" sz="2400" dirty="0">
                          <a:solidFill>
                            <a:srgbClr val="FF0000"/>
                          </a:solidFill>
                        </a:rPr>
                        <a:t>Present</a:t>
                      </a:r>
                    </a:p>
                    <a:p>
                      <a:r>
                        <a:rPr lang="en-US" sz="2400" dirty="0">
                          <a:solidFill>
                            <a:srgbClr val="FF0000"/>
                          </a:solidFill>
                        </a:rPr>
                        <a:t>Max </a:t>
                      </a:r>
                      <a:r>
                        <a:rPr lang="en-US" sz="2400" dirty="0" err="1">
                          <a:solidFill>
                            <a:srgbClr val="FF0000"/>
                          </a:solidFill>
                        </a:rPr>
                        <a:t>Δ</a:t>
                      </a:r>
                      <a:r>
                        <a:rPr lang="en-US" sz="2400" dirty="0">
                          <a:solidFill>
                            <a:srgbClr val="FF0000"/>
                          </a:solidFill>
                        </a:rPr>
                        <a:t> L (in) </a:t>
                      </a:r>
                    </a:p>
                  </a:txBody>
                  <a:tcPr/>
                </a:tc>
                <a:tc>
                  <a:txBody>
                    <a:bodyPr/>
                    <a:lstStyle/>
                    <a:p>
                      <a:r>
                        <a:rPr lang="en-US" sz="2400" dirty="0">
                          <a:solidFill>
                            <a:srgbClr val="FF0000"/>
                          </a:solidFill>
                        </a:rPr>
                        <a:t>Upgrade</a:t>
                      </a:r>
                    </a:p>
                    <a:p>
                      <a:r>
                        <a:rPr lang="en-US" sz="2400" dirty="0">
                          <a:solidFill>
                            <a:srgbClr val="FF0000"/>
                          </a:solidFill>
                        </a:rPr>
                        <a:t>Max</a:t>
                      </a:r>
                      <a:r>
                        <a:rPr lang="en-US" sz="2400" baseline="0" dirty="0">
                          <a:solidFill>
                            <a:srgbClr val="FF0000"/>
                          </a:solidFill>
                        </a:rPr>
                        <a:t> </a:t>
                      </a:r>
                      <a:r>
                        <a:rPr lang="en-US" sz="2400" baseline="0" dirty="0" err="1">
                          <a:solidFill>
                            <a:srgbClr val="FF0000"/>
                          </a:solidFill>
                        </a:rPr>
                        <a:t>Δ</a:t>
                      </a:r>
                      <a:r>
                        <a:rPr lang="en-US" sz="2400" baseline="0" dirty="0">
                          <a:solidFill>
                            <a:srgbClr val="FF0000"/>
                          </a:solidFill>
                        </a:rPr>
                        <a:t> T(°C)</a:t>
                      </a:r>
                      <a:endParaRPr lang="en-US" sz="2400" dirty="0">
                        <a:solidFill>
                          <a:srgbClr val="FF0000"/>
                        </a:solidFill>
                      </a:endParaRPr>
                    </a:p>
                  </a:txBody>
                  <a:tcPr/>
                </a:tc>
                <a:tc>
                  <a:txBody>
                    <a:bodyPr/>
                    <a:lstStyle/>
                    <a:p>
                      <a:r>
                        <a:rPr lang="en-US" sz="2400" dirty="0">
                          <a:solidFill>
                            <a:srgbClr val="FF0000"/>
                          </a:solidFill>
                        </a:rPr>
                        <a:t>Upgrade</a:t>
                      </a:r>
                    </a:p>
                    <a:p>
                      <a:r>
                        <a:rPr lang="en-US" sz="2400" dirty="0">
                          <a:solidFill>
                            <a:srgbClr val="FF0000"/>
                          </a:solidFill>
                        </a:rPr>
                        <a:t>Max </a:t>
                      </a:r>
                      <a:r>
                        <a:rPr lang="en-US" sz="2400" dirty="0" err="1">
                          <a:solidFill>
                            <a:srgbClr val="FF0000"/>
                          </a:solidFill>
                        </a:rPr>
                        <a:t>Δ</a:t>
                      </a:r>
                      <a:r>
                        <a:rPr lang="en-US" sz="2400" dirty="0">
                          <a:solidFill>
                            <a:srgbClr val="FF0000"/>
                          </a:solidFill>
                        </a:rPr>
                        <a:t> L (in) </a:t>
                      </a:r>
                    </a:p>
                  </a:txBody>
                  <a:tcPr/>
                </a:tc>
                <a:extLst>
                  <a:ext uri="{0D108BD9-81ED-4DB2-BD59-A6C34878D82A}">
                    <a16:rowId xmlns:a16="http://schemas.microsoft.com/office/drawing/2014/main" val="10000"/>
                  </a:ext>
                </a:extLst>
              </a:tr>
              <a:tr h="370840">
                <a:tc>
                  <a:txBody>
                    <a:bodyPr/>
                    <a:lstStyle/>
                    <a:p>
                      <a:r>
                        <a:rPr lang="en-US" dirty="0"/>
                        <a:t>DT</a:t>
                      </a:r>
                      <a:r>
                        <a:rPr lang="en-US" baseline="0" dirty="0"/>
                        <a:t> total</a:t>
                      </a:r>
                      <a:endParaRPr lang="en-US" dirty="0"/>
                    </a:p>
                  </a:txBody>
                  <a:tcPr/>
                </a:tc>
                <a:tc>
                  <a:txBody>
                    <a:bodyPr/>
                    <a:lstStyle/>
                    <a:p>
                      <a:r>
                        <a:rPr lang="en-US" dirty="0"/>
                        <a:t>1.30</a:t>
                      </a:r>
                    </a:p>
                  </a:txBody>
                  <a:tcPr/>
                </a:tc>
                <a:tc>
                  <a:txBody>
                    <a:bodyPr/>
                    <a:lstStyle/>
                    <a:p>
                      <a:r>
                        <a:rPr lang="en-US" dirty="0"/>
                        <a:t>-</a:t>
                      </a:r>
                    </a:p>
                  </a:txBody>
                  <a:tcPr/>
                </a:tc>
                <a:tc>
                  <a:txBody>
                    <a:bodyPr/>
                    <a:lstStyle/>
                    <a:p>
                      <a:r>
                        <a:rPr lang="en-US" dirty="0"/>
                        <a:t>2.18</a:t>
                      </a:r>
                    </a:p>
                  </a:txBody>
                  <a:tcPr/>
                </a:tc>
                <a:tc>
                  <a:txBody>
                    <a:bodyPr/>
                    <a:lstStyle/>
                    <a:p>
                      <a:r>
                        <a:rPr lang="en-US" dirty="0"/>
                        <a:t>-</a:t>
                      </a:r>
                    </a:p>
                  </a:txBody>
                  <a:tcPr/>
                </a:tc>
                <a:extLst>
                  <a:ext uri="{0D108BD9-81ED-4DB2-BD59-A6C34878D82A}">
                    <a16:rowId xmlns:a16="http://schemas.microsoft.com/office/drawing/2014/main" val="10001"/>
                  </a:ext>
                </a:extLst>
              </a:tr>
              <a:tr h="370840">
                <a:tc>
                  <a:txBody>
                    <a:bodyPr/>
                    <a:lstStyle/>
                    <a:p>
                      <a:r>
                        <a:rPr lang="en-US" dirty="0"/>
                        <a:t>DT, X (axial)</a:t>
                      </a:r>
                    </a:p>
                  </a:txBody>
                  <a:tcPr/>
                </a:tc>
                <a:tc>
                  <a:txBody>
                    <a:bodyPr/>
                    <a:lstStyle/>
                    <a:p>
                      <a:r>
                        <a:rPr lang="en-US" dirty="0"/>
                        <a:t>-</a:t>
                      </a:r>
                    </a:p>
                  </a:txBody>
                  <a:tcPr/>
                </a:tc>
                <a:tc>
                  <a:txBody>
                    <a:bodyPr/>
                    <a:lstStyle/>
                    <a:p>
                      <a:r>
                        <a:rPr lang="en-US" dirty="0"/>
                        <a:t>0.0003</a:t>
                      </a:r>
                    </a:p>
                  </a:txBody>
                  <a:tcPr/>
                </a:tc>
                <a:tc>
                  <a:txBody>
                    <a:bodyPr/>
                    <a:lstStyle/>
                    <a:p>
                      <a:r>
                        <a:rPr lang="en-US" dirty="0"/>
                        <a:t>-</a:t>
                      </a:r>
                    </a:p>
                  </a:txBody>
                  <a:tcPr/>
                </a:tc>
                <a:tc>
                  <a:txBody>
                    <a:bodyPr/>
                    <a:lstStyle/>
                    <a:p>
                      <a:r>
                        <a:rPr lang="en-US" dirty="0"/>
                        <a:t>0.0005</a:t>
                      </a:r>
                    </a:p>
                  </a:txBody>
                  <a:tcPr/>
                </a:tc>
                <a:extLst>
                  <a:ext uri="{0D108BD9-81ED-4DB2-BD59-A6C34878D82A}">
                    <a16:rowId xmlns:a16="http://schemas.microsoft.com/office/drawing/2014/main" val="10002"/>
                  </a:ext>
                </a:extLst>
              </a:tr>
              <a:tr h="370840">
                <a:tc>
                  <a:txBody>
                    <a:bodyPr/>
                    <a:lstStyle/>
                    <a:p>
                      <a:r>
                        <a:rPr lang="en-US" dirty="0"/>
                        <a:t>DT, Y&amp;Z</a:t>
                      </a:r>
                    </a:p>
                  </a:txBody>
                  <a:tcPr/>
                </a:tc>
                <a:tc>
                  <a:txBody>
                    <a:bodyPr/>
                    <a:lstStyle/>
                    <a:p>
                      <a:r>
                        <a:rPr lang="en-US" dirty="0"/>
                        <a:t>-</a:t>
                      </a:r>
                    </a:p>
                  </a:txBody>
                  <a:tcPr/>
                </a:tc>
                <a:tc>
                  <a:txBody>
                    <a:bodyPr/>
                    <a:lstStyle/>
                    <a:p>
                      <a:r>
                        <a:rPr lang="en-US" dirty="0"/>
                        <a:t>0.0002</a:t>
                      </a:r>
                    </a:p>
                  </a:txBody>
                  <a:tcPr/>
                </a:tc>
                <a:tc>
                  <a:txBody>
                    <a:bodyPr/>
                    <a:lstStyle/>
                    <a:p>
                      <a:r>
                        <a:rPr lang="en-US" dirty="0"/>
                        <a:t>-</a:t>
                      </a:r>
                    </a:p>
                  </a:txBody>
                  <a:tcPr/>
                </a:tc>
                <a:tc>
                  <a:txBody>
                    <a:bodyPr/>
                    <a:lstStyle/>
                    <a:p>
                      <a:r>
                        <a:rPr lang="en-US" dirty="0"/>
                        <a:t>0.0004</a:t>
                      </a:r>
                    </a:p>
                  </a:txBody>
                  <a:tcPr/>
                </a:tc>
                <a:extLst>
                  <a:ext uri="{0D108BD9-81ED-4DB2-BD59-A6C34878D82A}">
                    <a16:rowId xmlns:a16="http://schemas.microsoft.com/office/drawing/2014/main" val="10003"/>
                  </a:ext>
                </a:extLst>
              </a:tr>
              <a:tr h="370840">
                <a:tc>
                  <a:txBody>
                    <a:bodyPr/>
                    <a:lstStyle/>
                    <a:p>
                      <a:r>
                        <a:rPr lang="en-US" dirty="0"/>
                        <a:t>Stem</a:t>
                      </a:r>
                      <a:r>
                        <a:rPr lang="en-US" baseline="0" dirty="0"/>
                        <a:t> 1&amp;  DT water</a:t>
                      </a:r>
                      <a:endParaRPr lang="en-US" dirty="0"/>
                    </a:p>
                  </a:txBody>
                  <a:tcPr/>
                </a:tc>
                <a:tc>
                  <a:txBody>
                    <a:bodyPr/>
                    <a:lstStyle/>
                    <a:p>
                      <a:r>
                        <a:rPr lang="en-US" dirty="0"/>
                        <a:t>0.27</a:t>
                      </a:r>
                    </a:p>
                  </a:txBody>
                  <a:tcPr/>
                </a:tc>
                <a:tc>
                  <a:txBody>
                    <a:bodyPr/>
                    <a:lstStyle/>
                    <a:p>
                      <a:r>
                        <a:rPr lang="en-US" dirty="0"/>
                        <a:t>NA</a:t>
                      </a:r>
                    </a:p>
                  </a:txBody>
                  <a:tcPr/>
                </a:tc>
                <a:tc>
                  <a:txBody>
                    <a:bodyPr/>
                    <a:lstStyle/>
                    <a:p>
                      <a:r>
                        <a:rPr lang="en-US" dirty="0"/>
                        <a:t>0.42</a:t>
                      </a:r>
                    </a:p>
                  </a:txBody>
                  <a:tcPr/>
                </a:tc>
                <a:tc>
                  <a:txBody>
                    <a:bodyPr/>
                    <a:lstStyle/>
                    <a:p>
                      <a:r>
                        <a:rPr lang="en-US" dirty="0"/>
                        <a:t>NA</a:t>
                      </a:r>
                    </a:p>
                  </a:txBody>
                  <a:tcPr/>
                </a:tc>
                <a:extLst>
                  <a:ext uri="{0D108BD9-81ED-4DB2-BD59-A6C34878D82A}">
                    <a16:rowId xmlns:a16="http://schemas.microsoft.com/office/drawing/2014/main" val="10004"/>
                  </a:ext>
                </a:extLst>
              </a:tr>
              <a:tr h="370840">
                <a:tc>
                  <a:txBody>
                    <a:bodyPr/>
                    <a:lstStyle/>
                    <a:p>
                      <a:r>
                        <a:rPr lang="en-US" dirty="0"/>
                        <a:t>Stem</a:t>
                      </a:r>
                      <a:r>
                        <a:rPr lang="en-US" baseline="0" dirty="0"/>
                        <a:t> 2 water</a:t>
                      </a:r>
                      <a:endParaRPr lang="en-US" dirty="0"/>
                    </a:p>
                  </a:txBody>
                  <a:tcPr/>
                </a:tc>
                <a:tc>
                  <a:txBody>
                    <a:bodyPr/>
                    <a:lstStyle/>
                    <a:p>
                      <a:r>
                        <a:rPr lang="en-US" dirty="0"/>
                        <a:t>0.004</a:t>
                      </a:r>
                    </a:p>
                  </a:txBody>
                  <a:tcPr/>
                </a:tc>
                <a:tc>
                  <a:txBody>
                    <a:bodyPr/>
                    <a:lstStyle/>
                    <a:p>
                      <a:endParaRPr lang="en-US" dirty="0"/>
                    </a:p>
                  </a:txBody>
                  <a:tcPr/>
                </a:tc>
                <a:tc>
                  <a:txBody>
                    <a:bodyPr/>
                    <a:lstStyle/>
                    <a:p>
                      <a:r>
                        <a:rPr lang="en-US" dirty="0"/>
                        <a:t>0.007</a:t>
                      </a:r>
                    </a:p>
                  </a:txBody>
                  <a:tcPr/>
                </a:tc>
                <a:tc>
                  <a:txBody>
                    <a:bodyPr/>
                    <a:lstStyle/>
                    <a:p>
                      <a:endParaRPr lang="en-US" dirty="0"/>
                    </a:p>
                  </a:txBody>
                  <a:tcPr/>
                </a:tc>
                <a:extLst>
                  <a:ext uri="{0D108BD9-81ED-4DB2-BD59-A6C34878D82A}">
                    <a16:rowId xmlns:a16="http://schemas.microsoft.com/office/drawing/2014/main" val="10005"/>
                  </a:ext>
                </a:extLst>
              </a:tr>
              <a:tr h="370840">
                <a:tc>
                  <a:txBody>
                    <a:bodyPr/>
                    <a:lstStyle/>
                    <a:p>
                      <a:r>
                        <a:rPr lang="en-US" dirty="0"/>
                        <a:t>Stem</a:t>
                      </a:r>
                      <a:r>
                        <a:rPr lang="en-US" baseline="0" dirty="0"/>
                        <a:t> 3 water</a:t>
                      </a:r>
                      <a:endParaRPr lang="en-US" dirty="0"/>
                    </a:p>
                  </a:txBody>
                  <a:tcPr/>
                </a:tc>
                <a:tc>
                  <a:txBody>
                    <a:bodyPr/>
                    <a:lstStyle/>
                    <a:p>
                      <a:r>
                        <a:rPr lang="en-US" dirty="0"/>
                        <a:t>0.004</a:t>
                      </a:r>
                    </a:p>
                  </a:txBody>
                  <a:tcPr/>
                </a:tc>
                <a:tc>
                  <a:txBody>
                    <a:bodyPr/>
                    <a:lstStyle/>
                    <a:p>
                      <a:endParaRPr lang="en-US" dirty="0"/>
                    </a:p>
                  </a:txBody>
                  <a:tcPr/>
                </a:tc>
                <a:tc>
                  <a:txBody>
                    <a:bodyPr/>
                    <a:lstStyle/>
                    <a:p>
                      <a:r>
                        <a:rPr lang="en-US" dirty="0"/>
                        <a:t>0.007</a:t>
                      </a:r>
                    </a:p>
                  </a:txBody>
                  <a:tcPr/>
                </a:tc>
                <a:tc>
                  <a:txBody>
                    <a:bodyPr/>
                    <a:lstStyle/>
                    <a:p>
                      <a:endParaRPr lang="en-US"/>
                    </a:p>
                  </a:txBody>
                  <a:tcPr/>
                </a:tc>
                <a:extLst>
                  <a:ext uri="{0D108BD9-81ED-4DB2-BD59-A6C34878D82A}">
                    <a16:rowId xmlns:a16="http://schemas.microsoft.com/office/drawing/2014/main" val="10006"/>
                  </a:ext>
                </a:extLst>
              </a:tr>
              <a:tr h="370840">
                <a:tc>
                  <a:txBody>
                    <a:bodyPr/>
                    <a:lstStyle/>
                    <a:p>
                      <a:r>
                        <a:rPr lang="en-US" dirty="0"/>
                        <a:t>Stem 4 water</a:t>
                      </a:r>
                    </a:p>
                  </a:txBody>
                  <a:tcPr/>
                </a:tc>
                <a:tc>
                  <a:txBody>
                    <a:bodyPr/>
                    <a:lstStyle/>
                    <a:p>
                      <a:r>
                        <a:rPr lang="en-US" dirty="0"/>
                        <a:t>0.004</a:t>
                      </a:r>
                    </a:p>
                  </a:txBody>
                  <a:tcPr/>
                </a:tc>
                <a:tc>
                  <a:txBody>
                    <a:bodyPr/>
                    <a:lstStyle/>
                    <a:p>
                      <a:endParaRPr lang="en-US" dirty="0"/>
                    </a:p>
                  </a:txBody>
                  <a:tcPr/>
                </a:tc>
                <a:tc>
                  <a:txBody>
                    <a:bodyPr/>
                    <a:lstStyle/>
                    <a:p>
                      <a:r>
                        <a:rPr lang="en-US" dirty="0"/>
                        <a:t>0.007</a:t>
                      </a:r>
                    </a:p>
                  </a:txBody>
                  <a:tcPr/>
                </a:tc>
                <a:tc>
                  <a:txBody>
                    <a:bodyPr/>
                    <a:lstStyle/>
                    <a:p>
                      <a:endParaRPr lang="en-US"/>
                    </a:p>
                  </a:txBody>
                  <a:tcPr/>
                </a:tc>
                <a:extLst>
                  <a:ext uri="{0D108BD9-81ED-4DB2-BD59-A6C34878D82A}">
                    <a16:rowId xmlns:a16="http://schemas.microsoft.com/office/drawing/2014/main" val="10007"/>
                  </a:ext>
                </a:extLst>
              </a:tr>
              <a:tr h="370840">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9180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Condition of DTL Cooling Channels</a:t>
            </a:r>
          </a:p>
        </p:txBody>
      </p:sp>
      <p:sp>
        <p:nvSpPr>
          <p:cNvPr id="3" name="Content Placeholder 2"/>
          <p:cNvSpPr>
            <a:spLocks noGrp="1"/>
          </p:cNvSpPr>
          <p:nvPr>
            <p:ph idx="1"/>
          </p:nvPr>
        </p:nvSpPr>
        <p:spPr/>
        <p:txBody>
          <a:bodyPr/>
          <a:lstStyle/>
          <a:p>
            <a:r>
              <a:rPr lang="en-GB" dirty="0"/>
              <a:t>The conditions of water quality and flow channels were evaluated for three typical cavities and only minor anomalies were found. We have found couple of drift tube flow measure were completely block providing no water flow to drift tubes. We also found several side stamp water channel were clogged. </a:t>
            </a:r>
            <a:endParaRPr lang="en-US" dirty="0"/>
          </a:p>
        </p:txBody>
      </p:sp>
    </p:spTree>
    <p:extLst>
      <p:ext uri="{BB962C8B-B14F-4D97-AF65-F5344CB8AC3E}">
        <p14:creationId xmlns:p14="http://schemas.microsoft.com/office/powerpoint/2010/main" val="1550134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57</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lstStyle/>
          <a:p>
            <a:r>
              <a:rPr lang="en-US" dirty="0"/>
              <a:t>Thank You</a:t>
            </a:r>
          </a:p>
        </p:txBody>
      </p:sp>
      <p:sp>
        <p:nvSpPr>
          <p:cNvPr id="3" name="Text Placeholder 2">
            <a:extLst>
              <a:ext uri="{FF2B5EF4-FFF2-40B4-BE49-F238E27FC236}">
                <a16:creationId xmlns:a16="http://schemas.microsoft.com/office/drawing/2014/main" id="{23BD80E2-64A8-2746-84CE-DAC7C5339965}"/>
              </a:ext>
            </a:extLst>
          </p:cNvPr>
          <p:cNvSpPr>
            <a:spLocks noGrp="1"/>
          </p:cNvSpPr>
          <p:nvPr>
            <p:ph type="body" sz="quarter" idx="10"/>
          </p:nvPr>
        </p:nvSpPr>
        <p:spPr/>
        <p:txBody>
          <a:bodyPr/>
          <a:lstStyle/>
          <a:p>
            <a:r>
              <a:rPr lang="en-US" dirty="0"/>
              <a:t>Subtitle</a:t>
            </a:r>
          </a:p>
        </p:txBody>
      </p:sp>
    </p:spTree>
    <p:extLst>
      <p:ext uri="{BB962C8B-B14F-4D97-AF65-F5344CB8AC3E}">
        <p14:creationId xmlns:p14="http://schemas.microsoft.com/office/powerpoint/2010/main" val="1215709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877A-07DC-8E61-68EB-F01C5F915954}"/>
              </a:ext>
            </a:extLst>
          </p:cNvPr>
          <p:cNvSpPr>
            <a:spLocks noGrp="1"/>
          </p:cNvSpPr>
          <p:nvPr>
            <p:ph type="title"/>
          </p:nvPr>
        </p:nvSpPr>
        <p:spPr/>
        <p:txBody>
          <a:bodyPr/>
          <a:lstStyle/>
          <a:p>
            <a:r>
              <a:rPr lang="en-US" dirty="0"/>
              <a:t>First Beam </a:t>
            </a:r>
          </a:p>
        </p:txBody>
      </p:sp>
      <p:sp>
        <p:nvSpPr>
          <p:cNvPr id="3" name="Slide Number Placeholder 2">
            <a:extLst>
              <a:ext uri="{FF2B5EF4-FFF2-40B4-BE49-F238E27FC236}">
                <a16:creationId xmlns:a16="http://schemas.microsoft.com/office/drawing/2014/main" id="{213A18B2-2A11-63CC-BB98-12A55C76964E}"/>
              </a:ext>
            </a:extLst>
          </p:cNvPr>
          <p:cNvSpPr>
            <a:spLocks noGrp="1"/>
          </p:cNvSpPr>
          <p:nvPr>
            <p:ph type="sldNum" sz="quarter" idx="4"/>
          </p:nvPr>
        </p:nvSpPr>
        <p:spPr/>
        <p:txBody>
          <a:bodyPr/>
          <a:lstStyle/>
          <a:p>
            <a:fld id="{933A556B-7C63-244D-9B7C-B0EA8042B330}" type="slidenum">
              <a:rPr lang="en-US" smtClean="0"/>
              <a:pPr/>
              <a:t>6</a:t>
            </a:fld>
            <a:endParaRPr lang="en-US" sz="750" dirty="0"/>
          </a:p>
        </p:txBody>
      </p:sp>
      <p:pic>
        <p:nvPicPr>
          <p:cNvPr id="4" name="Picture 3">
            <a:extLst>
              <a:ext uri="{FF2B5EF4-FFF2-40B4-BE49-F238E27FC236}">
                <a16:creationId xmlns:a16="http://schemas.microsoft.com/office/drawing/2014/main" id="{B1368ED5-4E2F-7971-1348-D10563828C52}"/>
              </a:ext>
            </a:extLst>
          </p:cNvPr>
          <p:cNvPicPr>
            <a:picLocks noChangeAspect="1"/>
          </p:cNvPicPr>
          <p:nvPr/>
        </p:nvPicPr>
        <p:blipFill>
          <a:blip r:embed="rId2"/>
          <a:stretch>
            <a:fillRect/>
          </a:stretch>
        </p:blipFill>
        <p:spPr>
          <a:xfrm>
            <a:off x="1004405" y="1384300"/>
            <a:ext cx="6578600" cy="5473700"/>
          </a:xfrm>
          <a:prstGeom prst="rect">
            <a:avLst/>
          </a:prstGeom>
        </p:spPr>
      </p:pic>
      <p:cxnSp>
        <p:nvCxnSpPr>
          <p:cNvPr id="6" name="Straight Connector 5">
            <a:extLst>
              <a:ext uri="{FF2B5EF4-FFF2-40B4-BE49-F238E27FC236}">
                <a16:creationId xmlns:a16="http://schemas.microsoft.com/office/drawing/2014/main" id="{FC2C47A7-DC89-E2B4-ED3C-ACBF689F0F4F}"/>
              </a:ext>
            </a:extLst>
          </p:cNvPr>
          <p:cNvCxnSpPr/>
          <p:nvPr/>
        </p:nvCxnSpPr>
        <p:spPr>
          <a:xfrm>
            <a:off x="7235687" y="4303643"/>
            <a:ext cx="0" cy="49695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22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1"/>
          <p:cNvSpPr>
            <a:spLocks noGrp="1"/>
          </p:cNvSpPr>
          <p:nvPr>
            <p:ph type="title"/>
          </p:nvPr>
        </p:nvSpPr>
        <p:spPr>
          <a:xfrm>
            <a:off x="228600" y="152400"/>
            <a:ext cx="8534400" cy="1096963"/>
          </a:xfrm>
        </p:spPr>
        <p:txBody>
          <a:bodyPr>
            <a:normAutofit fontScale="90000"/>
          </a:bodyPr>
          <a:lstStyle/>
          <a:p>
            <a:pPr eaLnBrk="1" hangingPunct="1"/>
            <a:r>
              <a:rPr lang="en-US" sz="4000" dirty="0"/>
              <a:t>1970s BNL Low Energy Beam Transport (LEBT)</a:t>
            </a:r>
          </a:p>
        </p:txBody>
      </p:sp>
      <p:pic>
        <p:nvPicPr>
          <p:cNvPr id="251906" name="Picture 2"/>
          <p:cNvPicPr>
            <a:picLocks noChangeAspect="1" noChangeArrowheads="1"/>
          </p:cNvPicPr>
          <p:nvPr/>
        </p:nvPicPr>
        <p:blipFill>
          <a:blip r:embed="rId3" cstate="print"/>
          <a:srcRect/>
          <a:stretch>
            <a:fillRect/>
          </a:stretch>
        </p:blipFill>
        <p:spPr bwMode="auto">
          <a:xfrm>
            <a:off x="1371600" y="1371600"/>
            <a:ext cx="6629400" cy="5186363"/>
          </a:xfrm>
          <a:prstGeom prst="rect">
            <a:avLst/>
          </a:prstGeom>
          <a:noFill/>
          <a:ln w="9525">
            <a:noFill/>
            <a:miter lim="800000"/>
            <a:headEnd/>
            <a:tailEnd/>
          </a:ln>
        </p:spPr>
      </p:pic>
      <p:sp>
        <p:nvSpPr>
          <p:cNvPr id="251907" name="TextBox 3"/>
          <p:cNvSpPr txBox="1">
            <a:spLocks noChangeArrowheads="1"/>
          </p:cNvSpPr>
          <p:nvPr/>
        </p:nvSpPr>
        <p:spPr bwMode="auto">
          <a:xfrm>
            <a:off x="3621087" y="3960018"/>
            <a:ext cx="1331913" cy="461963"/>
          </a:xfrm>
          <a:prstGeom prst="rect">
            <a:avLst/>
          </a:prstGeom>
          <a:noFill/>
          <a:ln w="9525">
            <a:noFill/>
            <a:miter lim="800000"/>
            <a:headEnd/>
            <a:tailEnd/>
          </a:ln>
        </p:spPr>
        <p:txBody>
          <a:bodyPr wrap="none">
            <a:spAutoFit/>
          </a:bodyPr>
          <a:lstStyle/>
          <a:p>
            <a:r>
              <a:rPr lang="en-US" dirty="0"/>
              <a:t>Buncher</a:t>
            </a:r>
          </a:p>
        </p:txBody>
      </p:sp>
      <p:cxnSp>
        <p:nvCxnSpPr>
          <p:cNvPr id="6" name="Straight Arrow Connector 5"/>
          <p:cNvCxnSpPr/>
          <p:nvPr/>
        </p:nvCxnSpPr>
        <p:spPr>
          <a:xfrm flipV="1">
            <a:off x="2743200" y="4343400"/>
            <a:ext cx="2209800"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2667000" y="4267200"/>
            <a:ext cx="15240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1910" name="TextBox 8"/>
          <p:cNvSpPr txBox="1">
            <a:spLocks noChangeArrowheads="1"/>
          </p:cNvSpPr>
          <p:nvPr/>
        </p:nvSpPr>
        <p:spPr bwMode="auto">
          <a:xfrm>
            <a:off x="1447800" y="4572000"/>
            <a:ext cx="1795463" cy="461963"/>
          </a:xfrm>
          <a:prstGeom prst="rect">
            <a:avLst/>
          </a:prstGeom>
          <a:noFill/>
          <a:ln w="9525">
            <a:noFill/>
            <a:miter lim="800000"/>
            <a:headEnd/>
            <a:tailEnd/>
          </a:ln>
        </p:spPr>
        <p:txBody>
          <a:bodyPr wrap="none">
            <a:spAutoFit/>
          </a:bodyPr>
          <a:lstStyle/>
          <a:p>
            <a:r>
              <a:rPr lang="en-US"/>
              <a:t>Quadrupole</a:t>
            </a:r>
          </a:p>
        </p:txBody>
      </p:sp>
      <p:cxnSp>
        <p:nvCxnSpPr>
          <p:cNvPr id="11" name="Straight Arrow Connector 10"/>
          <p:cNvCxnSpPr/>
          <p:nvPr/>
        </p:nvCxnSpPr>
        <p:spPr>
          <a:xfrm rot="5400000" flipH="1" flipV="1">
            <a:off x="3009900" y="4152900"/>
            <a:ext cx="5334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1912" name="TextBox 11"/>
          <p:cNvSpPr txBox="1">
            <a:spLocks noChangeArrowheads="1"/>
          </p:cNvSpPr>
          <p:nvPr/>
        </p:nvSpPr>
        <p:spPr bwMode="auto">
          <a:xfrm>
            <a:off x="6781800" y="4038600"/>
            <a:ext cx="766763" cy="461963"/>
          </a:xfrm>
          <a:prstGeom prst="rect">
            <a:avLst/>
          </a:prstGeom>
          <a:noFill/>
          <a:ln w="9525">
            <a:noFill/>
            <a:miter lim="800000"/>
            <a:headEnd/>
            <a:tailEnd/>
          </a:ln>
        </p:spPr>
        <p:txBody>
          <a:bodyPr wrap="none">
            <a:spAutoFit/>
          </a:bodyPr>
          <a:lstStyle/>
          <a:p>
            <a:r>
              <a:rPr lang="en-US"/>
              <a:t>DTL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43393"/>
            <a:ext cx="8328991" cy="1325563"/>
          </a:xfrm>
        </p:spPr>
        <p:txBody>
          <a:bodyPr/>
          <a:lstStyle/>
          <a:p>
            <a:r>
              <a:rPr lang="en-US" dirty="0"/>
              <a:t>Linac Upgrades History</a:t>
            </a:r>
          </a:p>
        </p:txBody>
      </p:sp>
      <p:sp>
        <p:nvSpPr>
          <p:cNvPr id="3" name="Content Placeholder 2"/>
          <p:cNvSpPr>
            <a:spLocks noGrp="1"/>
          </p:cNvSpPr>
          <p:nvPr>
            <p:ph idx="1"/>
          </p:nvPr>
        </p:nvSpPr>
        <p:spPr>
          <a:xfrm>
            <a:off x="248478" y="1368956"/>
            <a:ext cx="9144000" cy="4826000"/>
          </a:xfrm>
        </p:spPr>
        <p:txBody>
          <a:bodyPr>
            <a:normAutofit/>
          </a:bodyPr>
          <a:lstStyle/>
          <a:p>
            <a:r>
              <a:rPr lang="en-US" b="1" dirty="0">
                <a:solidFill>
                  <a:srgbClr val="660066"/>
                </a:solidFill>
              </a:rPr>
              <a:t>1970: Built for Proton  beam pulse length 200 μs, RF pulse length 400 μs, 10 Hz</a:t>
            </a:r>
          </a:p>
          <a:p>
            <a:r>
              <a:rPr lang="en-US" dirty="0"/>
              <a:t>1977: 5 Hz operation </a:t>
            </a:r>
          </a:p>
          <a:p>
            <a:r>
              <a:rPr lang="en-US" dirty="0"/>
              <a:t>1984: Switch to H-</a:t>
            </a:r>
          </a:p>
          <a:p>
            <a:r>
              <a:rPr lang="en-US" dirty="0"/>
              <a:t>1986: Add Polarized H-</a:t>
            </a:r>
          </a:p>
          <a:p>
            <a:r>
              <a:rPr lang="en-US" dirty="0">
                <a:solidFill>
                  <a:srgbClr val="7030A0"/>
                </a:solidFill>
              </a:rPr>
              <a:t>1990: Replacement of Cockcroft-Walton By RFQ</a:t>
            </a:r>
          </a:p>
          <a:p>
            <a:r>
              <a:rPr lang="en-US" dirty="0"/>
              <a:t>1996: Pressurized coax, RF system:50 kV power supply, new RF control system, new amplitude phase servo, and LEBT modification, 6.67 Hz</a:t>
            </a:r>
          </a:p>
          <a:p>
            <a:r>
              <a:rPr lang="en-US" dirty="0"/>
              <a:t>1999: New timing system</a:t>
            </a:r>
          </a:p>
          <a:p>
            <a:r>
              <a:rPr lang="en-US" dirty="0">
                <a:solidFill>
                  <a:srgbClr val="7030A0"/>
                </a:solidFill>
              </a:rPr>
              <a:t>2000: addition of OPPIS</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547317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BNL Linac Upgrades ( Cont.)</a:t>
            </a:r>
          </a:p>
        </p:txBody>
      </p:sp>
      <p:sp>
        <p:nvSpPr>
          <p:cNvPr id="3" name="Content Placeholder 2"/>
          <p:cNvSpPr>
            <a:spLocks noGrp="1"/>
          </p:cNvSpPr>
          <p:nvPr>
            <p:ph idx="1"/>
          </p:nvPr>
        </p:nvSpPr>
        <p:spPr>
          <a:xfrm>
            <a:off x="357810" y="2226469"/>
            <a:ext cx="8328991" cy="3500436"/>
          </a:xfrm>
        </p:spPr>
        <p:txBody>
          <a:bodyPr>
            <a:normAutofit fontScale="92500" lnSpcReduction="20000"/>
          </a:bodyPr>
          <a:lstStyle/>
          <a:p>
            <a:r>
              <a:rPr lang="en-US" dirty="0">
                <a:solidFill>
                  <a:srgbClr val="7030A0"/>
                </a:solidFill>
              </a:rPr>
              <a:t>2009: LEBT/MEBT reconfiguration short MEBT (7m to 0.7m)</a:t>
            </a:r>
          </a:p>
          <a:p>
            <a:r>
              <a:rPr lang="en-US" dirty="0">
                <a:solidFill>
                  <a:srgbClr val="7030A0"/>
                </a:solidFill>
              </a:rPr>
              <a:t>2010: Short LEBT at 45 deg (4m to 2m) </a:t>
            </a:r>
          </a:p>
          <a:p>
            <a:r>
              <a:rPr lang="en-US" dirty="0"/>
              <a:t>2015</a:t>
            </a:r>
            <a:r>
              <a:rPr lang="en-US" dirty="0">
                <a:solidFill>
                  <a:srgbClr val="7030A0"/>
                </a:solidFill>
              </a:rPr>
              <a:t>: New beam loss monitor </a:t>
            </a:r>
            <a:r>
              <a:rPr lang="en-US" dirty="0"/>
              <a:t>,replacement of tetrode 7651 with 5 kW solid state amplifiers</a:t>
            </a:r>
          </a:p>
          <a:p>
            <a:r>
              <a:rPr lang="en-US" dirty="0">
                <a:solidFill>
                  <a:srgbClr val="7030A0"/>
                </a:solidFill>
              </a:rPr>
              <a:t>2016: Intensity upgrade phase I, Beam raster system </a:t>
            </a:r>
          </a:p>
          <a:p>
            <a:r>
              <a:rPr lang="en-US" dirty="0"/>
              <a:t>2017: Upgrade to digital LLRF </a:t>
            </a:r>
          </a:p>
          <a:p>
            <a:r>
              <a:rPr lang="en-US" dirty="0">
                <a:solidFill>
                  <a:srgbClr val="7030A0"/>
                </a:solidFill>
              </a:rPr>
              <a:t>2019:  High intensity sources </a:t>
            </a:r>
          </a:p>
          <a:p>
            <a:r>
              <a:rPr lang="en-US" dirty="0"/>
              <a:t>2020: Vacuum upgrade replace all ion pumps</a:t>
            </a:r>
          </a:p>
          <a:p>
            <a:endParaRPr lang="en-US" dirty="0"/>
          </a:p>
          <a:p>
            <a:r>
              <a:rPr lang="en-US" dirty="0"/>
              <a:t>Most of the sub system has been upgraded to modern technology</a:t>
            </a:r>
          </a:p>
          <a:p>
            <a:endParaRPr lang="en-US" b="1" dirty="0">
              <a:solidFill>
                <a:srgbClr val="FF0000"/>
              </a:solidFill>
            </a:endParaRPr>
          </a:p>
          <a:p>
            <a:endParaRPr lang="en-US" b="1" dirty="0">
              <a:solidFill>
                <a:srgbClr val="FF0000"/>
              </a:solidFill>
            </a:endParaRPr>
          </a:p>
        </p:txBody>
      </p:sp>
    </p:spTree>
    <p:extLst>
      <p:ext uri="{BB962C8B-B14F-4D97-AF65-F5344CB8AC3E}">
        <p14:creationId xmlns:p14="http://schemas.microsoft.com/office/powerpoint/2010/main" val="3274921580"/>
      </p:ext>
    </p:extLst>
  </p:cSld>
  <p:clrMapOvr>
    <a:masterClrMapping/>
  </p:clrMapOvr>
  <mc:AlternateContent xmlns:mc="http://schemas.openxmlformats.org/markup-compatibility/2006" xmlns:p14="http://schemas.microsoft.com/office/powerpoint/2010/main">
    <mc:Choice Requires="p14">
      <p:transition spd="slow" p14:dur="2000" advTm="10770"/>
    </mc:Choice>
    <mc:Fallback xmlns="">
      <p:transition spd="slow" advTm="10770"/>
    </mc:Fallback>
  </mc:AlternateContent>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558A0D9-1E6C-0545-B056-4ABCB0C08B10}" vid="{C4DE843A-9E61-FF4B-A863-C9A32DA686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1378822-eb24-4592-8eb7-8f72ed701ff5">
      <UserInfo>
        <DisplayName>Davidson, Courtney</DisplayName>
        <AccountId>519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ECDA4FB42B774A9ACD36B968BC44E0" ma:contentTypeVersion="4" ma:contentTypeDescription="Create a new document." ma:contentTypeScope="" ma:versionID="6faabfdbb882aeb4af6efa112d10a728">
  <xsd:schema xmlns:xsd="http://www.w3.org/2001/XMLSchema" xmlns:xs="http://www.w3.org/2001/XMLSchema" xmlns:p="http://schemas.microsoft.com/office/2006/metadata/properties" xmlns:ns2="ec27e175-f524-4e9d-a445-5321456f3f33" xmlns:ns3="11378822-eb24-4592-8eb7-8f72ed701ff5" targetNamespace="http://schemas.microsoft.com/office/2006/metadata/properties" ma:root="true" ma:fieldsID="10795e240b6bcd1dc6c85c017bbbcdb6" ns2:_="" ns3:_="">
    <xsd:import namespace="ec27e175-f524-4e9d-a445-5321456f3f33"/>
    <xsd:import namespace="11378822-eb24-4592-8eb7-8f72ed701ff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27e175-f524-4e9d-a445-5321456f3f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378822-eb24-4592-8eb7-8f72ed701ff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852B85-6906-4058-9EE8-A2B9EFB1CBF3}">
  <ds:schemaRefs>
    <ds:schemaRef ds:uri="http://schemas.microsoft.com/sharepoint/v3/contenttype/forms"/>
  </ds:schemaRefs>
</ds:datastoreItem>
</file>

<file path=customXml/itemProps2.xml><?xml version="1.0" encoding="utf-8"?>
<ds:datastoreItem xmlns:ds="http://schemas.openxmlformats.org/officeDocument/2006/customXml" ds:itemID="{687A184C-6CD4-49F1-ADF2-56A775E6AC19}">
  <ds:schemaRefs>
    <ds:schemaRef ds:uri="http://schemas.microsoft.com/office/2006/metadata/properties"/>
    <ds:schemaRef ds:uri="http://schemas.microsoft.com/office/infopath/2007/PartnerControls"/>
    <ds:schemaRef ds:uri="11378822-eb24-4592-8eb7-8f72ed701ff5"/>
  </ds:schemaRefs>
</ds:datastoreItem>
</file>

<file path=customXml/itemProps3.xml><?xml version="1.0" encoding="utf-8"?>
<ds:datastoreItem xmlns:ds="http://schemas.openxmlformats.org/officeDocument/2006/customXml" ds:itemID="{4E8DFCA6-05F2-4B98-A611-7CEC9452CA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27e175-f524-4e9d-a445-5321456f3f33"/>
    <ds:schemaRef ds:uri="11378822-eb24-4592-8eb7-8f72ed701f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BNL</Template>
  <TotalTime>16616</TotalTime>
  <Words>2227</Words>
  <Application>Microsoft Macintosh PowerPoint</Application>
  <PresentationFormat>On-screen Show (4:3)</PresentationFormat>
  <Paragraphs>565</Paragraphs>
  <Slides>57</Slides>
  <Notes>24</Notes>
  <HiddenSlides>0</HiddenSlides>
  <MMClips>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57</vt:i4>
      </vt:variant>
    </vt:vector>
  </HeadingPairs>
  <TitlesOfParts>
    <vt:vector size="67" baseType="lpstr">
      <vt:lpstr>Arial</vt:lpstr>
      <vt:lpstr>Arial Narrow</vt:lpstr>
      <vt:lpstr>Calibri</vt:lpstr>
      <vt:lpstr>Lucida Grande</vt:lpstr>
      <vt:lpstr>Monotype Sorts</vt:lpstr>
      <vt:lpstr>Times</vt:lpstr>
      <vt:lpstr>Times New Roman</vt:lpstr>
      <vt:lpstr>BNL</vt:lpstr>
      <vt:lpstr>Document</vt:lpstr>
      <vt:lpstr>Chart</vt:lpstr>
      <vt:lpstr>Linac performance 1970 -2022</vt:lpstr>
      <vt:lpstr>Outlines</vt:lpstr>
      <vt:lpstr>1970 BNL Linac 200 MeV </vt:lpstr>
      <vt:lpstr>BNL LINAC Beam Parameters</vt:lpstr>
      <vt:lpstr>BNL LINAC Design </vt:lpstr>
      <vt:lpstr>First Beam </vt:lpstr>
      <vt:lpstr>1970s BNL Low Energy Beam Transport (LEBT)</vt:lpstr>
      <vt:lpstr>Linac Upgrades History</vt:lpstr>
      <vt:lpstr>BNL Linac Upgrades ( Cont.)</vt:lpstr>
      <vt:lpstr>BNL  Linac History for High Intensity</vt:lpstr>
      <vt:lpstr>Average Current at BLIP</vt:lpstr>
      <vt:lpstr>PowerPoint Presentation</vt:lpstr>
      <vt:lpstr>PowerPoint Presentation</vt:lpstr>
      <vt:lpstr>1989 New Configuration of LEBT</vt:lpstr>
      <vt:lpstr> RFQ as Pre-Injector at BNL</vt:lpstr>
      <vt:lpstr> Bunch Through MEBT and LINAC</vt:lpstr>
      <vt:lpstr>Linac Performance after RFQ 1989</vt:lpstr>
      <vt:lpstr>PowerPoint Presentation</vt:lpstr>
      <vt:lpstr>Modification In 2009 at BNL</vt:lpstr>
      <vt:lpstr>Changes in 2009 at BNL</vt:lpstr>
      <vt:lpstr>Changes in 2010 at BNL</vt:lpstr>
      <vt:lpstr>Changes in2010 at BNL</vt:lpstr>
      <vt:lpstr>New Buncher 2011                </vt:lpstr>
      <vt:lpstr>LEBT in 2010</vt:lpstr>
      <vt:lpstr>NEW MEBT 2011</vt:lpstr>
      <vt:lpstr> Bunch Through OLD MEBT and LINAC</vt:lpstr>
      <vt:lpstr>Bunch Through New MEBT and Linac</vt:lpstr>
      <vt:lpstr>BNL Linac Performance for Polarized Protons after reconfiguration </vt:lpstr>
      <vt:lpstr>Benefits Reconfiguration of LEBT/MEBT for BLIP</vt:lpstr>
      <vt:lpstr>        Intensity Upgrade –Phase I (2014-2016)</vt:lpstr>
      <vt:lpstr>Intensity Upgrade Phase I and II </vt:lpstr>
      <vt:lpstr>Optimization of Source and LEBT</vt:lpstr>
      <vt:lpstr>H- Space Charge Neutralization in LEBT </vt:lpstr>
      <vt:lpstr> LEBT at 35 keV with 120 mA of H-</vt:lpstr>
      <vt:lpstr>H- Stripping and Neutralization (cont..)</vt:lpstr>
      <vt:lpstr>Xenon Gas Effect</vt:lpstr>
      <vt:lpstr>Beam Neutralization  Source-1 </vt:lpstr>
      <vt:lpstr>Raster System (2014-2016)</vt:lpstr>
      <vt:lpstr>Raster Method</vt:lpstr>
      <vt:lpstr>Beam Footprint</vt:lpstr>
      <vt:lpstr>Beam Loss Monitor</vt:lpstr>
      <vt:lpstr>PowerPoint Presentation</vt:lpstr>
      <vt:lpstr>Beam Loss Monittor  </vt:lpstr>
      <vt:lpstr>Two High Intensity Sources (2019)</vt:lpstr>
      <vt:lpstr>Source 1(black ) and 2 (red)</vt:lpstr>
      <vt:lpstr> Average Beam Current  </vt:lpstr>
      <vt:lpstr>Peak Beam current </vt:lpstr>
      <vt:lpstr>PowerPoint Presentation</vt:lpstr>
      <vt:lpstr>Reducing Beam Losses </vt:lpstr>
      <vt:lpstr>Yearly Ave. Current and Beam Power, Availability and Residual Radiation </vt:lpstr>
      <vt:lpstr>Summary</vt:lpstr>
      <vt:lpstr>LIUP1 : system evaluation </vt:lpstr>
      <vt:lpstr>Pulse Magnet system</vt:lpstr>
      <vt:lpstr>Cooling requirements </vt:lpstr>
      <vt:lpstr>DT Thermal Analysis</vt:lpstr>
      <vt:lpstr>Condition of DTL Cooling Channels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Raparia, Deepak</dc:creator>
  <cp:keywords/>
  <dc:description/>
  <cp:lastModifiedBy>Raparia, Deepak</cp:lastModifiedBy>
  <cp:revision>17</cp:revision>
  <dcterms:created xsi:type="dcterms:W3CDTF">2022-08-09T16:59:55Z</dcterms:created>
  <dcterms:modified xsi:type="dcterms:W3CDTF">2022-09-08T18:00:04Z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0x0101001FECDA4FB42B774A9ACD36B968BC44E0</vt:lpwstr>
  </property>
  <property fmtid="{D5CDD505-2E9C-101B-9397-08002B2CF9AE}" pid="3" name="SharedWithUsers">
    <vt:lpwstr>504;#Fliller, Raymond;#15;#DiFilippo, Lynanne</vt:lpwstr>
  </property>
</Properties>
</file>