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sldIdLst>
    <p:sldId id="256" r:id="rId5"/>
    <p:sldId id="301" r:id="rId6"/>
    <p:sldId id="302" r:id="rId7"/>
    <p:sldId id="315" r:id="rId8"/>
    <p:sldId id="316" r:id="rId9"/>
    <p:sldId id="314" r:id="rId10"/>
    <p:sldId id="263" r:id="rId11"/>
    <p:sldId id="327" r:id="rId12"/>
    <p:sldId id="323" r:id="rId13"/>
    <p:sldId id="321" r:id="rId14"/>
    <p:sldId id="274" r:id="rId15"/>
    <p:sldId id="322" r:id="rId16"/>
    <p:sldId id="326" r:id="rId17"/>
    <p:sldId id="267" r:id="rId18"/>
    <p:sldId id="325" r:id="rId19"/>
    <p:sldId id="310" r:id="rId20"/>
    <p:sldId id="312" r:id="rId21"/>
    <p:sldId id="306" r:id="rId22"/>
    <p:sldId id="257" r:id="rId23"/>
    <p:sldId id="25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08"/>
    <p:restoredTop sz="94694"/>
  </p:normalViewPr>
  <p:slideViewPr>
    <p:cSldViewPr snapToGrid="0" snapToObjects="1">
      <p:cViewPr varScale="1">
        <p:scale>
          <a:sx n="128" d="100"/>
          <a:sy n="128" d="100"/>
        </p:scale>
        <p:origin x="1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609882" y="5773230"/>
            <a:ext cx="7750969" cy="746185"/>
          </a:xfrm>
        </p:spPr>
        <p:txBody>
          <a:bodyPr>
            <a:normAutofit/>
          </a:bodyPr>
          <a:lstStyle>
            <a:lvl1pPr marL="0" indent="0" algn="l">
              <a:buNone/>
              <a:defRPr sz="1800">
                <a:solidFill>
                  <a:srgbClr val="FFFF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LIUP2 Director Review</a:t>
            </a:r>
          </a:p>
          <a:p>
            <a:r>
              <a:rPr lang="en-US" dirty="0"/>
              <a:t>12-14 September 2022</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Project </a:t>
            </a:r>
            <a:r>
              <a:rPr lang="en-US" dirty="0" err="1"/>
              <a:t>Managemnet</a:t>
            </a: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solidFill>
                  <a:srgbClr val="FF0000"/>
                </a:solidFill>
              </a:rPr>
              <a:t>12-14 September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Deepak Raparia</a:t>
            </a:r>
          </a:p>
          <a:p>
            <a:r>
              <a:rPr lang="en-US" dirty="0">
                <a:solidFill>
                  <a:srgbClr val="FFFF00"/>
                </a:solidFill>
              </a:rPr>
              <a:t>LIUP2 Director Review </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7" y="373132"/>
            <a:ext cx="8682246" cy="914400"/>
          </a:xfrm>
        </p:spPr>
        <p:txBody>
          <a:bodyPr>
            <a:normAutofit fontScale="90000"/>
          </a:bodyPr>
          <a:lstStyle/>
          <a:p>
            <a:r>
              <a:rPr lang="en-US" dirty="0"/>
              <a:t>Criteria for Risk Identification and Assessment</a:t>
            </a:r>
          </a:p>
        </p:txBody>
      </p:sp>
      <p:sp>
        <p:nvSpPr>
          <p:cNvPr id="3" name="Content Placeholder 2"/>
          <p:cNvSpPr>
            <a:spLocks noGrp="1"/>
          </p:cNvSpPr>
          <p:nvPr>
            <p:ph idx="1"/>
          </p:nvPr>
        </p:nvSpPr>
        <p:spPr>
          <a:xfrm>
            <a:off x="237917" y="1287532"/>
            <a:ext cx="8458200" cy="4648200"/>
          </a:xfrm>
        </p:spPr>
        <p:txBody>
          <a:bodyPr/>
          <a:lstStyle/>
          <a:p>
            <a:r>
              <a:rPr lang="en-US" b="1" dirty="0"/>
              <a:t> Likelihood of Occurrence </a:t>
            </a:r>
            <a:endParaRPr lang="en-US" dirty="0"/>
          </a:p>
          <a:p>
            <a:pPr>
              <a:buNone/>
            </a:pPr>
            <a:r>
              <a:rPr lang="en-US" sz="1800" dirty="0"/>
              <a:t>• Very likely (VL): risk is likely to occur with a probability greater than  90%</a:t>
            </a:r>
          </a:p>
          <a:p>
            <a:pPr>
              <a:buNone/>
            </a:pPr>
            <a:r>
              <a:rPr lang="en-US" sz="1800" dirty="0"/>
              <a:t>• Likely (L): risk is likely to occur with a probability greater than or equal to 50%</a:t>
            </a:r>
          </a:p>
          <a:p>
            <a:pPr>
              <a:buNone/>
            </a:pPr>
            <a:r>
              <a:rPr lang="en-US" sz="1800" dirty="0"/>
              <a:t>• Unlikely (U): There is a less than 50% chance that this event will occur</a:t>
            </a:r>
          </a:p>
          <a:p>
            <a:endParaRPr lang="en-US" dirty="0"/>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142874" y="2844034"/>
            <a:ext cx="6202681" cy="1813749"/>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3714750" y="4769844"/>
            <a:ext cx="5129213" cy="17097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56" y="188398"/>
            <a:ext cx="7391400" cy="914400"/>
          </a:xfrm>
        </p:spPr>
        <p:txBody>
          <a:bodyPr>
            <a:normAutofit fontScale="90000"/>
          </a:bodyPr>
          <a:lstStyle/>
          <a:p>
            <a:br>
              <a:rPr lang="en-US" dirty="0"/>
            </a:br>
            <a:r>
              <a:rPr lang="en-US" dirty="0"/>
              <a:t>Risk and Mitigation</a:t>
            </a:r>
          </a:p>
        </p:txBody>
      </p:sp>
      <p:sp>
        <p:nvSpPr>
          <p:cNvPr id="6" name="Slide Number Placeholder 5"/>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11</a:t>
            </a:fld>
            <a:endParaRPr lang="en-US"/>
          </a:p>
        </p:txBody>
      </p:sp>
      <p:sp>
        <p:nvSpPr>
          <p:cNvPr id="5" name="TextBox 4"/>
          <p:cNvSpPr txBox="1"/>
          <p:nvPr/>
        </p:nvSpPr>
        <p:spPr>
          <a:xfrm>
            <a:off x="398118" y="1350450"/>
            <a:ext cx="7818893" cy="400110"/>
          </a:xfrm>
          <a:prstGeom prst="rect">
            <a:avLst/>
          </a:prstGeom>
          <a:noFill/>
        </p:spPr>
        <p:txBody>
          <a:bodyPr wrap="square" rtlCol="0">
            <a:spAutoFit/>
          </a:bodyPr>
          <a:lstStyle/>
          <a:p>
            <a:r>
              <a:rPr lang="en-US" sz="2000" dirty="0"/>
              <a:t>Individual risk items will be addressed in corresponding talks.</a:t>
            </a:r>
          </a:p>
        </p:txBody>
      </p:sp>
      <p:pic>
        <p:nvPicPr>
          <p:cNvPr id="4" name="Picture 3" descr="Table, calendar&#10;&#10;Description automatically generated">
            <a:extLst>
              <a:ext uri="{FF2B5EF4-FFF2-40B4-BE49-F238E27FC236}">
                <a16:creationId xmlns:a16="http://schemas.microsoft.com/office/drawing/2014/main" id="{78E40315-2B6C-0444-5B34-6CE41508A85E}"/>
              </a:ext>
            </a:extLst>
          </p:cNvPr>
          <p:cNvPicPr>
            <a:picLocks noChangeAspect="1"/>
          </p:cNvPicPr>
          <p:nvPr/>
        </p:nvPicPr>
        <p:blipFill>
          <a:blip r:embed="rId2"/>
          <a:stretch>
            <a:fillRect/>
          </a:stretch>
        </p:blipFill>
        <p:spPr>
          <a:xfrm>
            <a:off x="266702" y="2114550"/>
            <a:ext cx="8821185" cy="26931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and Mitigation</a:t>
            </a:r>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12</a:t>
            </a:fld>
            <a:endParaRPr lang="en-US"/>
          </a:p>
        </p:txBody>
      </p:sp>
      <p:sp>
        <p:nvSpPr>
          <p:cNvPr id="6" name="Rectangle 5"/>
          <p:cNvSpPr/>
          <p:nvPr/>
        </p:nvSpPr>
        <p:spPr>
          <a:xfrm>
            <a:off x="294861" y="1365377"/>
            <a:ext cx="8031480" cy="400110"/>
          </a:xfrm>
          <a:prstGeom prst="rect">
            <a:avLst/>
          </a:prstGeom>
        </p:spPr>
        <p:txBody>
          <a:bodyPr wrap="square">
            <a:spAutoFit/>
          </a:bodyPr>
          <a:lstStyle/>
          <a:p>
            <a:r>
              <a:rPr lang="en-US" sz="2000" dirty="0"/>
              <a:t>Individual risk items will be addressed in corresponding talks.</a:t>
            </a:r>
          </a:p>
        </p:txBody>
      </p:sp>
      <p:sp>
        <p:nvSpPr>
          <p:cNvPr id="7" name="Content Placeholder 6">
            <a:extLst>
              <a:ext uri="{FF2B5EF4-FFF2-40B4-BE49-F238E27FC236}">
                <a16:creationId xmlns:a16="http://schemas.microsoft.com/office/drawing/2014/main" id="{3D2A25EA-09AA-EE58-6D85-534D904CFD48}"/>
              </a:ext>
            </a:extLst>
          </p:cNvPr>
          <p:cNvSpPr>
            <a:spLocks noGrp="1"/>
          </p:cNvSpPr>
          <p:nvPr>
            <p:ph idx="1"/>
          </p:nvPr>
        </p:nvSpPr>
        <p:spPr>
          <a:xfrm>
            <a:off x="385887" y="2217843"/>
            <a:ext cx="8286750" cy="4207185"/>
          </a:xfrm>
        </p:spPr>
        <p:txBody>
          <a:bodyPr>
            <a:normAutofit fontScale="92500" lnSpcReduction="10000"/>
          </a:bodyPr>
          <a:lstStyle/>
          <a:p>
            <a:r>
              <a:rPr lang="en-US" b="1" dirty="0"/>
              <a:t>Cost &amp; Schedule Impact Mitigation: </a:t>
            </a:r>
            <a:endParaRPr lang="en-US" dirty="0"/>
          </a:p>
          <a:p>
            <a:pPr lvl="0"/>
            <a:r>
              <a:rPr lang="en-US" sz="1600" dirty="0"/>
              <a:t>Although there are risk-based schedule impacts, due to the staged work during shutdowns, the forecasted final project completion date is not anticipated to be affected by any of the above risks.  </a:t>
            </a:r>
          </a:p>
          <a:p>
            <a:pPr lvl="0"/>
            <a:r>
              <a:rPr lang="en-US" sz="1600" dirty="0"/>
              <a:t>There remains uncertainty about market supply chain issues that could result in cost and schedule impacts to the project. </a:t>
            </a:r>
          </a:p>
          <a:p>
            <a:pPr marL="0" indent="0">
              <a:buNone/>
            </a:pPr>
            <a:r>
              <a:rPr lang="en-US" sz="1600" dirty="0"/>
              <a:t>   Mitigating Strategies:</a:t>
            </a:r>
          </a:p>
          <a:p>
            <a:pPr marL="0" lvl="0" indent="0">
              <a:buNone/>
            </a:pPr>
            <a:r>
              <a:rPr lang="en-US" sz="1600" dirty="0"/>
              <a:t>	(a)The Contract Project Manager shall work closely with all CAM’s, and the BNL 	Procurement team, to identify early procurement dates to mitigate potential 	procurement delays. These schedule impact risks are difficult to quantify as they 	are 	driven by the unpredictable nature of market supply chain issues and other 	geopolitical factors within the market that may affect timely delivery of critical 	equipment/materials.</a:t>
            </a:r>
          </a:p>
          <a:p>
            <a:pPr marL="0" lvl="0" indent="0">
              <a:buNone/>
            </a:pPr>
            <a:r>
              <a:rPr lang="en-US" sz="1600" dirty="0"/>
              <a:t>	 (b) We have added 18 months of project contingency to our project plan to offset 	these potential schedule impacts and have assigned project contingency in the 	amount of $5.3M to mitigate these and other cost related potential risks and 	uncertainties.</a:t>
            </a:r>
          </a:p>
          <a:p>
            <a:r>
              <a:rPr lang="en-US" sz="1600" b="1" dirty="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132A-42A0-9530-86EC-FA445DD9ED5A}"/>
              </a:ext>
            </a:extLst>
          </p:cNvPr>
          <p:cNvSpPr>
            <a:spLocks noGrp="1"/>
          </p:cNvSpPr>
          <p:nvPr>
            <p:ph type="title"/>
          </p:nvPr>
        </p:nvSpPr>
        <p:spPr/>
        <p:txBody>
          <a:bodyPr/>
          <a:lstStyle/>
          <a:p>
            <a:r>
              <a:rPr lang="en-US" dirty="0"/>
              <a:t>Reportable Milestones</a:t>
            </a:r>
          </a:p>
        </p:txBody>
      </p:sp>
      <p:sp>
        <p:nvSpPr>
          <p:cNvPr id="3" name="Slide Number Placeholder 2">
            <a:extLst>
              <a:ext uri="{FF2B5EF4-FFF2-40B4-BE49-F238E27FC236}">
                <a16:creationId xmlns:a16="http://schemas.microsoft.com/office/drawing/2014/main" id="{23826D49-A21B-5CFD-A442-296662ADE6EB}"/>
              </a:ext>
            </a:extLst>
          </p:cNvPr>
          <p:cNvSpPr>
            <a:spLocks noGrp="1"/>
          </p:cNvSpPr>
          <p:nvPr>
            <p:ph type="sldNum" sz="quarter" idx="10"/>
          </p:nvPr>
        </p:nvSpPr>
        <p:spPr bwMode="auto">
          <a:xfrm>
            <a:off x="4114800" y="6672263"/>
            <a:ext cx="914400" cy="3810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866231-2537-427B-B12C-8517898016CD}" type="slidenum">
              <a:rPr lang="en-US" smtClean="0"/>
              <a:pPr/>
              <a:t>13</a:t>
            </a:fld>
            <a:endParaRPr lang="en-US"/>
          </a:p>
        </p:txBody>
      </p:sp>
      <p:pic>
        <p:nvPicPr>
          <p:cNvPr id="7" name="Picture 6">
            <a:extLst>
              <a:ext uri="{FF2B5EF4-FFF2-40B4-BE49-F238E27FC236}">
                <a16:creationId xmlns:a16="http://schemas.microsoft.com/office/drawing/2014/main" id="{D629E782-EC3A-D892-23E5-5DFEC0FB9C24}"/>
              </a:ext>
            </a:extLst>
          </p:cNvPr>
          <p:cNvPicPr>
            <a:picLocks noChangeAspect="1"/>
          </p:cNvPicPr>
          <p:nvPr/>
        </p:nvPicPr>
        <p:blipFill>
          <a:blip r:embed="rId2"/>
          <a:stretch>
            <a:fillRect/>
          </a:stretch>
        </p:blipFill>
        <p:spPr>
          <a:xfrm>
            <a:off x="272313" y="2215708"/>
            <a:ext cx="8766252" cy="1988544"/>
          </a:xfrm>
          <a:prstGeom prst="rect">
            <a:avLst/>
          </a:prstGeom>
        </p:spPr>
      </p:pic>
    </p:spTree>
    <p:extLst>
      <p:ext uri="{BB962C8B-B14F-4D97-AF65-F5344CB8AC3E}">
        <p14:creationId xmlns:p14="http://schemas.microsoft.com/office/powerpoint/2010/main" val="386587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44" y="420437"/>
            <a:ext cx="8229600" cy="1143000"/>
          </a:xfrm>
        </p:spPr>
        <p:txBody>
          <a:bodyPr/>
          <a:lstStyle/>
          <a:p>
            <a:r>
              <a:rPr lang="en-US" dirty="0"/>
              <a:t>Critical Path</a:t>
            </a:r>
          </a:p>
        </p:txBody>
      </p:sp>
      <p:sp>
        <p:nvSpPr>
          <p:cNvPr id="3" name="Content Placeholder 2"/>
          <p:cNvSpPr>
            <a:spLocks noGrp="1"/>
          </p:cNvSpPr>
          <p:nvPr>
            <p:ph idx="1"/>
          </p:nvPr>
        </p:nvSpPr>
        <p:spPr>
          <a:xfrm>
            <a:off x="312344" y="2146852"/>
            <a:ext cx="8831656" cy="3719211"/>
          </a:xfrm>
        </p:spPr>
        <p:txBody>
          <a:bodyPr>
            <a:normAutofit fontScale="92500" lnSpcReduction="20000"/>
          </a:bodyPr>
          <a:lstStyle/>
          <a:p>
            <a:pPr marL="0" indent="0">
              <a:buNone/>
            </a:pPr>
            <a:r>
              <a:rPr lang="en-US" dirty="0"/>
              <a:t>The schedule has the following constraints putting them on the Critical Path:</a:t>
            </a:r>
          </a:p>
          <a:p>
            <a:r>
              <a:rPr lang="en-US" dirty="0"/>
              <a:t>Linac  shutdowns – Installation in the tunnel is only possible when the Linac is not running.  </a:t>
            </a:r>
          </a:p>
          <a:p>
            <a:r>
              <a:rPr lang="en-US" dirty="0"/>
              <a:t>Installation complete – Subsystem testing can only occur after all installation is complete.</a:t>
            </a:r>
          </a:p>
          <a:p>
            <a:r>
              <a:rPr lang="en-US" dirty="0"/>
              <a:t>Commissioning – Testing with beam can only begin after all subsystem tests and integrated installation is complete. </a:t>
            </a:r>
          </a:p>
          <a:p>
            <a:r>
              <a:rPr lang="en-US" dirty="0"/>
              <a:t>  The early Finish date is planned for March 31, 2028, , approximately 4.5 years total project duration.  There is an additional 18 months of schedule contingency added to the plan to accommodate potential delays, resulting in a Late Finish date of September 30, 2029, to the extent needed.</a:t>
            </a:r>
          </a:p>
        </p:txBody>
      </p:sp>
      <p:sp>
        <p:nvSpPr>
          <p:cNvPr id="7" name="Slide Number Placeholder 6"/>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E18E-68FC-1670-C4CD-D5A5A834486C}"/>
              </a:ext>
            </a:extLst>
          </p:cNvPr>
          <p:cNvSpPr>
            <a:spLocks noGrp="1"/>
          </p:cNvSpPr>
          <p:nvPr>
            <p:ph type="title"/>
          </p:nvPr>
        </p:nvSpPr>
        <p:spPr/>
        <p:txBody>
          <a:bodyPr/>
          <a:lstStyle/>
          <a:p>
            <a:r>
              <a:rPr lang="en-US" dirty="0"/>
              <a:t>Critical Path (cont.)</a:t>
            </a:r>
          </a:p>
        </p:txBody>
      </p:sp>
      <p:sp>
        <p:nvSpPr>
          <p:cNvPr id="3" name="Slide Number Placeholder 2">
            <a:extLst>
              <a:ext uri="{FF2B5EF4-FFF2-40B4-BE49-F238E27FC236}">
                <a16:creationId xmlns:a16="http://schemas.microsoft.com/office/drawing/2014/main" id="{1168F129-22A4-030C-BD7F-EEF4DE1BE48F}"/>
              </a:ext>
            </a:extLst>
          </p:cNvPr>
          <p:cNvSpPr>
            <a:spLocks noGrp="1"/>
          </p:cNvSpPr>
          <p:nvPr>
            <p:ph type="sldNum" sz="quarter" idx="10"/>
          </p:nvPr>
        </p:nvSpPr>
        <p:spPr bwMode="auto">
          <a:xfrm>
            <a:off x="4114800" y="6672263"/>
            <a:ext cx="914400" cy="3810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866231-2537-427B-B12C-8517898016CD}" type="slidenum">
              <a:rPr lang="en-US" smtClean="0"/>
              <a:pPr/>
              <a:t>15</a:t>
            </a:fld>
            <a:endParaRPr lang="en-US"/>
          </a:p>
        </p:txBody>
      </p:sp>
      <p:pic>
        <p:nvPicPr>
          <p:cNvPr id="4" name="Picture 3">
            <a:extLst>
              <a:ext uri="{FF2B5EF4-FFF2-40B4-BE49-F238E27FC236}">
                <a16:creationId xmlns:a16="http://schemas.microsoft.com/office/drawing/2014/main" id="{7559B5C5-6477-1390-6E56-68303830B720}"/>
              </a:ext>
            </a:extLst>
          </p:cNvPr>
          <p:cNvPicPr>
            <a:picLocks noChangeAspect="1"/>
          </p:cNvPicPr>
          <p:nvPr/>
        </p:nvPicPr>
        <p:blipFill>
          <a:blip r:embed="rId2"/>
          <a:stretch>
            <a:fillRect/>
          </a:stretch>
        </p:blipFill>
        <p:spPr>
          <a:xfrm>
            <a:off x="300161" y="1516848"/>
            <a:ext cx="8661391" cy="4585778"/>
          </a:xfrm>
          <a:prstGeom prst="rect">
            <a:avLst/>
          </a:prstGeom>
        </p:spPr>
      </p:pic>
    </p:spTree>
    <p:extLst>
      <p:ext uri="{BB962C8B-B14F-4D97-AF65-F5344CB8AC3E}">
        <p14:creationId xmlns:p14="http://schemas.microsoft.com/office/powerpoint/2010/main" val="355418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Key Performance Parameters (KPP)</a:t>
            </a:r>
          </a:p>
        </p:txBody>
      </p:sp>
      <p:sp>
        <p:nvSpPr>
          <p:cNvPr id="3" name="Content Placeholder 2"/>
          <p:cNvSpPr>
            <a:spLocks noGrp="1"/>
          </p:cNvSpPr>
          <p:nvPr>
            <p:ph idx="1"/>
          </p:nvPr>
        </p:nvSpPr>
        <p:spPr/>
        <p:txBody>
          <a:bodyPr/>
          <a:lstStyle/>
          <a:p>
            <a:r>
              <a:rPr lang="en-US" b="1" dirty="0"/>
              <a:t>LIUP2 KPPs:</a:t>
            </a:r>
            <a:endParaRPr lang="en-US" dirty="0"/>
          </a:p>
          <a:p>
            <a:pPr lvl="0"/>
            <a:r>
              <a:rPr lang="en-US" dirty="0"/>
              <a:t>All the hardware installed</a:t>
            </a:r>
          </a:p>
          <a:p>
            <a:pPr lvl="0"/>
            <a:r>
              <a:rPr lang="en-US" dirty="0"/>
              <a:t>Demonstration of 950 µs RF pulse width. </a:t>
            </a:r>
          </a:p>
          <a:p>
            <a:r>
              <a:rPr lang="en-US" dirty="0"/>
              <a:t>Demonstration of 200 µA average beam current . </a:t>
            </a:r>
          </a:p>
          <a:p>
            <a:endParaRPr lang="en-US" dirty="0"/>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16</a:t>
            </a:fld>
            <a:endParaRPr lang="en-US" dirty="0"/>
          </a:p>
        </p:txBody>
      </p:sp>
    </p:spTree>
    <p:extLst>
      <p:ext uri="{BB962C8B-B14F-4D97-AF65-F5344CB8AC3E}">
        <p14:creationId xmlns:p14="http://schemas.microsoft.com/office/powerpoint/2010/main" val="141228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Ultimate Performance Parameters (UPP)</a:t>
            </a:r>
          </a:p>
        </p:txBody>
      </p:sp>
      <p:sp>
        <p:nvSpPr>
          <p:cNvPr id="3" name="Content Placeholder 2"/>
          <p:cNvSpPr>
            <a:spLocks noGrp="1"/>
          </p:cNvSpPr>
          <p:nvPr>
            <p:ph idx="1"/>
          </p:nvPr>
        </p:nvSpPr>
        <p:spPr>
          <a:xfrm>
            <a:off x="342900" y="1797844"/>
            <a:ext cx="8458200" cy="4648200"/>
          </a:xfrm>
        </p:spPr>
        <p:txBody>
          <a:bodyPr/>
          <a:lstStyle/>
          <a:p>
            <a:pPr lvl="0"/>
            <a:r>
              <a:rPr lang="en-US" dirty="0"/>
              <a:t>Demonstration of 1100 µs RF pulse width.</a:t>
            </a:r>
          </a:p>
          <a:p>
            <a:r>
              <a:rPr lang="en-US" dirty="0"/>
              <a:t>Demonstration of 250 µA average beam current </a:t>
            </a:r>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336380" y="1310900"/>
            <a:ext cx="8229600" cy="5001306"/>
          </a:xfrm>
        </p:spPr>
        <p:txBody>
          <a:bodyPr>
            <a:normAutofit/>
          </a:bodyPr>
          <a:lstStyle/>
          <a:p>
            <a:r>
              <a:rPr lang="en-US" b="1" dirty="0"/>
              <a:t>The LIUP2 design is technically sound</a:t>
            </a:r>
          </a:p>
          <a:p>
            <a:pPr lvl="1"/>
            <a:r>
              <a:rPr lang="en-US" sz="1800" dirty="0"/>
              <a:t>Mod 5 has been tested at 1.1 ms for couple of weeks</a:t>
            </a:r>
          </a:p>
          <a:p>
            <a:pPr lvl="1"/>
            <a:r>
              <a:rPr lang="en-US" sz="1800" dirty="0"/>
              <a:t>Two prototype Quad PS has been working since 2019 in Mod 2</a:t>
            </a:r>
          </a:p>
          <a:p>
            <a:pPr lvl="1"/>
            <a:r>
              <a:rPr lang="en-US" sz="1800" dirty="0"/>
              <a:t>Harp, CM, BPM etc. will be like recent BLIP upgrade</a:t>
            </a:r>
          </a:p>
          <a:p>
            <a:pPr lvl="1"/>
            <a:r>
              <a:rPr lang="en-US" sz="1800" dirty="0"/>
              <a:t>Control system, Booster, AGS, RHIC</a:t>
            </a:r>
          </a:p>
          <a:p>
            <a:pPr lvl="1">
              <a:buNone/>
            </a:pPr>
            <a:endParaRPr lang="en-US" sz="1800" dirty="0"/>
          </a:p>
          <a:p>
            <a:r>
              <a:rPr lang="en-US" dirty="0"/>
              <a:t> Cost estimate and schedule  exists, including cost and schedule  contingency of 32 % and 18 months.</a:t>
            </a:r>
          </a:p>
          <a:p>
            <a:endParaRPr lang="en-US" dirty="0"/>
          </a:p>
          <a:p>
            <a:r>
              <a:rPr lang="en-US" dirty="0"/>
              <a:t>The project team is very experienced.  They know how to build things (Booster, RHIC, NSRL, SNS, EBIS, </a:t>
            </a:r>
            <a:r>
              <a:rPr lang="en-US" dirty="0" err="1"/>
              <a:t>eLens</a:t>
            </a:r>
            <a:r>
              <a:rPr lang="en-US" dirty="0"/>
              <a:t>…)</a:t>
            </a:r>
          </a:p>
          <a:p>
            <a:endParaRPr lang="en-US" dirty="0"/>
          </a:p>
          <a:p>
            <a:r>
              <a:rPr lang="en-US" dirty="0">
                <a:latin typeface="Times New Roman" pitchFamily="18" charset="0"/>
                <a:ea typeface="Tahoma" pitchFamily="34" charset="0"/>
                <a:cs typeface="Times New Roman" pitchFamily="18" charset="0"/>
              </a:rPr>
              <a:t>Project is “Shovel Ready” </a:t>
            </a:r>
          </a:p>
          <a:p>
            <a:endParaRPr lang="en-US" dirty="0"/>
          </a:p>
          <a:p>
            <a:endParaRPr lang="en-US" dirty="0"/>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18</a:t>
            </a:fld>
            <a:endParaRPr lang="en-US" dirty="0"/>
          </a:p>
        </p:txBody>
      </p:sp>
    </p:spTree>
    <p:extLst>
      <p:ext uri="{BB962C8B-B14F-4D97-AF65-F5344CB8AC3E}">
        <p14:creationId xmlns:p14="http://schemas.microsoft.com/office/powerpoint/2010/main" val="4011459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Slide Header</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r>
              <a:rPr lang="en-US" dirty="0"/>
              <a:t>Body Text</a:t>
            </a:r>
          </a:p>
          <a:p>
            <a:pPr marL="342900" lvl="1" indent="0"/>
            <a:r>
              <a:rPr lang="en-US" dirty="0"/>
              <a:t> Bullet Tier 1</a:t>
            </a:r>
          </a:p>
          <a:p>
            <a:pPr marL="685800" lvl="2" indent="0"/>
            <a:r>
              <a:rPr lang="en-US" dirty="0"/>
              <a:t> Bullet Tier 2</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19</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Outline</a:t>
            </a:r>
          </a:p>
        </p:txBody>
      </p:sp>
      <p:sp>
        <p:nvSpPr>
          <p:cNvPr id="3" name="Content Placeholder 2"/>
          <p:cNvSpPr>
            <a:spLocks noGrp="1"/>
          </p:cNvSpPr>
          <p:nvPr>
            <p:ph idx="1"/>
          </p:nvPr>
        </p:nvSpPr>
        <p:spPr>
          <a:xfrm>
            <a:off x="485775" y="1563989"/>
            <a:ext cx="8229600" cy="4989211"/>
          </a:xfrm>
        </p:spPr>
        <p:txBody>
          <a:bodyPr>
            <a:normAutofit/>
          </a:bodyPr>
          <a:lstStyle/>
          <a:p>
            <a:r>
              <a:rPr lang="en-US" dirty="0"/>
              <a:t>Safety</a:t>
            </a:r>
          </a:p>
          <a:p>
            <a:r>
              <a:rPr lang="en-US" dirty="0"/>
              <a:t>LIUP2 Accelerator Improvement Project (AIP)</a:t>
            </a:r>
          </a:p>
          <a:p>
            <a:pPr lvl="1"/>
            <a:r>
              <a:rPr lang="en-US" dirty="0"/>
              <a:t>Project Management Responsibilities</a:t>
            </a:r>
          </a:p>
          <a:p>
            <a:pPr lvl="1"/>
            <a:r>
              <a:rPr lang="en-US" dirty="0"/>
              <a:t>Project organization chart</a:t>
            </a:r>
          </a:p>
          <a:p>
            <a:pPr lvl="1"/>
            <a:r>
              <a:rPr lang="en-US" dirty="0"/>
              <a:t>Cost/Funding/Scope</a:t>
            </a:r>
          </a:p>
          <a:p>
            <a:pPr lvl="1"/>
            <a:r>
              <a:rPr lang="en-US" dirty="0"/>
              <a:t>Contingency</a:t>
            </a:r>
          </a:p>
          <a:p>
            <a:pPr lvl="1"/>
            <a:r>
              <a:rPr lang="en-US" dirty="0"/>
              <a:t>Risk</a:t>
            </a:r>
          </a:p>
          <a:p>
            <a:pPr lvl="1"/>
            <a:r>
              <a:rPr lang="en-US" dirty="0"/>
              <a:t>Schedule and Milestones</a:t>
            </a:r>
          </a:p>
          <a:p>
            <a:pPr lvl="1"/>
            <a:r>
              <a:rPr lang="en-US" dirty="0"/>
              <a:t>Key Performance Parameters (KPPs) and Ultimate Performance Parameters (UPPs)</a:t>
            </a:r>
          </a:p>
          <a:p>
            <a:r>
              <a:rPr lang="en-US" dirty="0"/>
              <a:t>Summary</a:t>
            </a:r>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58E396-EC3B-7D4F-99B9-327F5C4C2F2A}" type="slidenum">
              <a:rPr lang="en-US" smtClean="0"/>
              <a:pPr/>
              <a:t>2</a:t>
            </a:fld>
            <a:endParaRPr lang="en-US" dirty="0"/>
          </a:p>
        </p:txBody>
      </p:sp>
    </p:spTree>
    <p:extLst>
      <p:ext uri="{BB962C8B-B14F-4D97-AF65-F5344CB8AC3E}">
        <p14:creationId xmlns:p14="http://schemas.microsoft.com/office/powerpoint/2010/main" val="186959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20</a:t>
            </a:fld>
            <a:endParaRPr lang="en-US" sz="750" dirty="0"/>
          </a:p>
        </p:txBody>
      </p:sp>
    </p:spTree>
    <p:extLst>
      <p:ext uri="{BB962C8B-B14F-4D97-AF65-F5344CB8AC3E}">
        <p14:creationId xmlns:p14="http://schemas.microsoft.com/office/powerpoint/2010/main" val="168954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21</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Section Break</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Subtitle</a:t>
            </a:r>
          </a:p>
        </p:txBody>
      </p:sp>
    </p:spTree>
    <p:extLst>
      <p:ext uri="{BB962C8B-B14F-4D97-AF65-F5344CB8AC3E}">
        <p14:creationId xmlns:p14="http://schemas.microsoft.com/office/powerpoint/2010/main" val="12157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Safety</a:t>
            </a:r>
          </a:p>
        </p:txBody>
      </p:sp>
      <p:sp>
        <p:nvSpPr>
          <p:cNvPr id="3" name="Content Placeholder 2"/>
          <p:cNvSpPr>
            <a:spLocks noGrp="1"/>
          </p:cNvSpPr>
          <p:nvPr>
            <p:ph idx="1"/>
          </p:nvPr>
        </p:nvSpPr>
        <p:spPr>
          <a:xfrm>
            <a:off x="238881" y="1503663"/>
            <a:ext cx="8666238" cy="4989211"/>
          </a:xfrm>
        </p:spPr>
        <p:txBody>
          <a:bodyPr>
            <a:noAutofit/>
          </a:bodyPr>
          <a:lstStyle/>
          <a:p>
            <a:r>
              <a:rPr lang="en-US" dirty="0"/>
              <a:t>The Lab makes safety a top priority; strong emphasis on working safely.  Safety will not be compromised on this project.</a:t>
            </a:r>
          </a:p>
          <a:p>
            <a:endParaRPr lang="en-US" dirty="0"/>
          </a:p>
          <a:p>
            <a:r>
              <a:rPr lang="en-US" dirty="0"/>
              <a:t>Environmental, Safety, Security, Health and Quality (ESSHQ) Division of the Collider-Accelerator Department (C-AD) is very experienced and very helpful.  They work along our side in the field in helping with work planning, process reviews, procedure writing, etc.  We have all become sensitive to what is required to work safely, are accustomed to the processes and receive the appropriate training.  </a:t>
            </a:r>
          </a:p>
          <a:p>
            <a:endParaRPr lang="en-US" dirty="0"/>
          </a:p>
          <a:p>
            <a:r>
              <a:rPr lang="en-US" dirty="0"/>
              <a:t>We have a high confidence that this project will be done safely.</a:t>
            </a:r>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3</a:t>
            </a:fld>
            <a:endParaRPr lang="en-US" dirty="0"/>
          </a:p>
        </p:txBody>
      </p:sp>
    </p:spTree>
    <p:extLst>
      <p:ext uri="{BB962C8B-B14F-4D97-AF65-F5344CB8AC3E}">
        <p14:creationId xmlns:p14="http://schemas.microsoft.com/office/powerpoint/2010/main" val="78006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Project Management Responsibilities</a:t>
            </a:r>
          </a:p>
        </p:txBody>
      </p:sp>
      <p:sp>
        <p:nvSpPr>
          <p:cNvPr id="3" name="Content Placeholder 2"/>
          <p:cNvSpPr>
            <a:spLocks noGrp="1"/>
          </p:cNvSpPr>
          <p:nvPr>
            <p:ph idx="1"/>
          </p:nvPr>
        </p:nvSpPr>
        <p:spPr/>
        <p:txBody>
          <a:bodyPr>
            <a:normAutofit lnSpcReduction="10000"/>
          </a:bodyPr>
          <a:lstStyle/>
          <a:p>
            <a:r>
              <a:rPr lang="en-US" dirty="0"/>
              <a:t>Within DOE</a:t>
            </a:r>
            <a:r>
              <a:rPr lang="ja-JP" altLang="en-US" dirty="0">
                <a:latin typeface="Arial"/>
              </a:rPr>
              <a:t>’</a:t>
            </a:r>
            <a:r>
              <a:rPr lang="en-US" dirty="0"/>
              <a:t>s Office of Science (SC), the Office of Isotope Program (IP) has overall responsibility for the LIUP2 Accelerator Improvement Project (AIP). </a:t>
            </a:r>
          </a:p>
          <a:p>
            <a:r>
              <a:rPr lang="en-US" dirty="0"/>
              <a:t>Arne </a:t>
            </a:r>
            <a:r>
              <a:rPr lang="en-US" dirty="0" err="1"/>
              <a:t>Freyberger</a:t>
            </a:r>
            <a:r>
              <a:rPr lang="en-US" dirty="0"/>
              <a:t> serves as the LIUP2 Point of Contact for IP, and reports to </a:t>
            </a:r>
            <a:r>
              <a:rPr lang="en-US" dirty="0" err="1"/>
              <a:t>Jehanne</a:t>
            </a:r>
            <a:r>
              <a:rPr lang="en-US" dirty="0"/>
              <a:t> </a:t>
            </a:r>
            <a:r>
              <a:rPr lang="en-US" dirty="0" err="1"/>
              <a:t>Gillo</a:t>
            </a:r>
            <a:r>
              <a:rPr lang="en-US" dirty="0"/>
              <a:t> (Director of  Office of Isotope Program). </a:t>
            </a:r>
          </a:p>
          <a:p>
            <a:r>
              <a:rPr lang="en-US" dirty="0"/>
              <a:t>Funding for this project will be directed through BNL</a:t>
            </a:r>
            <a:r>
              <a:rPr lang="ja-JP" altLang="en-US" dirty="0">
                <a:latin typeface="Arial"/>
              </a:rPr>
              <a:t>’</a:t>
            </a:r>
            <a:r>
              <a:rPr lang="en-US" dirty="0"/>
              <a:t>s Collider-Accelerator Department (C-AD). Fiscal and management responsibility for the fabrication of LIUP2 will reside with the  C-AD’s AIP Manager Michiko Minty.  </a:t>
            </a:r>
          </a:p>
          <a:p>
            <a:r>
              <a:rPr lang="en-US" dirty="0"/>
              <a:t>The Chairman for the Collider-Accelerator Department, Wolfram Fischer, has appointed Deepak Raparia as the LIUp2 Contractor Project Manager(CPM). </a:t>
            </a:r>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4</a:t>
            </a:fld>
            <a:endParaRPr lang="en-US" dirty="0"/>
          </a:p>
        </p:txBody>
      </p:sp>
    </p:spTree>
    <p:extLst>
      <p:ext uri="{BB962C8B-B14F-4D97-AF65-F5344CB8AC3E}">
        <p14:creationId xmlns:p14="http://schemas.microsoft.com/office/powerpoint/2010/main" val="261129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899509"/>
          </a:xfrm>
        </p:spPr>
        <p:txBody>
          <a:bodyPr>
            <a:normAutofit fontScale="90000"/>
          </a:bodyPr>
          <a:lstStyle/>
          <a:p>
            <a:pPr algn="l"/>
            <a:br>
              <a:rPr lang="en-US" sz="3000" dirty="0">
                <a:latin typeface="Arial"/>
                <a:cs typeface="Arial"/>
              </a:rPr>
            </a:br>
            <a:br>
              <a:rPr lang="en-US" sz="3000" dirty="0">
                <a:latin typeface="Arial"/>
                <a:cs typeface="Arial"/>
              </a:rPr>
            </a:br>
            <a:r>
              <a:rPr lang="en-US" sz="3000" dirty="0">
                <a:latin typeface="Arial"/>
                <a:cs typeface="Arial"/>
              </a:rPr>
              <a:t>LIUP2 Organization Chart</a:t>
            </a:r>
            <a:br>
              <a:rPr lang="en-US" sz="3000" dirty="0">
                <a:latin typeface="Arial"/>
                <a:cs typeface="Arial"/>
              </a:rPr>
            </a:br>
            <a:endParaRPr lang="en-US" sz="3000" dirty="0">
              <a:latin typeface="Arial"/>
              <a:cs typeface="Arial"/>
            </a:endParaRPr>
          </a:p>
        </p:txBody>
      </p:sp>
      <p:sp>
        <p:nvSpPr>
          <p:cNvPr id="6" name="Slide Number Placeholder 5"/>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5</a:t>
            </a:fld>
            <a:endParaRPr lang="en-US"/>
          </a:p>
        </p:txBody>
      </p:sp>
      <p:pic>
        <p:nvPicPr>
          <p:cNvPr id="5" name="Content Placeholder 4">
            <a:extLst>
              <a:ext uri="{FF2B5EF4-FFF2-40B4-BE49-F238E27FC236}">
                <a16:creationId xmlns:a16="http://schemas.microsoft.com/office/drawing/2014/main" id="{0A264A25-5A18-F388-19A5-B2E09B4D3C6C}"/>
              </a:ext>
            </a:extLst>
          </p:cNvPr>
          <p:cNvPicPr>
            <a:picLocks noGrp="1" noChangeAspect="1"/>
          </p:cNvPicPr>
          <p:nvPr>
            <p:ph idx="1"/>
          </p:nvPr>
        </p:nvPicPr>
        <p:blipFill>
          <a:blip r:embed="rId2"/>
          <a:stretch>
            <a:fillRect/>
          </a:stretch>
        </p:blipFill>
        <p:spPr>
          <a:xfrm>
            <a:off x="993913" y="899508"/>
            <a:ext cx="7583557" cy="5709487"/>
          </a:xfrm>
          <a:prstGeom prst="rect">
            <a:avLst/>
          </a:prstGeom>
        </p:spPr>
      </p:pic>
    </p:spTree>
    <p:extLst>
      <p:ext uri="{BB962C8B-B14F-4D97-AF65-F5344CB8AC3E}">
        <p14:creationId xmlns:p14="http://schemas.microsoft.com/office/powerpoint/2010/main" val="139877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E80D33CA-8DAD-9FD2-4FFC-1C03420C9D41}"/>
              </a:ext>
            </a:extLst>
          </p:cNvPr>
          <p:cNvPicPr>
            <a:picLocks noGrp="1" noChangeAspect="1"/>
          </p:cNvPicPr>
          <p:nvPr>
            <p:ph idx="1"/>
          </p:nvPr>
        </p:nvPicPr>
        <p:blipFill>
          <a:blip r:embed="rId2"/>
          <a:stretch>
            <a:fillRect/>
          </a:stretch>
        </p:blipFill>
        <p:spPr>
          <a:xfrm>
            <a:off x="353883" y="1143674"/>
            <a:ext cx="8774626" cy="5269899"/>
          </a:xfrm>
          <a:prstGeom prst="rect">
            <a:avLst/>
          </a:prstGeom>
        </p:spPr>
      </p:pic>
      <p:sp>
        <p:nvSpPr>
          <p:cNvPr id="2" name="Title 1"/>
          <p:cNvSpPr>
            <a:spLocks noGrp="1"/>
          </p:cNvSpPr>
          <p:nvPr>
            <p:ph type="title"/>
          </p:nvPr>
        </p:nvSpPr>
        <p:spPr>
          <a:xfrm>
            <a:off x="588145" y="-5678"/>
            <a:ext cx="8229600" cy="735969"/>
          </a:xfrm>
        </p:spPr>
        <p:txBody>
          <a:bodyPr>
            <a:normAutofit fontScale="90000"/>
          </a:bodyPr>
          <a:lstStyle/>
          <a:p>
            <a:r>
              <a:rPr lang="en-US" dirty="0"/>
              <a:t>Subsystem responsibility in C-AD Org Chart. </a:t>
            </a:r>
          </a:p>
        </p:txBody>
      </p:sp>
      <p:sp>
        <p:nvSpPr>
          <p:cNvPr id="5" name="Slide Number Placeholder 4"/>
          <p:cNvSpPr>
            <a:spLocks noGrp="1"/>
          </p:cNvSpPr>
          <p:nvPr>
            <p:ph type="sldNum" sz="quarter" idx="4294967295"/>
          </p:nvPr>
        </p:nvSpPr>
        <p:spPr>
          <a:xfrm>
            <a:off x="6553200" y="6492875"/>
            <a:ext cx="2133600" cy="365125"/>
          </a:xfrm>
          <a:prstGeom prst="rect">
            <a:avLst/>
          </a:prstGeom>
        </p:spPr>
        <p:txBody>
          <a:bodyPr/>
          <a:lstStyle/>
          <a:p>
            <a:fld id="{1058E396-EC3B-7D4F-99B9-327F5C4C2F2A}" type="slidenum">
              <a:rPr lang="en-US" smtClean="0"/>
              <a:pPr/>
              <a:t>6</a:t>
            </a:fld>
            <a:endParaRPr lang="en-US"/>
          </a:p>
        </p:txBody>
      </p:sp>
      <p:sp>
        <p:nvSpPr>
          <p:cNvPr id="13" name="Oval 12"/>
          <p:cNvSpPr/>
          <p:nvPr/>
        </p:nvSpPr>
        <p:spPr>
          <a:xfrm>
            <a:off x="3588221" y="3051480"/>
            <a:ext cx="712694" cy="25773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937055" y="2739180"/>
            <a:ext cx="505267" cy="369332"/>
          </a:xfrm>
          <a:prstGeom prst="rect">
            <a:avLst/>
          </a:prstGeom>
        </p:spPr>
        <p:txBody>
          <a:bodyPr wrap="none">
            <a:spAutoFit/>
          </a:bodyPr>
          <a:lstStyle/>
          <a:p>
            <a:r>
              <a:rPr lang="en-US" dirty="0">
                <a:solidFill>
                  <a:srgbClr val="FF0000"/>
                </a:solidFill>
              </a:rPr>
              <a:t>4.7</a:t>
            </a:r>
          </a:p>
        </p:txBody>
      </p:sp>
      <p:sp>
        <p:nvSpPr>
          <p:cNvPr id="17" name="Oval 16"/>
          <p:cNvSpPr/>
          <p:nvPr/>
        </p:nvSpPr>
        <p:spPr>
          <a:xfrm>
            <a:off x="2160172" y="4999885"/>
            <a:ext cx="712694" cy="25773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170313" y="4643910"/>
            <a:ext cx="505267" cy="369332"/>
          </a:xfrm>
          <a:prstGeom prst="rect">
            <a:avLst/>
          </a:prstGeom>
        </p:spPr>
        <p:txBody>
          <a:bodyPr wrap="none">
            <a:spAutoFit/>
          </a:bodyPr>
          <a:lstStyle/>
          <a:p>
            <a:r>
              <a:rPr lang="en-US" dirty="0">
                <a:solidFill>
                  <a:srgbClr val="FF0000"/>
                </a:solidFill>
              </a:rPr>
              <a:t>1.6</a:t>
            </a:r>
          </a:p>
        </p:txBody>
      </p:sp>
      <p:sp>
        <p:nvSpPr>
          <p:cNvPr id="21" name="Oval 20"/>
          <p:cNvSpPr/>
          <p:nvPr/>
        </p:nvSpPr>
        <p:spPr>
          <a:xfrm>
            <a:off x="2544283" y="3061385"/>
            <a:ext cx="712694" cy="28357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687791" y="2657453"/>
            <a:ext cx="505267" cy="369332"/>
          </a:xfrm>
          <a:prstGeom prst="rect">
            <a:avLst/>
          </a:prstGeom>
        </p:spPr>
        <p:txBody>
          <a:bodyPr wrap="none">
            <a:spAutoFit/>
          </a:bodyPr>
          <a:lstStyle/>
          <a:p>
            <a:r>
              <a:rPr lang="en-US" dirty="0">
                <a:solidFill>
                  <a:srgbClr val="FF0000"/>
                </a:solidFill>
              </a:rPr>
              <a:t>1.8</a:t>
            </a:r>
          </a:p>
        </p:txBody>
      </p:sp>
      <p:sp>
        <p:nvSpPr>
          <p:cNvPr id="30" name="Oval 29"/>
          <p:cNvSpPr/>
          <p:nvPr/>
        </p:nvSpPr>
        <p:spPr>
          <a:xfrm>
            <a:off x="5550179" y="3056403"/>
            <a:ext cx="783772" cy="17145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691586" y="2685622"/>
            <a:ext cx="633507" cy="369332"/>
          </a:xfrm>
          <a:prstGeom prst="rect">
            <a:avLst/>
          </a:prstGeom>
        </p:spPr>
        <p:txBody>
          <a:bodyPr wrap="none">
            <a:spAutoFit/>
          </a:bodyPr>
          <a:lstStyle/>
          <a:p>
            <a:r>
              <a:rPr lang="en-US" dirty="0">
                <a:solidFill>
                  <a:srgbClr val="FF0000"/>
                </a:solidFill>
              </a:rPr>
              <a:t>0.45</a:t>
            </a:r>
          </a:p>
        </p:txBody>
      </p:sp>
      <p:sp>
        <p:nvSpPr>
          <p:cNvPr id="34" name="Oval 33"/>
          <p:cNvSpPr/>
          <p:nvPr/>
        </p:nvSpPr>
        <p:spPr>
          <a:xfrm>
            <a:off x="4970034" y="3013260"/>
            <a:ext cx="712694" cy="25773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91634" y="2316290"/>
            <a:ext cx="1229203" cy="369332"/>
          </a:xfrm>
          <a:prstGeom prst="rect">
            <a:avLst/>
          </a:prstGeom>
        </p:spPr>
        <p:txBody>
          <a:bodyPr wrap="square">
            <a:spAutoFit/>
          </a:bodyPr>
          <a:lstStyle/>
          <a:p>
            <a:r>
              <a:rPr lang="en-US" dirty="0">
                <a:solidFill>
                  <a:srgbClr val="FF0000"/>
                </a:solidFill>
              </a:rPr>
              <a:t>ESSH&amp;Q</a:t>
            </a:r>
          </a:p>
        </p:txBody>
      </p:sp>
      <p:sp>
        <p:nvSpPr>
          <p:cNvPr id="40" name="TextBox 39"/>
          <p:cNvSpPr txBox="1"/>
          <p:nvPr/>
        </p:nvSpPr>
        <p:spPr>
          <a:xfrm>
            <a:off x="6139713" y="571500"/>
            <a:ext cx="2826415" cy="923330"/>
          </a:xfrm>
          <a:prstGeom prst="rect">
            <a:avLst/>
          </a:prstGeom>
          <a:solidFill>
            <a:schemeClr val="bg1"/>
          </a:solidFill>
        </p:spPr>
        <p:txBody>
          <a:bodyPr wrap="none" rtlCol="0">
            <a:spAutoFit/>
          </a:bodyPr>
          <a:lstStyle/>
          <a:p>
            <a:r>
              <a:rPr lang="en-US" dirty="0">
                <a:solidFill>
                  <a:srgbClr val="FF0000"/>
                </a:solidFill>
              </a:rPr>
              <a:t>Large resource pool.</a:t>
            </a:r>
          </a:p>
          <a:p>
            <a:r>
              <a:rPr lang="en-US" dirty="0">
                <a:solidFill>
                  <a:srgbClr val="FF0000"/>
                </a:solidFill>
              </a:rPr>
              <a:t>Each task is supported by</a:t>
            </a:r>
          </a:p>
          <a:p>
            <a:r>
              <a:rPr lang="en-US" dirty="0">
                <a:solidFill>
                  <a:srgbClr val="FF0000"/>
                </a:solidFill>
              </a:rPr>
              <a:t>an established group.</a:t>
            </a:r>
          </a:p>
        </p:txBody>
      </p:sp>
      <p:sp>
        <p:nvSpPr>
          <p:cNvPr id="43" name="Rectangle 42">
            <a:extLst>
              <a:ext uri="{FF2B5EF4-FFF2-40B4-BE49-F238E27FC236}">
                <a16:creationId xmlns:a16="http://schemas.microsoft.com/office/drawing/2014/main" id="{00D480E7-61F8-D093-0DF0-50BDA46B4042}"/>
              </a:ext>
            </a:extLst>
          </p:cNvPr>
          <p:cNvSpPr/>
          <p:nvPr/>
        </p:nvSpPr>
        <p:spPr>
          <a:xfrm>
            <a:off x="5046379" y="2600787"/>
            <a:ext cx="505267" cy="369332"/>
          </a:xfrm>
          <a:prstGeom prst="rect">
            <a:avLst/>
          </a:prstGeom>
        </p:spPr>
        <p:txBody>
          <a:bodyPr wrap="none">
            <a:spAutoFit/>
          </a:bodyPr>
          <a:lstStyle/>
          <a:p>
            <a:r>
              <a:rPr lang="en-US" dirty="0">
                <a:solidFill>
                  <a:srgbClr val="FF0000"/>
                </a:solidFill>
              </a:rPr>
              <a:t>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052"/>
            <a:ext cx="8763000" cy="1143000"/>
          </a:xfrm>
        </p:spPr>
        <p:txBody>
          <a:bodyPr/>
          <a:lstStyle/>
          <a:p>
            <a:r>
              <a:rPr lang="en-US" dirty="0"/>
              <a:t> Work Breakdown Structure (WBS) and Cost Estimate</a:t>
            </a:r>
          </a:p>
        </p:txBody>
      </p:sp>
      <p:sp>
        <p:nvSpPr>
          <p:cNvPr id="6" name="Slide Number Placeholder 5"/>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7</a:t>
            </a:fld>
            <a:endParaRPr lang="en-US"/>
          </a:p>
        </p:txBody>
      </p:sp>
      <p:sp>
        <p:nvSpPr>
          <p:cNvPr id="3" name="AutoShape 2">
            <a:extLst>
              <a:ext uri="{FF2B5EF4-FFF2-40B4-BE49-F238E27FC236}">
                <a16:creationId xmlns:a16="http://schemas.microsoft.com/office/drawing/2014/main" id="{1BDE0036-8EAF-7999-3174-C74E420118F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20CEE7DE-8073-D30E-79B7-06D79A350C1B}"/>
              </a:ext>
            </a:extLst>
          </p:cNvPr>
          <p:cNvPicPr>
            <a:picLocks noChangeAspect="1"/>
          </p:cNvPicPr>
          <p:nvPr/>
        </p:nvPicPr>
        <p:blipFill>
          <a:blip r:embed="rId2"/>
          <a:stretch>
            <a:fillRect/>
          </a:stretch>
        </p:blipFill>
        <p:spPr>
          <a:xfrm>
            <a:off x="1612899" y="1461051"/>
            <a:ext cx="6752167" cy="52843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E99B-A73F-0B3F-C836-A89E732231A8}"/>
              </a:ext>
            </a:extLst>
          </p:cNvPr>
          <p:cNvSpPr>
            <a:spLocks noGrp="1"/>
          </p:cNvSpPr>
          <p:nvPr>
            <p:ph type="title"/>
          </p:nvPr>
        </p:nvSpPr>
        <p:spPr/>
        <p:txBody>
          <a:bodyPr/>
          <a:lstStyle/>
          <a:p>
            <a:r>
              <a:rPr lang="en-US" dirty="0"/>
              <a:t> Schedule Constraints </a:t>
            </a:r>
          </a:p>
        </p:txBody>
      </p:sp>
      <p:graphicFrame>
        <p:nvGraphicFramePr>
          <p:cNvPr id="5" name="Table 5">
            <a:extLst>
              <a:ext uri="{FF2B5EF4-FFF2-40B4-BE49-F238E27FC236}">
                <a16:creationId xmlns:a16="http://schemas.microsoft.com/office/drawing/2014/main" id="{293E8DEE-EFAD-83E4-CC4E-74F307C3C0E6}"/>
              </a:ext>
            </a:extLst>
          </p:cNvPr>
          <p:cNvGraphicFramePr>
            <a:graphicFrameLocks noGrp="1"/>
          </p:cNvGraphicFramePr>
          <p:nvPr>
            <p:ph idx="1"/>
            <p:extLst>
              <p:ext uri="{D42A27DB-BD31-4B8C-83A1-F6EECF244321}">
                <p14:modId xmlns:p14="http://schemas.microsoft.com/office/powerpoint/2010/main" val="872404527"/>
              </p:ext>
            </p:extLst>
          </p:nvPr>
        </p:nvGraphicFramePr>
        <p:xfrm>
          <a:off x="428625" y="1825625"/>
          <a:ext cx="8286744" cy="1244600"/>
        </p:xfrm>
        <a:graphic>
          <a:graphicData uri="http://schemas.openxmlformats.org/drawingml/2006/table">
            <a:tbl>
              <a:tblPr firstRow="1" bandRow="1">
                <a:tableStyleId>{5C22544A-7EE6-4342-B048-85BDC9FD1C3A}</a:tableStyleId>
              </a:tblPr>
              <a:tblGrid>
                <a:gridCol w="1035843">
                  <a:extLst>
                    <a:ext uri="{9D8B030D-6E8A-4147-A177-3AD203B41FA5}">
                      <a16:colId xmlns:a16="http://schemas.microsoft.com/office/drawing/2014/main" val="3433547884"/>
                    </a:ext>
                  </a:extLst>
                </a:gridCol>
                <a:gridCol w="1035843">
                  <a:extLst>
                    <a:ext uri="{9D8B030D-6E8A-4147-A177-3AD203B41FA5}">
                      <a16:colId xmlns:a16="http://schemas.microsoft.com/office/drawing/2014/main" val="2752276542"/>
                    </a:ext>
                  </a:extLst>
                </a:gridCol>
                <a:gridCol w="1035843">
                  <a:extLst>
                    <a:ext uri="{9D8B030D-6E8A-4147-A177-3AD203B41FA5}">
                      <a16:colId xmlns:a16="http://schemas.microsoft.com/office/drawing/2014/main" val="443647060"/>
                    </a:ext>
                  </a:extLst>
                </a:gridCol>
                <a:gridCol w="1035843">
                  <a:extLst>
                    <a:ext uri="{9D8B030D-6E8A-4147-A177-3AD203B41FA5}">
                      <a16:colId xmlns:a16="http://schemas.microsoft.com/office/drawing/2014/main" val="957280493"/>
                    </a:ext>
                  </a:extLst>
                </a:gridCol>
                <a:gridCol w="1035843">
                  <a:extLst>
                    <a:ext uri="{9D8B030D-6E8A-4147-A177-3AD203B41FA5}">
                      <a16:colId xmlns:a16="http://schemas.microsoft.com/office/drawing/2014/main" val="2202675747"/>
                    </a:ext>
                  </a:extLst>
                </a:gridCol>
                <a:gridCol w="1035843">
                  <a:extLst>
                    <a:ext uri="{9D8B030D-6E8A-4147-A177-3AD203B41FA5}">
                      <a16:colId xmlns:a16="http://schemas.microsoft.com/office/drawing/2014/main" val="2184674616"/>
                    </a:ext>
                  </a:extLst>
                </a:gridCol>
                <a:gridCol w="1035843">
                  <a:extLst>
                    <a:ext uri="{9D8B030D-6E8A-4147-A177-3AD203B41FA5}">
                      <a16:colId xmlns:a16="http://schemas.microsoft.com/office/drawing/2014/main" val="440220199"/>
                    </a:ext>
                  </a:extLst>
                </a:gridCol>
                <a:gridCol w="1035843">
                  <a:extLst>
                    <a:ext uri="{9D8B030D-6E8A-4147-A177-3AD203B41FA5}">
                      <a16:colId xmlns:a16="http://schemas.microsoft.com/office/drawing/2014/main" val="2207833983"/>
                    </a:ext>
                  </a:extLst>
                </a:gridCol>
              </a:tblGrid>
              <a:tr h="370840">
                <a:tc>
                  <a:txBody>
                    <a:bodyPr/>
                    <a:lstStyle/>
                    <a:p>
                      <a:endParaRPr lang="en-US" dirty="0"/>
                    </a:p>
                  </a:txBody>
                  <a:tcPr/>
                </a:tc>
                <a:tc>
                  <a:txBody>
                    <a:bodyPr/>
                    <a:lstStyle/>
                    <a:p>
                      <a:r>
                        <a:rPr lang="en-US" dirty="0"/>
                        <a:t>2023</a:t>
                      </a:r>
                    </a:p>
                  </a:txBody>
                  <a:tcPr/>
                </a:tc>
                <a:tc>
                  <a:txBody>
                    <a:bodyPr/>
                    <a:lstStyle/>
                    <a:p>
                      <a:r>
                        <a:rPr lang="en-US" dirty="0"/>
                        <a:t>2024</a:t>
                      </a:r>
                    </a:p>
                  </a:txBody>
                  <a:tcPr/>
                </a:tc>
                <a:tc>
                  <a:txBody>
                    <a:bodyPr/>
                    <a:lstStyle/>
                    <a:p>
                      <a:r>
                        <a:rPr lang="en-US" dirty="0"/>
                        <a:t>2025</a:t>
                      </a:r>
                    </a:p>
                  </a:txBody>
                  <a:tcPr/>
                </a:tc>
                <a:tc>
                  <a:txBody>
                    <a:bodyPr/>
                    <a:lstStyle/>
                    <a:p>
                      <a:r>
                        <a:rPr lang="en-US" dirty="0"/>
                        <a:t>2026</a:t>
                      </a:r>
                    </a:p>
                  </a:txBody>
                  <a:tcPr/>
                </a:tc>
                <a:tc>
                  <a:txBody>
                    <a:bodyPr/>
                    <a:lstStyle/>
                    <a:p>
                      <a:r>
                        <a:rPr lang="en-US" dirty="0"/>
                        <a:t>2027</a:t>
                      </a:r>
                    </a:p>
                  </a:txBody>
                  <a:tcPr/>
                </a:tc>
                <a:tc>
                  <a:txBody>
                    <a:bodyPr/>
                    <a:lstStyle/>
                    <a:p>
                      <a:r>
                        <a:rPr lang="en-US" dirty="0"/>
                        <a:t>2028</a:t>
                      </a:r>
                    </a:p>
                  </a:txBody>
                  <a:tcPr/>
                </a:tc>
                <a:tc>
                  <a:txBody>
                    <a:bodyPr/>
                    <a:lstStyle/>
                    <a:p>
                      <a:r>
                        <a:rPr lang="en-US" dirty="0"/>
                        <a:t>2029</a:t>
                      </a:r>
                    </a:p>
                  </a:txBody>
                  <a:tcPr/>
                </a:tc>
                <a:extLst>
                  <a:ext uri="{0D108BD9-81ED-4DB2-BD59-A6C34878D82A}">
                    <a16:rowId xmlns:a16="http://schemas.microsoft.com/office/drawing/2014/main" val="323679347"/>
                  </a:ext>
                </a:extLst>
              </a:tr>
              <a:tr h="370840">
                <a:tc>
                  <a:txBody>
                    <a:bodyPr/>
                    <a:lstStyle/>
                    <a:p>
                      <a:r>
                        <a:rPr lang="en-US" dirty="0"/>
                        <a:t>Beam Operation</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13935122"/>
                  </a:ext>
                </a:extLst>
              </a:tr>
              <a:tr h="370840">
                <a:tc>
                  <a:txBody>
                    <a:bodyPr/>
                    <a:lstStyle/>
                    <a:p>
                      <a:r>
                        <a:rPr lang="en-US" dirty="0"/>
                        <a:t>Outage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13299498"/>
                  </a:ext>
                </a:extLst>
              </a:tr>
            </a:tbl>
          </a:graphicData>
        </a:graphic>
      </p:graphicFrame>
      <p:sp>
        <p:nvSpPr>
          <p:cNvPr id="4" name="Slide Number Placeholder 3">
            <a:extLst>
              <a:ext uri="{FF2B5EF4-FFF2-40B4-BE49-F238E27FC236}">
                <a16:creationId xmlns:a16="http://schemas.microsoft.com/office/drawing/2014/main" id="{AD4A923A-D288-897A-DA06-69743F2DF632}"/>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
        <p:nvSpPr>
          <p:cNvPr id="6" name="Rectangle 5">
            <a:extLst>
              <a:ext uri="{FF2B5EF4-FFF2-40B4-BE49-F238E27FC236}">
                <a16:creationId xmlns:a16="http://schemas.microsoft.com/office/drawing/2014/main" id="{912374D8-76E4-5DCD-F923-C733E290A2AA}"/>
              </a:ext>
            </a:extLst>
          </p:cNvPr>
          <p:cNvSpPr/>
          <p:nvPr/>
        </p:nvSpPr>
        <p:spPr>
          <a:xfrm>
            <a:off x="1521619" y="2328863"/>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D6313D2-5500-E847-FFBA-A86D9A9EEBE0}"/>
              </a:ext>
            </a:extLst>
          </p:cNvPr>
          <p:cNvSpPr/>
          <p:nvPr/>
        </p:nvSpPr>
        <p:spPr>
          <a:xfrm>
            <a:off x="1978819" y="2774156"/>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921343-C655-A122-F550-33DBA3D15FD8}"/>
              </a:ext>
            </a:extLst>
          </p:cNvPr>
          <p:cNvSpPr/>
          <p:nvPr/>
        </p:nvSpPr>
        <p:spPr>
          <a:xfrm>
            <a:off x="2538413" y="2331245"/>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7B6B08-7489-8B46-54F7-92DE1E9CC2AF}"/>
              </a:ext>
            </a:extLst>
          </p:cNvPr>
          <p:cNvSpPr/>
          <p:nvPr/>
        </p:nvSpPr>
        <p:spPr>
          <a:xfrm>
            <a:off x="3555207" y="2355056"/>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A47EB6-71F6-C628-67CC-882BE2488CD5}"/>
              </a:ext>
            </a:extLst>
          </p:cNvPr>
          <p:cNvSpPr/>
          <p:nvPr/>
        </p:nvSpPr>
        <p:spPr>
          <a:xfrm>
            <a:off x="4610097" y="2355056"/>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EF762F-0554-A511-C78D-B8C2540928B0}"/>
              </a:ext>
            </a:extLst>
          </p:cNvPr>
          <p:cNvSpPr/>
          <p:nvPr/>
        </p:nvSpPr>
        <p:spPr>
          <a:xfrm>
            <a:off x="5649509" y="2355056"/>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F02FAD-30DF-CFAD-0300-3D2379D89F29}"/>
              </a:ext>
            </a:extLst>
          </p:cNvPr>
          <p:cNvSpPr/>
          <p:nvPr/>
        </p:nvSpPr>
        <p:spPr>
          <a:xfrm>
            <a:off x="6644868" y="2355055"/>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871301-CFFB-92F7-E3BD-C939223CA22B}"/>
              </a:ext>
            </a:extLst>
          </p:cNvPr>
          <p:cNvSpPr/>
          <p:nvPr/>
        </p:nvSpPr>
        <p:spPr>
          <a:xfrm>
            <a:off x="7699758" y="2328862"/>
            <a:ext cx="45720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892A77-CF97-3689-88CA-E6086F6A1AB4}"/>
              </a:ext>
            </a:extLst>
          </p:cNvPr>
          <p:cNvSpPr/>
          <p:nvPr/>
        </p:nvSpPr>
        <p:spPr>
          <a:xfrm>
            <a:off x="3048001" y="2774553"/>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5DAC3D-E082-849A-FEEB-05954E1FC3F1}"/>
              </a:ext>
            </a:extLst>
          </p:cNvPr>
          <p:cNvSpPr/>
          <p:nvPr/>
        </p:nvSpPr>
        <p:spPr>
          <a:xfrm>
            <a:off x="4036219" y="2774553"/>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425CF47-C957-20C1-37D2-4D972744ED65}"/>
              </a:ext>
            </a:extLst>
          </p:cNvPr>
          <p:cNvSpPr/>
          <p:nvPr/>
        </p:nvSpPr>
        <p:spPr>
          <a:xfrm>
            <a:off x="5093491" y="2774553"/>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294843-74BE-6296-CA5B-23BE628C6AB3}"/>
              </a:ext>
            </a:extLst>
          </p:cNvPr>
          <p:cNvSpPr/>
          <p:nvPr/>
        </p:nvSpPr>
        <p:spPr>
          <a:xfrm>
            <a:off x="6150771" y="2774155"/>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BF2CF4-4921-C678-46DF-E168AF235A83}"/>
              </a:ext>
            </a:extLst>
          </p:cNvPr>
          <p:cNvSpPr/>
          <p:nvPr/>
        </p:nvSpPr>
        <p:spPr>
          <a:xfrm>
            <a:off x="7165181" y="2774155"/>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394B693-EC25-991A-56D8-FB5BCE109624}"/>
              </a:ext>
            </a:extLst>
          </p:cNvPr>
          <p:cNvSpPr/>
          <p:nvPr/>
        </p:nvSpPr>
        <p:spPr>
          <a:xfrm>
            <a:off x="8179591" y="2774552"/>
            <a:ext cx="507206" cy="1857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1ACEBEA4-8FA1-7125-4CF5-EC9F571CA370}"/>
              </a:ext>
            </a:extLst>
          </p:cNvPr>
          <p:cNvSpPr/>
          <p:nvPr/>
        </p:nvSpPr>
        <p:spPr>
          <a:xfrm>
            <a:off x="2275284" y="2328862"/>
            <a:ext cx="146447" cy="159544"/>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941A260A-F406-1008-3AFE-BAFF0DD62A9E}"/>
              </a:ext>
            </a:extLst>
          </p:cNvPr>
          <p:cNvSpPr/>
          <p:nvPr/>
        </p:nvSpPr>
        <p:spPr>
          <a:xfrm>
            <a:off x="6873468" y="2762248"/>
            <a:ext cx="146447" cy="159544"/>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4A3CD5A8-123D-BB6F-1195-D1BAD01296AB}"/>
              </a:ext>
            </a:extLst>
          </p:cNvPr>
          <p:cNvSpPr/>
          <p:nvPr/>
        </p:nvSpPr>
        <p:spPr>
          <a:xfrm>
            <a:off x="8317786" y="2787251"/>
            <a:ext cx="146447" cy="159544"/>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954EA9B-097C-30D0-B873-CB100E20F359}"/>
              </a:ext>
            </a:extLst>
          </p:cNvPr>
          <p:cNvSpPr txBox="1"/>
          <p:nvPr/>
        </p:nvSpPr>
        <p:spPr>
          <a:xfrm>
            <a:off x="1864372" y="3189286"/>
            <a:ext cx="736099" cy="369332"/>
          </a:xfrm>
          <a:prstGeom prst="rect">
            <a:avLst/>
          </a:prstGeom>
          <a:noFill/>
        </p:spPr>
        <p:txBody>
          <a:bodyPr wrap="none" rtlCol="0">
            <a:spAutoFit/>
          </a:bodyPr>
          <a:lstStyle/>
          <a:p>
            <a:r>
              <a:rPr lang="en-US" dirty="0"/>
              <a:t>Start </a:t>
            </a:r>
          </a:p>
        </p:txBody>
      </p:sp>
      <p:sp>
        <p:nvSpPr>
          <p:cNvPr id="24" name="TextBox 23">
            <a:extLst>
              <a:ext uri="{FF2B5EF4-FFF2-40B4-BE49-F238E27FC236}">
                <a16:creationId xmlns:a16="http://schemas.microsoft.com/office/drawing/2014/main" id="{75138855-529B-DCA5-517B-9218E57D26BB}"/>
              </a:ext>
            </a:extLst>
          </p:cNvPr>
          <p:cNvSpPr txBox="1"/>
          <p:nvPr/>
        </p:nvSpPr>
        <p:spPr>
          <a:xfrm>
            <a:off x="6282263" y="3107015"/>
            <a:ext cx="1390124" cy="369332"/>
          </a:xfrm>
          <a:prstGeom prst="rect">
            <a:avLst/>
          </a:prstGeom>
          <a:noFill/>
        </p:spPr>
        <p:txBody>
          <a:bodyPr wrap="none" rtlCol="0">
            <a:spAutoFit/>
          </a:bodyPr>
          <a:lstStyle/>
          <a:p>
            <a:r>
              <a:rPr lang="en-US" dirty="0"/>
              <a:t>Early Finish</a:t>
            </a:r>
          </a:p>
        </p:txBody>
      </p:sp>
      <p:sp>
        <p:nvSpPr>
          <p:cNvPr id="25" name="TextBox 24">
            <a:extLst>
              <a:ext uri="{FF2B5EF4-FFF2-40B4-BE49-F238E27FC236}">
                <a16:creationId xmlns:a16="http://schemas.microsoft.com/office/drawing/2014/main" id="{5034891F-2C32-DBD2-D1C3-677B61BDCF7C}"/>
              </a:ext>
            </a:extLst>
          </p:cNvPr>
          <p:cNvSpPr txBox="1"/>
          <p:nvPr/>
        </p:nvSpPr>
        <p:spPr>
          <a:xfrm>
            <a:off x="7807643" y="3094194"/>
            <a:ext cx="1313180" cy="369332"/>
          </a:xfrm>
          <a:prstGeom prst="rect">
            <a:avLst/>
          </a:prstGeom>
          <a:noFill/>
        </p:spPr>
        <p:txBody>
          <a:bodyPr wrap="none" rtlCol="0">
            <a:spAutoFit/>
          </a:bodyPr>
          <a:lstStyle/>
          <a:p>
            <a:r>
              <a:rPr lang="en-US" dirty="0"/>
              <a:t>Late Finish</a:t>
            </a:r>
          </a:p>
        </p:txBody>
      </p:sp>
      <p:sp>
        <p:nvSpPr>
          <p:cNvPr id="26" name="TextBox 25">
            <a:extLst>
              <a:ext uri="{FF2B5EF4-FFF2-40B4-BE49-F238E27FC236}">
                <a16:creationId xmlns:a16="http://schemas.microsoft.com/office/drawing/2014/main" id="{649B36CF-16E1-DBB6-A1A1-57F929B06543}"/>
              </a:ext>
            </a:extLst>
          </p:cNvPr>
          <p:cNvSpPr txBox="1"/>
          <p:nvPr/>
        </p:nvSpPr>
        <p:spPr>
          <a:xfrm>
            <a:off x="599492" y="3944297"/>
            <a:ext cx="7557466" cy="1200329"/>
          </a:xfrm>
          <a:prstGeom prst="rect">
            <a:avLst/>
          </a:prstGeom>
          <a:noFill/>
        </p:spPr>
        <p:txBody>
          <a:bodyPr wrap="square">
            <a:spAutoFit/>
          </a:bodyPr>
          <a:lstStyle/>
          <a:p>
            <a:pPr marL="342900" indent="-342900">
              <a:buFont typeface="Arial" panose="020B0604020202020204" pitchFamily="34" charset="0"/>
              <a:buChar char="•"/>
            </a:pPr>
            <a:r>
              <a:rPr lang="en-US" dirty="0"/>
              <a:t>Start date FY 2024</a:t>
            </a:r>
          </a:p>
          <a:p>
            <a:pPr marL="342900" indent="-342900">
              <a:buFont typeface="Arial" panose="020B0604020202020204" pitchFamily="34" charset="0"/>
              <a:buChar char="•"/>
            </a:pPr>
            <a:r>
              <a:rPr lang="en-US" dirty="0"/>
              <a:t>6 Months summer outage for early finish , 4.5 year</a:t>
            </a:r>
          </a:p>
          <a:p>
            <a:pPr marL="342900" indent="-342900">
              <a:buFont typeface="Arial" panose="020B0604020202020204" pitchFamily="34" charset="0"/>
              <a:buChar char="•"/>
            </a:pPr>
            <a:r>
              <a:rPr lang="en-US" dirty="0"/>
              <a:t> Late finish, 6 year</a:t>
            </a:r>
          </a:p>
          <a:p>
            <a:pPr marL="342900" indent="-342900">
              <a:buFont typeface="Arial" panose="020B0604020202020204" pitchFamily="34" charset="0"/>
              <a:buChar char="•"/>
            </a:pPr>
            <a:r>
              <a:rPr lang="en-US" dirty="0"/>
              <a:t>No dependency on other programs ,BLIP,  NSRL, RHIC</a:t>
            </a:r>
          </a:p>
        </p:txBody>
      </p:sp>
    </p:spTree>
    <p:extLst>
      <p:ext uri="{BB962C8B-B14F-4D97-AF65-F5344CB8AC3E}">
        <p14:creationId xmlns:p14="http://schemas.microsoft.com/office/powerpoint/2010/main" val="137802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4" name="Slide Number Placeholder 3"/>
          <p:cNvSpPr>
            <a:spLocks noGrp="1"/>
          </p:cNvSpPr>
          <p:nvPr>
            <p:ph type="sldNum" sz="quarter" idx="10"/>
          </p:nvPr>
        </p:nvSpPr>
        <p:spPr bwMode="auto">
          <a:xfrm>
            <a:off x="4114800" y="6553200"/>
            <a:ext cx="914400" cy="3048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71A951-160B-447F-B791-E7AC4DBE7632}" type="slidenum">
              <a:rPr lang="en-US" smtClean="0"/>
              <a:pPr/>
              <a:t>9</a:t>
            </a:fld>
            <a:endParaRPr lang="en-US"/>
          </a:p>
        </p:txBody>
      </p:sp>
      <p:pic>
        <p:nvPicPr>
          <p:cNvPr id="3" name="Picture 2">
            <a:extLst>
              <a:ext uri="{FF2B5EF4-FFF2-40B4-BE49-F238E27FC236}">
                <a16:creationId xmlns:a16="http://schemas.microsoft.com/office/drawing/2014/main" id="{DC5C93A7-B14B-D2F4-7DD5-7C4370912214}"/>
              </a:ext>
            </a:extLst>
          </p:cNvPr>
          <p:cNvPicPr>
            <a:picLocks noChangeAspect="1"/>
          </p:cNvPicPr>
          <p:nvPr/>
        </p:nvPicPr>
        <p:blipFill>
          <a:blip r:embed="rId2"/>
          <a:stretch>
            <a:fillRect/>
          </a:stretch>
        </p:blipFill>
        <p:spPr>
          <a:xfrm>
            <a:off x="373290" y="1614459"/>
            <a:ext cx="8342085" cy="3804207"/>
          </a:xfrm>
          <a:prstGeom prst="rect">
            <a:avLst/>
          </a:prstGeom>
        </p:spPr>
      </p:pic>
    </p:spTree>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58A0D9-1E6C-0545-B056-4ABCB0C08B10}" vid="{C4DE843A-9E61-FF4B-A863-C9A32DA6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ECDA4FB42B774A9ACD36B968BC44E0" ma:contentTypeVersion="4" ma:contentTypeDescription="Create a new document." ma:contentTypeScope="" ma:versionID="6faabfdbb882aeb4af6efa112d10a728">
  <xsd:schema xmlns:xsd="http://www.w3.org/2001/XMLSchema" xmlns:xs="http://www.w3.org/2001/XMLSchema" xmlns:p="http://schemas.microsoft.com/office/2006/metadata/properties" xmlns:ns2="ec27e175-f524-4e9d-a445-5321456f3f33" xmlns:ns3="11378822-eb24-4592-8eb7-8f72ed701ff5" targetNamespace="http://schemas.microsoft.com/office/2006/metadata/properties" ma:root="true" ma:fieldsID="10795e240b6bcd1dc6c85c017bbbcdb6" ns2:_="" ns3:_="">
    <xsd:import namespace="ec27e175-f524-4e9d-a445-5321456f3f33"/>
    <xsd:import namespace="11378822-eb24-4592-8eb7-8f72ed701f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7e175-f524-4e9d-a445-5321456f3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78822-eb24-4592-8eb7-8f72ed701f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1378822-eb24-4592-8eb7-8f72ed701ff5">
      <UserInfo>
        <DisplayName>Davidson, Courtney</DisplayName>
        <AccountId>519</AccountId>
        <AccountType/>
      </UserInfo>
    </SharedWithUsers>
  </documentManagement>
</p:properties>
</file>

<file path=customXml/itemProps1.xml><?xml version="1.0" encoding="utf-8"?>
<ds:datastoreItem xmlns:ds="http://schemas.openxmlformats.org/officeDocument/2006/customXml" ds:itemID="{4E8DFCA6-05F2-4B98-A611-7CEC9452C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7e175-f524-4e9d-a445-5321456f3f33"/>
    <ds:schemaRef ds:uri="11378822-eb24-4592-8eb7-8f72ed701f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852B85-6906-4058-9EE8-A2B9EFB1CBF3}">
  <ds:schemaRefs>
    <ds:schemaRef ds:uri="http://schemas.microsoft.com/sharepoint/v3/contenttype/forms"/>
  </ds:schemaRefs>
</ds:datastoreItem>
</file>

<file path=customXml/itemProps3.xml><?xml version="1.0" encoding="utf-8"?>
<ds:datastoreItem xmlns:ds="http://schemas.openxmlformats.org/officeDocument/2006/customXml" ds:itemID="{687A184C-6CD4-49F1-ADF2-56A775E6AC19}">
  <ds:schemaRefs>
    <ds:schemaRef ds:uri="http://schemas.microsoft.com/office/2006/metadata/properties"/>
    <ds:schemaRef ds:uri="http://schemas.microsoft.com/office/infopath/2007/PartnerControls"/>
    <ds:schemaRef ds:uri="11378822-eb24-4592-8eb7-8f72ed701ff5"/>
  </ds:schemaRefs>
</ds:datastoreItem>
</file>

<file path=docProps/app.xml><?xml version="1.0" encoding="utf-8"?>
<Properties xmlns="http://schemas.openxmlformats.org/officeDocument/2006/extended-properties" xmlns:vt="http://schemas.openxmlformats.org/officeDocument/2006/docPropsVTypes">
  <Template>BNL</Template>
  <TotalTime>9450</TotalTime>
  <Words>973</Words>
  <Application>Microsoft Macintosh PowerPoint</Application>
  <PresentationFormat>On-screen Show (4:3)</PresentationFormat>
  <Paragraphs>126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BNL</vt:lpstr>
      <vt:lpstr>Project Managemnet</vt:lpstr>
      <vt:lpstr> Outline</vt:lpstr>
      <vt:lpstr> Safety</vt:lpstr>
      <vt:lpstr> Project Management Responsibilities</vt:lpstr>
      <vt:lpstr>  LIUP2 Organization Chart </vt:lpstr>
      <vt:lpstr>Subsystem responsibility in C-AD Org Chart. </vt:lpstr>
      <vt:lpstr> Work Breakdown Structure (WBS) and Cost Estimate</vt:lpstr>
      <vt:lpstr> Schedule Constraints </vt:lpstr>
      <vt:lpstr>Schedule</vt:lpstr>
      <vt:lpstr>Criteria for Risk Identification and Assessment</vt:lpstr>
      <vt:lpstr> Risk and Mitigation</vt:lpstr>
      <vt:lpstr>Risk and Mitigation</vt:lpstr>
      <vt:lpstr>Reportable Milestones</vt:lpstr>
      <vt:lpstr>Critical Path</vt:lpstr>
      <vt:lpstr>Critical Path (cont.)</vt:lpstr>
      <vt:lpstr> Key Performance Parameters (KPP)</vt:lpstr>
      <vt:lpstr> Ultimate Performance Parameters (UPP)</vt:lpstr>
      <vt:lpstr>Summary</vt:lpstr>
      <vt:lpstr>Slide Header</vt:lpstr>
      <vt:lpstr>PowerPoint Presentation</vt:lpstr>
      <vt:lpstr>Section Break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Raparia, Deepak</dc:creator>
  <cp:keywords/>
  <dc:description/>
  <cp:lastModifiedBy>Raparia, Deepak</cp:lastModifiedBy>
  <cp:revision>15</cp:revision>
  <dcterms:created xsi:type="dcterms:W3CDTF">2022-08-09T16:59:55Z</dcterms:created>
  <dcterms:modified xsi:type="dcterms:W3CDTF">2022-09-12T19:13:16Z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0x0101001FECDA4FB42B774A9ACD36B968BC44E0</vt:lpwstr>
  </property>
  <property fmtid="{D5CDD505-2E9C-101B-9397-08002B2CF9AE}" pid="3" name="SharedWithUsers">
    <vt:lpwstr>504;#Fliller, Raymond;#15;#DiFilippo, Lynanne</vt:lpwstr>
  </property>
</Properties>
</file>