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56" r:id="rId5"/>
    <p:sldId id="257" r:id="rId6"/>
    <p:sldId id="259" r:id="rId7"/>
    <p:sldId id="264" r:id="rId8"/>
    <p:sldId id="267" r:id="rId9"/>
    <p:sldId id="260" r:id="rId10"/>
    <p:sldId id="266" r:id="rId11"/>
    <p:sldId id="265" r:id="rId12"/>
    <p:sldId id="268" r:id="rId13"/>
    <p:sldId id="269" r:id="rId14"/>
    <p:sldId id="273" r:id="rId15"/>
    <p:sldId id="262" r:id="rId16"/>
    <p:sldId id="270" r:id="rId17"/>
    <p:sldId id="271" r:id="rId18"/>
    <p:sldId id="274"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7"/>
    <p:restoredTop sz="96327" autoAdjust="0"/>
  </p:normalViewPr>
  <p:slideViewPr>
    <p:cSldViewPr snapToGrid="0" snapToObjects="1">
      <p:cViewPr varScale="1">
        <p:scale>
          <a:sx n="123" d="100"/>
          <a:sy n="123" d="100"/>
        </p:scale>
        <p:origin x="20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9/12/22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dirty="0"/>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609882" y="5773230"/>
            <a:ext cx="7750969" cy="746185"/>
          </a:xfrm>
        </p:spPr>
        <p:txBody>
          <a:bodyPr>
            <a:normAutofit/>
          </a:bodyPr>
          <a:lstStyle>
            <a:lvl1pPr marL="0" indent="0" algn="l">
              <a:buNone/>
              <a:defRPr sz="1800">
                <a:solidFill>
                  <a:srgbClr val="FFFF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LIUP2 Director Review</a:t>
            </a:r>
          </a:p>
          <a:p>
            <a:r>
              <a:rPr lang="en-US" dirty="0"/>
              <a:t>12-14 September 2022</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sz="3600" dirty="0"/>
              <a:t>Project Management Support</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solidFill>
                  <a:srgbClr val="FF0000"/>
                </a:solidFill>
              </a:rPr>
              <a:t>12-16 September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609881" y="4280465"/>
            <a:ext cx="7750969" cy="1259607"/>
          </a:xfrm>
        </p:spPr>
        <p:txBody>
          <a:bodyPr/>
          <a:lstStyle/>
          <a:p>
            <a:r>
              <a:rPr lang="en-US" dirty="0"/>
              <a:t>Peter Caravousanos</a:t>
            </a:r>
          </a:p>
          <a:p>
            <a:r>
              <a:rPr lang="en-US" dirty="0">
                <a:solidFill>
                  <a:srgbClr val="FFFF00"/>
                </a:solidFill>
              </a:rPr>
              <a:t>LIUP2 Director Review </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lstStyle/>
          <a:p>
            <a:r>
              <a:rPr lang="en-US" dirty="0"/>
              <a:t>Resources: </a:t>
            </a:r>
            <a:r>
              <a:rPr lang="en-US" sz="3200" dirty="0"/>
              <a:t>Labor FTE by WBS / FY</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10</a:t>
            </a:fld>
            <a:endParaRPr lang="en-US" sz="750" dirty="0"/>
          </a:p>
        </p:txBody>
      </p:sp>
      <p:pic>
        <p:nvPicPr>
          <p:cNvPr id="5" name="Picture 4">
            <a:extLst>
              <a:ext uri="{FF2B5EF4-FFF2-40B4-BE49-F238E27FC236}">
                <a16:creationId xmlns:a16="http://schemas.microsoft.com/office/drawing/2014/main" id="{84BEC35D-96CC-026D-A33C-525997C4D11A}"/>
              </a:ext>
            </a:extLst>
          </p:cNvPr>
          <p:cNvPicPr>
            <a:picLocks noChangeAspect="1"/>
          </p:cNvPicPr>
          <p:nvPr/>
        </p:nvPicPr>
        <p:blipFill>
          <a:blip r:embed="rId2"/>
          <a:stretch>
            <a:fillRect/>
          </a:stretch>
        </p:blipFill>
        <p:spPr>
          <a:xfrm>
            <a:off x="327660" y="1173480"/>
            <a:ext cx="6545580" cy="5143116"/>
          </a:xfrm>
          <a:prstGeom prst="rect">
            <a:avLst/>
          </a:prstGeom>
        </p:spPr>
      </p:pic>
    </p:spTree>
    <p:extLst>
      <p:ext uri="{BB962C8B-B14F-4D97-AF65-F5344CB8AC3E}">
        <p14:creationId xmlns:p14="http://schemas.microsoft.com/office/powerpoint/2010/main" val="183329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Resources: </a:t>
            </a:r>
            <a:r>
              <a:rPr lang="en-US" sz="3200" dirty="0"/>
              <a:t>Labor FTE by Resource / FY</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11</a:t>
            </a:fld>
            <a:endParaRPr lang="en-US" sz="750" dirty="0"/>
          </a:p>
        </p:txBody>
      </p:sp>
      <p:pic>
        <p:nvPicPr>
          <p:cNvPr id="6" name="Picture 5">
            <a:extLst>
              <a:ext uri="{FF2B5EF4-FFF2-40B4-BE49-F238E27FC236}">
                <a16:creationId xmlns:a16="http://schemas.microsoft.com/office/drawing/2014/main" id="{31E25436-C09C-916E-0462-EA098CBEABD9}"/>
              </a:ext>
            </a:extLst>
          </p:cNvPr>
          <p:cNvPicPr>
            <a:picLocks noChangeAspect="1"/>
          </p:cNvPicPr>
          <p:nvPr/>
        </p:nvPicPr>
        <p:blipFill>
          <a:blip r:embed="rId2"/>
          <a:stretch>
            <a:fillRect/>
          </a:stretch>
        </p:blipFill>
        <p:spPr>
          <a:xfrm>
            <a:off x="339091" y="1636011"/>
            <a:ext cx="7692390" cy="4247909"/>
          </a:xfrm>
          <a:prstGeom prst="rect">
            <a:avLst/>
          </a:prstGeom>
        </p:spPr>
      </p:pic>
    </p:spTree>
    <p:extLst>
      <p:ext uri="{BB962C8B-B14F-4D97-AF65-F5344CB8AC3E}">
        <p14:creationId xmlns:p14="http://schemas.microsoft.com/office/powerpoint/2010/main" val="76584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lstStyle/>
          <a:p>
            <a:r>
              <a:rPr lang="en-US" dirty="0"/>
              <a:t>Resources: Non-Labor</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12</a:t>
            </a:fld>
            <a:endParaRPr lang="en-US" sz="750" dirty="0"/>
          </a:p>
        </p:txBody>
      </p:sp>
      <p:sp>
        <p:nvSpPr>
          <p:cNvPr id="5" name="TextBox 4">
            <a:extLst>
              <a:ext uri="{FF2B5EF4-FFF2-40B4-BE49-F238E27FC236}">
                <a16:creationId xmlns:a16="http://schemas.microsoft.com/office/drawing/2014/main" id="{195FD787-6BA7-C650-DBC6-D72B1301A37C}"/>
              </a:ext>
            </a:extLst>
          </p:cNvPr>
          <p:cNvSpPr txBox="1"/>
          <p:nvPr/>
        </p:nvSpPr>
        <p:spPr>
          <a:xfrm>
            <a:off x="428625" y="1721528"/>
            <a:ext cx="8286750" cy="646331"/>
          </a:xfrm>
          <a:prstGeom prst="rect">
            <a:avLst/>
          </a:prstGeom>
          <a:noFill/>
        </p:spPr>
        <p:txBody>
          <a:bodyPr wrap="square" rtlCol="0">
            <a:spAutoFit/>
          </a:bodyPr>
          <a:lstStyle/>
          <a:p>
            <a:r>
              <a:rPr lang="en-US" dirty="0"/>
              <a:t>This procurement schedule shall be monitored, updated and proactively coordinated PPM to ensure Non-Labor deliveries as planned.</a:t>
            </a:r>
          </a:p>
        </p:txBody>
      </p:sp>
      <p:pic>
        <p:nvPicPr>
          <p:cNvPr id="6" name="Picture 5">
            <a:extLst>
              <a:ext uri="{FF2B5EF4-FFF2-40B4-BE49-F238E27FC236}">
                <a16:creationId xmlns:a16="http://schemas.microsoft.com/office/drawing/2014/main" id="{B37C6638-C3D5-1B92-D770-CC5CB19F9231}"/>
              </a:ext>
            </a:extLst>
          </p:cNvPr>
          <p:cNvPicPr>
            <a:picLocks noChangeAspect="1"/>
          </p:cNvPicPr>
          <p:nvPr/>
        </p:nvPicPr>
        <p:blipFill>
          <a:blip r:embed="rId2"/>
          <a:stretch>
            <a:fillRect/>
          </a:stretch>
        </p:blipFill>
        <p:spPr>
          <a:xfrm>
            <a:off x="501967" y="2367859"/>
            <a:ext cx="7210425" cy="3743325"/>
          </a:xfrm>
          <a:prstGeom prst="rect">
            <a:avLst/>
          </a:prstGeom>
        </p:spPr>
      </p:pic>
    </p:spTree>
    <p:extLst>
      <p:ext uri="{BB962C8B-B14F-4D97-AF65-F5344CB8AC3E}">
        <p14:creationId xmlns:p14="http://schemas.microsoft.com/office/powerpoint/2010/main" val="359684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Project Control and Reporting</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13</a:t>
            </a:fld>
            <a:endParaRPr lang="en-US" sz="750" dirty="0"/>
          </a:p>
        </p:txBody>
      </p:sp>
      <p:sp>
        <p:nvSpPr>
          <p:cNvPr id="4" name="TextBox 3">
            <a:extLst>
              <a:ext uri="{FF2B5EF4-FFF2-40B4-BE49-F238E27FC236}">
                <a16:creationId xmlns:a16="http://schemas.microsoft.com/office/drawing/2014/main" id="{C9AC66FC-82EB-DEC9-7ACA-FCA574AD7B11}"/>
              </a:ext>
            </a:extLst>
          </p:cNvPr>
          <p:cNvSpPr txBox="1"/>
          <p:nvPr/>
        </p:nvSpPr>
        <p:spPr>
          <a:xfrm>
            <a:off x="488633" y="1402031"/>
            <a:ext cx="8045768" cy="5170646"/>
          </a:xfrm>
          <a:prstGeom prst="rect">
            <a:avLst/>
          </a:prstGeom>
          <a:noFill/>
        </p:spPr>
        <p:txBody>
          <a:bodyPr wrap="square" rtlCol="0">
            <a:spAutoFit/>
          </a:bodyPr>
          <a:lstStyle/>
          <a:p>
            <a:r>
              <a:rPr lang="en-US" dirty="0"/>
              <a:t>The project may be monitored using any of the following Key Performance Indicators pursuant to a Tailored EVM approach:</a:t>
            </a:r>
          </a:p>
          <a:p>
            <a:endParaRPr lang="en-US" dirty="0"/>
          </a:p>
          <a:p>
            <a:pPr marL="285750" indent="-285750">
              <a:buFont typeface="Arial" panose="020B0604020202020204" pitchFamily="34" charset="0"/>
              <a:buChar char="•"/>
            </a:pPr>
            <a:r>
              <a:rPr lang="en-US" sz="2400" b="1" dirty="0"/>
              <a:t>Variance Analysis:</a:t>
            </a:r>
          </a:p>
          <a:p>
            <a:pPr marL="742950" lvl="1" indent="-285750">
              <a:buFont typeface="Arial" panose="020B0604020202020204" pitchFamily="34" charset="0"/>
              <a:buChar char="•"/>
            </a:pPr>
            <a:r>
              <a:rPr lang="en-US" b="1" dirty="0"/>
              <a:t>Cost Variance</a:t>
            </a:r>
            <a:r>
              <a:rPr lang="en-US" dirty="0"/>
              <a:t>: CV=EV-AC. Actuals costs shall be supplied from Business Operations on a monthly basis, pursuant to Actual time charged and actual commitments made through respective reporting period. </a:t>
            </a:r>
          </a:p>
          <a:p>
            <a:pPr marL="1200150" lvl="2" indent="-285750">
              <a:buFont typeface="Arial" panose="020B0604020202020204" pitchFamily="34" charset="0"/>
              <a:buChar char="•"/>
            </a:pPr>
            <a:r>
              <a:rPr lang="en-US" dirty="0"/>
              <a:t>CV represents the amount of budget deficit or surplus in a given time expressed as the difference between dollars earned and dollars spent.   </a:t>
            </a:r>
          </a:p>
          <a:p>
            <a:pPr marL="742950" lvl="1" indent="-285750">
              <a:buFont typeface="Arial" panose="020B0604020202020204" pitchFamily="34" charset="0"/>
              <a:buChar char="•"/>
            </a:pPr>
            <a:r>
              <a:rPr lang="en-US" b="1" dirty="0"/>
              <a:t>Schedule Variance</a:t>
            </a:r>
            <a:r>
              <a:rPr lang="en-US" dirty="0"/>
              <a:t>: SV=EV-PV.  Planned value is the amount of work planned to be complete through the reporting period.  </a:t>
            </a:r>
          </a:p>
          <a:p>
            <a:pPr marL="1200150" lvl="2" indent="-285750">
              <a:buFont typeface="Arial" panose="020B0604020202020204" pitchFamily="34" charset="0"/>
              <a:buChar char="•"/>
            </a:pPr>
            <a:r>
              <a:rPr lang="en-US" dirty="0"/>
              <a:t>SV represents the amount the project is ahead or behind the planned delivery date expressed in dollars earned and dollars planned.</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8955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Project Control and Reporting</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14</a:t>
            </a:fld>
            <a:endParaRPr lang="en-US" sz="750" dirty="0"/>
          </a:p>
        </p:txBody>
      </p:sp>
      <p:sp>
        <p:nvSpPr>
          <p:cNvPr id="4" name="TextBox 3">
            <a:extLst>
              <a:ext uri="{FF2B5EF4-FFF2-40B4-BE49-F238E27FC236}">
                <a16:creationId xmlns:a16="http://schemas.microsoft.com/office/drawing/2014/main" id="{C9AC66FC-82EB-DEC9-7ACA-FCA574AD7B11}"/>
              </a:ext>
            </a:extLst>
          </p:cNvPr>
          <p:cNvSpPr txBox="1"/>
          <p:nvPr/>
        </p:nvSpPr>
        <p:spPr>
          <a:xfrm>
            <a:off x="0" y="1556819"/>
            <a:ext cx="8715375" cy="4616648"/>
          </a:xfrm>
          <a:prstGeom prst="rect">
            <a:avLst/>
          </a:prstGeom>
          <a:noFill/>
        </p:spPr>
        <p:txBody>
          <a:bodyPr wrap="square" rtlCol="0">
            <a:spAutoFit/>
          </a:bodyPr>
          <a:lstStyle/>
          <a:p>
            <a:pPr marL="742950" lvl="1" indent="-285750">
              <a:buFont typeface="Arial" panose="020B0604020202020204" pitchFamily="34" charset="0"/>
              <a:buChar char="•"/>
            </a:pPr>
            <a:r>
              <a:rPr lang="en-US" sz="2400" b="1" dirty="0"/>
              <a:t>Performance Analysis KPI’s:</a:t>
            </a:r>
          </a:p>
          <a:p>
            <a:pPr marL="1200150" lvl="2" indent="-285750">
              <a:buFont typeface="Arial" panose="020B0604020202020204" pitchFamily="34" charset="0"/>
              <a:buChar char="•"/>
            </a:pPr>
            <a:r>
              <a:rPr lang="en-US" b="1" dirty="0"/>
              <a:t>Cost Performance Index</a:t>
            </a:r>
            <a:r>
              <a:rPr lang="en-US" dirty="0"/>
              <a:t>: CPI = EV/AC</a:t>
            </a:r>
          </a:p>
          <a:p>
            <a:pPr marL="1657350" lvl="3" indent="-285750">
              <a:buFont typeface="Arial" panose="020B0604020202020204" pitchFamily="34" charset="0"/>
              <a:buChar char="•"/>
            </a:pPr>
            <a:r>
              <a:rPr lang="en-US" dirty="0"/>
              <a:t>CPI represents the cost efficiency of budgeted resources expressed as a ratio between Earned value to Actual costs.  </a:t>
            </a:r>
          </a:p>
          <a:p>
            <a:pPr marL="1200150" lvl="2" indent="-285750">
              <a:buFont typeface="Arial" panose="020B0604020202020204" pitchFamily="34" charset="0"/>
              <a:buChar char="•"/>
            </a:pPr>
            <a:r>
              <a:rPr lang="en-US" b="1" dirty="0"/>
              <a:t>Schedule Performance Index: </a:t>
            </a:r>
            <a:r>
              <a:rPr lang="en-US" dirty="0"/>
              <a:t>SPI = EV/PV</a:t>
            </a:r>
          </a:p>
          <a:p>
            <a:pPr marL="1657350" lvl="3" indent="-285750">
              <a:buFont typeface="Arial" panose="020B0604020202020204" pitchFamily="34" charset="0"/>
              <a:buChar char="•"/>
            </a:pPr>
            <a:r>
              <a:rPr lang="en-US" dirty="0"/>
              <a:t>SPI represents schedule efficiency expressed as a ratio between Earned value to Planned value. </a:t>
            </a:r>
          </a:p>
          <a:p>
            <a:pPr marL="1200150" lvl="2" indent="-285750">
              <a:buFont typeface="Arial" panose="020B0604020202020204" pitchFamily="34" charset="0"/>
              <a:buChar char="•"/>
            </a:pPr>
            <a:r>
              <a:rPr lang="en-US" b="1" dirty="0"/>
              <a:t>Estimate at Completion</a:t>
            </a:r>
            <a:r>
              <a:rPr lang="en-US" dirty="0"/>
              <a:t>: EAC = AC - BAC - EV assuming CPI and SPI = 1.   If CPI and SPI will influence the planned work, EAC can be calculated as follows: EAC = AC+[(BAC-EV) / CPI x SPI)] .  Budget at Completion is the total budget including approved changes to the cost baseline (excluding contingency).   </a:t>
            </a:r>
          </a:p>
          <a:p>
            <a:pPr marL="1200150" lvl="2" indent="-285750">
              <a:buFont typeface="Arial" panose="020B0604020202020204" pitchFamily="34" charset="0"/>
              <a:buChar char="•"/>
            </a:pPr>
            <a:r>
              <a:rPr lang="en-US" b="1" dirty="0"/>
              <a:t>Variance at Completion: </a:t>
            </a:r>
            <a:r>
              <a:rPr lang="en-US" dirty="0"/>
              <a:t>VAC = BAC – EAC.  To the extent this value = a negative value (-) this indicates the amount Contingency Allocation or budget overage in terms dollars planned through that period.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601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Project Management Support</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normAutofit/>
          </a:bodyPr>
          <a:lstStyle/>
          <a:p>
            <a:r>
              <a:rPr lang="en-US" dirty="0"/>
              <a:t>Questions &amp; Answers…</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15</a:t>
            </a:fld>
            <a:endParaRPr lang="en-US" dirty="0"/>
          </a:p>
        </p:txBody>
      </p:sp>
    </p:spTree>
    <p:extLst>
      <p:ext uri="{BB962C8B-B14F-4D97-AF65-F5344CB8AC3E}">
        <p14:creationId xmlns:p14="http://schemas.microsoft.com/office/powerpoint/2010/main" val="2245978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16</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Section Break</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Subtitle</a:t>
            </a:r>
          </a:p>
        </p:txBody>
      </p:sp>
    </p:spTree>
    <p:extLst>
      <p:ext uri="{BB962C8B-B14F-4D97-AF65-F5344CB8AC3E}">
        <p14:creationId xmlns:p14="http://schemas.microsoft.com/office/powerpoint/2010/main" val="121570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Project Management Support</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normAutofit/>
          </a:bodyPr>
          <a:lstStyle/>
          <a:p>
            <a:r>
              <a:rPr lang="en-US" dirty="0"/>
              <a:t>Table of Contents:</a:t>
            </a:r>
          </a:p>
          <a:p>
            <a:pPr marL="342900" lvl="1" indent="0"/>
            <a:r>
              <a:rPr lang="en-US" dirty="0"/>
              <a:t> Overview</a:t>
            </a:r>
          </a:p>
          <a:p>
            <a:pPr marL="342900" lvl="1" indent="0"/>
            <a:r>
              <a:rPr lang="en-US" dirty="0"/>
              <a:t> Cost</a:t>
            </a:r>
          </a:p>
          <a:p>
            <a:pPr marL="342900" lvl="1" indent="0"/>
            <a:r>
              <a:rPr lang="en-US" dirty="0"/>
              <a:t> Schedule</a:t>
            </a:r>
          </a:p>
          <a:p>
            <a:pPr marL="342900" lvl="1" indent="0"/>
            <a:r>
              <a:rPr lang="en-US" dirty="0"/>
              <a:t> Resources</a:t>
            </a:r>
          </a:p>
          <a:p>
            <a:pPr marL="342900" lvl="1" indent="0"/>
            <a:r>
              <a:rPr lang="en-US" dirty="0"/>
              <a:t> Project Control and Reporting</a:t>
            </a:r>
          </a:p>
          <a:p>
            <a:pPr marL="342900" lvl="1" indent="0"/>
            <a:r>
              <a:rPr lang="en-US" dirty="0"/>
              <a:t> Q&amp;A</a:t>
            </a:r>
          </a:p>
          <a:p>
            <a:pPr marL="342900" lvl="1" indent="0">
              <a:buNone/>
            </a:pPr>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lstStyle/>
          <a:p>
            <a:r>
              <a:rPr lang="en-US" dirty="0"/>
              <a:t>Overview:</a:t>
            </a:r>
            <a:br>
              <a:rPr lang="en-US" dirty="0">
                <a:highlight>
                  <a:srgbClr val="FFFF00"/>
                </a:highlight>
              </a:rPr>
            </a:br>
            <a:endParaRPr lang="en-US" dirty="0">
              <a:highlight>
                <a:srgbClr val="FFFF00"/>
              </a:highlight>
            </a:endParaRP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2B1220FC-C699-6286-C75F-DEB51970F9D7}"/>
              </a:ext>
            </a:extLst>
          </p:cNvPr>
          <p:cNvSpPr txBox="1"/>
          <p:nvPr/>
        </p:nvSpPr>
        <p:spPr>
          <a:xfrm>
            <a:off x="428624" y="1133386"/>
            <a:ext cx="8191119" cy="4985980"/>
          </a:xfrm>
          <a:prstGeom prst="rect">
            <a:avLst/>
          </a:prstGeom>
          <a:noFill/>
        </p:spPr>
        <p:txBody>
          <a:bodyPr wrap="square" rtlCol="0">
            <a:spAutoFit/>
          </a:bodyPr>
          <a:lstStyle/>
          <a:p>
            <a:pPr marL="285750" indent="-285750">
              <a:buFont typeface="Arial" panose="020B0604020202020204" pitchFamily="34" charset="0"/>
              <a:buChar char="•"/>
            </a:pPr>
            <a:r>
              <a:rPr lang="en-US" dirty="0"/>
              <a:t>Project Management Support: </a:t>
            </a:r>
          </a:p>
          <a:p>
            <a:pPr marL="742950" lvl="1" indent="-285750">
              <a:buFont typeface="Arial" panose="020B0604020202020204" pitchFamily="34" charset="0"/>
              <a:buChar char="•"/>
            </a:pPr>
            <a:r>
              <a:rPr lang="en-US" sz="1400" dirty="0"/>
              <a:t>Providing support to the project team under the Director’s &amp; Project Manager’s leadership</a:t>
            </a:r>
          </a:p>
          <a:p>
            <a:pPr marL="742950" lvl="1" indent="-285750">
              <a:buFont typeface="Arial" panose="020B0604020202020204" pitchFamily="34" charset="0"/>
              <a:buChar char="•"/>
            </a:pPr>
            <a:r>
              <a:rPr lang="en-US" sz="1400" dirty="0"/>
              <a:t>Support Areas: Cost, Schedule, Resources, Planning &amp; Control</a:t>
            </a:r>
          </a:p>
          <a:p>
            <a:pPr marL="285750" indent="-285750">
              <a:buFont typeface="Arial" panose="020B0604020202020204" pitchFamily="34" charset="0"/>
              <a:buChar char="•"/>
            </a:pPr>
            <a:r>
              <a:rPr lang="en-US" dirty="0"/>
              <a:t>Project Organization:</a:t>
            </a:r>
          </a:p>
          <a:p>
            <a:pPr marL="742950" lvl="1" indent="-285750">
              <a:buFont typeface="Arial" panose="020B0604020202020204" pitchFamily="34" charset="0"/>
              <a:buChar char="•"/>
            </a:pPr>
            <a:r>
              <a:rPr lang="en-US" sz="1400" dirty="0"/>
              <a:t>Work Breakdown Structure – L2 Control Accounts: RF Systems, Quadrupole Power Supplies, Controls, &amp; Beam Instrumentation</a:t>
            </a:r>
          </a:p>
          <a:p>
            <a:pPr marL="742950" lvl="1" indent="-285750">
              <a:buFont typeface="Arial" panose="020B0604020202020204" pitchFamily="34" charset="0"/>
              <a:buChar char="•"/>
            </a:pPr>
            <a:r>
              <a:rPr lang="en-US" sz="1400" dirty="0"/>
              <a:t>P6 Cost &amp; Resource Loaded Time Phased Project Plan </a:t>
            </a:r>
          </a:p>
          <a:p>
            <a:pPr marL="742950" lvl="1" indent="-285750">
              <a:buFont typeface="Arial" panose="020B0604020202020204" pitchFamily="34" charset="0"/>
              <a:buChar char="•"/>
            </a:pPr>
            <a:r>
              <a:rPr lang="en-US" sz="1400" dirty="0"/>
              <a:t>Monthly P6 Status Updates &amp; KPI reporting / Tailored EVM  </a:t>
            </a:r>
          </a:p>
          <a:p>
            <a:pPr lvl="1"/>
            <a:endParaRPr lang="en-US" sz="1400" dirty="0"/>
          </a:p>
          <a:p>
            <a:pPr marL="285750" indent="-285750">
              <a:buFont typeface="Arial" panose="020B0604020202020204" pitchFamily="34" charset="0"/>
              <a:buChar char="•"/>
            </a:pPr>
            <a:r>
              <a:rPr lang="en-US" dirty="0"/>
              <a:t>Assumptions Summary:</a:t>
            </a:r>
          </a:p>
          <a:p>
            <a:pPr marL="742950" lvl="1" indent="-285750">
              <a:buFont typeface="Arial" panose="020B0604020202020204" pitchFamily="34" charset="0"/>
              <a:buChar char="•"/>
            </a:pPr>
            <a:r>
              <a:rPr lang="en-US" sz="1400" dirty="0"/>
              <a:t>Project Start, RHIC Shutdown and Operation cycles (6 mo. ea.) dictate the critical path, coupled with timely procurement, fabrication and delivery of the Quadrupole Power Supplies. Any delay in Critical Path activites can result in additional costs and schedule impacts.   </a:t>
            </a:r>
          </a:p>
          <a:p>
            <a:pPr marL="742950" lvl="1" indent="-285750">
              <a:buFont typeface="Arial" panose="020B0604020202020204" pitchFamily="34" charset="0"/>
              <a:buChar char="•"/>
            </a:pPr>
            <a:r>
              <a:rPr lang="en-US" sz="1400" dirty="0"/>
              <a:t>Risk /Uncertainty: ( To be discussed in detail during respective L2 technical presentations)</a:t>
            </a:r>
          </a:p>
          <a:p>
            <a:pPr marL="1200150" lvl="2" indent="-285750">
              <a:buFont typeface="Arial" panose="020B0604020202020204" pitchFamily="34" charset="0"/>
              <a:buChar char="•"/>
            </a:pPr>
            <a:r>
              <a:rPr lang="en-US" sz="1200" dirty="0"/>
              <a:t>L1 Risk  - Procurement of the Quadrupole Power Supplies in 2 Batches (Cost &amp; Schedule impacts)</a:t>
            </a:r>
          </a:p>
          <a:p>
            <a:pPr marL="1657350" lvl="3" indent="-285750">
              <a:buFont typeface="Arial" panose="020B0604020202020204" pitchFamily="34" charset="0"/>
              <a:buChar char="•"/>
            </a:pPr>
            <a:r>
              <a:rPr lang="en-US" sz="1200" dirty="0"/>
              <a:t>Mitigating Strategy: Early procurement &amp; early vendor engagement. </a:t>
            </a:r>
          </a:p>
          <a:p>
            <a:pPr marL="1200150" lvl="2" indent="-285750">
              <a:buFont typeface="Arial" panose="020B0604020202020204" pitchFamily="34" charset="0"/>
              <a:buChar char="•"/>
            </a:pPr>
            <a:r>
              <a:rPr lang="en-US" sz="1200" dirty="0"/>
              <a:t>L2 Risk – External constraints and effect on Shutdown durations (Cost Impact)</a:t>
            </a:r>
          </a:p>
          <a:p>
            <a:pPr marL="1657350" lvl="3" indent="-285750">
              <a:buFont typeface="Arial" panose="020B0604020202020204" pitchFamily="34" charset="0"/>
              <a:buChar char="•"/>
            </a:pPr>
            <a:r>
              <a:rPr lang="en-US" sz="1200" dirty="0"/>
              <a:t>Mitigating Strategies: Closely monitor / maintain control over RHIC/.NSRL Operation Schedules and manage, supply and supplement (as needed)  appropriate resources to accommodate ~75 Units per batch / shutdown period.</a:t>
            </a:r>
          </a:p>
          <a:p>
            <a:pPr marL="1200150" lvl="2" indent="-285750">
              <a:buFont typeface="Arial" panose="020B0604020202020204" pitchFamily="34" charset="0"/>
              <a:buChar char="•"/>
            </a:pPr>
            <a:r>
              <a:rPr lang="en-US" sz="1200" dirty="0"/>
              <a:t>L2 Risk – Unforeseen Conditions during installations (Cost &amp; Schedule impacts) </a:t>
            </a:r>
          </a:p>
          <a:p>
            <a:pPr marL="1657350" lvl="3" indent="-285750">
              <a:buFont typeface="Arial" panose="020B0604020202020204" pitchFamily="34" charset="0"/>
              <a:buChar char="•"/>
            </a:pPr>
            <a:r>
              <a:rPr lang="en-US" sz="1200" dirty="0"/>
              <a:t>Mitigation Strategy: Pre-Survey existing conditions and equipment to fullest extent possible.</a:t>
            </a:r>
          </a:p>
          <a:p>
            <a:pPr marL="1657350" lvl="3"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Cost:</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6" name="Picture 5">
            <a:extLst>
              <a:ext uri="{FF2B5EF4-FFF2-40B4-BE49-F238E27FC236}">
                <a16:creationId xmlns:a16="http://schemas.microsoft.com/office/drawing/2014/main" id="{6C28348E-233F-5F9A-1A27-79F7DDA5317A}"/>
              </a:ext>
            </a:extLst>
          </p:cNvPr>
          <p:cNvPicPr>
            <a:picLocks noChangeAspect="1"/>
          </p:cNvPicPr>
          <p:nvPr/>
        </p:nvPicPr>
        <p:blipFill>
          <a:blip r:embed="rId2"/>
          <a:stretch>
            <a:fillRect/>
          </a:stretch>
        </p:blipFill>
        <p:spPr>
          <a:xfrm>
            <a:off x="514350" y="1382077"/>
            <a:ext cx="6134100" cy="4810125"/>
          </a:xfrm>
          <a:prstGeom prst="rect">
            <a:avLst/>
          </a:prstGeom>
        </p:spPr>
      </p:pic>
    </p:spTree>
    <p:extLst>
      <p:ext uri="{BB962C8B-B14F-4D97-AF65-F5344CB8AC3E}">
        <p14:creationId xmlns:p14="http://schemas.microsoft.com/office/powerpoint/2010/main" val="308410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Cost: Distribution by FY</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pic>
        <p:nvPicPr>
          <p:cNvPr id="6" name="Picture 5">
            <a:extLst>
              <a:ext uri="{FF2B5EF4-FFF2-40B4-BE49-F238E27FC236}">
                <a16:creationId xmlns:a16="http://schemas.microsoft.com/office/drawing/2014/main" id="{BAC41BF0-2BF4-3D56-EC4A-E36B75F99F28}"/>
              </a:ext>
            </a:extLst>
          </p:cNvPr>
          <p:cNvPicPr>
            <a:picLocks noChangeAspect="1"/>
          </p:cNvPicPr>
          <p:nvPr/>
        </p:nvPicPr>
        <p:blipFill>
          <a:blip r:embed="rId2"/>
          <a:stretch>
            <a:fillRect/>
          </a:stretch>
        </p:blipFill>
        <p:spPr>
          <a:xfrm>
            <a:off x="518160" y="1622861"/>
            <a:ext cx="7692390" cy="2950092"/>
          </a:xfrm>
          <a:prstGeom prst="rect">
            <a:avLst/>
          </a:prstGeom>
        </p:spPr>
      </p:pic>
    </p:spTree>
    <p:extLst>
      <p:ext uri="{BB962C8B-B14F-4D97-AF65-F5344CB8AC3E}">
        <p14:creationId xmlns:p14="http://schemas.microsoft.com/office/powerpoint/2010/main" val="142785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fontScale="90000"/>
          </a:bodyPr>
          <a:lstStyle/>
          <a:p>
            <a:r>
              <a:rPr lang="en-US" dirty="0"/>
              <a:t>Cost: Funding, Obligation &amp; Cost Profile</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13" name="Picture 12">
            <a:extLst>
              <a:ext uri="{FF2B5EF4-FFF2-40B4-BE49-F238E27FC236}">
                <a16:creationId xmlns:a16="http://schemas.microsoft.com/office/drawing/2014/main" id="{AAC97C1D-5646-D059-0076-F64C366CE579}"/>
              </a:ext>
            </a:extLst>
          </p:cNvPr>
          <p:cNvPicPr>
            <a:picLocks noChangeAspect="1"/>
          </p:cNvPicPr>
          <p:nvPr/>
        </p:nvPicPr>
        <p:blipFill>
          <a:blip r:embed="rId2"/>
          <a:stretch>
            <a:fillRect/>
          </a:stretch>
        </p:blipFill>
        <p:spPr>
          <a:xfrm>
            <a:off x="571309" y="1211199"/>
            <a:ext cx="8391525" cy="4972050"/>
          </a:xfrm>
          <a:prstGeom prst="rect">
            <a:avLst/>
          </a:prstGeom>
        </p:spPr>
      </p:pic>
    </p:spTree>
    <p:extLst>
      <p:ext uri="{BB962C8B-B14F-4D97-AF65-F5344CB8AC3E}">
        <p14:creationId xmlns:p14="http://schemas.microsoft.com/office/powerpoint/2010/main" val="330414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Schedule: Summary</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4" name="TextBox 3">
            <a:extLst>
              <a:ext uri="{FF2B5EF4-FFF2-40B4-BE49-F238E27FC236}">
                <a16:creationId xmlns:a16="http://schemas.microsoft.com/office/drawing/2014/main" id="{C9AC66FC-82EB-DEC9-7ACA-FCA574AD7B11}"/>
              </a:ext>
            </a:extLst>
          </p:cNvPr>
          <p:cNvSpPr txBox="1"/>
          <p:nvPr/>
        </p:nvSpPr>
        <p:spPr>
          <a:xfrm>
            <a:off x="548640" y="1690689"/>
            <a:ext cx="8166735" cy="923330"/>
          </a:xfrm>
          <a:prstGeom prst="rect">
            <a:avLst/>
          </a:prstGeom>
          <a:noFill/>
        </p:spPr>
        <p:txBody>
          <a:bodyPr wrap="square" rtlCol="0">
            <a:spAutoFit/>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3550F2DA-C22A-FB55-9520-3FB8C8D56D69}"/>
              </a:ext>
            </a:extLst>
          </p:cNvPr>
          <p:cNvPicPr>
            <a:picLocks noChangeAspect="1"/>
          </p:cNvPicPr>
          <p:nvPr/>
        </p:nvPicPr>
        <p:blipFill>
          <a:blip r:embed="rId2"/>
          <a:stretch>
            <a:fillRect/>
          </a:stretch>
        </p:blipFill>
        <p:spPr>
          <a:xfrm>
            <a:off x="268224" y="1193746"/>
            <a:ext cx="8447151" cy="4671746"/>
          </a:xfrm>
          <a:prstGeom prst="rect">
            <a:avLst/>
          </a:prstGeom>
        </p:spPr>
      </p:pic>
    </p:spTree>
    <p:extLst>
      <p:ext uri="{BB962C8B-B14F-4D97-AF65-F5344CB8AC3E}">
        <p14:creationId xmlns:p14="http://schemas.microsoft.com/office/powerpoint/2010/main" val="249929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Schedule: Milestones</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
        <p:nvSpPr>
          <p:cNvPr id="4" name="TextBox 3">
            <a:extLst>
              <a:ext uri="{FF2B5EF4-FFF2-40B4-BE49-F238E27FC236}">
                <a16:creationId xmlns:a16="http://schemas.microsoft.com/office/drawing/2014/main" id="{C9AC66FC-82EB-DEC9-7ACA-FCA574AD7B11}"/>
              </a:ext>
            </a:extLst>
          </p:cNvPr>
          <p:cNvSpPr txBox="1"/>
          <p:nvPr/>
        </p:nvSpPr>
        <p:spPr>
          <a:xfrm>
            <a:off x="548640" y="1690689"/>
            <a:ext cx="8166735" cy="923330"/>
          </a:xfrm>
          <a:prstGeom prst="rect">
            <a:avLst/>
          </a:prstGeom>
          <a:noFill/>
        </p:spPr>
        <p:txBody>
          <a:bodyPr wrap="square" rtlCol="0">
            <a:spAutoFit/>
          </a:bodyPr>
          <a:lstStyle/>
          <a:p>
            <a:endParaRPr lang="en-US" dirty="0"/>
          </a:p>
          <a:p>
            <a:endParaRPr lang="en-US" dirty="0"/>
          </a:p>
          <a:p>
            <a:endParaRPr lang="en-US" dirty="0"/>
          </a:p>
        </p:txBody>
      </p:sp>
      <p:sp>
        <p:nvSpPr>
          <p:cNvPr id="7" name="TextBox 6">
            <a:extLst>
              <a:ext uri="{FF2B5EF4-FFF2-40B4-BE49-F238E27FC236}">
                <a16:creationId xmlns:a16="http://schemas.microsoft.com/office/drawing/2014/main" id="{E8C876C5-38EE-8939-A5B8-B3F4977571CC}"/>
              </a:ext>
            </a:extLst>
          </p:cNvPr>
          <p:cNvSpPr txBox="1"/>
          <p:nvPr/>
        </p:nvSpPr>
        <p:spPr>
          <a:xfrm>
            <a:off x="548640" y="3928070"/>
            <a:ext cx="7962384" cy="1477328"/>
          </a:xfrm>
          <a:prstGeom prst="rect">
            <a:avLst/>
          </a:prstGeom>
          <a:noFill/>
        </p:spPr>
        <p:txBody>
          <a:bodyPr wrap="square">
            <a:spAutoFit/>
          </a:bodyPr>
          <a:lstStyle/>
          <a:p>
            <a:pPr marL="285750" indent="-285750">
              <a:buFont typeface="Arial" panose="020B0604020202020204" pitchFamily="34" charset="0"/>
              <a:buChar char="•"/>
            </a:pPr>
            <a:r>
              <a:rPr lang="en-US" dirty="0"/>
              <a:t>Major Project Milestones have been embedded in order to track performance and progress at critical stages of value earned.</a:t>
            </a:r>
          </a:p>
          <a:p>
            <a:pPr marL="285750" indent="-285750">
              <a:buFont typeface="Arial" panose="020B0604020202020204" pitchFamily="34" charset="0"/>
              <a:buChar char="•"/>
            </a:pPr>
            <a:r>
              <a:rPr lang="en-US" dirty="0"/>
              <a:t>The additional activites and Milestones may be added in order to capture approved changes or to capture additional granularity to the plan as needed.</a:t>
            </a:r>
          </a:p>
        </p:txBody>
      </p:sp>
      <p:pic>
        <p:nvPicPr>
          <p:cNvPr id="8" name="Picture 7">
            <a:extLst>
              <a:ext uri="{FF2B5EF4-FFF2-40B4-BE49-F238E27FC236}">
                <a16:creationId xmlns:a16="http://schemas.microsoft.com/office/drawing/2014/main" id="{7D177420-ED8F-D2AE-CAA6-A3BAC76EF3A7}"/>
              </a:ext>
            </a:extLst>
          </p:cNvPr>
          <p:cNvPicPr>
            <a:picLocks noChangeAspect="1"/>
          </p:cNvPicPr>
          <p:nvPr/>
        </p:nvPicPr>
        <p:blipFill>
          <a:blip r:embed="rId2"/>
          <a:stretch>
            <a:fillRect/>
          </a:stretch>
        </p:blipFill>
        <p:spPr>
          <a:xfrm>
            <a:off x="490974" y="1579604"/>
            <a:ext cx="8020050" cy="1819275"/>
          </a:xfrm>
          <a:prstGeom prst="rect">
            <a:avLst/>
          </a:prstGeom>
        </p:spPr>
      </p:pic>
    </p:spTree>
    <p:extLst>
      <p:ext uri="{BB962C8B-B14F-4D97-AF65-F5344CB8AC3E}">
        <p14:creationId xmlns:p14="http://schemas.microsoft.com/office/powerpoint/2010/main" val="331787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normAutofit/>
          </a:bodyPr>
          <a:lstStyle/>
          <a:p>
            <a:r>
              <a:rPr lang="en-US" dirty="0"/>
              <a:t>Schedule: Critical Path</a:t>
            </a:r>
            <a:br>
              <a:rPr lang="en-US" dirty="0"/>
            </a:br>
            <a:endParaRPr lang="en-US" dirty="0"/>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
        <p:nvSpPr>
          <p:cNvPr id="4" name="TextBox 3">
            <a:extLst>
              <a:ext uri="{FF2B5EF4-FFF2-40B4-BE49-F238E27FC236}">
                <a16:creationId xmlns:a16="http://schemas.microsoft.com/office/drawing/2014/main" id="{C9AC66FC-82EB-DEC9-7ACA-FCA574AD7B11}"/>
              </a:ext>
            </a:extLst>
          </p:cNvPr>
          <p:cNvSpPr txBox="1"/>
          <p:nvPr/>
        </p:nvSpPr>
        <p:spPr>
          <a:xfrm>
            <a:off x="548640" y="1690689"/>
            <a:ext cx="8166735" cy="923330"/>
          </a:xfrm>
          <a:prstGeom prst="rect">
            <a:avLst/>
          </a:prstGeom>
          <a:noFill/>
        </p:spPr>
        <p:txBody>
          <a:bodyPr wrap="square" rtlCol="0">
            <a:spAutoFit/>
          </a:bodyPr>
          <a:lstStyle/>
          <a:p>
            <a:endParaRPr lang="en-US" dirty="0"/>
          </a:p>
          <a:p>
            <a:endParaRPr lang="en-US" dirty="0"/>
          </a:p>
          <a:p>
            <a:endParaRPr lang="en-US" dirty="0"/>
          </a:p>
        </p:txBody>
      </p:sp>
      <p:sp>
        <p:nvSpPr>
          <p:cNvPr id="7" name="TextBox 6">
            <a:extLst>
              <a:ext uri="{FF2B5EF4-FFF2-40B4-BE49-F238E27FC236}">
                <a16:creationId xmlns:a16="http://schemas.microsoft.com/office/drawing/2014/main" id="{2D920755-0669-3A56-7E3C-1C9DA26DEE69}"/>
              </a:ext>
            </a:extLst>
          </p:cNvPr>
          <p:cNvSpPr txBox="1"/>
          <p:nvPr/>
        </p:nvSpPr>
        <p:spPr>
          <a:xfrm>
            <a:off x="-121416" y="5333834"/>
            <a:ext cx="8674608" cy="1384995"/>
          </a:xfrm>
          <a:prstGeom prst="rect">
            <a:avLst/>
          </a:prstGeom>
          <a:noFill/>
        </p:spPr>
        <p:txBody>
          <a:bodyPr wrap="square">
            <a:spAutoFit/>
          </a:bodyPr>
          <a:lstStyle/>
          <a:p>
            <a:pPr marL="742950" lvl="1" indent="-285750">
              <a:buFont typeface="Arial" panose="020B0604020202020204" pitchFamily="34" charset="0"/>
              <a:buChar char="•"/>
            </a:pPr>
            <a:r>
              <a:rPr lang="en-US" sz="1400" dirty="0"/>
              <a:t>RHIC Shutdown and Operation cycles coupled w/ the Quadrupole PS Procurement /Fabrication activities, predominantly.  </a:t>
            </a:r>
          </a:p>
          <a:p>
            <a:pPr marL="742950" lvl="1" indent="-285750">
              <a:buFont typeface="Arial" panose="020B0604020202020204" pitchFamily="34" charset="0"/>
              <a:buChar char="•"/>
            </a:pPr>
            <a:r>
              <a:rPr lang="en-US" sz="1400" dirty="0"/>
              <a:t>Shutdown work activites are dependent on the Shutdown schedule duration of 6 months for on-site work activities, while maximizing the use of Operations time for non-field related project activities  (e.g.:  Survey, Design, Procurement, Pre-Fab, Preliminary Performance testing, etc.) to the fullest extent practical. </a:t>
            </a:r>
          </a:p>
        </p:txBody>
      </p:sp>
      <p:pic>
        <p:nvPicPr>
          <p:cNvPr id="6" name="Picture 5">
            <a:extLst>
              <a:ext uri="{FF2B5EF4-FFF2-40B4-BE49-F238E27FC236}">
                <a16:creationId xmlns:a16="http://schemas.microsoft.com/office/drawing/2014/main" id="{3C11F475-DFD5-6A8F-B872-3A2AABBB1716}"/>
              </a:ext>
            </a:extLst>
          </p:cNvPr>
          <p:cNvPicPr>
            <a:picLocks noChangeAspect="1"/>
          </p:cNvPicPr>
          <p:nvPr/>
        </p:nvPicPr>
        <p:blipFill>
          <a:blip r:embed="rId2"/>
          <a:stretch>
            <a:fillRect/>
          </a:stretch>
        </p:blipFill>
        <p:spPr>
          <a:xfrm>
            <a:off x="548639" y="1009952"/>
            <a:ext cx="8166735" cy="4323882"/>
          </a:xfrm>
          <a:prstGeom prst="rect">
            <a:avLst/>
          </a:prstGeom>
        </p:spPr>
      </p:pic>
    </p:spTree>
    <p:extLst>
      <p:ext uri="{BB962C8B-B14F-4D97-AF65-F5344CB8AC3E}">
        <p14:creationId xmlns:p14="http://schemas.microsoft.com/office/powerpoint/2010/main" val="136800981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58A0D9-1E6C-0545-B056-4ABCB0C08B10}" vid="{C4DE843A-9E61-FF4B-A863-C9A32DA6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378822-eb24-4592-8eb7-8f72ed701ff5">
      <UserInfo>
        <DisplayName>Davidson, Courtney</DisplayName>
        <AccountId>519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ECDA4FB42B774A9ACD36B968BC44E0" ma:contentTypeVersion="4" ma:contentTypeDescription="Create a new document." ma:contentTypeScope="" ma:versionID="6faabfdbb882aeb4af6efa112d10a728">
  <xsd:schema xmlns:xsd="http://www.w3.org/2001/XMLSchema" xmlns:xs="http://www.w3.org/2001/XMLSchema" xmlns:p="http://schemas.microsoft.com/office/2006/metadata/properties" xmlns:ns2="ec27e175-f524-4e9d-a445-5321456f3f33" xmlns:ns3="11378822-eb24-4592-8eb7-8f72ed701ff5" targetNamespace="http://schemas.microsoft.com/office/2006/metadata/properties" ma:root="true" ma:fieldsID="10795e240b6bcd1dc6c85c017bbbcdb6" ns2:_="" ns3:_="">
    <xsd:import namespace="ec27e175-f524-4e9d-a445-5321456f3f33"/>
    <xsd:import namespace="11378822-eb24-4592-8eb7-8f72ed701f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7e175-f524-4e9d-a445-5321456f3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78822-eb24-4592-8eb7-8f72ed701f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7A184C-6CD4-49F1-ADF2-56A775E6AC19}">
  <ds:schemaRefs>
    <ds:schemaRef ds:uri="http://schemas.microsoft.com/office/2006/metadata/properties"/>
    <ds:schemaRef ds:uri="http://schemas.microsoft.com/office/infopath/2007/PartnerControls"/>
    <ds:schemaRef ds:uri="11378822-eb24-4592-8eb7-8f72ed701ff5"/>
  </ds:schemaRefs>
</ds:datastoreItem>
</file>

<file path=customXml/itemProps2.xml><?xml version="1.0" encoding="utf-8"?>
<ds:datastoreItem xmlns:ds="http://schemas.openxmlformats.org/officeDocument/2006/customXml" ds:itemID="{85852B85-6906-4058-9EE8-A2B9EFB1CBF3}">
  <ds:schemaRefs>
    <ds:schemaRef ds:uri="http://schemas.microsoft.com/sharepoint/v3/contenttype/forms"/>
  </ds:schemaRefs>
</ds:datastoreItem>
</file>

<file path=customXml/itemProps3.xml><?xml version="1.0" encoding="utf-8"?>
<ds:datastoreItem xmlns:ds="http://schemas.openxmlformats.org/officeDocument/2006/customXml" ds:itemID="{4E8DFCA6-05F2-4B98-A611-7CEC9452C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7e175-f524-4e9d-a445-5321456f3f33"/>
    <ds:schemaRef ds:uri="11378822-eb24-4592-8eb7-8f72ed701f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BNL</Template>
  <TotalTime>2856</TotalTime>
  <Words>787</Words>
  <Application>Microsoft Macintosh PowerPoint</Application>
  <PresentationFormat>On-screen Show (4:3)</PresentationFormat>
  <Paragraphs>82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BNL</vt:lpstr>
      <vt:lpstr>Project Management Support</vt:lpstr>
      <vt:lpstr>Project Management Support</vt:lpstr>
      <vt:lpstr>Overview: </vt:lpstr>
      <vt:lpstr>Cost: </vt:lpstr>
      <vt:lpstr>Cost: Distribution by FY </vt:lpstr>
      <vt:lpstr>Cost: Funding, Obligation &amp; Cost Profile </vt:lpstr>
      <vt:lpstr>Schedule: Summary </vt:lpstr>
      <vt:lpstr>Schedule: Milestones </vt:lpstr>
      <vt:lpstr>Schedule: Critical Path </vt:lpstr>
      <vt:lpstr>Resources: Labor FTE by WBS / FY </vt:lpstr>
      <vt:lpstr>Resources: Labor FTE by Resource / FY</vt:lpstr>
      <vt:lpstr>Resources: Non-Labor </vt:lpstr>
      <vt:lpstr>Project Control and Reporting</vt:lpstr>
      <vt:lpstr>Project Control and Reporting</vt:lpstr>
      <vt:lpstr>Project Management Support</vt:lpstr>
      <vt:lpstr>Section Break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Raparia, Deepak</dc:creator>
  <cp:keywords/>
  <dc:description/>
  <cp:lastModifiedBy>Raparia, Deepak</cp:lastModifiedBy>
  <cp:revision>10</cp:revision>
  <dcterms:created xsi:type="dcterms:W3CDTF">2022-08-09T16:59:55Z</dcterms:created>
  <dcterms:modified xsi:type="dcterms:W3CDTF">2022-09-12T18:51:20Z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0x0101001FECDA4FB42B774A9ACD36B968BC44E0</vt:lpwstr>
  </property>
  <property fmtid="{D5CDD505-2E9C-101B-9397-08002B2CF9AE}" pid="3" name="SharedWithUsers">
    <vt:lpwstr>504;#Fliller, Raymond;#15;#DiFilippo, Lynanne</vt:lpwstr>
  </property>
</Properties>
</file>