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4"/>
    <p:sldMasterId id="2147483700" r:id="rId5"/>
  </p:sldMasterIdLst>
  <p:notesMasterIdLst>
    <p:notesMasterId r:id="rId42"/>
  </p:notesMasterIdLst>
  <p:sldIdLst>
    <p:sldId id="256" r:id="rId6"/>
    <p:sldId id="291" r:id="rId7"/>
    <p:sldId id="292" r:id="rId8"/>
    <p:sldId id="293" r:id="rId9"/>
    <p:sldId id="295" r:id="rId10"/>
    <p:sldId id="265" r:id="rId11"/>
    <p:sldId id="306" r:id="rId12"/>
    <p:sldId id="296" r:id="rId13"/>
    <p:sldId id="305" r:id="rId14"/>
    <p:sldId id="297" r:id="rId15"/>
    <p:sldId id="287" r:id="rId16"/>
    <p:sldId id="298" r:id="rId17"/>
    <p:sldId id="299" r:id="rId18"/>
    <p:sldId id="300" r:id="rId19"/>
    <p:sldId id="270" r:id="rId20"/>
    <p:sldId id="303" r:id="rId21"/>
    <p:sldId id="304" r:id="rId22"/>
    <p:sldId id="301" r:id="rId23"/>
    <p:sldId id="276" r:id="rId24"/>
    <p:sldId id="275" r:id="rId25"/>
    <p:sldId id="274" r:id="rId26"/>
    <p:sldId id="279" r:id="rId27"/>
    <p:sldId id="302" r:id="rId28"/>
    <p:sldId id="307" r:id="rId29"/>
    <p:sldId id="308" r:id="rId30"/>
    <p:sldId id="309" r:id="rId31"/>
    <p:sldId id="284" r:id="rId32"/>
    <p:sldId id="294" r:id="rId33"/>
    <p:sldId id="315" r:id="rId34"/>
    <p:sldId id="314" r:id="rId35"/>
    <p:sldId id="313" r:id="rId36"/>
    <p:sldId id="312" r:id="rId37"/>
    <p:sldId id="278" r:id="rId38"/>
    <p:sldId id="310" r:id="rId39"/>
    <p:sldId id="311" r:id="rId40"/>
    <p:sldId id="258"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18ADA2-143C-41ED-8FDC-A84A7DC6B6CB}" v="49" dt="2022-09-06T18:19:00.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20" autoAdjust="0"/>
    <p:restoredTop sz="94694"/>
  </p:normalViewPr>
  <p:slideViewPr>
    <p:cSldViewPr snapToGrid="0" snapToObjects="1">
      <p:cViewPr varScale="1">
        <p:scale>
          <a:sx n="197" d="100"/>
          <a:sy n="197" d="100"/>
        </p:scale>
        <p:origin x="8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9/8/22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smtClean="0"/>
              <a:pPr/>
              <a:t>9/8/22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3A556B-7C63-244D-9B7C-B0EA8042B330}" type="slidenum">
              <a:rPr lang="en-US" smtClean="0"/>
              <a:pPr/>
              <a:t>‹#›</a:t>
            </a:fld>
            <a:endParaRPr lang="en-US" sz="750"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38009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9/8/22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3984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9/8/22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3A556B-7C63-244D-9B7C-B0EA8042B330}" type="slidenum">
              <a:rPr lang="en-US" smtClean="0"/>
              <a:pPr/>
              <a:t>‹#›</a:t>
            </a:fld>
            <a:endParaRPr lang="en-US" sz="750" dirty="0"/>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842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609882" y="5773230"/>
            <a:ext cx="7750969" cy="746185"/>
          </a:xfrm>
        </p:spPr>
        <p:txBody>
          <a:bodyPr>
            <a:normAutofit/>
          </a:bodyPr>
          <a:lstStyle>
            <a:lvl1pPr marL="0" indent="0" algn="l">
              <a:buNone/>
              <a:defRPr sz="1800">
                <a:solidFill>
                  <a:srgbClr val="FFFF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LIUP2 Director Review</a:t>
            </a:r>
          </a:p>
          <a:p>
            <a:r>
              <a:rPr lang="en-US" dirty="0"/>
              <a:t>12-14 September 2022</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385294027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3720406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609882" y="5773230"/>
            <a:ext cx="7750969" cy="746185"/>
          </a:xfrm>
        </p:spPr>
        <p:txBody>
          <a:bodyPr>
            <a:normAutofit/>
          </a:bodyPr>
          <a:lstStyle>
            <a:lvl1pPr marL="0" indent="0" algn="l">
              <a:buNone/>
              <a:defRPr sz="1800">
                <a:solidFill>
                  <a:srgbClr val="FFFF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LIUP2 Director Review</a:t>
            </a:r>
          </a:p>
          <a:p>
            <a:r>
              <a:rPr lang="en-US" dirty="0"/>
              <a:t>12-14 September 2022</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533654638"/>
      </p:ext>
    </p:extLst>
  </p:cSld>
  <p:clrMapOvr>
    <a:masterClrMapping/>
  </p:clrMapOvr>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199770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3691078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41659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993594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51418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9/8/22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296183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84783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387150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5002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7518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351145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9/8/22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3A556B-7C63-244D-9B7C-B0EA8042B330}" type="slidenum">
              <a:rPr lang="en-US" smtClean="0"/>
              <a:pPr/>
              <a:t>‹#›</a:t>
            </a:fld>
            <a:endParaRPr lang="en-US" sz="750"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16943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9/8/22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419285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9/8/22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397788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9/8/22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818289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9/8/22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47830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9/8/22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016457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CDD058F-B960-4439-B370-43D89816EE05}" type="datetimeFigureOut">
              <a:rPr lang="en-US" smtClean="0"/>
              <a:t>9/8/22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3A556B-7C63-244D-9B7C-B0EA8042B330}" type="slidenum">
              <a:rPr lang="en-US" smtClean="0"/>
              <a:pPr/>
              <a:t>‹#›</a:t>
            </a:fld>
            <a:endParaRPr lang="en-US" sz="750" dirty="0"/>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959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6DFF08F-DC6B-4601-B491-B0F83F6DD2DA}" type="datetimeFigureOut">
              <a:rPr lang="en-US" smtClean="0"/>
              <a:pPr/>
              <a:t>9/8/22</a:t>
            </a:fld>
            <a:endParaRPr lang="en-US" dirty="0"/>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33A556B-7C63-244D-9B7C-B0EA8042B330}" type="slidenum">
              <a:rPr lang="en-US" smtClean="0"/>
              <a:pPr/>
              <a:t>‹#›</a:t>
            </a:fld>
            <a:endParaRPr lang="en-US" sz="750" dirty="0"/>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3075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70" userDrawn="1">
          <p15:clr>
            <a:srgbClr val="F26B43"/>
          </p15:clr>
        </p15:guide>
        <p15:guide id="4" orient="horz" pos="3888" userDrawn="1">
          <p15:clr>
            <a:srgbClr val="F26B43"/>
          </p15:clr>
        </p15:guide>
        <p15:guide id="5" pos="5490" userDrawn="1">
          <p15:clr>
            <a:srgbClr val="F26B43"/>
          </p15:clr>
        </p15:guide>
        <p15:guide id="6"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5362605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2880">
          <p15:clr>
            <a:srgbClr val="F26B43"/>
          </p15:clr>
        </p15:guide>
        <p15:guide id="9" pos="270">
          <p15:clr>
            <a:srgbClr val="F26B43"/>
          </p15:clr>
        </p15:guide>
        <p15:guide id="10" orient="horz" pos="3888">
          <p15:clr>
            <a:srgbClr val="F26B43"/>
          </p15:clr>
        </p15:guide>
        <p15:guide id="11" pos="549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5.xml"/><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15.xml"/><Relationship Id="rId5" Type="http://schemas.openxmlformats.org/officeDocument/2006/relationships/image" Target="../media/image41.jp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5.xml"/><Relationship Id="rId5" Type="http://schemas.openxmlformats.org/officeDocument/2006/relationships/image" Target="../media/image55.jpg"/><Relationship Id="rId4" Type="http://schemas.openxmlformats.org/officeDocument/2006/relationships/image" Target="../media/image54.jpg"/></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5.xml"/><Relationship Id="rId5" Type="http://schemas.openxmlformats.org/officeDocument/2006/relationships/image" Target="../media/image61.jpg"/><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15.xml"/><Relationship Id="rId4" Type="http://schemas.openxmlformats.org/officeDocument/2006/relationships/image" Target="../media/image71.jpg"/></Relationships>
</file>

<file path=ppt/slides/_rels/slide3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5.xml"/><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5.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609880" y="2041034"/>
            <a:ext cx="7750969" cy="3090214"/>
          </a:xfrm>
        </p:spPr>
        <p:txBody>
          <a:bodyPr>
            <a:normAutofit/>
          </a:bodyPr>
          <a:lstStyle/>
          <a:p>
            <a:r>
              <a:rPr lang="en-US" sz="3200" dirty="0"/>
              <a:t>Performance &amp; Previous </a:t>
            </a:r>
            <a:r>
              <a:rPr lang="en-US" sz="3200" dirty="0" err="1"/>
              <a:t>Upgrads</a:t>
            </a:r>
            <a:br>
              <a:rPr lang="en-US" sz="3200" dirty="0"/>
            </a:br>
            <a:endParaRPr lang="en-US" sz="3200" dirty="0"/>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609882" y="6164826"/>
            <a:ext cx="7750969" cy="354589"/>
          </a:xfrm>
        </p:spPr>
        <p:txBody>
          <a:bodyPr/>
          <a:lstStyle/>
          <a:p>
            <a:r>
              <a:rPr lang="en-US" dirty="0">
                <a:solidFill>
                  <a:srgbClr val="FF0000"/>
                </a:solidFill>
              </a:rPr>
              <a:t>12-14 September 2022</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609882" y="5468316"/>
            <a:ext cx="7750969" cy="735971"/>
          </a:xfrm>
        </p:spPr>
        <p:txBody>
          <a:bodyPr/>
          <a:lstStyle/>
          <a:p>
            <a:r>
              <a:rPr lang="en-US" sz="2000" dirty="0"/>
              <a:t>Presenter Vincent LoDestro</a:t>
            </a:r>
          </a:p>
          <a:p>
            <a:r>
              <a:rPr lang="en-US" sz="2000" dirty="0">
                <a:solidFill>
                  <a:srgbClr val="FFFF00"/>
                </a:solidFill>
              </a:rPr>
              <a:t>LIUP2 Director Review </a:t>
            </a:r>
          </a:p>
        </p:txBody>
      </p:sp>
      <p:pic>
        <p:nvPicPr>
          <p:cNvPr id="6" name="Picture 5" descr="A picture containing indoor&#10;&#10;Description automatically generated">
            <a:extLst>
              <a:ext uri="{FF2B5EF4-FFF2-40B4-BE49-F238E27FC236}">
                <a16:creationId xmlns:a16="http://schemas.microsoft.com/office/drawing/2014/main" id="{59329F7F-A358-46F1-B8C0-BE349E5AF38E}"/>
              </a:ext>
            </a:extLst>
          </p:cNvPr>
          <p:cNvPicPr>
            <a:picLocks noChangeAspect="1"/>
          </p:cNvPicPr>
          <p:nvPr/>
        </p:nvPicPr>
        <p:blipFill>
          <a:blip r:embed="rId2"/>
          <a:stretch>
            <a:fillRect/>
          </a:stretch>
        </p:blipFill>
        <p:spPr>
          <a:xfrm>
            <a:off x="691520" y="2657247"/>
            <a:ext cx="1236135" cy="1590737"/>
          </a:xfrm>
          <a:prstGeom prst="rect">
            <a:avLst/>
          </a:prstGeom>
        </p:spPr>
      </p:pic>
      <p:pic>
        <p:nvPicPr>
          <p:cNvPr id="8" name="Picture 7" descr="A close-up of a compass&#10;&#10;Description automatically generated with low confidence">
            <a:extLst>
              <a:ext uri="{FF2B5EF4-FFF2-40B4-BE49-F238E27FC236}">
                <a16:creationId xmlns:a16="http://schemas.microsoft.com/office/drawing/2014/main" id="{E93D197F-F567-4543-A948-CEBC048059A1}"/>
              </a:ext>
            </a:extLst>
          </p:cNvPr>
          <p:cNvPicPr>
            <a:picLocks noChangeAspect="1"/>
          </p:cNvPicPr>
          <p:nvPr/>
        </p:nvPicPr>
        <p:blipFill>
          <a:blip r:embed="rId3"/>
          <a:stretch>
            <a:fillRect/>
          </a:stretch>
        </p:blipFill>
        <p:spPr>
          <a:xfrm>
            <a:off x="2009295" y="2693313"/>
            <a:ext cx="1930869" cy="1402897"/>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F130D04E-BC1B-4B90-B7C8-58FC85C99497}"/>
              </a:ext>
            </a:extLst>
          </p:cNvPr>
          <p:cNvPicPr>
            <a:picLocks noChangeAspect="1"/>
          </p:cNvPicPr>
          <p:nvPr/>
        </p:nvPicPr>
        <p:blipFill>
          <a:blip r:embed="rId4"/>
          <a:stretch>
            <a:fillRect/>
          </a:stretch>
        </p:blipFill>
        <p:spPr>
          <a:xfrm rot="5400000">
            <a:off x="2625439" y="4000785"/>
            <a:ext cx="1168895" cy="1607574"/>
          </a:xfrm>
          <a:prstGeom prst="rect">
            <a:avLst/>
          </a:prstGeom>
        </p:spPr>
      </p:pic>
      <p:pic>
        <p:nvPicPr>
          <p:cNvPr id="16" name="Picture 15" descr="A picture containing indoor, engine, miller&#10;&#10;Description automatically generated">
            <a:extLst>
              <a:ext uri="{FF2B5EF4-FFF2-40B4-BE49-F238E27FC236}">
                <a16:creationId xmlns:a16="http://schemas.microsoft.com/office/drawing/2014/main" id="{368DEB88-2022-405F-BAB3-2E456C2CF15A}"/>
              </a:ext>
            </a:extLst>
          </p:cNvPr>
          <p:cNvPicPr>
            <a:picLocks noChangeAspect="1"/>
          </p:cNvPicPr>
          <p:nvPr/>
        </p:nvPicPr>
        <p:blipFill>
          <a:blip r:embed="rId5"/>
          <a:stretch>
            <a:fillRect/>
          </a:stretch>
        </p:blipFill>
        <p:spPr>
          <a:xfrm>
            <a:off x="5758915" y="2737027"/>
            <a:ext cx="1667336" cy="1250502"/>
          </a:xfrm>
          <a:prstGeom prst="rect">
            <a:avLst/>
          </a:prstGeom>
        </p:spPr>
      </p:pic>
      <p:pic>
        <p:nvPicPr>
          <p:cNvPr id="18" name="Picture 17" descr="A picture containing cluttered&#10;&#10;Description automatically generated">
            <a:extLst>
              <a:ext uri="{FF2B5EF4-FFF2-40B4-BE49-F238E27FC236}">
                <a16:creationId xmlns:a16="http://schemas.microsoft.com/office/drawing/2014/main" id="{1A62FB05-7317-4DFE-987C-10A5CCB68706}"/>
              </a:ext>
            </a:extLst>
          </p:cNvPr>
          <p:cNvPicPr>
            <a:picLocks noChangeAspect="1"/>
          </p:cNvPicPr>
          <p:nvPr/>
        </p:nvPicPr>
        <p:blipFill>
          <a:blip r:embed="rId6"/>
          <a:stretch>
            <a:fillRect/>
          </a:stretch>
        </p:blipFill>
        <p:spPr>
          <a:xfrm>
            <a:off x="4042878" y="2729616"/>
            <a:ext cx="1667336" cy="1358779"/>
          </a:xfrm>
          <a:prstGeom prst="rect">
            <a:avLst/>
          </a:prstGeom>
        </p:spPr>
      </p:pic>
      <p:pic>
        <p:nvPicPr>
          <p:cNvPr id="20" name="Picture 19" descr="A picture containing text, control panel&#10;&#10;Description automatically generated">
            <a:extLst>
              <a:ext uri="{FF2B5EF4-FFF2-40B4-BE49-F238E27FC236}">
                <a16:creationId xmlns:a16="http://schemas.microsoft.com/office/drawing/2014/main" id="{37DB0DA7-5F1E-4903-B39C-BE66250FC119}"/>
              </a:ext>
            </a:extLst>
          </p:cNvPr>
          <p:cNvPicPr>
            <a:picLocks noChangeAspect="1"/>
          </p:cNvPicPr>
          <p:nvPr/>
        </p:nvPicPr>
        <p:blipFill>
          <a:blip r:embed="rId7"/>
          <a:stretch>
            <a:fillRect/>
          </a:stretch>
        </p:blipFill>
        <p:spPr>
          <a:xfrm>
            <a:off x="7480265" y="2672427"/>
            <a:ext cx="1053307" cy="1766838"/>
          </a:xfrm>
          <a:prstGeom prst="rect">
            <a:avLst/>
          </a:prstGeom>
        </p:spPr>
      </p:pic>
      <p:pic>
        <p:nvPicPr>
          <p:cNvPr id="22" name="Picture 21" descr="A large machine in a factory&#10;&#10;Description automatically generated with low confidence">
            <a:extLst>
              <a:ext uri="{FF2B5EF4-FFF2-40B4-BE49-F238E27FC236}">
                <a16:creationId xmlns:a16="http://schemas.microsoft.com/office/drawing/2014/main" id="{536B5F68-2F9F-4A8C-B1AD-C60660C6F7E8}"/>
              </a:ext>
            </a:extLst>
          </p:cNvPr>
          <p:cNvPicPr>
            <a:picLocks noChangeAspect="1"/>
          </p:cNvPicPr>
          <p:nvPr/>
        </p:nvPicPr>
        <p:blipFill>
          <a:blip r:embed="rId8"/>
          <a:stretch>
            <a:fillRect/>
          </a:stretch>
        </p:blipFill>
        <p:spPr>
          <a:xfrm>
            <a:off x="5130327" y="4189262"/>
            <a:ext cx="1823538" cy="1367654"/>
          </a:xfrm>
          <a:prstGeom prst="rect">
            <a:avLst/>
          </a:prstGeom>
        </p:spPr>
      </p:pic>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569301" y="1"/>
            <a:ext cx="8146073" cy="738554"/>
          </a:xfrm>
        </p:spPr>
        <p:txBody>
          <a:bodyPr>
            <a:normAutofit/>
          </a:bodyPr>
          <a:lstStyle/>
          <a:p>
            <a:r>
              <a:rPr lang="en-US" sz="2800" dirty="0"/>
              <a:t>      Installation Crew, RFQ Cross Section</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3106615" y="3024554"/>
            <a:ext cx="5778604" cy="3130059"/>
          </a:xfrm>
        </p:spPr>
        <p:txBody>
          <a:bodyPr/>
          <a:lstStyle/>
          <a:p>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Content Placeholder 4" descr="A picture containing strainer&#10;&#10;Description automatically generated">
            <a:extLst>
              <a:ext uri="{FF2B5EF4-FFF2-40B4-BE49-F238E27FC236}">
                <a16:creationId xmlns:a16="http://schemas.microsoft.com/office/drawing/2014/main" id="{965A9F72-1D58-4CFA-B6A5-5F323A4C3DFE}"/>
              </a:ext>
            </a:extLst>
          </p:cNvPr>
          <p:cNvPicPr>
            <a:picLocks noChangeAspect="1"/>
          </p:cNvPicPr>
          <p:nvPr/>
        </p:nvPicPr>
        <p:blipFill>
          <a:blip r:embed="rId2"/>
          <a:stretch>
            <a:fillRect/>
          </a:stretch>
        </p:blipFill>
        <p:spPr>
          <a:xfrm>
            <a:off x="364288" y="703387"/>
            <a:ext cx="2919479" cy="2883876"/>
          </a:xfrm>
          <a:prstGeom prst="rect">
            <a:avLst/>
          </a:prstGeom>
        </p:spPr>
      </p:pic>
      <p:pic>
        <p:nvPicPr>
          <p:cNvPr id="6" name="Picture 5" descr="A group of people sitting on the floor&#10;&#10;Description automatically generated with medium confidence">
            <a:extLst>
              <a:ext uri="{FF2B5EF4-FFF2-40B4-BE49-F238E27FC236}">
                <a16:creationId xmlns:a16="http://schemas.microsoft.com/office/drawing/2014/main" id="{A8D25D90-7BDD-4F68-AAD8-978AD511831C}"/>
              </a:ext>
            </a:extLst>
          </p:cNvPr>
          <p:cNvPicPr>
            <a:picLocks noChangeAspect="1"/>
          </p:cNvPicPr>
          <p:nvPr/>
        </p:nvPicPr>
        <p:blipFill>
          <a:blip r:embed="rId3"/>
          <a:stretch>
            <a:fillRect/>
          </a:stretch>
        </p:blipFill>
        <p:spPr>
          <a:xfrm>
            <a:off x="2447338" y="2235567"/>
            <a:ext cx="6549390" cy="4382225"/>
          </a:xfrm>
          <a:prstGeom prst="rect">
            <a:avLst/>
          </a:prstGeom>
        </p:spPr>
      </p:pic>
    </p:spTree>
    <p:extLst>
      <p:ext uri="{BB962C8B-B14F-4D97-AF65-F5344CB8AC3E}">
        <p14:creationId xmlns:p14="http://schemas.microsoft.com/office/powerpoint/2010/main" val="690219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162408"/>
            <a:ext cx="8286750" cy="351526"/>
          </a:xfrm>
        </p:spPr>
        <p:txBody>
          <a:bodyPr>
            <a:normAutofit fontScale="90000"/>
          </a:bodyPr>
          <a:lstStyle/>
          <a:p>
            <a:r>
              <a:rPr lang="en-US" sz="2400" dirty="0"/>
              <a:t>		Linac Tank Vacuum System Upgrade</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4" y="580678"/>
            <a:ext cx="8715375" cy="6196206"/>
          </a:xfrm>
        </p:spPr>
        <p:txBody>
          <a:bodyPr/>
          <a:lstStyle/>
          <a:p>
            <a:r>
              <a:rPr lang="en-US" sz="2000" dirty="0"/>
              <a:t>The original system design had 3 high voltage PS’s distributing power through racks of 45 resistor banks, one of each, to power a tank ion pump. The system included 28 racks of high voltage equipment. The system was completely removed and replaced with one computer ion pump controller per pump. Each Tank has 5 new DI style,1200 l/sec pumps with the controller racks distributed along the Lower Equipment Bay. A new inter-tank vacuum valve control PLC is also included.</a:t>
            </a:r>
          </a:p>
          <a:p>
            <a:r>
              <a:rPr lang="en-US" sz="1600" dirty="0" err="1"/>
              <a:t>Orig</a:t>
            </a:r>
            <a:r>
              <a:rPr lang="en-US" sz="1600" dirty="0"/>
              <a:t> Vacuum Racks				    New controllers &amp;          PLC Valve Screen</a:t>
            </a:r>
            <a:endParaRPr lang="en-US" sz="2000"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12"/>
          </p:nvPr>
        </p:nvSpPr>
        <p:spPr>
          <a:xfrm>
            <a:off x="8128000" y="6470704"/>
            <a:ext cx="73025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lumMod val="95000"/>
                    <a:lumOff val="5000"/>
                  </a:srgbClr>
                </a:solidFill>
                <a:effectLst/>
                <a:uLnTx/>
                <a:uFillTx/>
                <a:latin typeface="Arial Black" panose="020B0A04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000000">
                  <a:lumMod val="95000"/>
                  <a:lumOff val="5000"/>
                </a:srgbClr>
              </a:solidFill>
              <a:effectLst/>
              <a:uLnTx/>
              <a:uFillTx/>
              <a:latin typeface="Arial Black" panose="020B0A04020102020204"/>
              <a:ea typeface="+mn-ea"/>
              <a:cs typeface="+mn-cs"/>
            </a:endParaRPr>
          </a:p>
        </p:txBody>
      </p:sp>
      <p:pic>
        <p:nvPicPr>
          <p:cNvPr id="5" name="Picture 4" descr="A picture containing indoor, ceiling, several&#10;&#10;Description automatically generated">
            <a:extLst>
              <a:ext uri="{FF2B5EF4-FFF2-40B4-BE49-F238E27FC236}">
                <a16:creationId xmlns:a16="http://schemas.microsoft.com/office/drawing/2014/main" id="{73011B67-4B26-4E5E-9A09-D85F0E6B00F3}"/>
              </a:ext>
            </a:extLst>
          </p:cNvPr>
          <p:cNvPicPr>
            <a:picLocks noChangeAspect="1"/>
          </p:cNvPicPr>
          <p:nvPr/>
        </p:nvPicPr>
        <p:blipFill>
          <a:blip r:embed="rId2"/>
          <a:stretch>
            <a:fillRect/>
          </a:stretch>
        </p:blipFill>
        <p:spPr>
          <a:xfrm>
            <a:off x="375264" y="3001296"/>
            <a:ext cx="4817808" cy="3613356"/>
          </a:xfrm>
          <a:prstGeom prst="rect">
            <a:avLst/>
          </a:prstGeom>
        </p:spPr>
      </p:pic>
      <p:pic>
        <p:nvPicPr>
          <p:cNvPr id="10" name="Picture 9" descr="A picture containing text, entertainment center, control panel&#10;&#10;Description automatically generated">
            <a:extLst>
              <a:ext uri="{FF2B5EF4-FFF2-40B4-BE49-F238E27FC236}">
                <a16:creationId xmlns:a16="http://schemas.microsoft.com/office/drawing/2014/main" id="{02C0D9E1-58A5-4728-A665-4B82A963F34D}"/>
              </a:ext>
            </a:extLst>
          </p:cNvPr>
          <p:cNvPicPr>
            <a:picLocks noChangeAspect="1"/>
          </p:cNvPicPr>
          <p:nvPr/>
        </p:nvPicPr>
        <p:blipFill>
          <a:blip r:embed="rId3"/>
          <a:stretch>
            <a:fillRect/>
          </a:stretch>
        </p:blipFill>
        <p:spPr>
          <a:xfrm>
            <a:off x="5201403" y="3005387"/>
            <a:ext cx="1797280" cy="3650227"/>
          </a:xfrm>
          <a:prstGeom prst="rect">
            <a:avLst/>
          </a:prstGeom>
        </p:spPr>
      </p:pic>
      <p:pic>
        <p:nvPicPr>
          <p:cNvPr id="12" name="Picture 11" descr="Timeline&#10;&#10;Description automatically generated">
            <a:extLst>
              <a:ext uri="{FF2B5EF4-FFF2-40B4-BE49-F238E27FC236}">
                <a16:creationId xmlns:a16="http://schemas.microsoft.com/office/drawing/2014/main" id="{38720274-118D-4397-8E5D-E530F89721BE}"/>
              </a:ext>
            </a:extLst>
          </p:cNvPr>
          <p:cNvPicPr>
            <a:picLocks noChangeAspect="1"/>
          </p:cNvPicPr>
          <p:nvPr/>
        </p:nvPicPr>
        <p:blipFill>
          <a:blip r:embed="rId4"/>
          <a:stretch>
            <a:fillRect/>
          </a:stretch>
        </p:blipFill>
        <p:spPr>
          <a:xfrm>
            <a:off x="7026222" y="3082412"/>
            <a:ext cx="2035741" cy="1515978"/>
          </a:xfrm>
          <a:prstGeom prst="rect">
            <a:avLst/>
          </a:prstGeom>
        </p:spPr>
      </p:pic>
    </p:spTree>
    <p:extLst>
      <p:ext uri="{BB962C8B-B14F-4D97-AF65-F5344CB8AC3E}">
        <p14:creationId xmlns:p14="http://schemas.microsoft.com/office/powerpoint/2010/main" val="1544944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176280"/>
            <a:ext cx="8286750" cy="648909"/>
          </a:xfrm>
        </p:spPr>
        <p:txBody>
          <a:bodyPr>
            <a:normAutofit/>
          </a:bodyPr>
          <a:lstStyle/>
          <a:p>
            <a:r>
              <a:rPr lang="en-US" sz="3200" dirty="0"/>
              <a:t>       Linac Tank Ion Pumps Installed</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2332891" y="1031632"/>
            <a:ext cx="5411893" cy="5001180"/>
          </a:xfrm>
        </p:spPr>
        <p:txBody>
          <a:bodyPr/>
          <a:lstStyle/>
          <a:p>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Content Placeholder 9" descr="A picture containing yellow&#10;&#10;Description automatically generated">
            <a:extLst>
              <a:ext uri="{FF2B5EF4-FFF2-40B4-BE49-F238E27FC236}">
                <a16:creationId xmlns:a16="http://schemas.microsoft.com/office/drawing/2014/main" id="{65D95CF1-9AC6-4AB7-A1E2-5ADC7A63026C}"/>
              </a:ext>
            </a:extLst>
          </p:cNvPr>
          <p:cNvPicPr>
            <a:picLocks noChangeAspect="1"/>
          </p:cNvPicPr>
          <p:nvPr/>
        </p:nvPicPr>
        <p:blipFill>
          <a:blip r:embed="rId2"/>
          <a:stretch>
            <a:fillRect/>
          </a:stretch>
        </p:blipFill>
        <p:spPr>
          <a:xfrm>
            <a:off x="953743" y="788657"/>
            <a:ext cx="6791041" cy="5354438"/>
          </a:xfrm>
          <a:prstGeom prst="rect">
            <a:avLst/>
          </a:prstGeom>
        </p:spPr>
      </p:pic>
    </p:spTree>
    <p:extLst>
      <p:ext uri="{BB962C8B-B14F-4D97-AF65-F5344CB8AC3E}">
        <p14:creationId xmlns:p14="http://schemas.microsoft.com/office/powerpoint/2010/main" val="148001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176280"/>
            <a:ext cx="8286750" cy="913966"/>
          </a:xfrm>
        </p:spPr>
        <p:txBody>
          <a:bodyPr/>
          <a:lstStyle/>
          <a:p>
            <a:r>
              <a:rPr lang="en-US" dirty="0"/>
              <a:t>New Beams and Capability Upgrades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1101968" y="1216026"/>
            <a:ext cx="7631723" cy="4207185"/>
          </a:xfrm>
        </p:spPr>
        <p:txBody>
          <a:bodyPr/>
          <a:lstStyle/>
          <a:p>
            <a:r>
              <a:rPr lang="en-US" dirty="0"/>
              <a:t>Body Text</a:t>
            </a:r>
          </a:p>
          <a:p>
            <a:pPr marL="342900" lvl="1" indent="0"/>
            <a:r>
              <a:rPr lang="en-US" dirty="0"/>
              <a:t> Bullet Tier 1</a:t>
            </a:r>
          </a:p>
          <a:p>
            <a:pPr marL="685800" lvl="2" indent="0"/>
            <a:r>
              <a:rPr lang="en-US" dirty="0"/>
              <a:t> Bullet Tier 2</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Content Placeholder 5" descr="Diagram, engineering drawing&#10;&#10;Description automatically generated">
            <a:extLst>
              <a:ext uri="{FF2B5EF4-FFF2-40B4-BE49-F238E27FC236}">
                <a16:creationId xmlns:a16="http://schemas.microsoft.com/office/drawing/2014/main" id="{B329359B-9F0A-4496-8B69-61AA61FB3DF2}"/>
              </a:ext>
            </a:extLst>
          </p:cNvPr>
          <p:cNvPicPr>
            <a:picLocks noChangeAspect="1"/>
          </p:cNvPicPr>
          <p:nvPr/>
        </p:nvPicPr>
        <p:blipFill>
          <a:blip r:embed="rId2"/>
          <a:stretch>
            <a:fillRect/>
          </a:stretch>
        </p:blipFill>
        <p:spPr>
          <a:xfrm>
            <a:off x="1101968" y="1090246"/>
            <a:ext cx="6648694" cy="4986520"/>
          </a:xfrm>
          <a:prstGeom prst="rect">
            <a:avLst/>
          </a:prstGeom>
        </p:spPr>
      </p:pic>
    </p:spTree>
    <p:extLst>
      <p:ext uri="{BB962C8B-B14F-4D97-AF65-F5344CB8AC3E}">
        <p14:creationId xmlns:p14="http://schemas.microsoft.com/office/powerpoint/2010/main" val="1804986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176280"/>
            <a:ext cx="8286750" cy="648909"/>
          </a:xfrm>
        </p:spPr>
        <p:txBody>
          <a:bodyPr>
            <a:normAutofit/>
          </a:bodyPr>
          <a:lstStyle/>
          <a:p>
            <a:r>
              <a:rPr lang="en-US" sz="2800" dirty="0"/>
              <a:t>   Linac Adds Polarized H- Proton Source, 1984</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5" y="738554"/>
            <a:ext cx="8286750" cy="5294258"/>
          </a:xfrm>
        </p:spPr>
        <p:txBody>
          <a:bodyPr/>
          <a:lstStyle/>
          <a:p>
            <a:r>
              <a:rPr lang="en-US" sz="1800" dirty="0"/>
              <a:t>This first source was installed in the Lower Equipment Bay and utilized a Radio Frequency Quadrupole for acceleration to 750 KEV. Entering LEBT the beam was bent 120° into Linac. The input beam energy of the RFQ was 20 KEV, the Linac delivered an avg 10 µAmp beam to AGS. The PP RFQ was built at BNL and was one of the first such accelerators to be used for HEP Laboratories</a:t>
            </a:r>
            <a:r>
              <a:rPr lang="en-US" dirty="0"/>
              <a:t>.</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Picture 4" descr="A picture containing indoor, equipment, old, cluttered&#10;&#10;Description automatically generated">
            <a:extLst>
              <a:ext uri="{FF2B5EF4-FFF2-40B4-BE49-F238E27FC236}">
                <a16:creationId xmlns:a16="http://schemas.microsoft.com/office/drawing/2014/main" id="{9196A0E4-22A4-4FF1-93C9-943563E7AFC8}"/>
              </a:ext>
            </a:extLst>
          </p:cNvPr>
          <p:cNvPicPr>
            <a:picLocks noChangeAspect="1"/>
          </p:cNvPicPr>
          <p:nvPr/>
        </p:nvPicPr>
        <p:blipFill>
          <a:blip r:embed="rId2"/>
          <a:stretch>
            <a:fillRect/>
          </a:stretch>
        </p:blipFill>
        <p:spPr>
          <a:xfrm>
            <a:off x="2253488" y="2405943"/>
            <a:ext cx="6137522" cy="4275777"/>
          </a:xfrm>
          <a:prstGeom prst="rect">
            <a:avLst/>
          </a:prstGeom>
        </p:spPr>
      </p:pic>
    </p:spTree>
    <p:extLst>
      <p:ext uri="{BB962C8B-B14F-4D97-AF65-F5344CB8AC3E}">
        <p14:creationId xmlns:p14="http://schemas.microsoft.com/office/powerpoint/2010/main" val="106222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1"/>
            <a:ext cx="8286750" cy="1019908"/>
          </a:xfrm>
        </p:spPr>
        <p:txBody>
          <a:bodyPr>
            <a:normAutofit/>
          </a:bodyPr>
          <a:lstStyle/>
          <a:p>
            <a:r>
              <a:rPr lang="en-US" sz="3200" dirty="0"/>
              <a:t>  BNL PP RFQ Test Bay &amp; Cross Section</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5" y="1825627"/>
            <a:ext cx="7449283" cy="2465020"/>
          </a:xfrm>
        </p:spPr>
        <p:txBody>
          <a:bodyPr/>
          <a:lstStyle/>
          <a:p>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Content Placeholder 5" descr="A machine in a factory&#10;&#10;Description automatically generated with low confidence">
            <a:extLst>
              <a:ext uri="{FF2B5EF4-FFF2-40B4-BE49-F238E27FC236}">
                <a16:creationId xmlns:a16="http://schemas.microsoft.com/office/drawing/2014/main" id="{E540135C-B361-47B7-998D-377077A99428}"/>
              </a:ext>
            </a:extLst>
          </p:cNvPr>
          <p:cNvPicPr>
            <a:picLocks noChangeAspect="1"/>
          </p:cNvPicPr>
          <p:nvPr/>
        </p:nvPicPr>
        <p:blipFill>
          <a:blip r:embed="rId2"/>
          <a:stretch>
            <a:fillRect/>
          </a:stretch>
        </p:blipFill>
        <p:spPr>
          <a:xfrm>
            <a:off x="428625" y="1030367"/>
            <a:ext cx="5536844" cy="4797266"/>
          </a:xfrm>
          <a:prstGeom prst="rect">
            <a:avLst/>
          </a:prstGeom>
        </p:spPr>
      </p:pic>
      <p:pic>
        <p:nvPicPr>
          <p:cNvPr id="6" name="Picture 5" descr="A close-up of a compass&#10;&#10;Description automatically generated with low confidence">
            <a:extLst>
              <a:ext uri="{FF2B5EF4-FFF2-40B4-BE49-F238E27FC236}">
                <a16:creationId xmlns:a16="http://schemas.microsoft.com/office/drawing/2014/main" id="{D073471E-5BEA-4270-A33F-49C002076DB3}"/>
              </a:ext>
            </a:extLst>
          </p:cNvPr>
          <p:cNvPicPr>
            <a:picLocks noChangeAspect="1"/>
          </p:cNvPicPr>
          <p:nvPr/>
        </p:nvPicPr>
        <p:blipFill>
          <a:blip r:embed="rId3"/>
          <a:stretch>
            <a:fillRect/>
          </a:stretch>
        </p:blipFill>
        <p:spPr>
          <a:xfrm rot="5400000">
            <a:off x="5525599" y="1662963"/>
            <a:ext cx="3962398" cy="2878929"/>
          </a:xfrm>
          <a:prstGeom prst="rect">
            <a:avLst/>
          </a:prstGeom>
        </p:spPr>
      </p:pic>
    </p:spTree>
    <p:extLst>
      <p:ext uri="{BB962C8B-B14F-4D97-AF65-F5344CB8AC3E}">
        <p14:creationId xmlns:p14="http://schemas.microsoft.com/office/powerpoint/2010/main" val="3095357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176280"/>
            <a:ext cx="8286750" cy="324463"/>
          </a:xfrm>
        </p:spPr>
        <p:txBody>
          <a:bodyPr>
            <a:normAutofit fontScale="90000"/>
          </a:bodyPr>
          <a:lstStyle/>
          <a:p>
            <a:r>
              <a:rPr lang="en-US" sz="2800" dirty="0"/>
              <a:t>H- </a:t>
            </a:r>
            <a:r>
              <a:rPr lang="en-US" sz="3100" dirty="0"/>
              <a:t>Source</a:t>
            </a:r>
            <a:r>
              <a:rPr lang="en-US" sz="2800" dirty="0"/>
              <a:t> Installation</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5" y="578187"/>
            <a:ext cx="8286750" cy="4454188"/>
          </a:xfrm>
        </p:spPr>
        <p:txBody>
          <a:bodyPr/>
          <a:lstStyle/>
          <a:p>
            <a:r>
              <a:rPr lang="en-US" sz="2000" dirty="0"/>
              <a:t>In 1982 this upgrade replaced the original relatively simple Duo </a:t>
            </a:r>
            <a:r>
              <a:rPr lang="en-US" sz="2000" dirty="0" err="1"/>
              <a:t>Plasmatron</a:t>
            </a:r>
            <a:r>
              <a:rPr lang="en-US" sz="2000" dirty="0"/>
              <a:t> proton ion source with a magnetron surface plasma H- source. The upgrade allowed for charge exchange injection into the AGS and later Booster. An additional innovation, for the time, allowed this source with many more control and monitor parameters to be operated by computer via an optical link to ground bridging the 750 KV potential. The source was later modified again for injection into the RFQ </a:t>
            </a:r>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12"/>
          </p:nvPr>
        </p:nvSpPr>
        <p:spPr>
          <a:xfrm>
            <a:off x="8128000" y="6470704"/>
            <a:ext cx="73025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3A556B-7C63-244D-9B7C-B0EA8042B330}" type="slidenum">
              <a:rPr lang="en-US" smtClean="0"/>
              <a:pPr/>
              <a:t>16</a:t>
            </a:fld>
            <a:endParaRPr lang="en-US" dirty="0"/>
          </a:p>
        </p:txBody>
      </p:sp>
      <p:pic>
        <p:nvPicPr>
          <p:cNvPr id="8" name="Picture 7" descr="Diagram, engineering drawing&#10;&#10;Description automatically generated">
            <a:extLst>
              <a:ext uri="{FF2B5EF4-FFF2-40B4-BE49-F238E27FC236}">
                <a16:creationId xmlns:a16="http://schemas.microsoft.com/office/drawing/2014/main" id="{82F11B67-B1E1-480D-89BA-5D81B4D96607}"/>
              </a:ext>
            </a:extLst>
          </p:cNvPr>
          <p:cNvPicPr>
            <a:picLocks noChangeAspect="1"/>
          </p:cNvPicPr>
          <p:nvPr/>
        </p:nvPicPr>
        <p:blipFill>
          <a:blip r:embed="rId2"/>
          <a:stretch>
            <a:fillRect/>
          </a:stretch>
        </p:blipFill>
        <p:spPr>
          <a:xfrm>
            <a:off x="421357" y="2743200"/>
            <a:ext cx="2750608" cy="2100943"/>
          </a:xfrm>
          <a:prstGeom prst="rect">
            <a:avLst/>
          </a:prstGeom>
        </p:spPr>
      </p:pic>
      <p:pic>
        <p:nvPicPr>
          <p:cNvPr id="10" name="Picture 9" descr="A close-up of a metal object&#10;&#10;Description automatically generated with low confidence">
            <a:extLst>
              <a:ext uri="{FF2B5EF4-FFF2-40B4-BE49-F238E27FC236}">
                <a16:creationId xmlns:a16="http://schemas.microsoft.com/office/drawing/2014/main" id="{B475C8F6-C2F7-4346-B5EC-A45E15A97ADE}"/>
              </a:ext>
            </a:extLst>
          </p:cNvPr>
          <p:cNvPicPr>
            <a:picLocks noChangeAspect="1"/>
          </p:cNvPicPr>
          <p:nvPr/>
        </p:nvPicPr>
        <p:blipFill>
          <a:blip r:embed="rId3"/>
          <a:stretch>
            <a:fillRect/>
          </a:stretch>
        </p:blipFill>
        <p:spPr>
          <a:xfrm>
            <a:off x="3439060" y="4706852"/>
            <a:ext cx="2297117" cy="2083432"/>
          </a:xfrm>
          <a:prstGeom prst="rect">
            <a:avLst/>
          </a:prstGeom>
        </p:spPr>
      </p:pic>
      <p:pic>
        <p:nvPicPr>
          <p:cNvPr id="12" name="Picture 11" descr="A close up of a washing machine&#10;&#10;Description automatically generated with low confidence">
            <a:extLst>
              <a:ext uri="{FF2B5EF4-FFF2-40B4-BE49-F238E27FC236}">
                <a16:creationId xmlns:a16="http://schemas.microsoft.com/office/drawing/2014/main" id="{2F081A68-57F2-4872-BCE8-AF9C4915A920}"/>
              </a:ext>
            </a:extLst>
          </p:cNvPr>
          <p:cNvPicPr>
            <a:picLocks noChangeAspect="1"/>
          </p:cNvPicPr>
          <p:nvPr/>
        </p:nvPicPr>
        <p:blipFill>
          <a:blip r:embed="rId4"/>
          <a:stretch>
            <a:fillRect/>
          </a:stretch>
        </p:blipFill>
        <p:spPr>
          <a:xfrm>
            <a:off x="3464550" y="2743200"/>
            <a:ext cx="2297117" cy="2072747"/>
          </a:xfrm>
          <a:prstGeom prst="rect">
            <a:avLst/>
          </a:prstGeom>
        </p:spPr>
      </p:pic>
      <p:pic>
        <p:nvPicPr>
          <p:cNvPr id="14" name="Picture 13" descr="A picture containing indoor, engine&#10;&#10;Description automatically generated">
            <a:extLst>
              <a:ext uri="{FF2B5EF4-FFF2-40B4-BE49-F238E27FC236}">
                <a16:creationId xmlns:a16="http://schemas.microsoft.com/office/drawing/2014/main" id="{A73B4635-B47B-4605-9D90-510B75117ABF}"/>
              </a:ext>
            </a:extLst>
          </p:cNvPr>
          <p:cNvPicPr>
            <a:picLocks noChangeAspect="1"/>
          </p:cNvPicPr>
          <p:nvPr/>
        </p:nvPicPr>
        <p:blipFill>
          <a:blip r:embed="rId5"/>
          <a:stretch>
            <a:fillRect/>
          </a:stretch>
        </p:blipFill>
        <p:spPr>
          <a:xfrm>
            <a:off x="5917606" y="2743201"/>
            <a:ext cx="3029803" cy="4114800"/>
          </a:xfrm>
          <a:prstGeom prst="rect">
            <a:avLst/>
          </a:prstGeom>
        </p:spPr>
      </p:pic>
    </p:spTree>
    <p:extLst>
      <p:ext uri="{BB962C8B-B14F-4D97-AF65-F5344CB8AC3E}">
        <p14:creationId xmlns:p14="http://schemas.microsoft.com/office/powerpoint/2010/main" val="4057998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5" y="176279"/>
            <a:ext cx="8286750" cy="365125"/>
          </a:xfrm>
        </p:spPr>
        <p:txBody>
          <a:bodyPr>
            <a:normAutofit fontScale="90000"/>
          </a:bodyPr>
          <a:lstStyle/>
          <a:p>
            <a:r>
              <a:rPr lang="en-US" sz="3100" dirty="0"/>
              <a:t>H-</a:t>
            </a:r>
            <a:r>
              <a:rPr lang="en-US" sz="2000" dirty="0"/>
              <a:t> </a:t>
            </a:r>
            <a:r>
              <a:rPr lang="en-US" sz="3100" dirty="0"/>
              <a:t>Install (</a:t>
            </a:r>
            <a:r>
              <a:rPr lang="en-US" sz="3100" dirty="0" err="1"/>
              <a:t>Con’t</a:t>
            </a:r>
            <a:r>
              <a:rPr lang="en-US" sz="3100" dirty="0"/>
              <a:t>)</a:t>
            </a:r>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12"/>
          </p:nvPr>
        </p:nvSpPr>
        <p:spPr>
          <a:xfrm>
            <a:off x="8128000" y="6470704"/>
            <a:ext cx="73025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lumMod val="95000"/>
                    <a:lumOff val="5000"/>
                  </a:srgbClr>
                </a:solidFill>
                <a:effectLst/>
                <a:uLnTx/>
                <a:uFillTx/>
                <a:latin typeface="Arial Black" panose="020B0A04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750" b="0" i="0" u="none" strike="noStrike" kern="1200" cap="none" spc="0" normalizeH="0" baseline="0" noProof="0" dirty="0">
              <a:ln>
                <a:noFill/>
              </a:ln>
              <a:solidFill>
                <a:srgbClr val="000000">
                  <a:lumMod val="95000"/>
                  <a:lumOff val="5000"/>
                </a:srgbClr>
              </a:solidFill>
              <a:effectLst/>
              <a:uLnTx/>
              <a:uFillTx/>
              <a:latin typeface="Arial Black" panose="020B0A04020102020204"/>
              <a:ea typeface="+mn-ea"/>
              <a:cs typeface="+mn-cs"/>
            </a:endParaRPr>
          </a:p>
        </p:txBody>
      </p:sp>
      <p:pic>
        <p:nvPicPr>
          <p:cNvPr id="5" name="Picture 4" descr="A picture containing text, indoor, dirty&#10;&#10;Description automatically generated">
            <a:extLst>
              <a:ext uri="{FF2B5EF4-FFF2-40B4-BE49-F238E27FC236}">
                <a16:creationId xmlns:a16="http://schemas.microsoft.com/office/drawing/2014/main" id="{B5ADD819-BAA2-4684-8EDB-9E5BC91CAB98}"/>
              </a:ext>
            </a:extLst>
          </p:cNvPr>
          <p:cNvPicPr>
            <a:picLocks noChangeAspect="1"/>
          </p:cNvPicPr>
          <p:nvPr/>
        </p:nvPicPr>
        <p:blipFill>
          <a:blip r:embed="rId2"/>
          <a:stretch>
            <a:fillRect/>
          </a:stretch>
        </p:blipFill>
        <p:spPr>
          <a:xfrm>
            <a:off x="6657851" y="176279"/>
            <a:ext cx="2461398" cy="3078550"/>
          </a:xfrm>
          <a:prstGeom prst="rect">
            <a:avLst/>
          </a:prstGeom>
        </p:spPr>
      </p:pic>
      <p:pic>
        <p:nvPicPr>
          <p:cNvPr id="7" name="Picture 6" descr="Diagram, schematic&#10;&#10;Description automatically generated">
            <a:extLst>
              <a:ext uri="{FF2B5EF4-FFF2-40B4-BE49-F238E27FC236}">
                <a16:creationId xmlns:a16="http://schemas.microsoft.com/office/drawing/2014/main" id="{B1B0B927-FD87-4C73-AA3F-3316BCEDA5FD}"/>
              </a:ext>
            </a:extLst>
          </p:cNvPr>
          <p:cNvPicPr>
            <a:picLocks noChangeAspect="1"/>
          </p:cNvPicPr>
          <p:nvPr/>
        </p:nvPicPr>
        <p:blipFill>
          <a:blip r:embed="rId3"/>
          <a:stretch>
            <a:fillRect/>
          </a:stretch>
        </p:blipFill>
        <p:spPr>
          <a:xfrm rot="16200000">
            <a:off x="1295745" y="711309"/>
            <a:ext cx="5027091" cy="6913730"/>
          </a:xfrm>
          <a:prstGeom prst="rect">
            <a:avLst/>
          </a:prstGeom>
        </p:spPr>
      </p:pic>
    </p:spTree>
    <p:extLst>
      <p:ext uri="{BB962C8B-B14F-4D97-AF65-F5344CB8AC3E}">
        <p14:creationId xmlns:p14="http://schemas.microsoft.com/office/powerpoint/2010/main" val="3768924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0"/>
            <a:ext cx="8286750" cy="825189"/>
          </a:xfrm>
        </p:spPr>
        <p:txBody>
          <a:bodyPr>
            <a:normAutofit/>
          </a:bodyPr>
          <a:lstStyle/>
          <a:p>
            <a:r>
              <a:rPr lang="en-US" sz="3200" dirty="0"/>
              <a:t>    Ion Source Additions and Upgrades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534133" y="703386"/>
            <a:ext cx="8286750" cy="5255914"/>
          </a:xfrm>
        </p:spPr>
        <p:txBody>
          <a:bodyPr>
            <a:normAutofit/>
          </a:bodyPr>
          <a:lstStyle/>
          <a:p>
            <a:r>
              <a:rPr lang="en-US" sz="1800" dirty="0"/>
              <a:t>The H- Polarized Proton sources at Linac were replaced with an OPPIS, Optically Pumped Polarized Ion Source. This source installed and first operated in the 2000-2003 RHIC runs. It has since been continuously upgraded and routinely produces a peak current sufficient to deliver a 200MEV Linac beam of 300+ µAmps with 80% polarization to the Booster.</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Picture 4" descr="A picture containing indoor, engine, miller&#10;&#10;Description automatically generated">
            <a:extLst>
              <a:ext uri="{FF2B5EF4-FFF2-40B4-BE49-F238E27FC236}">
                <a16:creationId xmlns:a16="http://schemas.microsoft.com/office/drawing/2014/main" id="{0F244FA7-DB91-4508-81D8-E7E10F95289A}"/>
              </a:ext>
            </a:extLst>
          </p:cNvPr>
          <p:cNvPicPr>
            <a:picLocks noChangeAspect="1"/>
          </p:cNvPicPr>
          <p:nvPr/>
        </p:nvPicPr>
        <p:blipFill>
          <a:blip r:embed="rId2"/>
          <a:stretch>
            <a:fillRect/>
          </a:stretch>
        </p:blipFill>
        <p:spPr>
          <a:xfrm>
            <a:off x="323117" y="2942011"/>
            <a:ext cx="4248883" cy="3186663"/>
          </a:xfrm>
          <a:prstGeom prst="rect">
            <a:avLst/>
          </a:prstGeom>
        </p:spPr>
      </p:pic>
      <p:pic>
        <p:nvPicPr>
          <p:cNvPr id="6" name="Picture 5" descr="A picture containing indoor, engine, miller&#10;&#10;Description automatically generated">
            <a:extLst>
              <a:ext uri="{FF2B5EF4-FFF2-40B4-BE49-F238E27FC236}">
                <a16:creationId xmlns:a16="http://schemas.microsoft.com/office/drawing/2014/main" id="{A9114DE3-2694-4F4B-9A01-6DE11CA96C0F}"/>
              </a:ext>
            </a:extLst>
          </p:cNvPr>
          <p:cNvPicPr>
            <a:picLocks noChangeAspect="1"/>
          </p:cNvPicPr>
          <p:nvPr/>
        </p:nvPicPr>
        <p:blipFill>
          <a:blip r:embed="rId3"/>
          <a:stretch>
            <a:fillRect/>
          </a:stretch>
        </p:blipFill>
        <p:spPr>
          <a:xfrm>
            <a:off x="3812203" y="2126533"/>
            <a:ext cx="5269175" cy="3086747"/>
          </a:xfrm>
          <a:prstGeom prst="rect">
            <a:avLst/>
          </a:prstGeom>
        </p:spPr>
      </p:pic>
    </p:spTree>
    <p:extLst>
      <p:ext uri="{BB962C8B-B14F-4D97-AF65-F5344CB8AC3E}">
        <p14:creationId xmlns:p14="http://schemas.microsoft.com/office/powerpoint/2010/main" val="3916155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0"/>
            <a:ext cx="8286750" cy="825189"/>
          </a:xfrm>
        </p:spPr>
        <p:txBody>
          <a:bodyPr>
            <a:normAutofit/>
          </a:bodyPr>
          <a:lstStyle/>
          <a:p>
            <a:r>
              <a:rPr lang="en-US" sz="3200" dirty="0"/>
              <a:t>             H- Magnetron Source 2</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266442" y="705671"/>
            <a:ext cx="8286750" cy="5446657"/>
          </a:xfrm>
        </p:spPr>
        <p:txBody>
          <a:bodyPr>
            <a:normAutofit/>
          </a:bodyPr>
          <a:lstStyle/>
          <a:p>
            <a:r>
              <a:rPr lang="en-US" sz="1800" dirty="0">
                <a:latin typeface="Tw Cen MT" panose="020B0602020104020603" pitchFamily="34" charset="0"/>
              </a:rPr>
              <a:t>To improve reliability and allow for testing operational improvements a second H- Magnetron was added to the Low Energy Beam Line. A typical source replacement would require a 3 to 4 shift shutdown in BLIP operations, this is reduced to &lt;1 shift for start up or 1 hour if the source is running. A sketch of LEBT showing the source locations follows:</a:t>
            </a:r>
          </a:p>
          <a:p>
            <a:r>
              <a:rPr lang="en-US" sz="1800" dirty="0">
                <a:latin typeface="Tw Cen MT" panose="020B0602020104020603" pitchFamily="34" charset="0"/>
              </a:rPr>
              <a:t>			Magnetron – S1			Magnetron - S2</a:t>
            </a:r>
          </a:p>
          <a:p>
            <a:endParaRPr lang="en-US" sz="1800" dirty="0">
              <a:latin typeface="Tw Cen MT" panose="020B0602020104020603" pitchFamily="34" charset="0"/>
            </a:endParaRPr>
          </a:p>
          <a:p>
            <a:endParaRPr lang="en-US" sz="1800" dirty="0">
              <a:latin typeface="Tw Cen MT" panose="020B0602020104020603" pitchFamily="34" charset="0"/>
            </a:endParaRPr>
          </a:p>
          <a:p>
            <a:endParaRPr lang="en-US" sz="1800" dirty="0">
              <a:latin typeface="Tw Cen MT" panose="020B0602020104020603" pitchFamily="34" charset="0"/>
            </a:endParaRP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Picture 4" descr="A picture containing indoor, miller&#10;&#10;Description automatically generated">
            <a:extLst>
              <a:ext uri="{FF2B5EF4-FFF2-40B4-BE49-F238E27FC236}">
                <a16:creationId xmlns:a16="http://schemas.microsoft.com/office/drawing/2014/main" id="{783C96B7-9E60-41B2-A9F7-EE70ABAF9E1C}"/>
              </a:ext>
            </a:extLst>
          </p:cNvPr>
          <p:cNvPicPr>
            <a:picLocks noChangeAspect="1"/>
          </p:cNvPicPr>
          <p:nvPr/>
        </p:nvPicPr>
        <p:blipFill>
          <a:blip r:embed="rId2"/>
          <a:stretch>
            <a:fillRect/>
          </a:stretch>
        </p:blipFill>
        <p:spPr>
          <a:xfrm>
            <a:off x="318322" y="2778368"/>
            <a:ext cx="3910985" cy="3003538"/>
          </a:xfrm>
          <a:prstGeom prst="rect">
            <a:avLst/>
          </a:prstGeom>
        </p:spPr>
      </p:pic>
      <p:pic>
        <p:nvPicPr>
          <p:cNvPr id="6" name="Picture 5">
            <a:extLst>
              <a:ext uri="{FF2B5EF4-FFF2-40B4-BE49-F238E27FC236}">
                <a16:creationId xmlns:a16="http://schemas.microsoft.com/office/drawing/2014/main" id="{D88E82C2-344A-4128-B795-0476EE4CB27E}"/>
              </a:ext>
            </a:extLst>
          </p:cNvPr>
          <p:cNvPicPr>
            <a:picLocks noChangeAspect="1"/>
          </p:cNvPicPr>
          <p:nvPr/>
        </p:nvPicPr>
        <p:blipFill>
          <a:blip r:embed="rId3"/>
          <a:stretch>
            <a:fillRect/>
          </a:stretch>
        </p:blipFill>
        <p:spPr>
          <a:xfrm>
            <a:off x="3999867" y="2407946"/>
            <a:ext cx="4936921" cy="3003538"/>
          </a:xfrm>
          <a:prstGeom prst="rect">
            <a:avLst/>
          </a:prstGeom>
        </p:spPr>
      </p:pic>
    </p:spTree>
    <p:extLst>
      <p:ext uri="{BB962C8B-B14F-4D97-AF65-F5344CB8AC3E}">
        <p14:creationId xmlns:p14="http://schemas.microsoft.com/office/powerpoint/2010/main" val="1193706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7BB75-5D8D-49A7-A164-7275914DA2BA}"/>
              </a:ext>
            </a:extLst>
          </p:cNvPr>
          <p:cNvSpPr>
            <a:spLocks noGrp="1"/>
          </p:cNvSpPr>
          <p:nvPr>
            <p:ph type="ctrTitle"/>
          </p:nvPr>
        </p:nvSpPr>
        <p:spPr>
          <a:xfrm>
            <a:off x="609882" y="2050027"/>
            <a:ext cx="7750969" cy="619432"/>
          </a:xfrm>
        </p:spPr>
        <p:txBody>
          <a:bodyPr>
            <a:normAutofit fontScale="90000"/>
          </a:bodyPr>
          <a:lstStyle/>
          <a:p>
            <a:r>
              <a:rPr lang="en-US" dirty="0"/>
              <a:t>		  </a:t>
            </a:r>
            <a:r>
              <a:rPr lang="en-US" dirty="0" err="1"/>
              <a:t>OutLine</a:t>
            </a:r>
            <a:r>
              <a:rPr lang="en-US" sz="2800" dirty="0"/>
              <a:t>	</a:t>
            </a:r>
          </a:p>
        </p:txBody>
      </p:sp>
      <p:sp>
        <p:nvSpPr>
          <p:cNvPr id="3" name="Subtitle 2">
            <a:extLst>
              <a:ext uri="{FF2B5EF4-FFF2-40B4-BE49-F238E27FC236}">
                <a16:creationId xmlns:a16="http://schemas.microsoft.com/office/drawing/2014/main" id="{038121D6-D529-4059-8911-23599B724045}"/>
              </a:ext>
            </a:extLst>
          </p:cNvPr>
          <p:cNvSpPr>
            <a:spLocks noGrp="1"/>
          </p:cNvSpPr>
          <p:nvPr>
            <p:ph type="subTitle" idx="1"/>
          </p:nvPr>
        </p:nvSpPr>
        <p:spPr>
          <a:xfrm>
            <a:off x="606815" y="5773230"/>
            <a:ext cx="7750969" cy="746185"/>
          </a:xfrm>
        </p:spPr>
        <p:txBody>
          <a:bodyPr/>
          <a:lstStyle/>
          <a:p>
            <a:endParaRPr lang="en-US"/>
          </a:p>
        </p:txBody>
      </p:sp>
      <p:sp>
        <p:nvSpPr>
          <p:cNvPr id="4" name="Text Placeholder 3">
            <a:extLst>
              <a:ext uri="{FF2B5EF4-FFF2-40B4-BE49-F238E27FC236}">
                <a16:creationId xmlns:a16="http://schemas.microsoft.com/office/drawing/2014/main" id="{B904C694-D891-4E21-9E83-3FF7FA257782}"/>
              </a:ext>
            </a:extLst>
          </p:cNvPr>
          <p:cNvSpPr>
            <a:spLocks noGrp="1"/>
          </p:cNvSpPr>
          <p:nvPr>
            <p:ph type="body" sz="quarter" idx="10"/>
          </p:nvPr>
        </p:nvSpPr>
        <p:spPr>
          <a:xfrm>
            <a:off x="609882" y="2669459"/>
            <a:ext cx="7750969" cy="2987763"/>
          </a:xfrm>
        </p:spPr>
        <p:txBody>
          <a:bodyPr/>
          <a:lstStyle/>
          <a:p>
            <a:pPr marL="457200" indent="-457200">
              <a:buFont typeface="Arial" panose="020B0604020202020204" pitchFamily="34" charset="0"/>
              <a:buChar char="•"/>
            </a:pPr>
            <a:r>
              <a:rPr lang="en-US" dirty="0"/>
              <a:t>Introduction</a:t>
            </a:r>
          </a:p>
          <a:p>
            <a:pPr marL="457200" indent="-457200">
              <a:buFont typeface="Arial" panose="020B0604020202020204" pitchFamily="34" charset="0"/>
              <a:buChar char="•"/>
            </a:pPr>
            <a:r>
              <a:rPr lang="en-US" dirty="0"/>
              <a:t>System Upgrades Improve Reliability</a:t>
            </a:r>
          </a:p>
          <a:p>
            <a:pPr marL="457200" indent="-457200">
              <a:buFont typeface="Arial" panose="020B0604020202020204" pitchFamily="34" charset="0"/>
              <a:buChar char="•"/>
            </a:pPr>
            <a:r>
              <a:rPr lang="en-US" dirty="0"/>
              <a:t>New Beams &amp; Capability Upgrades</a:t>
            </a:r>
          </a:p>
          <a:p>
            <a:pPr marL="457200" indent="-457200">
              <a:buFont typeface="Arial" panose="020B0604020202020204" pitchFamily="34" charset="0"/>
              <a:buChar char="•"/>
            </a:pPr>
            <a:r>
              <a:rPr lang="en-US" dirty="0"/>
              <a:t>RF Systems &amp; Control Upgrades</a:t>
            </a:r>
          </a:p>
          <a:p>
            <a:pPr marL="457200" indent="-457200">
              <a:buFont typeface="Arial" panose="020B0604020202020204" pitchFamily="34" charset="0"/>
              <a:buChar char="•"/>
            </a:pPr>
            <a:r>
              <a:rPr lang="en-US" dirty="0"/>
              <a:t>Support System Upgrades, Facility </a:t>
            </a:r>
          </a:p>
          <a:p>
            <a:pPr marL="457200" indent="-457200">
              <a:buFont typeface="Arial" panose="020B0604020202020204" pitchFamily="34" charset="0"/>
              <a:buChar char="•"/>
            </a:pPr>
            <a:r>
              <a:rPr lang="en-US" dirty="0"/>
              <a:t>Summary</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a:p>
          <a:p>
            <a:r>
              <a:rPr lang="en-US" sz="2000" dirty="0"/>
              <a:t>	</a:t>
            </a:r>
          </a:p>
        </p:txBody>
      </p:sp>
    </p:spTree>
    <p:extLst>
      <p:ext uri="{BB962C8B-B14F-4D97-AF65-F5344CB8AC3E}">
        <p14:creationId xmlns:p14="http://schemas.microsoft.com/office/powerpoint/2010/main" val="1042624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0"/>
            <a:ext cx="8286750" cy="926123"/>
          </a:xfrm>
        </p:spPr>
        <p:txBody>
          <a:bodyPr>
            <a:normAutofit/>
          </a:bodyPr>
          <a:lstStyle/>
          <a:p>
            <a:r>
              <a:rPr lang="en-US" sz="3200" dirty="0"/>
              <a:t>      LEBT Showing Source Locations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5" y="1087072"/>
            <a:ext cx="8286750" cy="4207185"/>
          </a:xfrm>
        </p:spPr>
        <p:txBody>
          <a:bodyPr/>
          <a:lstStyle/>
          <a:p>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Content Placeholder 7" descr="Diagram&#10;&#10;Description automatically generated">
            <a:extLst>
              <a:ext uri="{FF2B5EF4-FFF2-40B4-BE49-F238E27FC236}">
                <a16:creationId xmlns:a16="http://schemas.microsoft.com/office/drawing/2014/main" id="{0400CF37-1B25-4AE7-97A6-06F39CC3CB9A}"/>
              </a:ext>
            </a:extLst>
          </p:cNvPr>
          <p:cNvPicPr>
            <a:picLocks noChangeAspect="1"/>
          </p:cNvPicPr>
          <p:nvPr/>
        </p:nvPicPr>
        <p:blipFill>
          <a:blip r:embed="rId2"/>
          <a:stretch>
            <a:fillRect/>
          </a:stretch>
        </p:blipFill>
        <p:spPr>
          <a:xfrm>
            <a:off x="244076" y="827632"/>
            <a:ext cx="8787146" cy="5019188"/>
          </a:xfrm>
          <a:prstGeom prst="rect">
            <a:avLst/>
          </a:prstGeom>
        </p:spPr>
      </p:pic>
    </p:spTree>
    <p:extLst>
      <p:ext uri="{BB962C8B-B14F-4D97-AF65-F5344CB8AC3E}">
        <p14:creationId xmlns:p14="http://schemas.microsoft.com/office/powerpoint/2010/main" val="4095490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176280"/>
            <a:ext cx="8286750" cy="996028"/>
          </a:xfrm>
        </p:spPr>
        <p:txBody>
          <a:bodyPr/>
          <a:lstStyle/>
          <a:p>
            <a:r>
              <a:rPr lang="en-US" dirty="0"/>
              <a:t>   RF Systems and Control Upgrades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2743200" y="2860431"/>
            <a:ext cx="2801815" cy="3306774"/>
          </a:xfrm>
        </p:spPr>
        <p:txBody>
          <a:bodyPr/>
          <a:lstStyle/>
          <a:p>
            <a:r>
              <a:rPr lang="en-US" dirty="0"/>
              <a:t>Body Text</a:t>
            </a:r>
          </a:p>
          <a:p>
            <a:pPr marL="342900" lvl="1" indent="0"/>
            <a:r>
              <a:rPr lang="en-US" dirty="0"/>
              <a:t> Bullet Tier 1</a:t>
            </a:r>
          </a:p>
          <a:p>
            <a:pPr marL="685800" lvl="2" indent="0"/>
            <a:r>
              <a:rPr lang="en-US" dirty="0"/>
              <a:t> Bullet Tier 2</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Content Placeholder 5" descr="A large machine in a room&#10;&#10;Description automatically generated with low confidence">
            <a:extLst>
              <a:ext uri="{FF2B5EF4-FFF2-40B4-BE49-F238E27FC236}">
                <a16:creationId xmlns:a16="http://schemas.microsoft.com/office/drawing/2014/main" id="{E61B6DB2-22AA-4F3F-B1AF-11B7EF5AEFE3}"/>
              </a:ext>
            </a:extLst>
          </p:cNvPr>
          <p:cNvPicPr>
            <a:picLocks noChangeAspect="1"/>
          </p:cNvPicPr>
          <p:nvPr/>
        </p:nvPicPr>
        <p:blipFill>
          <a:blip r:embed="rId2"/>
          <a:stretch>
            <a:fillRect/>
          </a:stretch>
        </p:blipFill>
        <p:spPr>
          <a:xfrm>
            <a:off x="2550274" y="1172308"/>
            <a:ext cx="4167049" cy="5301536"/>
          </a:xfrm>
          <a:prstGeom prst="rect">
            <a:avLst/>
          </a:prstGeom>
        </p:spPr>
      </p:pic>
    </p:spTree>
    <p:extLst>
      <p:ext uri="{BB962C8B-B14F-4D97-AF65-F5344CB8AC3E}">
        <p14:creationId xmlns:p14="http://schemas.microsoft.com/office/powerpoint/2010/main" val="994273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11773" y="176279"/>
            <a:ext cx="8286750" cy="878798"/>
          </a:xfrm>
        </p:spPr>
        <p:txBody>
          <a:bodyPr>
            <a:normAutofit fontScale="90000"/>
          </a:bodyPr>
          <a:lstStyle/>
          <a:p>
            <a:r>
              <a:rPr lang="en-US" sz="3200" dirty="0"/>
              <a:t>RF Systems 5 KW Solid State Amplifier           Upgrade</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56719" y="1055077"/>
            <a:ext cx="8286750" cy="4883949"/>
          </a:xfrm>
        </p:spPr>
        <p:txBody>
          <a:bodyPr>
            <a:normAutofit/>
          </a:bodyPr>
          <a:lstStyle/>
          <a:p>
            <a:r>
              <a:rPr lang="en-US" sz="1800" dirty="0"/>
              <a:t>The Linac RF system requires 13, 5 kw Peak Power Amplifiers in its many RF amplifier chains. To improve reliability a Solid State Amplifier has replaced all original 7651 tetrode amplifier racks.</a:t>
            </a:r>
          </a:p>
          <a:p>
            <a:r>
              <a:rPr lang="en-US" sz="1800" dirty="0"/>
              <a:t> 							           7651 Amplifier Rack</a:t>
            </a:r>
          </a:p>
          <a:p>
            <a:endParaRPr lang="en-US" sz="1800"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Picture 4" descr="Calendar&#10;&#10;Description automatically generated">
            <a:extLst>
              <a:ext uri="{FF2B5EF4-FFF2-40B4-BE49-F238E27FC236}">
                <a16:creationId xmlns:a16="http://schemas.microsoft.com/office/drawing/2014/main" id="{A95C0F18-115F-42E8-9859-5036E4D922E9}"/>
              </a:ext>
            </a:extLst>
          </p:cNvPr>
          <p:cNvPicPr>
            <a:picLocks noChangeAspect="1"/>
          </p:cNvPicPr>
          <p:nvPr/>
        </p:nvPicPr>
        <p:blipFill>
          <a:blip r:embed="rId2"/>
          <a:stretch>
            <a:fillRect/>
          </a:stretch>
        </p:blipFill>
        <p:spPr>
          <a:xfrm>
            <a:off x="456719" y="2449691"/>
            <a:ext cx="4634413" cy="3353232"/>
          </a:xfrm>
          <a:prstGeom prst="rect">
            <a:avLst/>
          </a:prstGeom>
        </p:spPr>
      </p:pic>
      <p:pic>
        <p:nvPicPr>
          <p:cNvPr id="6" name="Picture 5" descr="A picture containing indoor, kitchen appliance, miller&#10;&#10;Description automatically generated">
            <a:extLst>
              <a:ext uri="{FF2B5EF4-FFF2-40B4-BE49-F238E27FC236}">
                <a16:creationId xmlns:a16="http://schemas.microsoft.com/office/drawing/2014/main" id="{8D96ABCD-53BE-409A-8959-6559ED4AC12F}"/>
              </a:ext>
            </a:extLst>
          </p:cNvPr>
          <p:cNvPicPr>
            <a:picLocks noChangeAspect="1"/>
          </p:cNvPicPr>
          <p:nvPr/>
        </p:nvPicPr>
        <p:blipFill>
          <a:blip r:embed="rId3"/>
          <a:stretch>
            <a:fillRect/>
          </a:stretch>
        </p:blipFill>
        <p:spPr>
          <a:xfrm>
            <a:off x="6825710" y="1715334"/>
            <a:ext cx="1565300" cy="5107324"/>
          </a:xfrm>
          <a:prstGeom prst="rect">
            <a:avLst/>
          </a:prstGeom>
        </p:spPr>
      </p:pic>
    </p:spTree>
    <p:extLst>
      <p:ext uri="{BB962C8B-B14F-4D97-AF65-F5344CB8AC3E}">
        <p14:creationId xmlns:p14="http://schemas.microsoft.com/office/powerpoint/2010/main" val="246466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58995"/>
            <a:ext cx="8286750" cy="398206"/>
          </a:xfrm>
        </p:spPr>
        <p:txBody>
          <a:bodyPr>
            <a:normAutofit fontScale="90000"/>
          </a:bodyPr>
          <a:lstStyle/>
          <a:p>
            <a:r>
              <a:rPr lang="en-US" sz="2000" dirty="0"/>
              <a:t>	Digital Low-Level RF replaces Original TTL &amp; Analog Controls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266442" y="464913"/>
            <a:ext cx="8286750" cy="5750830"/>
          </a:xfrm>
        </p:spPr>
        <p:txBody>
          <a:bodyPr>
            <a:normAutofit/>
          </a:bodyPr>
          <a:lstStyle/>
          <a:p>
            <a:r>
              <a:rPr lang="en-US" sz="1800" dirty="0">
                <a:effectLst/>
              </a:rPr>
              <a:t>The original analog low-level RF system was replaced with a digital low-level cavity </a:t>
            </a:r>
            <a:r>
              <a:rPr lang="en-US" sz="1800" dirty="0">
                <a:effectLst/>
                <a:cs typeface="Arial" panose="020B0604020202020204" pitchFamily="34" charset="0"/>
              </a:rPr>
              <a:t>controller</a:t>
            </a:r>
            <a:r>
              <a:rPr lang="en-US" sz="1800" dirty="0">
                <a:effectLst/>
              </a:rPr>
              <a:t> system. This cavity controller utilizes the same hardware and topology as all other RF systems within the Collider-Accelerator complex. This provides continuity throughout each of our accelerators. The cavity controller handles phase and amplitude regulation, malfunction status, independent timing parameters, high speed window comparator protection, cavity tuning control loops, and several RF ADC channels for Log View and data logging.</a:t>
            </a:r>
          </a:p>
          <a:p>
            <a:r>
              <a:rPr lang="en-US" sz="1800" dirty="0"/>
              <a:t>Recently all original TTL logic pulsing logic has been added with a second digital controller.</a:t>
            </a:r>
            <a:br>
              <a:rPr lang="en-US" sz="1800" dirty="0"/>
            </a:br>
            <a:r>
              <a:rPr lang="en-US" sz="1800" dirty="0"/>
              <a:t>			What Was Changed:</a:t>
            </a:r>
          </a:p>
          <a:p>
            <a:endParaRPr lang="en-US" sz="1800"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12"/>
          </p:nvPr>
        </p:nvSpPr>
        <p:spPr>
          <a:xfrm>
            <a:off x="8128000" y="6470704"/>
            <a:ext cx="73025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lumMod val="95000"/>
                    <a:lumOff val="5000"/>
                  </a:srgbClr>
                </a:solidFill>
                <a:effectLst/>
                <a:uLnTx/>
                <a:uFillTx/>
                <a:latin typeface="Arial Black" panose="020B0A04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000000">
                  <a:lumMod val="95000"/>
                  <a:lumOff val="5000"/>
                </a:srgbClr>
              </a:solidFill>
              <a:effectLst/>
              <a:uLnTx/>
              <a:uFillTx/>
              <a:latin typeface="Arial Black" panose="020B0A04020102020204"/>
              <a:ea typeface="+mn-ea"/>
              <a:cs typeface="+mn-cs"/>
            </a:endParaRPr>
          </a:p>
        </p:txBody>
      </p:sp>
      <p:pic>
        <p:nvPicPr>
          <p:cNvPr id="5" name="Picture 4">
            <a:extLst>
              <a:ext uri="{FF2B5EF4-FFF2-40B4-BE49-F238E27FC236}">
                <a16:creationId xmlns:a16="http://schemas.microsoft.com/office/drawing/2014/main" id="{BEE160F2-BC28-47A5-9D07-C09648C3D2CE}"/>
              </a:ext>
            </a:extLst>
          </p:cNvPr>
          <p:cNvPicPr>
            <a:picLocks noChangeAspect="1"/>
          </p:cNvPicPr>
          <p:nvPr/>
        </p:nvPicPr>
        <p:blipFill>
          <a:blip r:embed="rId2"/>
          <a:stretch>
            <a:fillRect/>
          </a:stretch>
        </p:blipFill>
        <p:spPr>
          <a:xfrm>
            <a:off x="428625" y="3117760"/>
            <a:ext cx="2675544" cy="2006659"/>
          </a:xfrm>
          <a:prstGeom prst="rect">
            <a:avLst/>
          </a:prstGeom>
        </p:spPr>
      </p:pic>
      <p:pic>
        <p:nvPicPr>
          <p:cNvPr id="6" name="Picture 5">
            <a:extLst>
              <a:ext uri="{FF2B5EF4-FFF2-40B4-BE49-F238E27FC236}">
                <a16:creationId xmlns:a16="http://schemas.microsoft.com/office/drawing/2014/main" id="{2B57E3C2-5E47-4F15-BB1D-5115A3C0B788}"/>
              </a:ext>
            </a:extLst>
          </p:cNvPr>
          <p:cNvPicPr>
            <a:picLocks noChangeAspect="1"/>
          </p:cNvPicPr>
          <p:nvPr/>
        </p:nvPicPr>
        <p:blipFill>
          <a:blip r:embed="rId3"/>
          <a:stretch>
            <a:fillRect/>
          </a:stretch>
        </p:blipFill>
        <p:spPr>
          <a:xfrm>
            <a:off x="428625" y="4645075"/>
            <a:ext cx="2950566" cy="2212925"/>
          </a:xfrm>
          <a:prstGeom prst="rect">
            <a:avLst/>
          </a:prstGeom>
        </p:spPr>
      </p:pic>
      <p:pic>
        <p:nvPicPr>
          <p:cNvPr id="8" name="Picture 7" descr="A close-up of a computer&#10;&#10;Description automatically generated with low confidence">
            <a:extLst>
              <a:ext uri="{FF2B5EF4-FFF2-40B4-BE49-F238E27FC236}">
                <a16:creationId xmlns:a16="http://schemas.microsoft.com/office/drawing/2014/main" id="{97DD0880-3D35-47F3-9D54-4AB369D15BFE}"/>
              </a:ext>
            </a:extLst>
          </p:cNvPr>
          <p:cNvPicPr>
            <a:picLocks noChangeAspect="1"/>
          </p:cNvPicPr>
          <p:nvPr/>
        </p:nvPicPr>
        <p:blipFill>
          <a:blip r:embed="rId4"/>
          <a:stretch>
            <a:fillRect/>
          </a:stretch>
        </p:blipFill>
        <p:spPr>
          <a:xfrm>
            <a:off x="3541374" y="4025606"/>
            <a:ext cx="3541486" cy="2656115"/>
          </a:xfrm>
          <a:prstGeom prst="rect">
            <a:avLst/>
          </a:prstGeom>
        </p:spPr>
      </p:pic>
      <p:pic>
        <p:nvPicPr>
          <p:cNvPr id="10" name="Picture 9" descr="A picture containing text, automaton&#10;&#10;Description automatically generated">
            <a:extLst>
              <a:ext uri="{FF2B5EF4-FFF2-40B4-BE49-F238E27FC236}">
                <a16:creationId xmlns:a16="http://schemas.microsoft.com/office/drawing/2014/main" id="{59BE9E8D-E87B-46A7-827F-D86DAB5EDF1B}"/>
              </a:ext>
            </a:extLst>
          </p:cNvPr>
          <p:cNvPicPr>
            <a:picLocks noChangeAspect="1"/>
          </p:cNvPicPr>
          <p:nvPr/>
        </p:nvPicPr>
        <p:blipFill>
          <a:blip r:embed="rId5"/>
          <a:stretch>
            <a:fillRect/>
          </a:stretch>
        </p:blipFill>
        <p:spPr>
          <a:xfrm>
            <a:off x="6421320" y="2832394"/>
            <a:ext cx="2631231" cy="2738192"/>
          </a:xfrm>
          <a:prstGeom prst="rect">
            <a:avLst/>
          </a:prstGeom>
        </p:spPr>
      </p:pic>
    </p:spTree>
    <p:extLst>
      <p:ext uri="{BB962C8B-B14F-4D97-AF65-F5344CB8AC3E}">
        <p14:creationId xmlns:p14="http://schemas.microsoft.com/office/powerpoint/2010/main" val="2804344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516846" y="156871"/>
            <a:ext cx="8286750" cy="1325563"/>
          </a:xfrm>
        </p:spPr>
        <p:txBody>
          <a:bodyPr/>
          <a:lstStyle/>
          <a:p>
            <a:r>
              <a:rPr lang="en-US" dirty="0"/>
              <a:t>New Hardware</a:t>
            </a:r>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12"/>
          </p:nvPr>
        </p:nvSpPr>
        <p:spPr>
          <a:xfrm>
            <a:off x="8128000" y="6470704"/>
            <a:ext cx="73025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lumMod val="95000"/>
                    <a:lumOff val="5000"/>
                  </a:srgbClr>
                </a:solidFill>
                <a:effectLst/>
                <a:uLnTx/>
                <a:uFillTx/>
                <a:latin typeface="Arial Black" panose="020B0A04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sz="750" b="0" i="0" u="none" strike="noStrike" kern="1200" cap="none" spc="0" normalizeH="0" baseline="0" noProof="0" dirty="0">
              <a:ln>
                <a:noFill/>
              </a:ln>
              <a:solidFill>
                <a:srgbClr val="000000">
                  <a:lumMod val="95000"/>
                  <a:lumOff val="5000"/>
                </a:srgbClr>
              </a:solidFill>
              <a:effectLst/>
              <a:uLnTx/>
              <a:uFillTx/>
              <a:latin typeface="Arial Black" panose="020B0A04020102020204"/>
              <a:ea typeface="+mn-ea"/>
              <a:cs typeface="+mn-cs"/>
            </a:endParaRPr>
          </a:p>
        </p:txBody>
      </p:sp>
      <p:pic>
        <p:nvPicPr>
          <p:cNvPr id="7" name="Picture 6">
            <a:extLst>
              <a:ext uri="{FF2B5EF4-FFF2-40B4-BE49-F238E27FC236}">
                <a16:creationId xmlns:a16="http://schemas.microsoft.com/office/drawing/2014/main" id="{888E7295-DBF3-4E2C-9182-4B7A2F591EDD}"/>
              </a:ext>
            </a:extLst>
          </p:cNvPr>
          <p:cNvPicPr>
            <a:picLocks noChangeAspect="1"/>
          </p:cNvPicPr>
          <p:nvPr/>
        </p:nvPicPr>
        <p:blipFill>
          <a:blip r:embed="rId2"/>
          <a:stretch>
            <a:fillRect/>
          </a:stretch>
        </p:blipFill>
        <p:spPr>
          <a:xfrm>
            <a:off x="752693" y="1290098"/>
            <a:ext cx="7616888" cy="2808641"/>
          </a:xfrm>
          <a:prstGeom prst="rect">
            <a:avLst/>
          </a:prstGeom>
        </p:spPr>
      </p:pic>
      <p:sp>
        <p:nvSpPr>
          <p:cNvPr id="9" name="Rectangle: Rounded Corners 8">
            <a:extLst>
              <a:ext uri="{FF2B5EF4-FFF2-40B4-BE49-F238E27FC236}">
                <a16:creationId xmlns:a16="http://schemas.microsoft.com/office/drawing/2014/main" id="{F2C19E99-5B11-4820-BB46-99791A67086D}"/>
              </a:ext>
            </a:extLst>
          </p:cNvPr>
          <p:cNvSpPr/>
          <p:nvPr/>
        </p:nvSpPr>
        <p:spPr>
          <a:xfrm>
            <a:off x="5308847" y="2820931"/>
            <a:ext cx="2041864" cy="40166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406A2155-CF63-4469-9204-564074335EC8}"/>
              </a:ext>
            </a:extLst>
          </p:cNvPr>
          <p:cNvSpPr txBox="1"/>
          <p:nvPr/>
        </p:nvSpPr>
        <p:spPr>
          <a:xfrm>
            <a:off x="3556415" y="5258124"/>
            <a:ext cx="3943547" cy="738664"/>
          </a:xfrm>
          <a:prstGeom prst="rect">
            <a:avLst/>
          </a:prstGeom>
          <a:noFill/>
          <a:ln w="190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Pulsing Status LEDs: First and last LED should be solid green, the second will be flickering, the next three are normally out, red means a fault</a:t>
            </a:r>
          </a:p>
        </p:txBody>
      </p:sp>
      <p:sp>
        <p:nvSpPr>
          <p:cNvPr id="16" name="Oval 15">
            <a:extLst>
              <a:ext uri="{FF2B5EF4-FFF2-40B4-BE49-F238E27FC236}">
                <a16:creationId xmlns:a16="http://schemas.microsoft.com/office/drawing/2014/main" id="{3E8346E5-0FC9-4328-AFD0-3AAAE88AE3B7}"/>
              </a:ext>
            </a:extLst>
          </p:cNvPr>
          <p:cNvSpPr/>
          <p:nvPr/>
        </p:nvSpPr>
        <p:spPr>
          <a:xfrm>
            <a:off x="7098505" y="3078956"/>
            <a:ext cx="104775" cy="92870"/>
          </a:xfrm>
          <a:prstGeom prst="ellipse">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B60CEABD-B7CD-46E2-AFD5-4ACD8ABD053D}"/>
              </a:ext>
            </a:extLst>
          </p:cNvPr>
          <p:cNvSpPr/>
          <p:nvPr/>
        </p:nvSpPr>
        <p:spPr>
          <a:xfrm>
            <a:off x="6078795" y="3083125"/>
            <a:ext cx="104775" cy="92870"/>
          </a:xfrm>
          <a:prstGeom prst="ellipse">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8512A25F-7465-4B7D-977F-CD8E33B5BC6E}"/>
              </a:ext>
            </a:extLst>
          </p:cNvPr>
          <p:cNvSpPr/>
          <p:nvPr/>
        </p:nvSpPr>
        <p:spPr>
          <a:xfrm>
            <a:off x="6413198" y="3086142"/>
            <a:ext cx="104775" cy="92870"/>
          </a:xfrm>
          <a:prstGeom prst="ellipse">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7C9CEC4D-214E-4076-81D0-D94E2C0133F5}"/>
              </a:ext>
            </a:extLst>
          </p:cNvPr>
          <p:cNvSpPr/>
          <p:nvPr/>
        </p:nvSpPr>
        <p:spPr>
          <a:xfrm>
            <a:off x="6755851" y="3086142"/>
            <a:ext cx="104775" cy="92870"/>
          </a:xfrm>
          <a:prstGeom prst="ellipse">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B812C3A5-7B19-4B96-85BA-42B747F88BD2}"/>
              </a:ext>
            </a:extLst>
          </p:cNvPr>
          <p:cNvSpPr/>
          <p:nvPr/>
        </p:nvSpPr>
        <p:spPr>
          <a:xfrm>
            <a:off x="6413197" y="3382565"/>
            <a:ext cx="104775" cy="92870"/>
          </a:xfrm>
          <a:prstGeom prst="ellipse">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BD800CDA-8E68-4E6C-B1AE-879011D2FBF6}"/>
              </a:ext>
            </a:extLst>
          </p:cNvPr>
          <p:cNvSpPr/>
          <p:nvPr/>
        </p:nvSpPr>
        <p:spPr>
          <a:xfrm>
            <a:off x="5394063" y="3382565"/>
            <a:ext cx="104775" cy="92870"/>
          </a:xfrm>
          <a:prstGeom prst="ellipse">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2044C6D6-109A-4305-AC23-DDC4E45C0041}"/>
              </a:ext>
            </a:extLst>
          </p:cNvPr>
          <p:cNvSpPr/>
          <p:nvPr/>
        </p:nvSpPr>
        <p:spPr>
          <a:xfrm>
            <a:off x="5736429" y="3382565"/>
            <a:ext cx="104775" cy="92870"/>
          </a:xfrm>
          <a:prstGeom prst="ellipse">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93E29F84-1489-42B2-A756-254D608F16A2}"/>
              </a:ext>
            </a:extLst>
          </p:cNvPr>
          <p:cNvSpPr/>
          <p:nvPr/>
        </p:nvSpPr>
        <p:spPr>
          <a:xfrm>
            <a:off x="6078795" y="3382565"/>
            <a:ext cx="104775" cy="92870"/>
          </a:xfrm>
          <a:prstGeom prst="ellipse">
            <a:avLst/>
          </a:prstGeom>
          <a:solidFill>
            <a:schemeClr val="accent6">
              <a:lumMod val="60000"/>
              <a:lumOff val="4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34A13424-5DC6-4C67-8385-F46C89034A4C}"/>
              </a:ext>
            </a:extLst>
          </p:cNvPr>
          <p:cNvSpPr txBox="1"/>
          <p:nvPr/>
        </p:nvSpPr>
        <p:spPr>
          <a:xfrm>
            <a:off x="3556413" y="6057132"/>
            <a:ext cx="3943549" cy="369332"/>
          </a:xfrm>
          <a:prstGeom prst="rect">
            <a:avLst/>
          </a:prstGeom>
          <a:noFill/>
          <a:ln w="190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Toggle Switch: Pulsing ON/OFF</a:t>
            </a:r>
          </a:p>
        </p:txBody>
      </p:sp>
      <p:sp>
        <p:nvSpPr>
          <p:cNvPr id="54" name="TextBox 53">
            <a:extLst>
              <a:ext uri="{FF2B5EF4-FFF2-40B4-BE49-F238E27FC236}">
                <a16:creationId xmlns:a16="http://schemas.microsoft.com/office/drawing/2014/main" id="{B3AB5B07-C9BE-492D-B432-FC4E1C1CE8A3}"/>
              </a:ext>
            </a:extLst>
          </p:cNvPr>
          <p:cNvSpPr txBox="1"/>
          <p:nvPr/>
        </p:nvSpPr>
        <p:spPr>
          <a:xfrm>
            <a:off x="3556415" y="4555783"/>
            <a:ext cx="3943549" cy="646331"/>
          </a:xfrm>
          <a:prstGeom prst="rect">
            <a:avLst/>
          </a:prstGeom>
          <a:noFill/>
          <a:ln w="1905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Reset push button, also available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Pulsing Logic pet page</a:t>
            </a:r>
          </a:p>
        </p:txBody>
      </p:sp>
      <p:cxnSp>
        <p:nvCxnSpPr>
          <p:cNvPr id="104" name="Connector: Elbow 103">
            <a:extLst>
              <a:ext uri="{FF2B5EF4-FFF2-40B4-BE49-F238E27FC236}">
                <a16:creationId xmlns:a16="http://schemas.microsoft.com/office/drawing/2014/main" id="{F29AB13E-15A6-494E-9FA4-8E60AC209E44}"/>
              </a:ext>
            </a:extLst>
          </p:cNvPr>
          <p:cNvCxnSpPr>
            <a:cxnSpLocks/>
            <a:stCxn id="15" idx="3"/>
            <a:endCxn id="9" idx="3"/>
          </p:cNvCxnSpPr>
          <p:nvPr/>
        </p:nvCxnSpPr>
        <p:spPr>
          <a:xfrm flipH="1" flipV="1">
            <a:off x="7350711" y="3021763"/>
            <a:ext cx="149251" cy="2605693"/>
          </a:xfrm>
          <a:prstGeom prst="bentConnector3">
            <a:avLst>
              <a:gd name="adj1" fmla="val -153165"/>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5AF0AC71-8D6F-470F-9DE4-D227D5E0A317}"/>
              </a:ext>
            </a:extLst>
          </p:cNvPr>
          <p:cNvSpPr/>
          <p:nvPr/>
        </p:nvSpPr>
        <p:spPr>
          <a:xfrm>
            <a:off x="1403350" y="1722436"/>
            <a:ext cx="3072758" cy="1752999"/>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0000"/>
                </a:solidFill>
                <a:prstDash val="dash"/>
              </a:ln>
              <a:noFill/>
              <a:effectLst/>
              <a:uLnTx/>
              <a:uFillTx/>
              <a:latin typeface="Arial" panose="020B0604020202020204"/>
              <a:ea typeface="+mn-ea"/>
              <a:cs typeface="+mn-cs"/>
            </a:endParaRPr>
          </a:p>
        </p:txBody>
      </p:sp>
      <p:cxnSp>
        <p:nvCxnSpPr>
          <p:cNvPr id="29" name="Connector: Elbow 28">
            <a:extLst>
              <a:ext uri="{FF2B5EF4-FFF2-40B4-BE49-F238E27FC236}">
                <a16:creationId xmlns:a16="http://schemas.microsoft.com/office/drawing/2014/main" id="{126EAD81-E7C9-4C58-9B18-7C2EBFAAEEC5}"/>
              </a:ext>
            </a:extLst>
          </p:cNvPr>
          <p:cNvCxnSpPr>
            <a:cxnSpLocks/>
            <a:stCxn id="39" idx="1"/>
          </p:cNvCxnSpPr>
          <p:nvPr/>
        </p:nvCxnSpPr>
        <p:spPr>
          <a:xfrm rot="10800000" flipH="1">
            <a:off x="3556412" y="3220402"/>
            <a:ext cx="1203049" cy="3021396"/>
          </a:xfrm>
          <a:prstGeom prst="bentConnector4">
            <a:avLst>
              <a:gd name="adj1" fmla="val -28503"/>
              <a:gd name="adj2" fmla="val 66927"/>
            </a:avLst>
          </a:prstGeom>
          <a:ln w="28575">
            <a:solidFill>
              <a:srgbClr val="C00000"/>
            </a:solidFill>
            <a:tailEnd type="triangle"/>
          </a:ln>
        </p:spPr>
        <p:style>
          <a:lnRef idx="3">
            <a:schemeClr val="accent4"/>
          </a:lnRef>
          <a:fillRef idx="0">
            <a:schemeClr val="accent4"/>
          </a:fillRef>
          <a:effectRef idx="2">
            <a:schemeClr val="accent4"/>
          </a:effectRef>
          <a:fontRef idx="minor">
            <a:schemeClr val="tx1"/>
          </a:fontRef>
        </p:style>
      </p:cxnSp>
      <p:cxnSp>
        <p:nvCxnSpPr>
          <p:cNvPr id="51" name="Connector: Elbow 50">
            <a:extLst>
              <a:ext uri="{FF2B5EF4-FFF2-40B4-BE49-F238E27FC236}">
                <a16:creationId xmlns:a16="http://schemas.microsoft.com/office/drawing/2014/main" id="{A0B11981-94C0-43FB-95D7-0F9784DE56C1}"/>
              </a:ext>
            </a:extLst>
          </p:cNvPr>
          <p:cNvCxnSpPr>
            <a:cxnSpLocks/>
            <a:stCxn id="54" idx="1"/>
          </p:cNvCxnSpPr>
          <p:nvPr/>
        </p:nvCxnSpPr>
        <p:spPr>
          <a:xfrm rot="10800000" flipH="1">
            <a:off x="3556415" y="3269951"/>
            <a:ext cx="1554294" cy="1608998"/>
          </a:xfrm>
          <a:prstGeom prst="bentConnector4">
            <a:avLst>
              <a:gd name="adj1" fmla="val -14708"/>
              <a:gd name="adj2" fmla="val 30443"/>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32751085-8DF1-42F4-BE30-4048D08C05F4}"/>
              </a:ext>
            </a:extLst>
          </p:cNvPr>
          <p:cNvSpPr/>
          <p:nvPr/>
        </p:nvSpPr>
        <p:spPr>
          <a:xfrm flipH="1">
            <a:off x="4572000" y="1722436"/>
            <a:ext cx="2984500" cy="1033355"/>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0000"/>
                </a:solidFill>
                <a:prstDash val="dash"/>
              </a:ln>
              <a:noFill/>
              <a:effectLst/>
              <a:uLnTx/>
              <a:uFillTx/>
              <a:latin typeface="Arial" panose="020B0604020202020204"/>
              <a:ea typeface="+mn-ea"/>
              <a:cs typeface="+mn-cs"/>
            </a:endParaRPr>
          </a:p>
        </p:txBody>
      </p:sp>
      <p:sp>
        <p:nvSpPr>
          <p:cNvPr id="115" name="TextBox 114">
            <a:extLst>
              <a:ext uri="{FF2B5EF4-FFF2-40B4-BE49-F238E27FC236}">
                <a16:creationId xmlns:a16="http://schemas.microsoft.com/office/drawing/2014/main" id="{BAC8F4D5-CD68-4758-A2DA-9B26A58852B9}"/>
              </a:ext>
            </a:extLst>
          </p:cNvPr>
          <p:cNvSpPr txBox="1"/>
          <p:nvPr/>
        </p:nvSpPr>
        <p:spPr>
          <a:xfrm>
            <a:off x="4583020" y="706688"/>
            <a:ext cx="2508717" cy="369332"/>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LEMO monitor points</a:t>
            </a:r>
          </a:p>
        </p:txBody>
      </p:sp>
      <p:cxnSp>
        <p:nvCxnSpPr>
          <p:cNvPr id="117" name="Straight Arrow Connector 116">
            <a:extLst>
              <a:ext uri="{FF2B5EF4-FFF2-40B4-BE49-F238E27FC236}">
                <a16:creationId xmlns:a16="http://schemas.microsoft.com/office/drawing/2014/main" id="{8F4B393A-3CDF-47AB-A867-063BC4399BA6}"/>
              </a:ext>
            </a:extLst>
          </p:cNvPr>
          <p:cNvCxnSpPr>
            <a:cxnSpLocks/>
            <a:stCxn id="115" idx="2"/>
          </p:cNvCxnSpPr>
          <p:nvPr/>
        </p:nvCxnSpPr>
        <p:spPr>
          <a:xfrm flipH="1">
            <a:off x="2717149" y="1076020"/>
            <a:ext cx="3120230" cy="70913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38CEB3DB-35BA-4CA0-B8C9-8B27FCF93D05}"/>
              </a:ext>
            </a:extLst>
          </p:cNvPr>
          <p:cNvCxnSpPr>
            <a:cxnSpLocks/>
            <a:stCxn id="115" idx="2"/>
          </p:cNvCxnSpPr>
          <p:nvPr/>
        </p:nvCxnSpPr>
        <p:spPr>
          <a:xfrm>
            <a:off x="5837379" y="1076020"/>
            <a:ext cx="52386" cy="73714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5A93F107-5A6A-4A0F-8512-5D895289CA11}"/>
              </a:ext>
            </a:extLst>
          </p:cNvPr>
          <p:cNvSpPr/>
          <p:nvPr/>
        </p:nvSpPr>
        <p:spPr>
          <a:xfrm>
            <a:off x="5736430" y="3083125"/>
            <a:ext cx="104775" cy="92870"/>
          </a:xfrm>
          <a:prstGeom prst="ellipse">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127" name="Oval 126">
            <a:extLst>
              <a:ext uri="{FF2B5EF4-FFF2-40B4-BE49-F238E27FC236}">
                <a16:creationId xmlns:a16="http://schemas.microsoft.com/office/drawing/2014/main" id="{8AD23BF8-F215-4A19-ABDC-FBAA17B9314B}"/>
              </a:ext>
            </a:extLst>
          </p:cNvPr>
          <p:cNvSpPr/>
          <p:nvPr/>
        </p:nvSpPr>
        <p:spPr>
          <a:xfrm>
            <a:off x="5403055" y="3084736"/>
            <a:ext cx="104775" cy="92870"/>
          </a:xfrm>
          <a:prstGeom prst="ellipse">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Arial" panose="020B0604020202020204"/>
              <a:ea typeface="+mn-ea"/>
              <a:cs typeface="+mn-cs"/>
            </a:endParaRPr>
          </a:p>
        </p:txBody>
      </p:sp>
      <p:pic>
        <p:nvPicPr>
          <p:cNvPr id="10" name="Picture 9" descr="A picture containing text, electronics&#10;&#10;Description automatically generated">
            <a:extLst>
              <a:ext uri="{FF2B5EF4-FFF2-40B4-BE49-F238E27FC236}">
                <a16:creationId xmlns:a16="http://schemas.microsoft.com/office/drawing/2014/main" id="{0E1D74A0-FE0C-42BD-84F6-3BAD58BD9CF1}"/>
              </a:ext>
            </a:extLst>
          </p:cNvPr>
          <p:cNvPicPr>
            <a:picLocks noChangeAspect="1"/>
          </p:cNvPicPr>
          <p:nvPr/>
        </p:nvPicPr>
        <p:blipFill>
          <a:blip r:embed="rId3"/>
          <a:stretch>
            <a:fillRect/>
          </a:stretch>
        </p:blipFill>
        <p:spPr>
          <a:xfrm>
            <a:off x="792331" y="4146795"/>
            <a:ext cx="2214694" cy="2554334"/>
          </a:xfrm>
          <a:prstGeom prst="rect">
            <a:avLst/>
          </a:prstGeom>
        </p:spPr>
      </p:pic>
    </p:spTree>
    <p:extLst>
      <p:ext uri="{BB962C8B-B14F-4D97-AF65-F5344CB8AC3E}">
        <p14:creationId xmlns:p14="http://schemas.microsoft.com/office/powerpoint/2010/main" val="2161387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1"/>
            <a:ext cx="8286750" cy="457200"/>
          </a:xfrm>
        </p:spPr>
        <p:txBody>
          <a:bodyPr>
            <a:normAutofit/>
          </a:bodyPr>
          <a:lstStyle/>
          <a:p>
            <a:r>
              <a:rPr lang="en-US" sz="2400" dirty="0"/>
              <a:t>	Upgrade of CAD Timing and Control Systems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317727" y="457201"/>
            <a:ext cx="8508546" cy="6344264"/>
          </a:xfrm>
        </p:spPr>
        <p:txBody>
          <a:bodyPr>
            <a:normAutofit/>
          </a:bodyPr>
          <a:lstStyle/>
          <a:p>
            <a:r>
              <a:rPr lang="en-US" sz="1600" dirty="0"/>
              <a:t>This system has amazing capabilities in control, monitoring, applications programs and archiving of data. It has allowed the Linac through, pulse to pulse modulation to identify a user and download complete Linac beam tunes every 150 msec. Which includes beam energy, ion source, integrated currents, and beam line steering. In addition to control and troubleshooting remotely through the Web.</a:t>
            </a:r>
          </a:p>
          <a:p>
            <a:r>
              <a:rPr lang="en-US" sz="1600" dirty="0"/>
              <a:t>Some Examples of the RF and Beam control pages and monitors:</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12"/>
          </p:nvPr>
        </p:nvSpPr>
        <p:spPr>
          <a:xfrm>
            <a:off x="8128000" y="6470704"/>
            <a:ext cx="73025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3A556B-7C63-244D-9B7C-B0EA8042B330}" type="slidenum">
              <a:rPr lang="en-US" smtClean="0"/>
              <a:pPr/>
              <a:t>25</a:t>
            </a:fld>
            <a:endParaRPr lang="en-US" dirty="0"/>
          </a:p>
        </p:txBody>
      </p:sp>
      <p:pic>
        <p:nvPicPr>
          <p:cNvPr id="5" name="Picture 4" descr="Diagram&#10;&#10;Description automatically generated with low confidence">
            <a:extLst>
              <a:ext uri="{FF2B5EF4-FFF2-40B4-BE49-F238E27FC236}">
                <a16:creationId xmlns:a16="http://schemas.microsoft.com/office/drawing/2014/main" id="{CBF3859D-EF41-4976-9523-6DD84B94F61D}"/>
              </a:ext>
            </a:extLst>
          </p:cNvPr>
          <p:cNvPicPr>
            <a:picLocks noChangeAspect="1"/>
          </p:cNvPicPr>
          <p:nvPr/>
        </p:nvPicPr>
        <p:blipFill>
          <a:blip r:embed="rId2"/>
          <a:stretch>
            <a:fillRect/>
          </a:stretch>
        </p:blipFill>
        <p:spPr>
          <a:xfrm>
            <a:off x="348344" y="2069907"/>
            <a:ext cx="4005942" cy="2491145"/>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8D71DA83-F2D7-4520-94A9-12320B852D27}"/>
              </a:ext>
            </a:extLst>
          </p:cNvPr>
          <p:cNvPicPr>
            <a:picLocks noChangeAspect="1"/>
          </p:cNvPicPr>
          <p:nvPr/>
        </p:nvPicPr>
        <p:blipFill>
          <a:blip r:embed="rId3"/>
          <a:stretch>
            <a:fillRect/>
          </a:stretch>
        </p:blipFill>
        <p:spPr>
          <a:xfrm>
            <a:off x="4557033" y="1977759"/>
            <a:ext cx="4299857" cy="2429941"/>
          </a:xfrm>
          <a:prstGeom prst="rect">
            <a:avLst/>
          </a:prstGeom>
        </p:spPr>
      </p:pic>
      <p:pic>
        <p:nvPicPr>
          <p:cNvPr id="12" name="Picture 11" descr="Graphical user interface, table&#10;&#10;Description automatically generated">
            <a:extLst>
              <a:ext uri="{FF2B5EF4-FFF2-40B4-BE49-F238E27FC236}">
                <a16:creationId xmlns:a16="http://schemas.microsoft.com/office/drawing/2014/main" id="{0FD21802-2B01-42D6-A2CD-65C17966647F}"/>
              </a:ext>
            </a:extLst>
          </p:cNvPr>
          <p:cNvPicPr>
            <a:picLocks noChangeAspect="1"/>
          </p:cNvPicPr>
          <p:nvPr/>
        </p:nvPicPr>
        <p:blipFill>
          <a:blip r:embed="rId4"/>
          <a:stretch>
            <a:fillRect/>
          </a:stretch>
        </p:blipFill>
        <p:spPr>
          <a:xfrm>
            <a:off x="158862" y="4678135"/>
            <a:ext cx="3331029" cy="2179865"/>
          </a:xfrm>
          <a:prstGeom prst="rect">
            <a:avLst/>
          </a:prstGeom>
        </p:spPr>
      </p:pic>
      <p:pic>
        <p:nvPicPr>
          <p:cNvPr id="14" name="Picture 13" descr="Timeline&#10;&#10;Description automatically generated">
            <a:extLst>
              <a:ext uri="{FF2B5EF4-FFF2-40B4-BE49-F238E27FC236}">
                <a16:creationId xmlns:a16="http://schemas.microsoft.com/office/drawing/2014/main" id="{F17D81BE-B7C5-4E2C-8B93-CC2326ADA5B1}"/>
              </a:ext>
            </a:extLst>
          </p:cNvPr>
          <p:cNvPicPr>
            <a:picLocks noChangeAspect="1"/>
          </p:cNvPicPr>
          <p:nvPr/>
        </p:nvPicPr>
        <p:blipFill>
          <a:blip r:embed="rId5"/>
          <a:stretch>
            <a:fillRect/>
          </a:stretch>
        </p:blipFill>
        <p:spPr>
          <a:xfrm>
            <a:off x="4005943" y="3943678"/>
            <a:ext cx="4979195" cy="2886054"/>
          </a:xfrm>
          <a:prstGeom prst="rect">
            <a:avLst/>
          </a:prstGeom>
        </p:spPr>
      </p:pic>
    </p:spTree>
    <p:extLst>
      <p:ext uri="{BB962C8B-B14F-4D97-AF65-F5344CB8AC3E}">
        <p14:creationId xmlns:p14="http://schemas.microsoft.com/office/powerpoint/2010/main" val="306750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CEFD31E-D1D9-4F29-8C45-7F92F3864B47}"/>
              </a:ext>
            </a:extLst>
          </p:cNvPr>
          <p:cNvPicPr>
            <a:picLocks noChangeAspect="1"/>
          </p:cNvPicPr>
          <p:nvPr/>
        </p:nvPicPr>
        <p:blipFill rotWithShape="1">
          <a:blip r:embed="rId2"/>
          <a:srcRect l="971" t="1256" r="1069" b="1494"/>
          <a:stretch/>
        </p:blipFill>
        <p:spPr>
          <a:xfrm>
            <a:off x="553910" y="1802321"/>
            <a:ext cx="7102972" cy="4630421"/>
          </a:xfrm>
          <a:prstGeom prst="rect">
            <a:avLst/>
          </a:prstGeom>
        </p:spPr>
      </p:pic>
      <p:sp>
        <p:nvSpPr>
          <p:cNvPr id="2" name="Title 1">
            <a:extLst>
              <a:ext uri="{FF2B5EF4-FFF2-40B4-BE49-F238E27FC236}">
                <a16:creationId xmlns:a16="http://schemas.microsoft.com/office/drawing/2014/main" id="{7E2D1AD4-8ABD-4AC7-BA9A-0866666F2287}"/>
              </a:ext>
            </a:extLst>
          </p:cNvPr>
          <p:cNvSpPr>
            <a:spLocks noGrp="1"/>
          </p:cNvSpPr>
          <p:nvPr>
            <p:ph type="title"/>
          </p:nvPr>
        </p:nvSpPr>
        <p:spPr>
          <a:xfrm>
            <a:off x="428625" y="-244492"/>
            <a:ext cx="8286750" cy="1325563"/>
          </a:xfrm>
        </p:spPr>
        <p:txBody>
          <a:bodyPr/>
          <a:lstStyle/>
          <a:p>
            <a:r>
              <a:rPr lang="en-US" dirty="0"/>
              <a:t>Pulsing Logic Control</a:t>
            </a:r>
          </a:p>
        </p:txBody>
      </p:sp>
      <p:sp>
        <p:nvSpPr>
          <p:cNvPr id="3" name="Slide Number Placeholder 2">
            <a:extLst>
              <a:ext uri="{FF2B5EF4-FFF2-40B4-BE49-F238E27FC236}">
                <a16:creationId xmlns:a16="http://schemas.microsoft.com/office/drawing/2014/main" id="{BB1CC734-6EE3-4697-9881-61CABCF3B6A3}"/>
              </a:ext>
            </a:extLst>
          </p:cNvPr>
          <p:cNvSpPr>
            <a:spLocks noGrp="1"/>
          </p:cNvSpPr>
          <p:nvPr>
            <p:ph type="sldNum" sz="quarter" idx="12"/>
          </p:nvPr>
        </p:nvSpPr>
        <p:spPr>
          <a:xfrm>
            <a:off x="8128000" y="6470704"/>
            <a:ext cx="73025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lumMod val="95000"/>
                    <a:lumOff val="5000"/>
                  </a:srgbClr>
                </a:solidFill>
                <a:effectLst/>
                <a:uLnTx/>
                <a:uFillTx/>
                <a:latin typeface="Arial Black" panose="020B0A04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US" sz="750" b="0" i="0" u="none" strike="noStrike" kern="1200" cap="none" spc="0" normalizeH="0" baseline="0" noProof="0" dirty="0">
              <a:ln>
                <a:noFill/>
              </a:ln>
              <a:solidFill>
                <a:srgbClr val="000000">
                  <a:lumMod val="95000"/>
                  <a:lumOff val="5000"/>
                </a:srgbClr>
              </a:solidFill>
              <a:effectLst/>
              <a:uLnTx/>
              <a:uFillTx/>
              <a:latin typeface="Arial Black" panose="020B0A04020102020204"/>
              <a:ea typeface="+mn-ea"/>
              <a:cs typeface="+mn-cs"/>
            </a:endParaRPr>
          </a:p>
        </p:txBody>
      </p:sp>
      <p:sp>
        <p:nvSpPr>
          <p:cNvPr id="5" name="Rectangle 4">
            <a:extLst>
              <a:ext uri="{FF2B5EF4-FFF2-40B4-BE49-F238E27FC236}">
                <a16:creationId xmlns:a16="http://schemas.microsoft.com/office/drawing/2014/main" id="{A52ABA53-16B9-4756-A750-EA629BFA5CF9}"/>
              </a:ext>
            </a:extLst>
          </p:cNvPr>
          <p:cNvSpPr/>
          <p:nvPr/>
        </p:nvSpPr>
        <p:spPr>
          <a:xfrm>
            <a:off x="3978012" y="2110095"/>
            <a:ext cx="3106368" cy="956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FFFF00"/>
              </a:highligh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076BFB13-9AF0-415E-B3EC-06D75949B7AB}"/>
              </a:ext>
            </a:extLst>
          </p:cNvPr>
          <p:cNvSpPr/>
          <p:nvPr/>
        </p:nvSpPr>
        <p:spPr>
          <a:xfrm>
            <a:off x="4054449" y="2849040"/>
            <a:ext cx="2181913" cy="69393"/>
          </a:xfrm>
          <a:prstGeom prst="rect">
            <a:avLst/>
          </a:prstGeom>
          <a:solidFill>
            <a:srgbClr val="FFFF00">
              <a:alpha val="46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FFFF00"/>
              </a:highligh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FCB4FE8F-F22F-40C6-9535-6FB65D020C1F}"/>
              </a:ext>
            </a:extLst>
          </p:cNvPr>
          <p:cNvSpPr/>
          <p:nvPr/>
        </p:nvSpPr>
        <p:spPr>
          <a:xfrm>
            <a:off x="6042143" y="2924299"/>
            <a:ext cx="1010868" cy="99060"/>
          </a:xfrm>
          <a:prstGeom prst="rect">
            <a:avLst/>
          </a:prstGeom>
          <a:solidFill>
            <a:srgbClr val="FFFF00">
              <a:alpha val="46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FFFF00"/>
              </a:highligh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A742484A-E787-424E-9968-CA558EC37FD7}"/>
              </a:ext>
            </a:extLst>
          </p:cNvPr>
          <p:cNvSpPr/>
          <p:nvPr/>
        </p:nvSpPr>
        <p:spPr>
          <a:xfrm>
            <a:off x="871642" y="2110095"/>
            <a:ext cx="3106368" cy="5766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FFFF00"/>
              </a:highlight>
              <a:uLnTx/>
              <a:uFillTx/>
              <a:latin typeface="Arial" panose="020B0604020202020204"/>
              <a:ea typeface="+mn-ea"/>
              <a:cs typeface="+mn-cs"/>
            </a:endParaRPr>
          </a:p>
        </p:txBody>
      </p:sp>
      <p:cxnSp>
        <p:nvCxnSpPr>
          <p:cNvPr id="9" name="Connector: Elbow 8">
            <a:extLst>
              <a:ext uri="{FF2B5EF4-FFF2-40B4-BE49-F238E27FC236}">
                <a16:creationId xmlns:a16="http://schemas.microsoft.com/office/drawing/2014/main" id="{DE0D969C-59A9-4E8A-9402-8CB654578E49}"/>
              </a:ext>
            </a:extLst>
          </p:cNvPr>
          <p:cNvCxnSpPr>
            <a:cxnSpLocks/>
            <a:stCxn id="8" idx="0"/>
          </p:cNvCxnSpPr>
          <p:nvPr/>
        </p:nvCxnSpPr>
        <p:spPr>
          <a:xfrm rot="5400000" flipH="1" flipV="1">
            <a:off x="2196161" y="1806894"/>
            <a:ext cx="531866" cy="74537"/>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E22DA1E-7E04-4B90-B17C-D4A2DA963BA1}"/>
              </a:ext>
            </a:extLst>
          </p:cNvPr>
          <p:cNvSpPr txBox="1"/>
          <p:nvPr/>
        </p:nvSpPr>
        <p:spPr>
          <a:xfrm>
            <a:off x="1148718" y="927093"/>
            <a:ext cx="2701290" cy="646331"/>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Crowbar status and fault count since last reset</a:t>
            </a:r>
          </a:p>
        </p:txBody>
      </p:sp>
      <p:cxnSp>
        <p:nvCxnSpPr>
          <p:cNvPr id="13" name="Connector: Elbow 12">
            <a:extLst>
              <a:ext uri="{FF2B5EF4-FFF2-40B4-BE49-F238E27FC236}">
                <a16:creationId xmlns:a16="http://schemas.microsoft.com/office/drawing/2014/main" id="{2F1B0955-E02A-4155-93A7-4CDD24F08459}"/>
              </a:ext>
            </a:extLst>
          </p:cNvPr>
          <p:cNvCxnSpPr>
            <a:cxnSpLocks/>
            <a:stCxn id="5" idx="3"/>
          </p:cNvCxnSpPr>
          <p:nvPr/>
        </p:nvCxnSpPr>
        <p:spPr>
          <a:xfrm flipV="1">
            <a:off x="7084380" y="1592461"/>
            <a:ext cx="688971" cy="996022"/>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E4561FB-646C-4AE3-BE43-A384DEA06295}"/>
              </a:ext>
            </a:extLst>
          </p:cNvPr>
          <p:cNvSpPr txBox="1"/>
          <p:nvPr/>
        </p:nvSpPr>
        <p:spPr>
          <a:xfrm>
            <a:off x="6155055" y="937081"/>
            <a:ext cx="2701290" cy="646331"/>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Master Pulse, PLC and Compliance Statuses</a:t>
            </a:r>
          </a:p>
        </p:txBody>
      </p:sp>
      <p:sp>
        <p:nvSpPr>
          <p:cNvPr id="23" name="TextBox 22">
            <a:extLst>
              <a:ext uri="{FF2B5EF4-FFF2-40B4-BE49-F238E27FC236}">
                <a16:creationId xmlns:a16="http://schemas.microsoft.com/office/drawing/2014/main" id="{FA7D8D12-E772-4F10-AF80-A5521261706C}"/>
              </a:ext>
            </a:extLst>
          </p:cNvPr>
          <p:cNvSpPr txBox="1"/>
          <p:nvPr/>
        </p:nvSpPr>
        <p:spPr>
          <a:xfrm>
            <a:off x="4054449" y="918046"/>
            <a:ext cx="1919631" cy="646331"/>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First Fault, and time stamp</a:t>
            </a:r>
          </a:p>
        </p:txBody>
      </p:sp>
      <p:cxnSp>
        <p:nvCxnSpPr>
          <p:cNvPr id="28" name="Connector: Elbow 27">
            <a:extLst>
              <a:ext uri="{FF2B5EF4-FFF2-40B4-BE49-F238E27FC236}">
                <a16:creationId xmlns:a16="http://schemas.microsoft.com/office/drawing/2014/main" id="{1C9D7ECC-B932-4BDD-BD82-017DDEDD113E}"/>
              </a:ext>
            </a:extLst>
          </p:cNvPr>
          <p:cNvCxnSpPr>
            <a:cxnSpLocks/>
            <a:stCxn id="6" idx="0"/>
            <a:endCxn id="23" idx="2"/>
          </p:cNvCxnSpPr>
          <p:nvPr/>
        </p:nvCxnSpPr>
        <p:spPr>
          <a:xfrm rot="16200000" flipV="1">
            <a:off x="4437505" y="2141138"/>
            <a:ext cx="1284663" cy="131141"/>
          </a:xfrm>
          <a:prstGeom prst="bentConnector3">
            <a:avLst>
              <a:gd name="adj1" fmla="val 50000"/>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F9F8AB1-0B06-4BC5-9268-F690315BE7C9}"/>
              </a:ext>
            </a:extLst>
          </p:cNvPr>
          <p:cNvSpPr txBox="1"/>
          <p:nvPr/>
        </p:nvSpPr>
        <p:spPr>
          <a:xfrm>
            <a:off x="7656882" y="2686734"/>
            <a:ext cx="1478089" cy="830997"/>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Reset Faults, same as push button on FP</a:t>
            </a:r>
          </a:p>
        </p:txBody>
      </p:sp>
      <p:cxnSp>
        <p:nvCxnSpPr>
          <p:cNvPr id="30" name="Connector: Elbow 29">
            <a:extLst>
              <a:ext uri="{FF2B5EF4-FFF2-40B4-BE49-F238E27FC236}">
                <a16:creationId xmlns:a16="http://schemas.microsoft.com/office/drawing/2014/main" id="{A328E407-785E-4AE2-BD10-1F244542AE59}"/>
              </a:ext>
            </a:extLst>
          </p:cNvPr>
          <p:cNvCxnSpPr>
            <a:cxnSpLocks/>
            <a:stCxn id="7" idx="3"/>
            <a:endCxn id="29" idx="1"/>
          </p:cNvCxnSpPr>
          <p:nvPr/>
        </p:nvCxnSpPr>
        <p:spPr>
          <a:xfrm>
            <a:off x="7053011" y="2973829"/>
            <a:ext cx="603871" cy="128404"/>
          </a:xfrm>
          <a:prstGeom prst="bentConnector3">
            <a:avLst>
              <a:gd name="adj1" fmla="val 50000"/>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685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301E6-1B75-4701-A54B-1278A8621B0E}"/>
              </a:ext>
            </a:extLst>
          </p:cNvPr>
          <p:cNvSpPr>
            <a:spLocks noGrp="1"/>
          </p:cNvSpPr>
          <p:nvPr>
            <p:ph type="title"/>
          </p:nvPr>
        </p:nvSpPr>
        <p:spPr>
          <a:xfrm>
            <a:off x="332831" y="154281"/>
            <a:ext cx="8286750" cy="514440"/>
          </a:xfrm>
        </p:spPr>
        <p:txBody>
          <a:bodyPr>
            <a:normAutofit fontScale="90000"/>
          </a:bodyPr>
          <a:lstStyle/>
          <a:p>
            <a:r>
              <a:rPr lang="en-US" dirty="0"/>
              <a:t>Tank Control</a:t>
            </a:r>
          </a:p>
        </p:txBody>
      </p:sp>
      <p:sp>
        <p:nvSpPr>
          <p:cNvPr id="3" name="Slide Number Placeholder 2">
            <a:extLst>
              <a:ext uri="{FF2B5EF4-FFF2-40B4-BE49-F238E27FC236}">
                <a16:creationId xmlns:a16="http://schemas.microsoft.com/office/drawing/2014/main" id="{8949CFEE-02E6-4C91-8B48-5CCB3751AA05}"/>
              </a:ext>
            </a:extLst>
          </p:cNvPr>
          <p:cNvSpPr>
            <a:spLocks noGrp="1"/>
          </p:cNvSpPr>
          <p:nvPr>
            <p:ph type="sldNum" sz="quarter" idx="12"/>
          </p:nvPr>
        </p:nvSpPr>
        <p:spPr>
          <a:xfrm>
            <a:off x="8128000" y="6470704"/>
            <a:ext cx="73025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3A556B-7C63-244D-9B7C-B0EA8042B330}" type="slidenum">
              <a:rPr lang="en-US" smtClean="0"/>
              <a:pPr/>
              <a:t>27</a:t>
            </a:fld>
            <a:endParaRPr lang="en-US" sz="750" dirty="0"/>
          </a:p>
        </p:txBody>
      </p:sp>
      <p:pic>
        <p:nvPicPr>
          <p:cNvPr id="4" name="Picture 3">
            <a:extLst>
              <a:ext uri="{FF2B5EF4-FFF2-40B4-BE49-F238E27FC236}">
                <a16:creationId xmlns:a16="http://schemas.microsoft.com/office/drawing/2014/main" id="{B049082C-9DBD-41A2-BE7C-92A13833DD99}"/>
              </a:ext>
            </a:extLst>
          </p:cNvPr>
          <p:cNvPicPr>
            <a:picLocks noChangeAspect="1"/>
          </p:cNvPicPr>
          <p:nvPr/>
        </p:nvPicPr>
        <p:blipFill rotWithShape="1">
          <a:blip r:embed="rId2"/>
          <a:srcRect l="695" t="1502" r="833" b="1471"/>
          <a:stretch/>
        </p:blipFill>
        <p:spPr>
          <a:xfrm>
            <a:off x="776015" y="1777775"/>
            <a:ext cx="7591969" cy="4925944"/>
          </a:xfrm>
          <a:prstGeom prst="rect">
            <a:avLst/>
          </a:prstGeom>
        </p:spPr>
      </p:pic>
      <p:sp>
        <p:nvSpPr>
          <p:cNvPr id="5" name="Rectangle 4">
            <a:extLst>
              <a:ext uri="{FF2B5EF4-FFF2-40B4-BE49-F238E27FC236}">
                <a16:creationId xmlns:a16="http://schemas.microsoft.com/office/drawing/2014/main" id="{1728305E-14BF-4ED0-84C6-1C367EC9ECB1}"/>
              </a:ext>
            </a:extLst>
          </p:cNvPr>
          <p:cNvSpPr/>
          <p:nvPr/>
        </p:nvSpPr>
        <p:spPr>
          <a:xfrm>
            <a:off x="1984602" y="2299062"/>
            <a:ext cx="1039636" cy="139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910009-71E9-4F1F-BD8D-749697E74F27}"/>
              </a:ext>
            </a:extLst>
          </p:cNvPr>
          <p:cNvSpPr/>
          <p:nvPr/>
        </p:nvSpPr>
        <p:spPr>
          <a:xfrm>
            <a:off x="5227777" y="2312126"/>
            <a:ext cx="1371187" cy="1262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C3FE6F8-B3D6-4085-B2A0-34DCE40C1385}"/>
              </a:ext>
            </a:extLst>
          </p:cNvPr>
          <p:cNvSpPr/>
          <p:nvPr/>
        </p:nvSpPr>
        <p:spPr>
          <a:xfrm>
            <a:off x="3038338" y="2438398"/>
            <a:ext cx="1039636" cy="2438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DD895F4-35F6-464F-BD4E-14C0748D0E2A}"/>
              </a:ext>
            </a:extLst>
          </p:cNvPr>
          <p:cNvSpPr txBox="1"/>
          <p:nvPr/>
        </p:nvSpPr>
        <p:spPr>
          <a:xfrm>
            <a:off x="513807" y="686134"/>
            <a:ext cx="1854924" cy="738664"/>
          </a:xfrm>
          <a:prstGeom prst="rect">
            <a:avLst/>
          </a:prstGeom>
          <a:noFill/>
          <a:ln w="19050">
            <a:solidFill>
              <a:srgbClr val="FF0000"/>
            </a:solidFill>
          </a:ln>
        </p:spPr>
        <p:txBody>
          <a:bodyPr wrap="square" rtlCol="0">
            <a:spAutoFit/>
          </a:bodyPr>
          <a:lstStyle/>
          <a:p>
            <a:r>
              <a:rPr lang="en-US" sz="1400" dirty="0"/>
              <a:t>FBI Compliance: Can beam get through the tunnel</a:t>
            </a:r>
          </a:p>
        </p:txBody>
      </p:sp>
      <p:cxnSp>
        <p:nvCxnSpPr>
          <p:cNvPr id="12" name="Connector: Elbow 11">
            <a:extLst>
              <a:ext uri="{FF2B5EF4-FFF2-40B4-BE49-F238E27FC236}">
                <a16:creationId xmlns:a16="http://schemas.microsoft.com/office/drawing/2014/main" id="{408A3141-1CFE-4AA3-899B-F42C585C991C}"/>
              </a:ext>
            </a:extLst>
          </p:cNvPr>
          <p:cNvCxnSpPr>
            <a:cxnSpLocks/>
            <a:stCxn id="10" idx="2"/>
            <a:endCxn id="5" idx="1"/>
          </p:cNvCxnSpPr>
          <p:nvPr/>
        </p:nvCxnSpPr>
        <p:spPr>
          <a:xfrm rot="16200000" flipH="1">
            <a:off x="1240969" y="1625097"/>
            <a:ext cx="943933" cy="543333"/>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F1D33276-2DD6-4325-B8CF-11EBCEA25B87}"/>
              </a:ext>
            </a:extLst>
          </p:cNvPr>
          <p:cNvCxnSpPr>
            <a:cxnSpLocks/>
            <a:endCxn id="7" idx="0"/>
          </p:cNvCxnSpPr>
          <p:nvPr/>
        </p:nvCxnSpPr>
        <p:spPr>
          <a:xfrm rot="5400000">
            <a:off x="3292646" y="1690311"/>
            <a:ext cx="1013598" cy="482577"/>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96BA537-A1B1-41AE-9A74-0F944E375626}"/>
              </a:ext>
            </a:extLst>
          </p:cNvPr>
          <p:cNvSpPr txBox="1"/>
          <p:nvPr/>
        </p:nvSpPr>
        <p:spPr>
          <a:xfrm>
            <a:off x="2938961" y="693708"/>
            <a:ext cx="2203539" cy="738664"/>
          </a:xfrm>
          <a:prstGeom prst="rect">
            <a:avLst/>
          </a:prstGeom>
          <a:noFill/>
          <a:ln w="19050">
            <a:solidFill>
              <a:srgbClr val="FF0000"/>
            </a:solidFill>
          </a:ln>
        </p:spPr>
        <p:txBody>
          <a:bodyPr wrap="square" rtlCol="0">
            <a:spAutoFit/>
          </a:bodyPr>
          <a:lstStyle/>
          <a:p>
            <a:r>
              <a:rPr lang="en-US" sz="1400" dirty="0"/>
              <a:t>Show you the amplitude and phase FBI compliance windows</a:t>
            </a:r>
          </a:p>
        </p:txBody>
      </p:sp>
      <p:cxnSp>
        <p:nvCxnSpPr>
          <p:cNvPr id="20" name="Connector: Elbow 19">
            <a:extLst>
              <a:ext uri="{FF2B5EF4-FFF2-40B4-BE49-F238E27FC236}">
                <a16:creationId xmlns:a16="http://schemas.microsoft.com/office/drawing/2014/main" id="{05BB48A8-7EFD-4B1C-8721-B5535DED54FC}"/>
              </a:ext>
            </a:extLst>
          </p:cNvPr>
          <p:cNvCxnSpPr>
            <a:cxnSpLocks/>
            <a:stCxn id="21" idx="2"/>
          </p:cNvCxnSpPr>
          <p:nvPr/>
        </p:nvCxnSpPr>
        <p:spPr>
          <a:xfrm rot="5400000">
            <a:off x="5715453" y="1647947"/>
            <a:ext cx="1082135" cy="220097"/>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8ADF7E0-550B-4B8F-B4C6-C337047C5661}"/>
              </a:ext>
            </a:extLst>
          </p:cNvPr>
          <p:cNvSpPr txBox="1"/>
          <p:nvPr/>
        </p:nvSpPr>
        <p:spPr>
          <a:xfrm>
            <a:off x="5644358" y="693708"/>
            <a:ext cx="1444420" cy="523220"/>
          </a:xfrm>
          <a:prstGeom prst="rect">
            <a:avLst/>
          </a:prstGeom>
          <a:noFill/>
          <a:ln w="19050">
            <a:solidFill>
              <a:srgbClr val="FF0000"/>
            </a:solidFill>
          </a:ln>
        </p:spPr>
        <p:txBody>
          <a:bodyPr wrap="square" rtlCol="0">
            <a:spAutoFit/>
          </a:bodyPr>
          <a:lstStyle/>
          <a:p>
            <a:r>
              <a:rPr lang="en-US" sz="1400" dirty="0"/>
              <a:t>Pulsing Logic Fault Status</a:t>
            </a:r>
          </a:p>
        </p:txBody>
      </p:sp>
      <p:sp>
        <p:nvSpPr>
          <p:cNvPr id="25" name="Rectangle 24">
            <a:extLst>
              <a:ext uri="{FF2B5EF4-FFF2-40B4-BE49-F238E27FC236}">
                <a16:creationId xmlns:a16="http://schemas.microsoft.com/office/drawing/2014/main" id="{EA8C9A61-EB50-486E-8AE5-44701FF6AEB3}"/>
              </a:ext>
            </a:extLst>
          </p:cNvPr>
          <p:cNvSpPr/>
          <p:nvPr/>
        </p:nvSpPr>
        <p:spPr>
          <a:xfrm>
            <a:off x="5192972" y="2993757"/>
            <a:ext cx="1371186" cy="2522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CE5E12C-2F0B-4010-807E-41B69BF3D70F}"/>
              </a:ext>
            </a:extLst>
          </p:cNvPr>
          <p:cNvSpPr/>
          <p:nvPr/>
        </p:nvSpPr>
        <p:spPr>
          <a:xfrm>
            <a:off x="5176158" y="3591429"/>
            <a:ext cx="1371186" cy="2522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Connector: Elbow 27">
            <a:extLst>
              <a:ext uri="{FF2B5EF4-FFF2-40B4-BE49-F238E27FC236}">
                <a16:creationId xmlns:a16="http://schemas.microsoft.com/office/drawing/2014/main" id="{3CE88E2A-C9AF-46BC-8DD9-11E9A42C8547}"/>
              </a:ext>
            </a:extLst>
          </p:cNvPr>
          <p:cNvCxnSpPr>
            <a:stCxn id="25" idx="3"/>
            <a:endCxn id="26" idx="3"/>
          </p:cNvCxnSpPr>
          <p:nvPr/>
        </p:nvCxnSpPr>
        <p:spPr>
          <a:xfrm flipH="1">
            <a:off x="6547344" y="3119892"/>
            <a:ext cx="16814" cy="597672"/>
          </a:xfrm>
          <a:prstGeom prst="bentConnector3">
            <a:avLst>
              <a:gd name="adj1" fmla="val -135958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0C5F6730-FE18-4678-A4B2-5EE56E43CAD7}"/>
              </a:ext>
            </a:extLst>
          </p:cNvPr>
          <p:cNvCxnSpPr>
            <a:cxnSpLocks/>
            <a:endCxn id="39" idx="2"/>
          </p:cNvCxnSpPr>
          <p:nvPr/>
        </p:nvCxnSpPr>
        <p:spPr>
          <a:xfrm rot="5400000" flipH="1" flipV="1">
            <a:off x="6432155" y="1748325"/>
            <a:ext cx="2034235" cy="1327165"/>
          </a:xfrm>
          <a:prstGeom prst="bentConnector3">
            <a:avLst>
              <a:gd name="adj1" fmla="val 55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DF121C2-803D-47AD-8095-184F88ABADBC}"/>
              </a:ext>
            </a:extLst>
          </p:cNvPr>
          <p:cNvSpPr txBox="1"/>
          <p:nvPr/>
        </p:nvSpPr>
        <p:spPr>
          <a:xfrm>
            <a:off x="7310309" y="563792"/>
            <a:ext cx="1605091" cy="830997"/>
          </a:xfrm>
          <a:prstGeom prst="rect">
            <a:avLst/>
          </a:prstGeom>
          <a:noFill/>
          <a:ln w="19050">
            <a:solidFill>
              <a:srgbClr val="FF0000"/>
            </a:solidFill>
          </a:ln>
        </p:spPr>
        <p:txBody>
          <a:bodyPr wrap="square" rtlCol="0">
            <a:spAutoFit/>
          </a:bodyPr>
          <a:lstStyle/>
          <a:p>
            <a:r>
              <a:rPr lang="en-US" sz="1200" dirty="0"/>
              <a:t>Two elements you need to be within FBI compliance: Amplitude &amp; Phase</a:t>
            </a:r>
          </a:p>
        </p:txBody>
      </p:sp>
    </p:spTree>
    <p:extLst>
      <p:ext uri="{BB962C8B-B14F-4D97-AF65-F5344CB8AC3E}">
        <p14:creationId xmlns:p14="http://schemas.microsoft.com/office/powerpoint/2010/main" val="3251086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050C7-654B-4277-91D9-F9D62E615E8E}"/>
              </a:ext>
            </a:extLst>
          </p:cNvPr>
          <p:cNvSpPr>
            <a:spLocks noGrp="1"/>
          </p:cNvSpPr>
          <p:nvPr>
            <p:ph type="title"/>
          </p:nvPr>
        </p:nvSpPr>
        <p:spPr>
          <a:xfrm>
            <a:off x="428625" y="365127"/>
            <a:ext cx="8286750" cy="488314"/>
          </a:xfrm>
        </p:spPr>
        <p:txBody>
          <a:bodyPr>
            <a:normAutofit fontScale="90000"/>
          </a:bodyPr>
          <a:lstStyle/>
          <a:p>
            <a:r>
              <a:rPr lang="en-US" dirty="0"/>
              <a:t>LinacRfMafunction</a:t>
            </a:r>
          </a:p>
        </p:txBody>
      </p:sp>
      <p:sp>
        <p:nvSpPr>
          <p:cNvPr id="3" name="Slide Number Placeholder 2">
            <a:extLst>
              <a:ext uri="{FF2B5EF4-FFF2-40B4-BE49-F238E27FC236}">
                <a16:creationId xmlns:a16="http://schemas.microsoft.com/office/drawing/2014/main" id="{5524639D-E946-4AF7-BEF0-4CD87AF35DAA}"/>
              </a:ext>
            </a:extLst>
          </p:cNvPr>
          <p:cNvSpPr>
            <a:spLocks noGrp="1"/>
          </p:cNvSpPr>
          <p:nvPr>
            <p:ph type="sldNum" sz="quarter" idx="12"/>
          </p:nvPr>
        </p:nvSpPr>
        <p:spPr>
          <a:xfrm>
            <a:off x="8128000" y="6470704"/>
            <a:ext cx="73025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lumMod val="95000"/>
                    <a:lumOff val="5000"/>
                  </a:srgbClr>
                </a:solidFill>
                <a:effectLst/>
                <a:uLnTx/>
                <a:uFillTx/>
                <a:latin typeface="Arial Black" panose="020B0A04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sz="750" b="0" i="0" u="none" strike="noStrike" kern="1200" cap="none" spc="0" normalizeH="0" baseline="0" noProof="0" dirty="0">
              <a:ln>
                <a:noFill/>
              </a:ln>
              <a:solidFill>
                <a:srgbClr val="000000">
                  <a:lumMod val="95000"/>
                  <a:lumOff val="5000"/>
                </a:srgbClr>
              </a:solidFill>
              <a:effectLst/>
              <a:uLnTx/>
              <a:uFillTx/>
              <a:latin typeface="Arial Black" panose="020B0A04020102020204"/>
              <a:ea typeface="+mn-ea"/>
              <a:cs typeface="+mn-cs"/>
            </a:endParaRPr>
          </a:p>
        </p:txBody>
      </p:sp>
      <p:pic>
        <p:nvPicPr>
          <p:cNvPr id="4" name="Picture 3">
            <a:extLst>
              <a:ext uri="{FF2B5EF4-FFF2-40B4-BE49-F238E27FC236}">
                <a16:creationId xmlns:a16="http://schemas.microsoft.com/office/drawing/2014/main" id="{5B672EE7-7220-47D6-B3DC-A16281C45AFF}"/>
              </a:ext>
            </a:extLst>
          </p:cNvPr>
          <p:cNvPicPr>
            <a:picLocks noChangeAspect="1"/>
          </p:cNvPicPr>
          <p:nvPr/>
        </p:nvPicPr>
        <p:blipFill rotWithShape="1">
          <a:blip r:embed="rId2"/>
          <a:srcRect l="2001" t="1287" r="833" b="1793"/>
          <a:stretch/>
        </p:blipFill>
        <p:spPr>
          <a:xfrm>
            <a:off x="776482" y="2222480"/>
            <a:ext cx="7726017" cy="3810000"/>
          </a:xfrm>
          <a:prstGeom prst="rect">
            <a:avLst/>
          </a:prstGeom>
        </p:spPr>
      </p:pic>
      <p:sp>
        <p:nvSpPr>
          <p:cNvPr id="5" name="Rectangle 4">
            <a:extLst>
              <a:ext uri="{FF2B5EF4-FFF2-40B4-BE49-F238E27FC236}">
                <a16:creationId xmlns:a16="http://schemas.microsoft.com/office/drawing/2014/main" id="{687B4822-EAAD-4D3D-BC56-B2EF35B0BF4C}"/>
              </a:ext>
            </a:extLst>
          </p:cNvPr>
          <p:cNvSpPr/>
          <p:nvPr/>
        </p:nvSpPr>
        <p:spPr>
          <a:xfrm>
            <a:off x="7275374" y="2712569"/>
            <a:ext cx="1143000" cy="12015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365271D3-5990-4946-8F26-A5AD824511CA}"/>
              </a:ext>
            </a:extLst>
          </p:cNvPr>
          <p:cNvSpPr/>
          <p:nvPr/>
        </p:nvSpPr>
        <p:spPr>
          <a:xfrm>
            <a:off x="5050334" y="2712569"/>
            <a:ext cx="569231" cy="24283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D6BE6848-E0A7-428A-B4AD-CD3D36B4A553}"/>
              </a:ext>
            </a:extLst>
          </p:cNvPr>
          <p:cNvSpPr txBox="1"/>
          <p:nvPr/>
        </p:nvSpPr>
        <p:spPr>
          <a:xfrm>
            <a:off x="2784567" y="960596"/>
            <a:ext cx="1854924" cy="738664"/>
          </a:xfrm>
          <a:prstGeom prst="rect">
            <a:avLst/>
          </a:prstGeom>
          <a:noFill/>
          <a:ln w="1905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FBI Compliance: Can beam get through the tunnel</a:t>
            </a:r>
          </a:p>
        </p:txBody>
      </p:sp>
      <p:cxnSp>
        <p:nvCxnSpPr>
          <p:cNvPr id="8" name="Connector: Elbow 7">
            <a:extLst>
              <a:ext uri="{FF2B5EF4-FFF2-40B4-BE49-F238E27FC236}">
                <a16:creationId xmlns:a16="http://schemas.microsoft.com/office/drawing/2014/main" id="{B9CA8BE1-0541-443E-B67E-AB4DBAC8CA67}"/>
              </a:ext>
            </a:extLst>
          </p:cNvPr>
          <p:cNvCxnSpPr>
            <a:cxnSpLocks/>
            <a:stCxn id="7" idx="2"/>
            <a:endCxn id="6" idx="0"/>
          </p:cNvCxnSpPr>
          <p:nvPr/>
        </p:nvCxnSpPr>
        <p:spPr>
          <a:xfrm rot="16200000" flipH="1">
            <a:off x="4016835" y="1394453"/>
            <a:ext cx="1013309" cy="1622921"/>
          </a:xfrm>
          <a:prstGeom prst="bentConnector3">
            <a:avLst>
              <a:gd name="adj1" fmla="val 3510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FA03DB7E-769F-4B39-9298-68E25E93371E}"/>
              </a:ext>
            </a:extLst>
          </p:cNvPr>
          <p:cNvCxnSpPr>
            <a:cxnSpLocks/>
            <a:stCxn id="10" idx="2"/>
            <a:endCxn id="5" idx="0"/>
          </p:cNvCxnSpPr>
          <p:nvPr/>
        </p:nvCxnSpPr>
        <p:spPr>
          <a:xfrm rot="16200000" flipH="1">
            <a:off x="6360168" y="1225862"/>
            <a:ext cx="1228753" cy="1744660"/>
          </a:xfrm>
          <a:prstGeom prst="bentConnector3">
            <a:avLst>
              <a:gd name="adj1" fmla="val 42775"/>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2B4EA94-6F13-4B84-8AFB-AB649E080DC8}"/>
              </a:ext>
            </a:extLst>
          </p:cNvPr>
          <p:cNvSpPr txBox="1"/>
          <p:nvPr/>
        </p:nvSpPr>
        <p:spPr>
          <a:xfrm>
            <a:off x="5380004" y="960596"/>
            <a:ext cx="1444420" cy="523220"/>
          </a:xfrm>
          <a:prstGeom prst="rect">
            <a:avLst/>
          </a:prstGeom>
          <a:noFill/>
          <a:ln w="1905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Pulsing Logic Fault Status</a:t>
            </a:r>
          </a:p>
        </p:txBody>
      </p:sp>
      <p:pic>
        <p:nvPicPr>
          <p:cNvPr id="12" name="Picture 11">
            <a:extLst>
              <a:ext uri="{FF2B5EF4-FFF2-40B4-BE49-F238E27FC236}">
                <a16:creationId xmlns:a16="http://schemas.microsoft.com/office/drawing/2014/main" id="{2CA98143-9EB1-4CE2-ACE3-16EF88C75683}"/>
              </a:ext>
            </a:extLst>
          </p:cNvPr>
          <p:cNvPicPr>
            <a:picLocks noChangeAspect="1"/>
          </p:cNvPicPr>
          <p:nvPr/>
        </p:nvPicPr>
        <p:blipFill>
          <a:blip r:embed="rId3"/>
          <a:stretch>
            <a:fillRect/>
          </a:stretch>
        </p:blipFill>
        <p:spPr>
          <a:xfrm>
            <a:off x="555777" y="2141285"/>
            <a:ext cx="4030826" cy="4263374"/>
          </a:xfrm>
          <a:prstGeom prst="rect">
            <a:avLst/>
          </a:prstGeom>
        </p:spPr>
      </p:pic>
    </p:spTree>
    <p:extLst>
      <p:ext uri="{BB962C8B-B14F-4D97-AF65-F5344CB8AC3E}">
        <p14:creationId xmlns:p14="http://schemas.microsoft.com/office/powerpoint/2010/main" val="1100000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176280"/>
            <a:ext cx="8286750" cy="749409"/>
          </a:xfrm>
        </p:spPr>
        <p:txBody>
          <a:bodyPr>
            <a:normAutofit/>
          </a:bodyPr>
          <a:lstStyle/>
          <a:p>
            <a:r>
              <a:rPr lang="en-US" sz="3200" dirty="0"/>
              <a:t>       Facility Support Systems Upgrades.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2844799" y="2133600"/>
            <a:ext cx="3251201" cy="3899211"/>
          </a:xfrm>
        </p:spPr>
        <p:txBody>
          <a:bodyPr/>
          <a:lstStyle/>
          <a:p>
            <a:r>
              <a:rPr lang="en-US" dirty="0"/>
              <a:t>Body Text</a:t>
            </a:r>
          </a:p>
          <a:p>
            <a:pPr marL="342900" lvl="1" indent="0"/>
            <a:r>
              <a:rPr lang="en-US" dirty="0"/>
              <a:t> Bullet Tier 1</a:t>
            </a:r>
          </a:p>
          <a:p>
            <a:pPr marL="685800" lvl="2" indent="0"/>
            <a:r>
              <a:rPr lang="en-US" dirty="0"/>
              <a:t> Bullet Tier 2</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031EAEE6-BD8D-D79B-5F05-1464DFD34936}"/>
              </a:ext>
            </a:extLst>
          </p:cNvPr>
          <p:cNvPicPr>
            <a:picLocks noChangeAspect="1"/>
          </p:cNvPicPr>
          <p:nvPr/>
        </p:nvPicPr>
        <p:blipFill>
          <a:blip r:embed="rId2"/>
          <a:stretch>
            <a:fillRect/>
          </a:stretch>
        </p:blipFill>
        <p:spPr>
          <a:xfrm>
            <a:off x="2986899" y="969267"/>
            <a:ext cx="4411980" cy="5529891"/>
          </a:xfrm>
          <a:prstGeom prst="rect">
            <a:avLst/>
          </a:prstGeom>
        </p:spPr>
      </p:pic>
    </p:spTree>
    <p:extLst>
      <p:ext uri="{BB962C8B-B14F-4D97-AF65-F5344CB8AC3E}">
        <p14:creationId xmlns:p14="http://schemas.microsoft.com/office/powerpoint/2010/main" val="3445408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p:txBody>
          <a:bodyPr/>
          <a:lstStyle/>
          <a:p>
            <a:r>
              <a:rPr lang="en-US" dirty="0"/>
              <a:t>Systems Upgrades Improve</a:t>
            </a:r>
            <a:br>
              <a:rPr lang="en-US" dirty="0"/>
            </a:br>
            <a:r>
              <a:rPr lang="en-US" dirty="0"/>
              <a:t>Reliability</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 name="Content Placeholder 5" descr="A picture containing indoor&#10;&#10;Description automatically generated">
            <a:extLst>
              <a:ext uri="{FF2B5EF4-FFF2-40B4-BE49-F238E27FC236}">
                <a16:creationId xmlns:a16="http://schemas.microsoft.com/office/drawing/2014/main" id="{BA2506D2-7829-4486-A259-85CEF3BD132F}"/>
              </a:ext>
            </a:extLst>
          </p:cNvPr>
          <p:cNvPicPr>
            <a:picLocks noGrp="1" noChangeAspect="1"/>
          </p:cNvPicPr>
          <p:nvPr>
            <p:ph idx="1"/>
          </p:nvPr>
        </p:nvPicPr>
        <p:blipFill>
          <a:blip r:embed="rId2"/>
          <a:stretch>
            <a:fillRect/>
          </a:stretch>
        </p:blipFill>
        <p:spPr>
          <a:xfrm>
            <a:off x="1597104" y="1825625"/>
            <a:ext cx="5949791" cy="4206875"/>
          </a:xfrm>
          <a:prstGeom prst="rect">
            <a:avLst/>
          </a:prstGeom>
        </p:spPr>
      </p:pic>
    </p:spTree>
    <p:extLst>
      <p:ext uri="{BB962C8B-B14F-4D97-AF65-F5344CB8AC3E}">
        <p14:creationId xmlns:p14="http://schemas.microsoft.com/office/powerpoint/2010/main" val="520309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0"/>
            <a:ext cx="8286750" cy="643467"/>
          </a:xfrm>
        </p:spPr>
        <p:txBody>
          <a:bodyPr>
            <a:normAutofit/>
          </a:bodyPr>
          <a:lstStyle/>
          <a:p>
            <a:r>
              <a:rPr lang="en-US" sz="3200" dirty="0"/>
              <a:t>     Replacement of Linac Cooling Tower </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2427111" y="2675467"/>
            <a:ext cx="3849511" cy="1614311"/>
          </a:xfrm>
        </p:spPr>
        <p:txBody>
          <a:bodyPr/>
          <a:lstStyle/>
          <a:p>
            <a:r>
              <a:rPr lang="en-US" dirty="0"/>
              <a:t>Body Text</a:t>
            </a:r>
          </a:p>
          <a:p>
            <a:pPr marL="342900" lvl="1" indent="0"/>
            <a:r>
              <a:rPr lang="en-US" dirty="0"/>
              <a:t> Bullet Tier 1</a:t>
            </a:r>
          </a:p>
          <a:p>
            <a:pPr marL="685800" lvl="2" indent="0"/>
            <a:r>
              <a:rPr lang="en-US" dirty="0"/>
              <a:t> Bullet Tier 2</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647B69AC-382B-3D23-9A3E-41D14EAC7FC4}"/>
              </a:ext>
            </a:extLst>
          </p:cNvPr>
          <p:cNvPicPr>
            <a:picLocks noChangeAspect="1"/>
          </p:cNvPicPr>
          <p:nvPr/>
        </p:nvPicPr>
        <p:blipFill>
          <a:blip r:embed="rId2"/>
          <a:stretch>
            <a:fillRect/>
          </a:stretch>
        </p:blipFill>
        <p:spPr>
          <a:xfrm>
            <a:off x="493360" y="643466"/>
            <a:ext cx="3943941" cy="5345817"/>
          </a:xfrm>
          <a:prstGeom prst="rect">
            <a:avLst/>
          </a:prstGeom>
        </p:spPr>
      </p:pic>
      <p:pic>
        <p:nvPicPr>
          <p:cNvPr id="8" name="Picture 7">
            <a:extLst>
              <a:ext uri="{FF2B5EF4-FFF2-40B4-BE49-F238E27FC236}">
                <a16:creationId xmlns:a16="http://schemas.microsoft.com/office/drawing/2014/main" id="{407E6E4E-E853-014A-95D1-E024BA3CA26C}"/>
              </a:ext>
            </a:extLst>
          </p:cNvPr>
          <p:cNvPicPr>
            <a:picLocks noChangeAspect="1"/>
          </p:cNvPicPr>
          <p:nvPr/>
        </p:nvPicPr>
        <p:blipFill>
          <a:blip r:embed="rId3"/>
          <a:stretch>
            <a:fillRect/>
          </a:stretch>
        </p:blipFill>
        <p:spPr>
          <a:xfrm>
            <a:off x="4137024" y="2523494"/>
            <a:ext cx="4792487" cy="3975664"/>
          </a:xfrm>
          <a:prstGeom prst="rect">
            <a:avLst/>
          </a:prstGeom>
        </p:spPr>
      </p:pic>
    </p:spTree>
    <p:extLst>
      <p:ext uri="{BB962C8B-B14F-4D97-AF65-F5344CB8AC3E}">
        <p14:creationId xmlns:p14="http://schemas.microsoft.com/office/powerpoint/2010/main" val="2474096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1"/>
            <a:ext cx="8286750" cy="970844"/>
          </a:xfrm>
        </p:spPr>
        <p:txBody>
          <a:bodyPr>
            <a:normAutofit/>
          </a:bodyPr>
          <a:lstStyle/>
          <a:p>
            <a:r>
              <a:rPr lang="en-US" sz="3200" dirty="0"/>
              <a:t>Replacement of 1500 gallon Liquid       Nitrogen Dewar </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5" y="970846"/>
            <a:ext cx="8286750" cy="4526843"/>
          </a:xfrm>
        </p:spPr>
        <p:txBody>
          <a:bodyPr>
            <a:normAutofit/>
          </a:bodyPr>
          <a:lstStyle/>
          <a:p>
            <a:pPr marL="0" indent="0"/>
            <a:r>
              <a:rPr lang="en-US" sz="2000" dirty="0"/>
              <a:t>Supplying up to 20 SCFM at 45 PSI, for high voltage insulation, vacuum    system bleed up2, cooling and glove box applications.</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5A9C7AD7-6446-C763-A2C3-74DC4B735210}"/>
              </a:ext>
            </a:extLst>
          </p:cNvPr>
          <p:cNvPicPr>
            <a:picLocks noChangeAspect="1"/>
          </p:cNvPicPr>
          <p:nvPr/>
        </p:nvPicPr>
        <p:blipFill>
          <a:blip r:embed="rId2"/>
          <a:stretch>
            <a:fillRect/>
          </a:stretch>
        </p:blipFill>
        <p:spPr>
          <a:xfrm>
            <a:off x="520876" y="1849135"/>
            <a:ext cx="2720622" cy="2040467"/>
          </a:xfrm>
          <a:prstGeom prst="rect">
            <a:avLst/>
          </a:prstGeom>
        </p:spPr>
      </p:pic>
      <p:pic>
        <p:nvPicPr>
          <p:cNvPr id="8" name="Picture 7">
            <a:extLst>
              <a:ext uri="{FF2B5EF4-FFF2-40B4-BE49-F238E27FC236}">
                <a16:creationId xmlns:a16="http://schemas.microsoft.com/office/drawing/2014/main" id="{8DC34E35-B6E4-8384-5CF8-C03F97B4536C}"/>
              </a:ext>
            </a:extLst>
          </p:cNvPr>
          <p:cNvPicPr>
            <a:picLocks noChangeAspect="1"/>
          </p:cNvPicPr>
          <p:nvPr/>
        </p:nvPicPr>
        <p:blipFill>
          <a:blip r:embed="rId3"/>
          <a:stretch>
            <a:fillRect/>
          </a:stretch>
        </p:blipFill>
        <p:spPr>
          <a:xfrm rot="5400000">
            <a:off x="1728022" y="3124075"/>
            <a:ext cx="4065882" cy="3049411"/>
          </a:xfrm>
          <a:prstGeom prst="rect">
            <a:avLst/>
          </a:prstGeom>
        </p:spPr>
      </p:pic>
      <p:pic>
        <p:nvPicPr>
          <p:cNvPr id="10" name="Picture 9">
            <a:extLst>
              <a:ext uri="{FF2B5EF4-FFF2-40B4-BE49-F238E27FC236}">
                <a16:creationId xmlns:a16="http://schemas.microsoft.com/office/drawing/2014/main" id="{6DD7A87E-A1A2-55A3-6044-3BEB5E2FC01D}"/>
              </a:ext>
            </a:extLst>
          </p:cNvPr>
          <p:cNvPicPr>
            <a:picLocks noChangeAspect="1"/>
          </p:cNvPicPr>
          <p:nvPr/>
        </p:nvPicPr>
        <p:blipFill>
          <a:blip r:embed="rId4"/>
          <a:stretch>
            <a:fillRect/>
          </a:stretch>
        </p:blipFill>
        <p:spPr>
          <a:xfrm>
            <a:off x="5285669" y="1684508"/>
            <a:ext cx="3747911" cy="4997214"/>
          </a:xfrm>
          <a:prstGeom prst="rect">
            <a:avLst/>
          </a:prstGeom>
        </p:spPr>
      </p:pic>
    </p:spTree>
    <p:extLst>
      <p:ext uri="{BB962C8B-B14F-4D97-AF65-F5344CB8AC3E}">
        <p14:creationId xmlns:p14="http://schemas.microsoft.com/office/powerpoint/2010/main" val="1804125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272" y="-6956"/>
            <a:ext cx="8286750" cy="989089"/>
          </a:xfrm>
        </p:spPr>
        <p:txBody>
          <a:bodyPr>
            <a:normAutofit/>
          </a:bodyPr>
          <a:lstStyle/>
          <a:p>
            <a:r>
              <a:rPr lang="en-US" sz="2800" dirty="0"/>
              <a:t>Replacement of Air Handlers 2 and 3</a:t>
            </a:r>
            <a:br>
              <a:rPr lang="en-US" sz="2800" dirty="0"/>
            </a:br>
            <a:r>
              <a:rPr lang="en-US" sz="2800" dirty="0"/>
              <a:t>for Equipment Cooling and Building AC</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5" y="982134"/>
            <a:ext cx="8286750" cy="5050678"/>
          </a:xfrm>
        </p:spPr>
        <p:txBody>
          <a:bodyPr>
            <a:normAutofit/>
          </a:bodyPr>
          <a:lstStyle/>
          <a:p>
            <a:r>
              <a:rPr lang="en-US" sz="2000" dirty="0"/>
              <a:t>This project is currently in process, replacing AH2 this year and AH3 next shutdown</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1FDF83D5-0188-5196-E041-448AF8072B81}"/>
              </a:ext>
            </a:extLst>
          </p:cNvPr>
          <p:cNvPicPr>
            <a:picLocks noChangeAspect="1"/>
          </p:cNvPicPr>
          <p:nvPr/>
        </p:nvPicPr>
        <p:blipFill>
          <a:blip r:embed="rId2"/>
          <a:stretch>
            <a:fillRect/>
          </a:stretch>
        </p:blipFill>
        <p:spPr>
          <a:xfrm>
            <a:off x="2308894" y="1612462"/>
            <a:ext cx="6244298" cy="4886696"/>
          </a:xfrm>
          <a:prstGeom prst="rect">
            <a:avLst/>
          </a:prstGeom>
        </p:spPr>
      </p:pic>
    </p:spTree>
    <p:extLst>
      <p:ext uri="{BB962C8B-B14F-4D97-AF65-F5344CB8AC3E}">
        <p14:creationId xmlns:p14="http://schemas.microsoft.com/office/powerpoint/2010/main" val="172593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1"/>
            <a:ext cx="8286750" cy="936977"/>
          </a:xfrm>
        </p:spPr>
        <p:txBody>
          <a:bodyPr>
            <a:normAutofit fontScale="90000"/>
          </a:bodyPr>
          <a:lstStyle/>
          <a:p>
            <a:r>
              <a:rPr lang="en-US" dirty="0"/>
              <a:t>Installation of Variable Frequency Drive for 400 KW RF Cooling Water Pump.</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84717" y="936978"/>
            <a:ext cx="8286750" cy="5095833"/>
          </a:xfrm>
        </p:spPr>
        <p:txBody>
          <a:bodyPr/>
          <a:lstStyle/>
          <a:p>
            <a:r>
              <a:rPr lang="en-US" dirty="0"/>
              <a:t>This will greatly improve system efficiency and reduce maintenance on all the high current RF PA Tube  filament spring ring contacts. Drive is currently being installed.</a:t>
            </a:r>
          </a:p>
          <a:p>
            <a:pPr marL="342900" lvl="1" indent="0"/>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23CE688F-7D6D-34E2-76D9-CAC003E0D748}"/>
              </a:ext>
            </a:extLst>
          </p:cNvPr>
          <p:cNvPicPr>
            <a:picLocks noChangeAspect="1"/>
          </p:cNvPicPr>
          <p:nvPr/>
        </p:nvPicPr>
        <p:blipFill>
          <a:blip r:embed="rId2"/>
          <a:stretch>
            <a:fillRect/>
          </a:stretch>
        </p:blipFill>
        <p:spPr>
          <a:xfrm>
            <a:off x="4572000" y="2104437"/>
            <a:ext cx="3497439" cy="4663252"/>
          </a:xfrm>
          <a:prstGeom prst="rect">
            <a:avLst/>
          </a:prstGeom>
        </p:spPr>
      </p:pic>
    </p:spTree>
    <p:extLst>
      <p:ext uri="{BB962C8B-B14F-4D97-AF65-F5344CB8AC3E}">
        <p14:creationId xmlns:p14="http://schemas.microsoft.com/office/powerpoint/2010/main" val="2360306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2C7CC-6F59-4E23-B6B4-021EB14D3E1D}"/>
              </a:ext>
            </a:extLst>
          </p:cNvPr>
          <p:cNvSpPr>
            <a:spLocks noGrp="1"/>
          </p:cNvSpPr>
          <p:nvPr>
            <p:ph type="title"/>
          </p:nvPr>
        </p:nvSpPr>
        <p:spPr>
          <a:xfrm>
            <a:off x="428625" y="88490"/>
            <a:ext cx="8286750" cy="560439"/>
          </a:xfrm>
        </p:spPr>
        <p:txBody>
          <a:bodyPr>
            <a:normAutofit fontScale="90000"/>
          </a:bodyPr>
          <a:lstStyle/>
          <a:p>
            <a:r>
              <a:rPr lang="en-US" dirty="0"/>
              <a:t>				Summary</a:t>
            </a:r>
          </a:p>
        </p:txBody>
      </p:sp>
      <p:sp>
        <p:nvSpPr>
          <p:cNvPr id="3" name="Content Placeholder 2">
            <a:extLst>
              <a:ext uri="{FF2B5EF4-FFF2-40B4-BE49-F238E27FC236}">
                <a16:creationId xmlns:a16="http://schemas.microsoft.com/office/drawing/2014/main" id="{07065EE8-6A59-46AC-9386-F2FC9A55904F}"/>
              </a:ext>
            </a:extLst>
          </p:cNvPr>
          <p:cNvSpPr>
            <a:spLocks noGrp="1"/>
          </p:cNvSpPr>
          <p:nvPr>
            <p:ph idx="1"/>
          </p:nvPr>
        </p:nvSpPr>
        <p:spPr>
          <a:xfrm>
            <a:off x="428625" y="771116"/>
            <a:ext cx="8286750" cy="4207185"/>
          </a:xfrm>
        </p:spPr>
        <p:txBody>
          <a:bodyPr>
            <a:normAutofit fontScale="85000" lnSpcReduction="20000"/>
          </a:bodyPr>
          <a:lstStyle/>
          <a:p>
            <a:pPr marL="342900" indent="-342900">
              <a:buFont typeface="Arial" panose="020B0604020202020204" pitchFamily="34" charset="0"/>
              <a:buChar char="•"/>
            </a:pPr>
            <a:r>
              <a:rPr lang="en-US" b="1" dirty="0"/>
              <a:t>The excellent beam uptime, availability &gt;95%, and the many  contributions to scientific knowledge throughout our 52 year history demonstrates our ability and dedication to success.</a:t>
            </a:r>
          </a:p>
          <a:p>
            <a:pPr marL="342900" indent="-342900">
              <a:buFont typeface="Arial" panose="020B0604020202020204" pitchFamily="34" charset="0"/>
              <a:buChar char="•"/>
            </a:pPr>
            <a:r>
              <a:rPr lang="en-US" b="1" dirty="0"/>
              <a:t> As we are presenting the many improvements to our Linac it important to realize that only the Accelerator Tanks themselves remain as originally installed. All operating systems, except for tubes and consumables, have been modernized  to improve performance and efficiency. </a:t>
            </a:r>
          </a:p>
          <a:p>
            <a:pPr marL="342900" indent="-342900">
              <a:buFont typeface="Arial" panose="020B0604020202020204" pitchFamily="34" charset="0"/>
              <a:buChar char="•"/>
            </a:pPr>
            <a:r>
              <a:rPr lang="en-US" b="1" dirty="0"/>
              <a:t> We stand on the shoulders of many outstanding people who have built and worked on this Linac. There work and knowledge gained now allows us to be able to consider this present upgrade in intensity. </a:t>
            </a:r>
          </a:p>
          <a:p>
            <a:pPr marL="342900" indent="-342900">
              <a:buFont typeface="Arial" panose="020B0604020202020204" pitchFamily="34" charset="0"/>
              <a:buChar char="•"/>
            </a:pPr>
            <a:r>
              <a:rPr lang="en-US" b="1" dirty="0"/>
              <a:t>My final slide acknowledges some of the many who have contributed to </a:t>
            </a:r>
            <a:r>
              <a:rPr lang="en-US" b="1"/>
              <a:t>our successful </a:t>
            </a:r>
            <a:r>
              <a:rPr lang="en-US" b="1" dirty="0"/>
              <a:t>operation over the years and diverse field of scientific and applied applications.</a:t>
            </a:r>
          </a:p>
          <a:p>
            <a:r>
              <a:rPr lang="en-US" b="1" dirty="0"/>
              <a:t>  </a:t>
            </a:r>
          </a:p>
        </p:txBody>
      </p:sp>
      <p:sp>
        <p:nvSpPr>
          <p:cNvPr id="4" name="Slide Number Placeholder 3">
            <a:extLst>
              <a:ext uri="{FF2B5EF4-FFF2-40B4-BE49-F238E27FC236}">
                <a16:creationId xmlns:a16="http://schemas.microsoft.com/office/drawing/2014/main" id="{0F028B1D-59A0-4BCE-8B4A-288516A79053}"/>
              </a:ext>
            </a:extLst>
          </p:cNvPr>
          <p:cNvSpPr>
            <a:spLocks noGrp="1"/>
          </p:cNvSpPr>
          <p:nvPr>
            <p:ph type="sldNum" sz="quarter" idx="12"/>
          </p:nvPr>
        </p:nvSpPr>
        <p:spPr>
          <a:xfrm>
            <a:off x="8128000" y="6470704"/>
            <a:ext cx="73025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lumMod val="95000"/>
                    <a:lumOff val="5000"/>
                  </a:srgbClr>
                </a:solidFill>
                <a:effectLst/>
                <a:uLnTx/>
                <a:uFillTx/>
                <a:latin typeface="Arial Black" panose="020B0A04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750" b="0" i="0" u="none" strike="noStrike" kern="1200" cap="none" spc="0" normalizeH="0" baseline="0" noProof="0" dirty="0">
              <a:ln>
                <a:noFill/>
              </a:ln>
              <a:solidFill>
                <a:srgbClr val="000000">
                  <a:lumMod val="95000"/>
                  <a:lumOff val="5000"/>
                </a:srgbClr>
              </a:solidFill>
              <a:effectLst/>
              <a:uLnTx/>
              <a:uFillTx/>
              <a:latin typeface="Arial Black" panose="020B0A04020102020204"/>
              <a:ea typeface="+mn-ea"/>
              <a:cs typeface="+mn-cs"/>
            </a:endParaRPr>
          </a:p>
        </p:txBody>
      </p:sp>
    </p:spTree>
    <p:extLst>
      <p:ext uri="{BB962C8B-B14F-4D97-AF65-F5344CB8AC3E}">
        <p14:creationId xmlns:p14="http://schemas.microsoft.com/office/powerpoint/2010/main" val="427478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3E333F-EDDE-456D-9A70-F0C5AC0288A0}"/>
              </a:ext>
            </a:extLst>
          </p:cNvPr>
          <p:cNvSpPr>
            <a:spLocks noGrp="1"/>
          </p:cNvSpPr>
          <p:nvPr>
            <p:ph type="title"/>
          </p:nvPr>
        </p:nvSpPr>
        <p:spPr>
          <a:xfrm>
            <a:off x="628650" y="90435"/>
            <a:ext cx="7762729" cy="1165609"/>
          </a:xfrm>
        </p:spPr>
        <p:txBody>
          <a:bodyPr>
            <a:noAutofit/>
          </a:bodyPr>
          <a:lstStyle/>
          <a:p>
            <a:pPr algn="ctr"/>
            <a:r>
              <a:rPr lang="en-US" sz="3200" dirty="0"/>
              <a:t>Particle Physics &amp; Applied Applications History</a:t>
            </a:r>
          </a:p>
        </p:txBody>
      </p:sp>
      <p:sp>
        <p:nvSpPr>
          <p:cNvPr id="4" name="Content Placeholder 3">
            <a:extLst>
              <a:ext uri="{FF2B5EF4-FFF2-40B4-BE49-F238E27FC236}">
                <a16:creationId xmlns:a16="http://schemas.microsoft.com/office/drawing/2014/main" id="{E1A75743-06C5-4A0B-8800-DC9CDB0BFF41}"/>
              </a:ext>
            </a:extLst>
          </p:cNvPr>
          <p:cNvSpPr>
            <a:spLocks noGrp="1"/>
          </p:cNvSpPr>
          <p:nvPr>
            <p:ph idx="1"/>
          </p:nvPr>
        </p:nvSpPr>
        <p:spPr>
          <a:xfrm>
            <a:off x="504679" y="1567543"/>
            <a:ext cx="7886700" cy="4311929"/>
          </a:xfrm>
        </p:spPr>
        <p:txBody>
          <a:bodyPr>
            <a:normAutofit fontScale="92500" lnSpcReduction="10000"/>
          </a:bodyPr>
          <a:lstStyle/>
          <a:p>
            <a:r>
              <a:rPr lang="en-US" dirty="0"/>
              <a:t>AGS and Booster Proton injector, Particle Physics, G. Wheeler, K. Batchelor,  R. </a:t>
            </a:r>
            <a:r>
              <a:rPr lang="en-US" dirty="0" err="1"/>
              <a:t>Chasman</a:t>
            </a:r>
            <a:r>
              <a:rPr lang="en-US" dirty="0"/>
              <a:t>, J. </a:t>
            </a:r>
            <a:r>
              <a:rPr lang="en-US" dirty="0" err="1"/>
              <a:t>Blewett</a:t>
            </a:r>
            <a:r>
              <a:rPr lang="en-US" dirty="0"/>
              <a:t>, J. Keane, S. Giordano, N. Fewell, A. McNerney, J. Alessi, D. Raparia</a:t>
            </a:r>
          </a:p>
          <a:p>
            <a:r>
              <a:rPr lang="en-US" dirty="0"/>
              <a:t>Brookhaven Isotope Producer, BLIP Medical use isotopes, diagnostic and therapeutic, F. Horn, L. Mausner, C. Cutler</a:t>
            </a:r>
          </a:p>
          <a:p>
            <a:r>
              <a:rPr lang="en-US" dirty="0"/>
              <a:t>Chemistry Linac Irradiation Facility, CLIF, materials research, spallation neutrons, S. </a:t>
            </a:r>
            <a:r>
              <a:rPr lang="en-US" dirty="0" err="1"/>
              <a:t>Katcoff</a:t>
            </a:r>
            <a:r>
              <a:rPr lang="en-US" dirty="0"/>
              <a:t>, P. </a:t>
            </a:r>
            <a:r>
              <a:rPr lang="en-US" dirty="0" err="1"/>
              <a:t>Haustein</a:t>
            </a:r>
            <a:r>
              <a:rPr lang="en-US" dirty="0"/>
              <a:t>, </a:t>
            </a:r>
            <a:r>
              <a:rPr lang="en-US" dirty="0" err="1"/>
              <a:t>Enia</a:t>
            </a:r>
            <a:r>
              <a:rPr lang="en-US" dirty="0"/>
              <a:t> May Franz</a:t>
            </a:r>
          </a:p>
          <a:p>
            <a:r>
              <a:rPr lang="en-US" dirty="0"/>
              <a:t>Radiation Effects Facility, REF and Neutral Beam Test Facility, DOD Strategic Defense Initiative, P. Grand, R. Damn</a:t>
            </a:r>
          </a:p>
          <a:p>
            <a:r>
              <a:rPr lang="en-US" dirty="0"/>
              <a:t>Linac Medical Beam, 200 MEV Beam for cancer therapy G. Bennett</a:t>
            </a:r>
          </a:p>
          <a:p>
            <a:r>
              <a:rPr lang="en-US" dirty="0"/>
              <a:t>Cluster Ion Fusion Experiments, Pit II, 500 – 750 KEV, G. Friedlander, L. Friedman, R. </a:t>
            </a:r>
            <a:r>
              <a:rPr lang="en-US" dirty="0" err="1"/>
              <a:t>Beuhler</a:t>
            </a:r>
            <a:endParaRPr lang="en-US" dirty="0"/>
          </a:p>
        </p:txBody>
      </p:sp>
    </p:spTree>
    <p:extLst>
      <p:ext uri="{BB962C8B-B14F-4D97-AF65-F5344CB8AC3E}">
        <p14:creationId xmlns:p14="http://schemas.microsoft.com/office/powerpoint/2010/main" val="3160030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36</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lstStyle/>
          <a:p>
            <a:r>
              <a:rPr lang="en-US" dirty="0"/>
              <a:t>Section Break</a:t>
            </a:r>
          </a:p>
        </p:txBody>
      </p:sp>
      <p:sp>
        <p:nvSpPr>
          <p:cNvPr id="3" name="Text Placeholder 2">
            <a:extLst>
              <a:ext uri="{FF2B5EF4-FFF2-40B4-BE49-F238E27FC236}">
                <a16:creationId xmlns:a16="http://schemas.microsoft.com/office/drawing/2014/main" id="{23BD80E2-64A8-2746-84CE-DAC7C5339965}"/>
              </a:ext>
            </a:extLst>
          </p:cNvPr>
          <p:cNvSpPr>
            <a:spLocks noGrp="1"/>
          </p:cNvSpPr>
          <p:nvPr>
            <p:ph type="body" sz="quarter" idx="10"/>
          </p:nvPr>
        </p:nvSpPr>
        <p:spPr/>
        <p:txBody>
          <a:bodyPr/>
          <a:lstStyle/>
          <a:p>
            <a:r>
              <a:rPr lang="en-US" dirty="0"/>
              <a:t>Next Presentation, Ion Source Upgrade and Performance </a:t>
            </a:r>
          </a:p>
        </p:txBody>
      </p:sp>
    </p:spTree>
    <p:extLst>
      <p:ext uri="{BB962C8B-B14F-4D97-AF65-F5344CB8AC3E}">
        <p14:creationId xmlns:p14="http://schemas.microsoft.com/office/powerpoint/2010/main" val="1215709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176280"/>
            <a:ext cx="8286750" cy="1101536"/>
          </a:xfrm>
        </p:spPr>
        <p:txBody>
          <a:bodyPr/>
          <a:lstStyle/>
          <a:p>
            <a:r>
              <a:rPr lang="en-US" dirty="0"/>
              <a:t>      Install 750 </a:t>
            </a:r>
            <a:r>
              <a:rPr lang="en-US" dirty="0" err="1"/>
              <a:t>Kv</a:t>
            </a:r>
            <a:r>
              <a:rPr lang="en-US" dirty="0"/>
              <a:t> CW </a:t>
            </a:r>
            <a:r>
              <a:rPr lang="en-US" dirty="0" err="1"/>
              <a:t>Preinjector</a:t>
            </a:r>
            <a:endParaRPr lang="en-US" dirty="0"/>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5" y="1010501"/>
            <a:ext cx="8286750" cy="4207185"/>
          </a:xfrm>
        </p:spPr>
        <p:txBody>
          <a:bodyPr/>
          <a:lstStyle/>
          <a:p>
            <a:r>
              <a:rPr lang="en-US" sz="2000" dirty="0"/>
              <a:t>The original Cockcroft-Walton generator used in the AGS 50 MEV Linac was disassembled and moved to our Pit II area as a back up for our primary </a:t>
            </a:r>
            <a:r>
              <a:rPr lang="en-US" sz="2000" dirty="0" err="1"/>
              <a:t>Haefely</a:t>
            </a:r>
            <a:r>
              <a:rPr lang="en-US" sz="2000" dirty="0"/>
              <a:t> CW. After the installation of our RFQ </a:t>
            </a:r>
            <a:r>
              <a:rPr lang="en-US" sz="2000" dirty="0" err="1"/>
              <a:t>preinjector</a:t>
            </a:r>
            <a:r>
              <a:rPr lang="en-US" sz="2000" dirty="0"/>
              <a:t> this generator was used for several years in Cluster Ion Fusion Experiments by L. Friedman and G. Friedlander of our Chemistry Dept</a:t>
            </a:r>
            <a:r>
              <a:rPr lang="en-US" sz="2400" dirty="0"/>
              <a:t>.</a:t>
            </a:r>
            <a:endParaRPr lang="en-US" dirty="0"/>
          </a:p>
          <a:p>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4</a:t>
            </a:fld>
            <a:endParaRPr lang="en-US" dirty="0"/>
          </a:p>
        </p:txBody>
      </p:sp>
      <p:pic>
        <p:nvPicPr>
          <p:cNvPr id="3" name="Picture 2" descr="A picture containing indoor, metal&#10;&#10;Description automatically generated">
            <a:extLst>
              <a:ext uri="{FF2B5EF4-FFF2-40B4-BE49-F238E27FC236}">
                <a16:creationId xmlns:a16="http://schemas.microsoft.com/office/drawing/2014/main" id="{9CFF26DF-8457-4F37-8F70-8CD347FDC0A1}"/>
              </a:ext>
            </a:extLst>
          </p:cNvPr>
          <p:cNvPicPr>
            <a:picLocks noChangeAspect="1"/>
          </p:cNvPicPr>
          <p:nvPr/>
        </p:nvPicPr>
        <p:blipFill>
          <a:blip r:embed="rId2"/>
          <a:stretch>
            <a:fillRect/>
          </a:stretch>
        </p:blipFill>
        <p:spPr>
          <a:xfrm>
            <a:off x="768593" y="2984202"/>
            <a:ext cx="2084713" cy="2863297"/>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681206C3-1B18-4AC2-B097-15882F6116F7}"/>
              </a:ext>
            </a:extLst>
          </p:cNvPr>
          <p:cNvPicPr>
            <a:picLocks noChangeAspect="1"/>
          </p:cNvPicPr>
          <p:nvPr/>
        </p:nvPicPr>
        <p:blipFill>
          <a:blip r:embed="rId3"/>
          <a:stretch>
            <a:fillRect/>
          </a:stretch>
        </p:blipFill>
        <p:spPr>
          <a:xfrm>
            <a:off x="2881349" y="2991680"/>
            <a:ext cx="2147472" cy="2863296"/>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AC8A86D4-261B-4515-A0B9-186A389DAB25}"/>
              </a:ext>
            </a:extLst>
          </p:cNvPr>
          <p:cNvPicPr>
            <a:picLocks noChangeAspect="1"/>
          </p:cNvPicPr>
          <p:nvPr/>
        </p:nvPicPr>
        <p:blipFill>
          <a:blip r:embed="rId4"/>
          <a:stretch>
            <a:fillRect/>
          </a:stretch>
        </p:blipFill>
        <p:spPr>
          <a:xfrm>
            <a:off x="5218484" y="2476409"/>
            <a:ext cx="3172526" cy="4247475"/>
          </a:xfrm>
          <a:prstGeom prst="rect">
            <a:avLst/>
          </a:prstGeom>
        </p:spPr>
      </p:pic>
    </p:spTree>
    <p:extLst>
      <p:ext uri="{BB962C8B-B14F-4D97-AF65-F5344CB8AC3E}">
        <p14:creationId xmlns:p14="http://schemas.microsoft.com/office/powerpoint/2010/main" val="3318897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82063"/>
            <a:ext cx="8286750" cy="879230"/>
          </a:xfrm>
        </p:spPr>
        <p:txBody>
          <a:bodyPr>
            <a:normAutofit fontScale="90000"/>
          </a:bodyPr>
          <a:lstStyle/>
          <a:p>
            <a:r>
              <a:rPr lang="en-US" dirty="0"/>
              <a:t>Power Amplifier Capacitor Bank Charging</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5" y="750277"/>
            <a:ext cx="8286750" cy="5404338"/>
          </a:xfrm>
        </p:spPr>
        <p:txBody>
          <a:body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This upgrade eliminated two major sources of Linac down time. The Charge Control Amplifier, CCA, and the 60 KV 120 KW PS residing outside the building, exposed to the environment. The 40 µf bank was charged through a hi-gain triode pass tube, acting as a controlled high voltage switch. This modification replaced the CCA’s by installing new  HV PS’s on the RF gallery and incorporating primary SCR regulation to the power rectifier transformers. </a:t>
            </a:r>
          </a:p>
          <a:p>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Picture 4" descr="A machine in a room&#10;&#10;Description automatically generated with low confidence">
            <a:extLst>
              <a:ext uri="{FF2B5EF4-FFF2-40B4-BE49-F238E27FC236}">
                <a16:creationId xmlns:a16="http://schemas.microsoft.com/office/drawing/2014/main" id="{25834FC5-D355-484F-AF73-68B40BEBE066}"/>
              </a:ext>
            </a:extLst>
          </p:cNvPr>
          <p:cNvPicPr>
            <a:picLocks noChangeAspect="1"/>
          </p:cNvPicPr>
          <p:nvPr/>
        </p:nvPicPr>
        <p:blipFill>
          <a:blip r:embed="rId2"/>
          <a:stretch>
            <a:fillRect/>
          </a:stretch>
        </p:blipFill>
        <p:spPr>
          <a:xfrm>
            <a:off x="2243271" y="2450451"/>
            <a:ext cx="2843093" cy="4231270"/>
          </a:xfrm>
          <a:prstGeom prst="rect">
            <a:avLst/>
          </a:prstGeom>
        </p:spPr>
      </p:pic>
      <p:pic>
        <p:nvPicPr>
          <p:cNvPr id="3" name="Picture 2" descr="A black and white photo of a telephone booth&#10;&#10;Description automatically generated with low confidence">
            <a:extLst>
              <a:ext uri="{FF2B5EF4-FFF2-40B4-BE49-F238E27FC236}">
                <a16:creationId xmlns:a16="http://schemas.microsoft.com/office/drawing/2014/main" id="{4703DAFF-6A6B-4003-A528-E3060A4A4CC1}"/>
              </a:ext>
            </a:extLst>
          </p:cNvPr>
          <p:cNvPicPr>
            <a:picLocks noChangeAspect="1"/>
          </p:cNvPicPr>
          <p:nvPr/>
        </p:nvPicPr>
        <p:blipFill>
          <a:blip r:embed="rId3"/>
          <a:stretch>
            <a:fillRect/>
          </a:stretch>
        </p:blipFill>
        <p:spPr>
          <a:xfrm>
            <a:off x="5325331" y="2423915"/>
            <a:ext cx="3150795" cy="4284342"/>
          </a:xfrm>
          <a:prstGeom prst="rect">
            <a:avLst/>
          </a:prstGeom>
        </p:spPr>
      </p:pic>
    </p:spTree>
    <p:extLst>
      <p:ext uri="{BB962C8B-B14F-4D97-AF65-F5344CB8AC3E}">
        <p14:creationId xmlns:p14="http://schemas.microsoft.com/office/powerpoint/2010/main" val="515636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162408"/>
            <a:ext cx="8286750" cy="845778"/>
          </a:xfrm>
        </p:spPr>
        <p:txBody>
          <a:bodyPr>
            <a:normAutofit fontScale="90000"/>
          </a:bodyPr>
          <a:lstStyle/>
          <a:p>
            <a:r>
              <a:rPr lang="en-US" sz="3200" dirty="0"/>
              <a:t>New 50 </a:t>
            </a:r>
            <a:r>
              <a:rPr lang="en-US" sz="3200" dirty="0" err="1"/>
              <a:t>Kv</a:t>
            </a:r>
            <a:r>
              <a:rPr lang="en-US" sz="3200" dirty="0"/>
              <a:t> 5 Amp PS Built into the old CCA Enclosure Located in the RF Gallery</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5" y="1008186"/>
            <a:ext cx="8286750" cy="5044897"/>
          </a:xfrm>
        </p:spPr>
        <p:txBody>
          <a:bodyPr/>
          <a:lstStyle/>
          <a:p>
            <a:r>
              <a:rPr lang="en-US" sz="2000" dirty="0"/>
              <a:t>PS View			   HV Section			AC Controller</a:t>
            </a:r>
          </a:p>
          <a:p>
            <a:pPr marL="342900" lvl="1" indent="0"/>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Picture 4" descr="A picture containing text, military vehicle&#10;&#10;Description automatically generated">
            <a:extLst>
              <a:ext uri="{FF2B5EF4-FFF2-40B4-BE49-F238E27FC236}">
                <a16:creationId xmlns:a16="http://schemas.microsoft.com/office/drawing/2014/main" id="{F50C2B82-5215-4118-B588-DE17430790B3}"/>
              </a:ext>
            </a:extLst>
          </p:cNvPr>
          <p:cNvPicPr>
            <a:picLocks noChangeAspect="1"/>
          </p:cNvPicPr>
          <p:nvPr/>
        </p:nvPicPr>
        <p:blipFill>
          <a:blip r:embed="rId2"/>
          <a:stretch>
            <a:fillRect/>
          </a:stretch>
        </p:blipFill>
        <p:spPr>
          <a:xfrm rot="5400000">
            <a:off x="-188929" y="1970889"/>
            <a:ext cx="3888294" cy="2916221"/>
          </a:xfrm>
          <a:prstGeom prst="rect">
            <a:avLst/>
          </a:prstGeom>
        </p:spPr>
      </p:pic>
      <p:pic>
        <p:nvPicPr>
          <p:cNvPr id="6" name="Picture 5" descr="A picture containing text, indoor&#10;&#10;Description automatically generated">
            <a:extLst>
              <a:ext uri="{FF2B5EF4-FFF2-40B4-BE49-F238E27FC236}">
                <a16:creationId xmlns:a16="http://schemas.microsoft.com/office/drawing/2014/main" id="{2DE7D92C-0D30-4F4A-91EF-21B6A493E534}"/>
              </a:ext>
            </a:extLst>
          </p:cNvPr>
          <p:cNvPicPr>
            <a:picLocks noChangeAspect="1"/>
          </p:cNvPicPr>
          <p:nvPr/>
        </p:nvPicPr>
        <p:blipFill>
          <a:blip r:embed="rId3"/>
          <a:stretch>
            <a:fillRect/>
          </a:stretch>
        </p:blipFill>
        <p:spPr>
          <a:xfrm>
            <a:off x="3344847" y="1654671"/>
            <a:ext cx="2523798" cy="3365064"/>
          </a:xfrm>
          <a:prstGeom prst="rect">
            <a:avLst/>
          </a:prstGeom>
        </p:spPr>
      </p:pic>
      <p:pic>
        <p:nvPicPr>
          <p:cNvPr id="8" name="Picture 7">
            <a:extLst>
              <a:ext uri="{FF2B5EF4-FFF2-40B4-BE49-F238E27FC236}">
                <a16:creationId xmlns:a16="http://schemas.microsoft.com/office/drawing/2014/main" id="{221D43F3-89C9-42AB-963B-04B2489683F6}"/>
              </a:ext>
            </a:extLst>
          </p:cNvPr>
          <p:cNvPicPr>
            <a:picLocks noChangeAspect="1"/>
          </p:cNvPicPr>
          <p:nvPr/>
        </p:nvPicPr>
        <p:blipFill>
          <a:blip r:embed="rId4"/>
          <a:stretch>
            <a:fillRect/>
          </a:stretch>
        </p:blipFill>
        <p:spPr>
          <a:xfrm>
            <a:off x="6015610" y="1551214"/>
            <a:ext cx="2866449" cy="3821933"/>
          </a:xfrm>
          <a:prstGeom prst="rect">
            <a:avLst/>
          </a:prstGeom>
        </p:spPr>
      </p:pic>
    </p:spTree>
    <p:extLst>
      <p:ext uri="{BB962C8B-B14F-4D97-AF65-F5344CB8AC3E}">
        <p14:creationId xmlns:p14="http://schemas.microsoft.com/office/powerpoint/2010/main" val="1123029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7C3C-DB8A-4650-B7E5-23AFB4E1AF05}"/>
              </a:ext>
            </a:extLst>
          </p:cNvPr>
          <p:cNvSpPr>
            <a:spLocks noGrp="1"/>
          </p:cNvSpPr>
          <p:nvPr>
            <p:ph type="title"/>
          </p:nvPr>
        </p:nvSpPr>
        <p:spPr>
          <a:xfrm>
            <a:off x="428625" y="97972"/>
            <a:ext cx="8286750" cy="489857"/>
          </a:xfrm>
        </p:spPr>
        <p:txBody>
          <a:bodyPr>
            <a:normAutofit/>
          </a:bodyPr>
          <a:lstStyle/>
          <a:p>
            <a:r>
              <a:rPr lang="en-US" sz="2800" dirty="0"/>
              <a:t>    Replace the 12’ Coax RF Transmission Line</a:t>
            </a:r>
          </a:p>
        </p:txBody>
      </p:sp>
      <p:sp>
        <p:nvSpPr>
          <p:cNvPr id="3" name="Content Placeholder 2">
            <a:extLst>
              <a:ext uri="{FF2B5EF4-FFF2-40B4-BE49-F238E27FC236}">
                <a16:creationId xmlns:a16="http://schemas.microsoft.com/office/drawing/2014/main" id="{F7DD130B-4F6A-4DE9-96D3-7262CFEBE6D7}"/>
              </a:ext>
            </a:extLst>
          </p:cNvPr>
          <p:cNvSpPr>
            <a:spLocks noGrp="1"/>
          </p:cNvSpPr>
          <p:nvPr>
            <p:ph idx="1"/>
          </p:nvPr>
        </p:nvSpPr>
        <p:spPr>
          <a:xfrm>
            <a:off x="428625" y="740230"/>
            <a:ext cx="8286750" cy="5292582"/>
          </a:xfrm>
        </p:spPr>
        <p:txBody>
          <a:bodyPr>
            <a:normAutofit/>
          </a:bodyPr>
          <a:lstStyle/>
          <a:p>
            <a:r>
              <a:rPr lang="en-US" sz="2000" dirty="0"/>
              <a:t>One of the largest sources of early Linac downtime was arcing in the coax lines. The original system was a BNL design. This proved problematic due to the short engagement of the inner bullets, spring ring contacts and aluminum inner conductor. In 1995 Dielectric Communications Inc. completely removed the old line and replaced it with coax built to EIA Standards with a copper inner conductor capable of pressurizing the line to suppress arcing. The system has proven to be virtually trouble free. </a:t>
            </a:r>
          </a:p>
        </p:txBody>
      </p:sp>
      <p:sp>
        <p:nvSpPr>
          <p:cNvPr id="4" name="Slide Number Placeholder 3">
            <a:extLst>
              <a:ext uri="{FF2B5EF4-FFF2-40B4-BE49-F238E27FC236}">
                <a16:creationId xmlns:a16="http://schemas.microsoft.com/office/drawing/2014/main" id="{843F7589-4E7A-46A1-BD89-E8A879239F50}"/>
              </a:ext>
            </a:extLst>
          </p:cNvPr>
          <p:cNvSpPr>
            <a:spLocks noGrp="1"/>
          </p:cNvSpPr>
          <p:nvPr>
            <p:ph type="sldNum" sz="quarter" idx="12"/>
          </p:nvPr>
        </p:nvSpPr>
        <p:spPr>
          <a:xfrm>
            <a:off x="8128000" y="6470704"/>
            <a:ext cx="73025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000000">
                    <a:lumMod val="95000"/>
                    <a:lumOff val="5000"/>
                  </a:srgbClr>
                </a:solidFill>
                <a:effectLst/>
                <a:uLnTx/>
                <a:uFillTx/>
                <a:latin typeface="Arial Black" panose="020B0A04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750" b="0" i="0" u="none" strike="noStrike" kern="1200" cap="none" spc="0" normalizeH="0" baseline="0" noProof="0" dirty="0">
              <a:ln>
                <a:noFill/>
              </a:ln>
              <a:solidFill>
                <a:srgbClr val="000000">
                  <a:lumMod val="95000"/>
                  <a:lumOff val="5000"/>
                </a:srgbClr>
              </a:solidFill>
              <a:effectLst/>
              <a:uLnTx/>
              <a:uFillTx/>
              <a:latin typeface="Arial Black" panose="020B0A04020102020204"/>
              <a:ea typeface="+mn-ea"/>
              <a:cs typeface="+mn-cs"/>
            </a:endParaRPr>
          </a:p>
        </p:txBody>
      </p:sp>
      <p:pic>
        <p:nvPicPr>
          <p:cNvPr id="6" name="Picture 5" descr="A picture containing indoor, metal, stainless, steel&#10;&#10;Description automatically generated">
            <a:extLst>
              <a:ext uri="{FF2B5EF4-FFF2-40B4-BE49-F238E27FC236}">
                <a16:creationId xmlns:a16="http://schemas.microsoft.com/office/drawing/2014/main" id="{44CB72B0-9D2A-4A4F-8831-8DA55569CEE8}"/>
              </a:ext>
            </a:extLst>
          </p:cNvPr>
          <p:cNvPicPr>
            <a:picLocks noChangeAspect="1"/>
          </p:cNvPicPr>
          <p:nvPr/>
        </p:nvPicPr>
        <p:blipFill>
          <a:blip r:embed="rId2"/>
          <a:stretch>
            <a:fillRect/>
          </a:stretch>
        </p:blipFill>
        <p:spPr>
          <a:xfrm rot="5400000">
            <a:off x="4852530" y="3330801"/>
            <a:ext cx="3917050" cy="2937787"/>
          </a:xfrm>
          <a:prstGeom prst="rect">
            <a:avLst/>
          </a:prstGeom>
        </p:spPr>
      </p:pic>
      <p:pic>
        <p:nvPicPr>
          <p:cNvPr id="10" name="Picture 9" descr="A picture containing text, indoor&#10;&#10;Description automatically generated">
            <a:extLst>
              <a:ext uri="{FF2B5EF4-FFF2-40B4-BE49-F238E27FC236}">
                <a16:creationId xmlns:a16="http://schemas.microsoft.com/office/drawing/2014/main" id="{4B95F93B-A0DB-46B8-A9E7-620E2507BBBE}"/>
              </a:ext>
            </a:extLst>
          </p:cNvPr>
          <p:cNvPicPr>
            <a:picLocks noChangeAspect="1"/>
          </p:cNvPicPr>
          <p:nvPr/>
        </p:nvPicPr>
        <p:blipFill>
          <a:blip r:embed="rId3"/>
          <a:stretch>
            <a:fillRect/>
          </a:stretch>
        </p:blipFill>
        <p:spPr>
          <a:xfrm>
            <a:off x="864051" y="3137969"/>
            <a:ext cx="3969474" cy="3113313"/>
          </a:xfrm>
          <a:prstGeom prst="rect">
            <a:avLst/>
          </a:prstGeom>
        </p:spPr>
      </p:pic>
    </p:spTree>
    <p:extLst>
      <p:ext uri="{BB962C8B-B14F-4D97-AF65-F5344CB8AC3E}">
        <p14:creationId xmlns:p14="http://schemas.microsoft.com/office/powerpoint/2010/main" val="3455506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82112" y="82495"/>
            <a:ext cx="8286750" cy="1383323"/>
          </a:xfrm>
        </p:spPr>
        <p:txBody>
          <a:bodyPr>
            <a:normAutofit/>
          </a:bodyPr>
          <a:lstStyle/>
          <a:p>
            <a:r>
              <a:rPr lang="en-US" sz="2700" dirty="0"/>
              <a:t>Coax Run From PA Thru Phase Shifter, 3DB Hybrid Power Divider and on to Feeding Two Loops in Each Tank</a:t>
            </a:r>
            <a:r>
              <a:rPr lang="en-US" sz="3200" dirty="0"/>
              <a:t>. (</a:t>
            </a:r>
            <a:r>
              <a:rPr lang="en-US" sz="2400" dirty="0"/>
              <a:t>This run is repeated 9 times)</a:t>
            </a:r>
            <a:endParaRPr lang="en-US" sz="3200" dirty="0"/>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2555631" y="2379785"/>
            <a:ext cx="4431323" cy="3118338"/>
          </a:xfrm>
        </p:spPr>
        <p:txBody>
          <a:bodyPr/>
          <a:lstStyle/>
          <a:p>
            <a:pPr marL="685800" lvl="2" indent="0"/>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7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Content Placeholder 9" descr="Diagram, engineering drawing&#10;&#10;Description automatically generated">
            <a:extLst>
              <a:ext uri="{FF2B5EF4-FFF2-40B4-BE49-F238E27FC236}">
                <a16:creationId xmlns:a16="http://schemas.microsoft.com/office/drawing/2014/main" id="{9B1D5252-EA26-4321-9B2F-E334EB848026}"/>
              </a:ext>
            </a:extLst>
          </p:cNvPr>
          <p:cNvPicPr>
            <a:picLocks noChangeAspect="1"/>
          </p:cNvPicPr>
          <p:nvPr/>
        </p:nvPicPr>
        <p:blipFill>
          <a:blip r:embed="rId2"/>
          <a:stretch>
            <a:fillRect/>
          </a:stretch>
        </p:blipFill>
        <p:spPr>
          <a:xfrm rot="5400000">
            <a:off x="2309421" y="574891"/>
            <a:ext cx="4747896" cy="6529754"/>
          </a:xfrm>
          <a:prstGeom prst="rect">
            <a:avLst/>
          </a:prstGeom>
        </p:spPr>
      </p:pic>
    </p:spTree>
    <p:extLst>
      <p:ext uri="{BB962C8B-B14F-4D97-AF65-F5344CB8AC3E}">
        <p14:creationId xmlns:p14="http://schemas.microsoft.com/office/powerpoint/2010/main" val="3779791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668111" y="162408"/>
            <a:ext cx="8286750" cy="365126"/>
          </a:xfrm>
        </p:spPr>
        <p:txBody>
          <a:bodyPr>
            <a:normAutofit fontScale="90000"/>
          </a:bodyPr>
          <a:lstStyle/>
          <a:p>
            <a:r>
              <a:rPr lang="en-US" sz="2800" dirty="0"/>
              <a:t>RFQ Replaces CW as </a:t>
            </a:r>
            <a:r>
              <a:rPr lang="en-US" sz="2800" dirty="0" err="1"/>
              <a:t>Linac’s</a:t>
            </a:r>
            <a:r>
              <a:rPr lang="en-US" sz="2800" dirty="0"/>
              <a:t> </a:t>
            </a:r>
            <a:r>
              <a:rPr lang="en-US" sz="2800" dirty="0" err="1"/>
              <a:t>Prinjector</a:t>
            </a:r>
            <a:r>
              <a:rPr lang="en-US" sz="2800" dirty="0"/>
              <a:t>, 1989</a:t>
            </a:r>
            <a:endParaRPr lang="en-US" dirty="0"/>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5" y="666750"/>
            <a:ext cx="8286750" cy="5434269"/>
          </a:xfrm>
        </p:spPr>
        <p:txBody>
          <a:bodyPr/>
          <a:lstStyle/>
          <a:p>
            <a:r>
              <a:rPr lang="en-US" sz="1800" dirty="0"/>
              <a:t>The CW, an operational and maintenance nightmare. This upgrade eliminated </a:t>
            </a:r>
            <a:r>
              <a:rPr lang="en-US" sz="1800" dirty="0" err="1"/>
              <a:t>preinjector</a:t>
            </a:r>
            <a:r>
              <a:rPr lang="en-US" sz="1800" dirty="0"/>
              <a:t> downtime! In 33 years of service &lt;16 hours of down time have been logged to any RFQ cavity issue. All ion sources were moved to ground level for ease of service. Built at Lawrence Berkeley Lab the RFQ has a 35 KEV acceptance and 750 KEV output energy delivering a 100 ma peak H- beam current. It has a single </a:t>
            </a:r>
            <a:r>
              <a:rPr lang="en-US" sz="1800" dirty="0" err="1"/>
              <a:t>feedloop</a:t>
            </a:r>
            <a:r>
              <a:rPr lang="en-US" sz="1800" dirty="0"/>
              <a:t> design requiring 157 KW RF drive at 201 MHz with beam loading. A standard Linac RF 4616 tetrode driver is used for the power source</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12"/>
          </p:nvPr>
        </p:nvSpPr>
        <p:spPr>
          <a:xfrm>
            <a:off x="8128000" y="6470704"/>
            <a:ext cx="730250"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3A556B-7C63-244D-9B7C-B0EA8042B330}" type="slidenum">
              <a:rPr lang="en-US" smtClean="0"/>
              <a:pPr/>
              <a:t>9</a:t>
            </a:fld>
            <a:endParaRPr lang="en-US" dirty="0"/>
          </a:p>
        </p:txBody>
      </p:sp>
      <p:pic>
        <p:nvPicPr>
          <p:cNvPr id="5" name="Picture 4" descr="A group of people in a factory&#10;&#10;Description automatically generated with medium confidence">
            <a:extLst>
              <a:ext uri="{FF2B5EF4-FFF2-40B4-BE49-F238E27FC236}">
                <a16:creationId xmlns:a16="http://schemas.microsoft.com/office/drawing/2014/main" id="{433E6A05-C387-4DB1-A92D-4712BB81EB79}"/>
              </a:ext>
            </a:extLst>
          </p:cNvPr>
          <p:cNvPicPr>
            <a:picLocks noChangeAspect="1"/>
          </p:cNvPicPr>
          <p:nvPr/>
        </p:nvPicPr>
        <p:blipFill>
          <a:blip r:embed="rId2"/>
          <a:stretch>
            <a:fillRect/>
          </a:stretch>
        </p:blipFill>
        <p:spPr>
          <a:xfrm>
            <a:off x="266700" y="3056104"/>
            <a:ext cx="4574767" cy="3530367"/>
          </a:xfrm>
          <a:prstGeom prst="rect">
            <a:avLst/>
          </a:prstGeom>
        </p:spPr>
      </p:pic>
      <p:pic>
        <p:nvPicPr>
          <p:cNvPr id="10" name="Picture 9" descr="A picture containing indoor, several, cluttered&#10;&#10;Description automatically generated">
            <a:extLst>
              <a:ext uri="{FF2B5EF4-FFF2-40B4-BE49-F238E27FC236}">
                <a16:creationId xmlns:a16="http://schemas.microsoft.com/office/drawing/2014/main" id="{A5F474AF-01D2-40D4-B51B-ACC56CD064B8}"/>
              </a:ext>
            </a:extLst>
          </p:cNvPr>
          <p:cNvPicPr>
            <a:picLocks noChangeAspect="1"/>
          </p:cNvPicPr>
          <p:nvPr/>
        </p:nvPicPr>
        <p:blipFill>
          <a:blip r:embed="rId3"/>
          <a:stretch>
            <a:fillRect/>
          </a:stretch>
        </p:blipFill>
        <p:spPr>
          <a:xfrm>
            <a:off x="5080953" y="3038475"/>
            <a:ext cx="3873908" cy="3547996"/>
          </a:xfrm>
          <a:prstGeom prst="rect">
            <a:avLst/>
          </a:prstGeom>
        </p:spPr>
      </p:pic>
    </p:spTree>
    <p:extLst>
      <p:ext uri="{BB962C8B-B14F-4D97-AF65-F5344CB8AC3E}">
        <p14:creationId xmlns:p14="http://schemas.microsoft.com/office/powerpoint/2010/main" val="17324493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558A0D9-1E6C-0545-B056-4ABCB0C08B10}" vid="{C4DE843A-9E61-FF4B-A863-C9A32DA686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1378822-eb24-4592-8eb7-8f72ed701ff5">
      <UserInfo>
        <DisplayName>Davidson, Courtney</DisplayName>
        <AccountId>519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ECDA4FB42B774A9ACD36B968BC44E0" ma:contentTypeVersion="4" ma:contentTypeDescription="Create a new document." ma:contentTypeScope="" ma:versionID="6faabfdbb882aeb4af6efa112d10a728">
  <xsd:schema xmlns:xsd="http://www.w3.org/2001/XMLSchema" xmlns:xs="http://www.w3.org/2001/XMLSchema" xmlns:p="http://schemas.microsoft.com/office/2006/metadata/properties" xmlns:ns2="ec27e175-f524-4e9d-a445-5321456f3f33" xmlns:ns3="11378822-eb24-4592-8eb7-8f72ed701ff5" targetNamespace="http://schemas.microsoft.com/office/2006/metadata/properties" ma:root="true" ma:fieldsID="10795e240b6bcd1dc6c85c017bbbcdb6" ns2:_="" ns3:_="">
    <xsd:import namespace="ec27e175-f524-4e9d-a445-5321456f3f33"/>
    <xsd:import namespace="11378822-eb24-4592-8eb7-8f72ed701ff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27e175-f524-4e9d-a445-5321456f3f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378822-eb24-4592-8eb7-8f72ed701ff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7A184C-6CD4-49F1-ADF2-56A775E6AC19}">
  <ds:schemaRefs>
    <ds:schemaRef ds:uri="http://schemas.microsoft.com/office/2006/metadata/properties"/>
    <ds:schemaRef ds:uri="http://schemas.microsoft.com/office/infopath/2007/PartnerControls"/>
    <ds:schemaRef ds:uri="11378822-eb24-4592-8eb7-8f72ed701ff5"/>
  </ds:schemaRefs>
</ds:datastoreItem>
</file>

<file path=customXml/itemProps2.xml><?xml version="1.0" encoding="utf-8"?>
<ds:datastoreItem xmlns:ds="http://schemas.openxmlformats.org/officeDocument/2006/customXml" ds:itemID="{4E8DFCA6-05F2-4B98-A611-7CEC9452CA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27e175-f524-4e9d-a445-5321456f3f33"/>
    <ds:schemaRef ds:uri="11378822-eb24-4592-8eb7-8f72ed701f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852B85-6906-4058-9EE8-A2B9EFB1CB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Integral</Template>
  <TotalTime>4888</TotalTime>
  <Words>1850</Words>
  <Application>Microsoft Macintosh PowerPoint</Application>
  <PresentationFormat>On-screen Show (4:3)</PresentationFormat>
  <Paragraphs>143</Paragraphs>
  <Slides>36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Arial</vt:lpstr>
      <vt:lpstr>Arial Black</vt:lpstr>
      <vt:lpstr>Calibri</vt:lpstr>
      <vt:lpstr>Tw Cen MT</vt:lpstr>
      <vt:lpstr>Tw Cen MT Condensed</vt:lpstr>
      <vt:lpstr>Wingdings 3</vt:lpstr>
      <vt:lpstr>Integral</vt:lpstr>
      <vt:lpstr>BNL</vt:lpstr>
      <vt:lpstr>Performance &amp; Previous Upgrads </vt:lpstr>
      <vt:lpstr>    OutLine </vt:lpstr>
      <vt:lpstr>Systems Upgrades Improve Reliability</vt:lpstr>
      <vt:lpstr>      Install 750 Kv CW Preinjector</vt:lpstr>
      <vt:lpstr>Power Amplifier Capacitor Bank Charging</vt:lpstr>
      <vt:lpstr>New 50 Kv 5 Amp PS Built into the old CCA Enclosure Located in the RF Gallery</vt:lpstr>
      <vt:lpstr>    Replace the 12’ Coax RF Transmission Line</vt:lpstr>
      <vt:lpstr>Coax Run From PA Thru Phase Shifter, 3DB Hybrid Power Divider and on to Feeding Two Loops in Each Tank. (This run is repeated 9 times)</vt:lpstr>
      <vt:lpstr>RFQ Replaces CW as Linac’s Prinjector, 1989</vt:lpstr>
      <vt:lpstr>      Installation Crew, RFQ Cross Section</vt:lpstr>
      <vt:lpstr>  Linac Tank Vacuum System Upgrade</vt:lpstr>
      <vt:lpstr>       Linac Tank Ion Pumps Installed</vt:lpstr>
      <vt:lpstr>New Beams and Capability Upgrades</vt:lpstr>
      <vt:lpstr>   Linac Adds Polarized H- Proton Source, 1984</vt:lpstr>
      <vt:lpstr>  BNL PP RFQ Test Bay &amp; Cross Section</vt:lpstr>
      <vt:lpstr>H- Source Installation</vt:lpstr>
      <vt:lpstr>H- Install (Con’t)</vt:lpstr>
      <vt:lpstr>    Ion Source Additions and Upgrades</vt:lpstr>
      <vt:lpstr>             H- Magnetron Source 2</vt:lpstr>
      <vt:lpstr>      LEBT Showing Source Locations</vt:lpstr>
      <vt:lpstr>   RF Systems and Control Upgrades</vt:lpstr>
      <vt:lpstr>RF Systems 5 KW Solid State Amplifier           Upgrade</vt:lpstr>
      <vt:lpstr> Digital Low-Level RF replaces Original TTL &amp; Analog Controls</vt:lpstr>
      <vt:lpstr>New Hardware</vt:lpstr>
      <vt:lpstr> Upgrade of CAD Timing and Control Systems</vt:lpstr>
      <vt:lpstr>Pulsing Logic Control</vt:lpstr>
      <vt:lpstr>Tank Control</vt:lpstr>
      <vt:lpstr>LinacRfMafunction</vt:lpstr>
      <vt:lpstr>       Facility Support Systems Upgrades.</vt:lpstr>
      <vt:lpstr>     Replacement of Linac Cooling Tower </vt:lpstr>
      <vt:lpstr>Replacement of 1500 gallon Liquid       Nitrogen Dewar </vt:lpstr>
      <vt:lpstr>Replacement of Air Handlers 2 and 3 for Equipment Cooling and Building AC</vt:lpstr>
      <vt:lpstr>Installation of Variable Frequency Drive for 400 KW RF Cooling Water Pump.</vt:lpstr>
      <vt:lpstr>    Summary</vt:lpstr>
      <vt:lpstr>Particle Physics &amp; Applied Applications History</vt:lpstr>
      <vt:lpstr>Section Break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Raparia, Deepak</dc:creator>
  <cp:keywords/>
  <dc:description/>
  <cp:lastModifiedBy>Raparia, Deepak</cp:lastModifiedBy>
  <cp:revision>51</cp:revision>
  <dcterms:created xsi:type="dcterms:W3CDTF">2022-08-09T16:59:55Z</dcterms:created>
  <dcterms:modified xsi:type="dcterms:W3CDTF">2022-09-08T16:25:19Z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0x0101001FECDA4FB42B774A9ACD36B968BC44E0</vt:lpwstr>
  </property>
  <property fmtid="{D5CDD505-2E9C-101B-9397-08002B2CF9AE}" pid="3" name="SharedWithUsers">
    <vt:lpwstr>504;#Fliller, Raymond;#15;#DiFilippo, Lynanne</vt:lpwstr>
  </property>
</Properties>
</file>