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72" r:id="rId5"/>
  </p:sldMasterIdLst>
  <p:notesMasterIdLst>
    <p:notesMasterId r:id="rId27"/>
  </p:notesMasterIdLst>
  <p:sldIdLst>
    <p:sldId id="256" r:id="rId6"/>
    <p:sldId id="257" r:id="rId7"/>
    <p:sldId id="277" r:id="rId8"/>
    <p:sldId id="274" r:id="rId9"/>
    <p:sldId id="280" r:id="rId10"/>
    <p:sldId id="705" r:id="rId11"/>
    <p:sldId id="275" r:id="rId12"/>
    <p:sldId id="706" r:id="rId13"/>
    <p:sldId id="281" r:id="rId14"/>
    <p:sldId id="279" r:id="rId15"/>
    <p:sldId id="283" r:id="rId16"/>
    <p:sldId id="282" r:id="rId17"/>
    <p:sldId id="707" r:id="rId18"/>
    <p:sldId id="708" r:id="rId19"/>
    <p:sldId id="265" r:id="rId20"/>
    <p:sldId id="300" r:id="rId21"/>
    <p:sldId id="710" r:id="rId22"/>
    <p:sldId id="709" r:id="rId23"/>
    <p:sldId id="276" r:id="rId24"/>
    <p:sldId id="272" r:id="rId25"/>
    <p:sldId id="704" r:id="rId2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47"/>
    <p:restoredTop sz="94694"/>
  </p:normalViewPr>
  <p:slideViewPr>
    <p:cSldViewPr snapToGrid="0" snapToObjects="1">
      <p:cViewPr varScale="1">
        <p:scale>
          <a:sx n="108" d="100"/>
          <a:sy n="108" d="100"/>
        </p:scale>
        <p:origin x="14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2E36F475-F7F5-6C41-B37C-656C49194CAF}" type="datetimeFigureOut">
              <a:rPr lang="en-US" smtClean="0"/>
              <a:t>9/13/2022</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609882" y="5773230"/>
            <a:ext cx="7750969" cy="746185"/>
          </a:xfrm>
        </p:spPr>
        <p:txBody>
          <a:bodyPr>
            <a:normAutofit/>
          </a:bodyPr>
          <a:lstStyle>
            <a:lvl1pPr marL="0" indent="0" algn="l">
              <a:buNone/>
              <a:defRPr sz="1800">
                <a:solidFill>
                  <a:srgbClr val="FFFF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LIUP2 Director Review</a:t>
            </a:r>
          </a:p>
          <a:p>
            <a:r>
              <a:rPr lang="en-US" dirty="0"/>
              <a:t>12-14 September 2022</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BNLppt_BG_Title_NewDOElogo_OffSci.jpg">
            <a:extLst>
              <a:ext uri="{FF2B5EF4-FFF2-40B4-BE49-F238E27FC236}">
                <a16:creationId xmlns:a16="http://schemas.microsoft.com/office/drawing/2014/main" id="{E3638C4C-B696-4AF1-B323-45A41B2116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extLst>
      <p:ext uri="{BB962C8B-B14F-4D97-AF65-F5344CB8AC3E}">
        <p14:creationId xmlns:p14="http://schemas.microsoft.com/office/powerpoint/2010/main" val="20653921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88FF12F-A7B9-459B-94CE-2C68F5F8B436}"/>
              </a:ext>
            </a:extLst>
          </p:cNvPr>
          <p:cNvSpPr>
            <a:spLocks noGrp="1" noChangeArrowheads="1"/>
          </p:cNvSpPr>
          <p:nvPr>
            <p:ph type="dt" sz="half" idx="10"/>
          </p:nvPr>
        </p:nvSpPr>
        <p:spPr/>
        <p:txBody>
          <a:bodyPr/>
          <a:lstStyle>
            <a:lvl1pPr>
              <a:defRPr kumimoji="0">
                <a:effectLst/>
              </a:defRPr>
            </a:lvl1pPr>
          </a:lstStyle>
          <a:p>
            <a:pPr>
              <a:defRPr/>
            </a:pPr>
            <a:r>
              <a:rPr lang="en-US"/>
              <a:t>E.C. Aschenauer</a:t>
            </a:r>
          </a:p>
        </p:txBody>
      </p:sp>
      <p:sp>
        <p:nvSpPr>
          <p:cNvPr id="5" name="Rectangle 5">
            <a:extLst>
              <a:ext uri="{FF2B5EF4-FFF2-40B4-BE49-F238E27FC236}">
                <a16:creationId xmlns:a16="http://schemas.microsoft.com/office/drawing/2014/main" id="{C17C7A70-6C67-4754-BC00-030294365328}"/>
              </a:ext>
            </a:extLst>
          </p:cNvPr>
          <p:cNvSpPr>
            <a:spLocks noGrp="1" noChangeArrowheads="1"/>
          </p:cNvSpPr>
          <p:nvPr>
            <p:ph type="ftr" sz="quarter" idx="11"/>
          </p:nvPr>
        </p:nvSpPr>
        <p:spPr/>
        <p:txBody>
          <a:bodyPr/>
          <a:lstStyle>
            <a:lvl1pPr>
              <a:defRPr kumimoji="0">
                <a:effectLst/>
              </a:defRPr>
            </a:lvl1pPr>
          </a:lstStyle>
          <a:p>
            <a:pPr>
              <a:defRPr/>
            </a:pPr>
            <a:r>
              <a:rPr lang="en-US"/>
              <a:t>RHIC Retreat 2015</a:t>
            </a:r>
          </a:p>
        </p:txBody>
      </p:sp>
      <p:sp>
        <p:nvSpPr>
          <p:cNvPr id="6" name="Rectangle 6">
            <a:extLst>
              <a:ext uri="{FF2B5EF4-FFF2-40B4-BE49-F238E27FC236}">
                <a16:creationId xmlns:a16="http://schemas.microsoft.com/office/drawing/2014/main" id="{797AE5A5-E183-48B2-BD01-2DB2BBA6F868}"/>
              </a:ext>
            </a:extLst>
          </p:cNvPr>
          <p:cNvSpPr>
            <a:spLocks noGrp="1" noChangeArrowheads="1"/>
          </p:cNvSpPr>
          <p:nvPr>
            <p:ph type="sldNum" sz="quarter" idx="12"/>
          </p:nvPr>
        </p:nvSpPr>
        <p:spPr/>
        <p:txBody>
          <a:bodyPr/>
          <a:lstStyle>
            <a:lvl1pPr>
              <a:defRPr kumimoji="0" b="0">
                <a:effectLst/>
                <a:latin typeface="Arial" panose="020B0604020202020204" pitchFamily="34" charset="0"/>
              </a:defRPr>
            </a:lvl1pPr>
          </a:lstStyle>
          <a:p>
            <a:fld id="{2A931733-6579-498B-A128-2F377D02A3B6}" type="slidenum">
              <a:rPr lang="en-US" altLang="en-US"/>
              <a:pPr/>
              <a:t>‹#›</a:t>
            </a:fld>
            <a:endParaRPr lang="en-US" altLang="en-US"/>
          </a:p>
        </p:txBody>
      </p:sp>
    </p:spTree>
    <p:extLst>
      <p:ext uri="{BB962C8B-B14F-4D97-AF65-F5344CB8AC3E}">
        <p14:creationId xmlns:p14="http://schemas.microsoft.com/office/powerpoint/2010/main" val="195454194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219318F-517E-49E5-B9D8-210651267FB9}"/>
              </a:ext>
            </a:extLst>
          </p:cNvPr>
          <p:cNvSpPr>
            <a:spLocks noGrp="1" noChangeArrowheads="1"/>
          </p:cNvSpPr>
          <p:nvPr>
            <p:ph type="dt" sz="half" idx="10"/>
          </p:nvPr>
        </p:nvSpPr>
        <p:spPr/>
        <p:txBody>
          <a:bodyPr/>
          <a:lstStyle>
            <a:lvl1pPr>
              <a:defRPr kumimoji="0">
                <a:effectLst/>
              </a:defRPr>
            </a:lvl1pPr>
          </a:lstStyle>
          <a:p>
            <a:pPr>
              <a:defRPr/>
            </a:pPr>
            <a:r>
              <a:rPr lang="en-US"/>
              <a:t>E.C. Aschenauer</a:t>
            </a:r>
          </a:p>
        </p:txBody>
      </p:sp>
      <p:sp>
        <p:nvSpPr>
          <p:cNvPr id="5" name="Rectangle 5">
            <a:extLst>
              <a:ext uri="{FF2B5EF4-FFF2-40B4-BE49-F238E27FC236}">
                <a16:creationId xmlns:a16="http://schemas.microsoft.com/office/drawing/2014/main" id="{65455352-2183-443B-8411-70D752BD5CE2}"/>
              </a:ext>
            </a:extLst>
          </p:cNvPr>
          <p:cNvSpPr>
            <a:spLocks noGrp="1" noChangeArrowheads="1"/>
          </p:cNvSpPr>
          <p:nvPr>
            <p:ph type="ftr" sz="quarter" idx="11"/>
          </p:nvPr>
        </p:nvSpPr>
        <p:spPr/>
        <p:txBody>
          <a:bodyPr/>
          <a:lstStyle>
            <a:lvl1pPr>
              <a:defRPr kumimoji="0">
                <a:effectLst/>
              </a:defRPr>
            </a:lvl1pPr>
          </a:lstStyle>
          <a:p>
            <a:pPr>
              <a:defRPr/>
            </a:pPr>
            <a:r>
              <a:rPr lang="en-US"/>
              <a:t>RHIC Retreat 2015</a:t>
            </a:r>
          </a:p>
        </p:txBody>
      </p:sp>
      <p:sp>
        <p:nvSpPr>
          <p:cNvPr id="6" name="Rectangle 6">
            <a:extLst>
              <a:ext uri="{FF2B5EF4-FFF2-40B4-BE49-F238E27FC236}">
                <a16:creationId xmlns:a16="http://schemas.microsoft.com/office/drawing/2014/main" id="{9F1A983C-90C3-45B5-9663-1172C7403620}"/>
              </a:ext>
            </a:extLst>
          </p:cNvPr>
          <p:cNvSpPr>
            <a:spLocks noGrp="1" noChangeArrowheads="1"/>
          </p:cNvSpPr>
          <p:nvPr>
            <p:ph type="sldNum" sz="quarter" idx="12"/>
          </p:nvPr>
        </p:nvSpPr>
        <p:spPr/>
        <p:txBody>
          <a:bodyPr/>
          <a:lstStyle>
            <a:lvl1pPr>
              <a:defRPr kumimoji="0" b="0">
                <a:effectLst/>
                <a:latin typeface="Arial" panose="020B0604020202020204" pitchFamily="34" charset="0"/>
              </a:defRPr>
            </a:lvl1pPr>
          </a:lstStyle>
          <a:p>
            <a:fld id="{FC8DBAD7-5B60-4129-8AD1-3719B08FE2C2}" type="slidenum">
              <a:rPr lang="en-US" altLang="en-US"/>
              <a:pPr/>
              <a:t>‹#›</a:t>
            </a:fld>
            <a:endParaRPr lang="en-US" altLang="en-US"/>
          </a:p>
        </p:txBody>
      </p:sp>
    </p:spTree>
    <p:extLst>
      <p:ext uri="{BB962C8B-B14F-4D97-AF65-F5344CB8AC3E}">
        <p14:creationId xmlns:p14="http://schemas.microsoft.com/office/powerpoint/2010/main" val="67402533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FA2FDA5-2EC3-444C-B753-3C15B5E56231}"/>
              </a:ext>
            </a:extLst>
          </p:cNvPr>
          <p:cNvSpPr>
            <a:spLocks noGrp="1" noChangeArrowheads="1"/>
          </p:cNvSpPr>
          <p:nvPr>
            <p:ph type="dt" sz="half" idx="10"/>
          </p:nvPr>
        </p:nvSpPr>
        <p:spPr/>
        <p:txBody>
          <a:bodyPr/>
          <a:lstStyle>
            <a:lvl1pPr>
              <a:defRPr kumimoji="0">
                <a:effectLst/>
              </a:defRPr>
            </a:lvl1pPr>
          </a:lstStyle>
          <a:p>
            <a:pPr>
              <a:defRPr/>
            </a:pPr>
            <a:r>
              <a:rPr lang="en-US"/>
              <a:t>E.C. Aschenauer</a:t>
            </a:r>
          </a:p>
        </p:txBody>
      </p:sp>
      <p:sp>
        <p:nvSpPr>
          <p:cNvPr id="6" name="Footer Placeholder 5">
            <a:extLst>
              <a:ext uri="{FF2B5EF4-FFF2-40B4-BE49-F238E27FC236}">
                <a16:creationId xmlns:a16="http://schemas.microsoft.com/office/drawing/2014/main" id="{47F0F337-5CA2-40B4-B98A-B353B5AB8170}"/>
              </a:ext>
            </a:extLst>
          </p:cNvPr>
          <p:cNvSpPr>
            <a:spLocks noGrp="1" noChangeArrowheads="1"/>
          </p:cNvSpPr>
          <p:nvPr>
            <p:ph type="ftr" sz="quarter" idx="11"/>
          </p:nvPr>
        </p:nvSpPr>
        <p:spPr/>
        <p:txBody>
          <a:bodyPr/>
          <a:lstStyle>
            <a:lvl1pPr>
              <a:defRPr kumimoji="0">
                <a:effectLst/>
              </a:defRPr>
            </a:lvl1pPr>
          </a:lstStyle>
          <a:p>
            <a:pPr>
              <a:defRPr/>
            </a:pPr>
            <a:r>
              <a:rPr lang="en-US"/>
              <a:t>RHIC Retreat 2015</a:t>
            </a:r>
          </a:p>
        </p:txBody>
      </p:sp>
      <p:sp>
        <p:nvSpPr>
          <p:cNvPr id="7" name="Slide Number Placeholder 6">
            <a:extLst>
              <a:ext uri="{FF2B5EF4-FFF2-40B4-BE49-F238E27FC236}">
                <a16:creationId xmlns:a16="http://schemas.microsoft.com/office/drawing/2014/main" id="{C3BE522F-E0DC-42DF-92D0-25D54F1E1508}"/>
              </a:ext>
            </a:extLst>
          </p:cNvPr>
          <p:cNvSpPr>
            <a:spLocks noGrp="1" noChangeArrowheads="1"/>
          </p:cNvSpPr>
          <p:nvPr>
            <p:ph type="sldNum" sz="quarter" idx="12"/>
          </p:nvPr>
        </p:nvSpPr>
        <p:spPr/>
        <p:txBody>
          <a:bodyPr/>
          <a:lstStyle>
            <a:lvl1pPr>
              <a:defRPr kumimoji="0" b="0">
                <a:effectLst/>
                <a:latin typeface="Arial" panose="020B0604020202020204" pitchFamily="34" charset="0"/>
              </a:defRPr>
            </a:lvl1pPr>
          </a:lstStyle>
          <a:p>
            <a:fld id="{EEA099BD-6BE4-4480-96A0-F9235972A598}" type="slidenum">
              <a:rPr lang="en-US" altLang="en-US"/>
              <a:pPr/>
              <a:t>‹#›</a:t>
            </a:fld>
            <a:endParaRPr lang="en-US" altLang="en-US"/>
          </a:p>
        </p:txBody>
      </p:sp>
    </p:spTree>
    <p:extLst>
      <p:ext uri="{BB962C8B-B14F-4D97-AF65-F5344CB8AC3E}">
        <p14:creationId xmlns:p14="http://schemas.microsoft.com/office/powerpoint/2010/main" val="231327268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800000"/>
                </a:solidFill>
              </a:defRPr>
            </a:lvl1pPr>
          </a:lstStyle>
          <a:p>
            <a:r>
              <a:rPr lang="en-US" dirty="0"/>
              <a:t>Click to edit Master title style</a:t>
            </a:r>
          </a:p>
        </p:txBody>
      </p:sp>
      <p:sp>
        <p:nvSpPr>
          <p:cNvPr id="3" name="Rectangle 6">
            <a:extLst>
              <a:ext uri="{FF2B5EF4-FFF2-40B4-BE49-F238E27FC236}">
                <a16:creationId xmlns:a16="http://schemas.microsoft.com/office/drawing/2014/main" id="{EC18D981-C8DA-4C3A-B271-1D70B6A7F464}"/>
              </a:ext>
            </a:extLst>
          </p:cNvPr>
          <p:cNvSpPr>
            <a:spLocks noGrp="1" noChangeArrowheads="1"/>
          </p:cNvSpPr>
          <p:nvPr>
            <p:ph type="sldNum" sz="quarter" idx="10"/>
          </p:nvPr>
        </p:nvSpPr>
        <p:spPr/>
        <p:txBody>
          <a:bodyPr/>
          <a:lstStyle>
            <a:lvl1pPr>
              <a:defRPr kumimoji="0" b="0">
                <a:effectLst/>
                <a:latin typeface="Arial" panose="020B0604020202020204" pitchFamily="34" charset="0"/>
              </a:defRPr>
            </a:lvl1pPr>
          </a:lstStyle>
          <a:p>
            <a:fld id="{1E6254C3-7C50-4245-A932-1DC6A0F24832}" type="slidenum">
              <a:rPr lang="en-US" altLang="en-US"/>
              <a:pPr/>
              <a:t>‹#›</a:t>
            </a:fld>
            <a:endParaRPr lang="en-US" altLang="en-US"/>
          </a:p>
        </p:txBody>
      </p:sp>
    </p:spTree>
    <p:extLst>
      <p:ext uri="{BB962C8B-B14F-4D97-AF65-F5344CB8AC3E}">
        <p14:creationId xmlns:p14="http://schemas.microsoft.com/office/powerpoint/2010/main" val="29354371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B16563E-602F-4EC6-9A61-B036F49E1F03}"/>
              </a:ext>
            </a:extLst>
          </p:cNvPr>
          <p:cNvSpPr>
            <a:spLocks noGrp="1" noChangeArrowheads="1"/>
          </p:cNvSpPr>
          <p:nvPr>
            <p:ph type="sldNum" sz="quarter" idx="10"/>
          </p:nvPr>
        </p:nvSpPr>
        <p:spPr/>
        <p:txBody>
          <a:bodyPr/>
          <a:lstStyle>
            <a:lvl1pPr>
              <a:defRPr kumimoji="0" b="0">
                <a:effectLst/>
                <a:latin typeface="Arial" panose="020B0604020202020204" pitchFamily="34" charset="0"/>
              </a:defRPr>
            </a:lvl1pPr>
          </a:lstStyle>
          <a:p>
            <a:fld id="{2BBEEDF5-6F1E-457C-9445-4A229D1EFE64}" type="slidenum">
              <a:rPr lang="en-US" altLang="en-US"/>
              <a:pPr/>
              <a:t>‹#›</a:t>
            </a:fld>
            <a:endParaRPr lang="en-US" altLang="en-US"/>
          </a:p>
        </p:txBody>
      </p:sp>
    </p:spTree>
    <p:extLst>
      <p:ext uri="{BB962C8B-B14F-4D97-AF65-F5344CB8AC3E}">
        <p14:creationId xmlns:p14="http://schemas.microsoft.com/office/powerpoint/2010/main" val="20008792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C90728-25FA-4F66-A148-717FDACB6AC7}"/>
              </a:ext>
            </a:extLst>
          </p:cNvPr>
          <p:cNvSpPr>
            <a:spLocks noGrp="1"/>
          </p:cNvSpPr>
          <p:nvPr>
            <p:ph type="sldNum" sz="quarter" idx="10"/>
          </p:nvPr>
        </p:nvSpPr>
        <p:spPr/>
        <p:txBody>
          <a:bodyPr/>
          <a:lstStyle>
            <a:lvl1pPr>
              <a:defRPr>
                <a:latin typeface="Arial" panose="020B0604020202020204" pitchFamily="34" charset="0"/>
              </a:defRPr>
            </a:lvl1pPr>
          </a:lstStyle>
          <a:p>
            <a:fld id="{B5E45567-C2C3-4FAF-AF23-6741598BC383}" type="slidenum">
              <a:rPr lang="en-US" altLang="en-US"/>
              <a:pPr/>
              <a:t>‹#›</a:t>
            </a:fld>
            <a:endParaRPr lang="en-US" altLang="en-US"/>
          </a:p>
        </p:txBody>
      </p:sp>
      <p:sp>
        <p:nvSpPr>
          <p:cNvPr id="4" name="Date Placeholder 3">
            <a:extLst>
              <a:ext uri="{FF2B5EF4-FFF2-40B4-BE49-F238E27FC236}">
                <a16:creationId xmlns:a16="http://schemas.microsoft.com/office/drawing/2014/main" id="{AE180367-AB79-4614-8F18-02D973C54491}"/>
              </a:ext>
            </a:extLst>
          </p:cNvPr>
          <p:cNvSpPr>
            <a:spLocks noGrp="1"/>
          </p:cNvSpPr>
          <p:nvPr>
            <p:ph type="dt" sz="half" idx="11"/>
          </p:nvPr>
        </p:nvSpPr>
        <p:spPr/>
        <p:txBody>
          <a:bodyPr/>
          <a:lstStyle>
            <a:lvl1pPr>
              <a:defRPr/>
            </a:lvl1pPr>
          </a:lstStyle>
          <a:p>
            <a:pPr>
              <a:defRPr/>
            </a:pPr>
            <a:r>
              <a:rPr lang="en-US"/>
              <a:t>E.C. Aschenauer</a:t>
            </a:r>
            <a:endParaRPr lang="en-US" dirty="0"/>
          </a:p>
        </p:txBody>
      </p:sp>
      <p:sp>
        <p:nvSpPr>
          <p:cNvPr id="5" name="Footer Placeholder 4">
            <a:extLst>
              <a:ext uri="{FF2B5EF4-FFF2-40B4-BE49-F238E27FC236}">
                <a16:creationId xmlns:a16="http://schemas.microsoft.com/office/drawing/2014/main" id="{80929D06-B4CB-4C26-BA09-4DAD213D1638}"/>
              </a:ext>
            </a:extLst>
          </p:cNvPr>
          <p:cNvSpPr>
            <a:spLocks noGrp="1"/>
          </p:cNvSpPr>
          <p:nvPr>
            <p:ph type="ftr" sz="quarter" idx="12"/>
          </p:nvPr>
        </p:nvSpPr>
        <p:spPr/>
        <p:txBody>
          <a:bodyPr/>
          <a:lstStyle>
            <a:lvl1pPr>
              <a:defRPr/>
            </a:lvl1pPr>
          </a:lstStyle>
          <a:p>
            <a:pPr>
              <a:defRPr/>
            </a:pPr>
            <a:r>
              <a:rPr lang="en-US"/>
              <a:t>RHIC Retreat 2015</a:t>
            </a:r>
            <a:endParaRPr lang="en-US" dirty="0"/>
          </a:p>
        </p:txBody>
      </p:sp>
    </p:spTree>
    <p:extLst>
      <p:ext uri="{BB962C8B-B14F-4D97-AF65-F5344CB8AC3E}">
        <p14:creationId xmlns:p14="http://schemas.microsoft.com/office/powerpoint/2010/main" val="90168914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96BBB2-D18A-40AD-9DB9-4D39490C9C73}"/>
              </a:ext>
            </a:extLst>
          </p:cNvPr>
          <p:cNvSpPr>
            <a:spLocks noGrp="1" noChangeArrowheads="1"/>
          </p:cNvSpPr>
          <p:nvPr>
            <p:ph type="dt" sz="half" idx="10"/>
          </p:nvPr>
        </p:nvSpPr>
        <p:spPr/>
        <p:txBody>
          <a:bodyPr/>
          <a:lstStyle>
            <a:lvl1pPr>
              <a:defRPr kumimoji="0">
                <a:effectLst/>
              </a:defRPr>
            </a:lvl1pPr>
          </a:lstStyle>
          <a:p>
            <a:pPr>
              <a:defRPr/>
            </a:pPr>
            <a:r>
              <a:rPr lang="en-US"/>
              <a:t>E.C. Aschenauer</a:t>
            </a:r>
          </a:p>
        </p:txBody>
      </p:sp>
      <p:sp>
        <p:nvSpPr>
          <p:cNvPr id="5" name="Rectangle 5">
            <a:extLst>
              <a:ext uri="{FF2B5EF4-FFF2-40B4-BE49-F238E27FC236}">
                <a16:creationId xmlns:a16="http://schemas.microsoft.com/office/drawing/2014/main" id="{49E87BB1-B677-497B-9048-AC1754566AD7}"/>
              </a:ext>
            </a:extLst>
          </p:cNvPr>
          <p:cNvSpPr>
            <a:spLocks noGrp="1" noChangeArrowheads="1"/>
          </p:cNvSpPr>
          <p:nvPr>
            <p:ph type="ftr" sz="quarter" idx="11"/>
          </p:nvPr>
        </p:nvSpPr>
        <p:spPr/>
        <p:txBody>
          <a:bodyPr/>
          <a:lstStyle>
            <a:lvl1pPr>
              <a:defRPr kumimoji="0">
                <a:effectLst/>
              </a:defRPr>
            </a:lvl1pPr>
          </a:lstStyle>
          <a:p>
            <a:pPr>
              <a:defRPr/>
            </a:pPr>
            <a:r>
              <a:rPr lang="en-US"/>
              <a:t>RHIC Retreat 2015</a:t>
            </a:r>
          </a:p>
        </p:txBody>
      </p:sp>
      <p:sp>
        <p:nvSpPr>
          <p:cNvPr id="6" name="Rectangle 6">
            <a:extLst>
              <a:ext uri="{FF2B5EF4-FFF2-40B4-BE49-F238E27FC236}">
                <a16:creationId xmlns:a16="http://schemas.microsoft.com/office/drawing/2014/main" id="{4AF9C165-F276-4B7D-A959-9B31E6B17836}"/>
              </a:ext>
            </a:extLst>
          </p:cNvPr>
          <p:cNvSpPr>
            <a:spLocks noGrp="1" noChangeArrowheads="1"/>
          </p:cNvSpPr>
          <p:nvPr>
            <p:ph type="sldNum" sz="quarter" idx="12"/>
          </p:nvPr>
        </p:nvSpPr>
        <p:spPr/>
        <p:txBody>
          <a:bodyPr/>
          <a:lstStyle>
            <a:lvl1pPr>
              <a:defRPr kumimoji="0" b="0">
                <a:effectLst/>
                <a:latin typeface="Arial" panose="020B0604020202020204" pitchFamily="34" charset="0"/>
              </a:defRPr>
            </a:lvl1pPr>
          </a:lstStyle>
          <a:p>
            <a:fld id="{83CAE387-5D67-455D-B1FC-6D0EBAB4EEE6}" type="slidenum">
              <a:rPr lang="en-US" altLang="en-US"/>
              <a:pPr/>
              <a:t>‹#›</a:t>
            </a:fld>
            <a:endParaRPr lang="en-US" altLang="en-US"/>
          </a:p>
        </p:txBody>
      </p:sp>
    </p:spTree>
    <p:extLst>
      <p:ext uri="{BB962C8B-B14F-4D97-AF65-F5344CB8AC3E}">
        <p14:creationId xmlns:p14="http://schemas.microsoft.com/office/powerpoint/2010/main" val="5155920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357A4EBD-204D-4D16-850E-4C709212788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698164F-3D51-4C6A-9DAA-EE6164F398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26063B5-AF14-4C7C-8A3B-185041580F74}"/>
              </a:ext>
            </a:extLst>
          </p:cNvPr>
          <p:cNvSpPr>
            <a:spLocks noGrp="1" noChangeArrowheads="1"/>
          </p:cNvSpPr>
          <p:nvPr>
            <p:ph type="sldNum" sz="quarter" idx="12"/>
          </p:nvPr>
        </p:nvSpPr>
        <p:spPr>
          <a:ln/>
        </p:spPr>
        <p:txBody>
          <a:bodyPr/>
          <a:lstStyle>
            <a:lvl1pPr>
              <a:defRPr/>
            </a:lvl1pPr>
          </a:lstStyle>
          <a:p>
            <a:fld id="{350B4D8F-3F44-4862-B4CB-2772E89BFAEE}" type="slidenum">
              <a:rPr lang="en-US" altLang="en-US"/>
              <a:pPr/>
              <a:t>‹#›</a:t>
            </a:fld>
            <a:endParaRPr lang="en-US" altLang="en-US"/>
          </a:p>
        </p:txBody>
      </p:sp>
    </p:spTree>
    <p:extLst>
      <p:ext uri="{BB962C8B-B14F-4D97-AF65-F5344CB8AC3E}">
        <p14:creationId xmlns:p14="http://schemas.microsoft.com/office/powerpoint/2010/main" val="584198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089A7A-BC6E-4AEF-A532-74047B82C19A}"/>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1D890086-66A8-4367-9BFD-E89BB3D3279D}"/>
              </a:ext>
            </a:extLst>
          </p:cNvPr>
          <p:cNvSpPr>
            <a:spLocks noGrp="1" noChangeArrowheads="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D50CC957-F6B9-4A8A-94BF-2CB67D17C874}"/>
              </a:ext>
            </a:extLst>
          </p:cNvPr>
          <p:cNvSpPr>
            <a:spLocks noGrp="1" noChangeArrowheads="1"/>
          </p:cNvSpPr>
          <p:nvPr>
            <p:ph type="sldNum" sz="quarter" idx="12"/>
          </p:nvPr>
        </p:nvSpPr>
        <p:spPr/>
        <p:txBody>
          <a:bodyPr/>
          <a:lstStyle>
            <a:lvl1pPr eaLnBrk="0" hangingPunct="0">
              <a:defRPr/>
            </a:lvl1pPr>
          </a:lstStyle>
          <a:p>
            <a:fld id="{F4254464-2CD5-40A0-A3D5-F6DF863598F4}" type="slidenum">
              <a:rPr lang="en-US" altLang="en-US"/>
              <a:pPr/>
              <a:t>‹#›</a:t>
            </a:fld>
            <a:endParaRPr lang="en-US" altLang="en-US"/>
          </a:p>
        </p:txBody>
      </p:sp>
    </p:spTree>
    <p:extLst>
      <p:ext uri="{BB962C8B-B14F-4D97-AF65-F5344CB8AC3E}">
        <p14:creationId xmlns:p14="http://schemas.microsoft.com/office/powerpoint/2010/main" val="388507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tile tx="0" ty="0" sx="100000" sy="100000" flip="none" algn="tl"/>
        </a:blipFill>
        <a:effectLst/>
      </p:bgPr>
    </p:bg>
    <p:spTree>
      <p:nvGrpSpPr>
        <p:cNvPr id="1" name=""/>
        <p:cNvGrpSpPr/>
        <p:nvPr/>
      </p:nvGrpSpPr>
      <p:grpSpPr>
        <a:xfrm>
          <a:off x="0" y="0"/>
          <a:ext cx="0" cy="0"/>
          <a:chOff x="0" y="0"/>
          <a:chExt cx="0" cy="0"/>
        </a:xfrm>
      </p:grpSpPr>
      <p:pic>
        <p:nvPicPr>
          <p:cNvPr id="2050" name="Picture 18" descr="REVBG_Slide4_Blue">
            <a:extLst>
              <a:ext uri="{FF2B5EF4-FFF2-40B4-BE49-F238E27FC236}">
                <a16:creationId xmlns:a16="http://schemas.microsoft.com/office/drawing/2014/main" id="{6573DEAD-5F22-4CCD-8162-AF1FC5A7DA8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113"/>
            <a:ext cx="9145588"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a:extLst>
              <a:ext uri="{FF2B5EF4-FFF2-40B4-BE49-F238E27FC236}">
                <a16:creationId xmlns:a16="http://schemas.microsoft.com/office/drawing/2014/main" id="{C2BC55D7-C50B-4589-A3C2-1710866D3604}"/>
              </a:ext>
            </a:extLst>
          </p:cNvPr>
          <p:cNvSpPr>
            <a:spLocks noGrp="1" noChangeArrowheads="1"/>
          </p:cNvSpPr>
          <p:nvPr>
            <p:ph type="sldNum" sz="quarter" idx="4"/>
          </p:nvPr>
        </p:nvSpPr>
        <p:spPr bwMode="auto">
          <a:xfrm>
            <a:off x="20638" y="6489700"/>
            <a:ext cx="6096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defRPr kumimoji="1" sz="1200" b="1">
                <a:solidFill>
                  <a:srgbClr val="0000FF"/>
                </a:solidFill>
                <a:effectLst>
                  <a:outerShdw blurRad="38100" dist="38100" dir="2700000" algn="tl">
                    <a:srgbClr val="C0C0C0"/>
                  </a:outerShdw>
                </a:effectLst>
                <a:latin typeface="Comic Sans MS" panose="030F0702030302020204" pitchFamily="66" charset="0"/>
                <a:cs typeface="Comic Sans MS" panose="030F0702030302020204" pitchFamily="66" charset="0"/>
              </a:defRPr>
            </a:lvl1pPr>
          </a:lstStyle>
          <a:p>
            <a:fld id="{986D7171-2E7F-482F-9B46-69E7EA4B10C2}" type="slidenum">
              <a:rPr lang="en-US" altLang="en-US"/>
              <a:pPr/>
              <a:t>‹#›</a:t>
            </a:fld>
            <a:endParaRPr lang="en-US" altLang="en-US"/>
          </a:p>
        </p:txBody>
      </p:sp>
      <p:sp>
        <p:nvSpPr>
          <p:cNvPr id="1028" name="Rectangle 4">
            <a:extLst>
              <a:ext uri="{FF2B5EF4-FFF2-40B4-BE49-F238E27FC236}">
                <a16:creationId xmlns:a16="http://schemas.microsoft.com/office/drawing/2014/main" id="{298278D7-1153-41F3-817E-959DF5F10D85}"/>
              </a:ext>
            </a:extLst>
          </p:cNvPr>
          <p:cNvSpPr>
            <a:spLocks noGrp="1" noChangeArrowheads="1"/>
          </p:cNvSpPr>
          <p:nvPr>
            <p:ph type="dt" sz="half" idx="2"/>
          </p:nvPr>
        </p:nvSpPr>
        <p:spPr bwMode="auto">
          <a:xfrm>
            <a:off x="7345363" y="6488113"/>
            <a:ext cx="16764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defRPr kumimoji="1" sz="1000" b="1">
                <a:solidFill>
                  <a:srgbClr val="0000FF"/>
                </a:solidFill>
                <a:effectLst>
                  <a:outerShdw blurRad="38100" dist="38100" dir="2700000" algn="tl">
                    <a:srgbClr val="000000">
                      <a:alpha val="43137"/>
                    </a:srgbClr>
                  </a:outerShdw>
                </a:effectLst>
                <a:latin typeface="Comic Sans MS"/>
                <a:cs typeface="Comic Sans MS"/>
              </a:defRPr>
            </a:lvl1pPr>
          </a:lstStyle>
          <a:p>
            <a:pPr>
              <a:defRPr/>
            </a:pPr>
            <a:r>
              <a:rPr lang="en-US"/>
              <a:t>E.C. Aschenauer</a:t>
            </a:r>
            <a:endParaRPr lang="en-US" dirty="0"/>
          </a:p>
        </p:txBody>
      </p:sp>
      <p:sp>
        <p:nvSpPr>
          <p:cNvPr id="1029" name="Rectangle 5">
            <a:extLst>
              <a:ext uri="{FF2B5EF4-FFF2-40B4-BE49-F238E27FC236}">
                <a16:creationId xmlns:a16="http://schemas.microsoft.com/office/drawing/2014/main" id="{FEC615F4-77C9-4FCA-8A0C-60F1318A0F13}"/>
              </a:ext>
            </a:extLst>
          </p:cNvPr>
          <p:cNvSpPr>
            <a:spLocks noGrp="1" noChangeArrowheads="1"/>
          </p:cNvSpPr>
          <p:nvPr>
            <p:ph type="ftr" sz="quarter" idx="3"/>
          </p:nvPr>
        </p:nvSpPr>
        <p:spPr bwMode="auto">
          <a:xfrm>
            <a:off x="2032000" y="6483350"/>
            <a:ext cx="44704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defRPr kumimoji="1" sz="1000" b="1">
                <a:solidFill>
                  <a:srgbClr val="0000FF"/>
                </a:solidFill>
                <a:effectLst>
                  <a:outerShdw blurRad="38100" dist="38100" dir="2700000" algn="tl">
                    <a:srgbClr val="000000">
                      <a:alpha val="43137"/>
                    </a:srgbClr>
                  </a:outerShdw>
                </a:effectLst>
                <a:latin typeface="Comic Sans MS"/>
                <a:cs typeface="Comic Sans MS"/>
              </a:defRPr>
            </a:lvl1pPr>
          </a:lstStyle>
          <a:p>
            <a:pPr>
              <a:defRPr/>
            </a:pPr>
            <a:r>
              <a:rPr lang="en-US"/>
              <a:t>RHIC Retreat 2015</a:t>
            </a:r>
            <a:endParaRPr lang="en-US" dirty="0"/>
          </a:p>
        </p:txBody>
      </p:sp>
      <p:sp>
        <p:nvSpPr>
          <p:cNvPr id="2054" name="Rectangle 3">
            <a:extLst>
              <a:ext uri="{FF2B5EF4-FFF2-40B4-BE49-F238E27FC236}">
                <a16:creationId xmlns:a16="http://schemas.microsoft.com/office/drawing/2014/main" id="{6D7ACF4B-B3BD-40CA-9BB8-7A6DB6EBED85}"/>
              </a:ext>
            </a:extLst>
          </p:cNvPr>
          <p:cNvSpPr>
            <a:spLocks noGrp="1" noChangeArrowheads="1"/>
          </p:cNvSpPr>
          <p:nvPr>
            <p:ph type="body" idx="1"/>
          </p:nvPr>
        </p:nvSpPr>
        <p:spPr bwMode="auto">
          <a:xfrm>
            <a:off x="0" y="7620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1" name="Rectangle 2">
            <a:extLst>
              <a:ext uri="{FF2B5EF4-FFF2-40B4-BE49-F238E27FC236}">
                <a16:creationId xmlns:a16="http://schemas.microsoft.com/office/drawing/2014/main" id="{3D8C9E47-0287-4115-9B17-5B5E2F143DE4}"/>
              </a:ext>
            </a:extLst>
          </p:cNvPr>
          <p:cNvSpPr>
            <a:spLocks noGrp="1" noChangeArrowheads="1"/>
          </p:cNvSpPr>
          <p:nvPr>
            <p:ph type="title"/>
          </p:nvPr>
        </p:nvSpPr>
        <p:spPr bwMode="auto">
          <a:xfrm>
            <a:off x="762000" y="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t>Click to edit Master title style</a:t>
            </a:r>
          </a:p>
        </p:txBody>
      </p:sp>
    </p:spTree>
    <p:extLst>
      <p:ext uri="{BB962C8B-B14F-4D97-AF65-F5344CB8AC3E}">
        <p14:creationId xmlns:p14="http://schemas.microsoft.com/office/powerpoint/2010/main" val="3818887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p:hf hdr="0"/>
  <p:txStyles>
    <p:titleStyle>
      <a:lvl1pPr algn="r" rtl="0" eaLnBrk="0" fontAlgn="base" hangingPunct="0">
        <a:lnSpc>
          <a:spcPct val="80000"/>
        </a:lnSpc>
        <a:spcBef>
          <a:spcPct val="0"/>
        </a:spcBef>
        <a:spcAft>
          <a:spcPct val="0"/>
        </a:spcAft>
        <a:defRPr sz="2800" b="1" i="1" cap="all">
          <a:ln w="0"/>
          <a:solidFill>
            <a:srgbClr val="0000FF"/>
          </a:solidFill>
          <a:effectLst>
            <a:reflection blurRad="12700" stA="50000" endPos="50000" dist="5000" dir="5400000" sy="-100000" rotWithShape="0"/>
          </a:effectLst>
          <a:latin typeface="Comic Sans MS Bold"/>
          <a:ea typeface="MS PGothic" pitchFamily="34" charset="-128"/>
          <a:cs typeface="Comic Sans MS Bold"/>
        </a:defRPr>
      </a:lvl1pPr>
      <a:lvl2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2pPr>
      <a:lvl3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3pPr>
      <a:lvl4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4pPr>
      <a:lvl5pPr algn="r" rtl="0" eaLnBrk="0" fontAlgn="base" hangingPunct="0">
        <a:lnSpc>
          <a:spcPct val="80000"/>
        </a:lnSpc>
        <a:spcBef>
          <a:spcPct val="0"/>
        </a:spcBef>
        <a:spcAft>
          <a:spcPct val="0"/>
        </a:spcAft>
        <a:defRPr sz="2800" b="1" i="1">
          <a:solidFill>
            <a:srgbClr val="0000FF"/>
          </a:solidFill>
          <a:latin typeface="Comic Sans MS Bold" pitchFamily="66" charset="0"/>
          <a:ea typeface="MS PGothic" pitchFamily="34" charset="-128"/>
          <a:cs typeface="Comic Sans MS Bold" pitchFamily="66" charset="0"/>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FF"/>
        </a:buClr>
        <a:buSzPct val="100000"/>
        <a:buFont typeface="Wingdings" panose="05000000000000000000" pitchFamily="2" charset="2"/>
        <a:buChar char="q"/>
        <a:defRPr sz="2200" b="1">
          <a:solidFill>
            <a:schemeClr val="tx1"/>
          </a:solidFill>
          <a:latin typeface="Comic Sans MS Bold"/>
          <a:ea typeface="MS PGothic" pitchFamily="34" charset="-128"/>
          <a:cs typeface="Comic Sans MS Bold"/>
        </a:defRPr>
      </a:lvl1pPr>
      <a:lvl2pPr marL="742950" indent="-285750" algn="l" rtl="0" eaLnBrk="0" fontAlgn="base" hangingPunct="0">
        <a:spcBef>
          <a:spcPct val="20000"/>
        </a:spcBef>
        <a:spcAft>
          <a:spcPct val="0"/>
        </a:spcAft>
        <a:buClr>
          <a:srgbClr val="0000FF"/>
        </a:buClr>
        <a:buSzPct val="100000"/>
        <a:buFont typeface="Wingdings" panose="05000000000000000000" pitchFamily="2" charset="2"/>
        <a:buChar char="Ø"/>
        <a:defRPr sz="2000" b="1">
          <a:solidFill>
            <a:schemeClr val="tx1"/>
          </a:solidFill>
          <a:latin typeface="Comic Sans MS Bold"/>
          <a:ea typeface="MS PGothic" pitchFamily="34" charset="-128"/>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panose="02070309020205020404" pitchFamily="49" charset="0"/>
        <a:buChar char="o"/>
        <a:defRPr b="1">
          <a:solidFill>
            <a:schemeClr val="tx1"/>
          </a:solidFill>
          <a:latin typeface="Comic Sans MS Bold"/>
          <a:ea typeface="MS PGothic" pitchFamily="34" charset="-128"/>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panose="05000000000000000000" pitchFamily="2" charset="2"/>
        <a:buChar char="ü"/>
        <a:defRPr sz="1600" b="1">
          <a:solidFill>
            <a:schemeClr val="tx1"/>
          </a:solidFill>
          <a:latin typeface="Comic Sans MS Bold"/>
          <a:ea typeface="MS PGothic" pitchFamily="34" charset="-128"/>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a:ea typeface="MS PGothic" pitchFamily="34" charset="-128"/>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pPr algn="ctr"/>
            <a:r>
              <a:rPr lang="en-US" dirty="0"/>
              <a:t>Ion Source Upgrade and Performance</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solidFill>
                  <a:srgbClr val="FF0000"/>
                </a:solidFill>
              </a:rPr>
              <a:t>14-16 September 2022</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356839" y="4501445"/>
            <a:ext cx="8787161" cy="1259607"/>
          </a:xfrm>
        </p:spPr>
        <p:txBody>
          <a:bodyPr/>
          <a:lstStyle/>
          <a:p>
            <a:r>
              <a:rPr lang="en-US" dirty="0"/>
              <a:t>A. Zelenski, </a:t>
            </a:r>
            <a:r>
              <a:rPr lang="en-US" dirty="0" err="1"/>
              <a:t>G.Atoian</a:t>
            </a:r>
            <a:r>
              <a:rPr lang="en-US" dirty="0"/>
              <a:t>, </a:t>
            </a:r>
            <a:r>
              <a:rPr lang="en-US" dirty="0" err="1"/>
              <a:t>T.Lehn</a:t>
            </a:r>
            <a:r>
              <a:rPr lang="en-US" dirty="0"/>
              <a:t>, </a:t>
            </a:r>
            <a:r>
              <a:rPr lang="en-US" dirty="0" err="1"/>
              <a:t>V.Lodestro</a:t>
            </a:r>
            <a:r>
              <a:rPr lang="en-US" dirty="0"/>
              <a:t>, D. Raparia, J. Ritter</a:t>
            </a:r>
          </a:p>
          <a:p>
            <a:endParaRPr lang="en-US" dirty="0">
              <a:solidFill>
                <a:srgbClr val="FFFF00"/>
              </a:solidFill>
            </a:endParaRPr>
          </a:p>
          <a:p>
            <a:r>
              <a:rPr lang="en-US" dirty="0">
                <a:solidFill>
                  <a:srgbClr val="FFFF00"/>
                </a:solidFill>
              </a:rPr>
              <a:t>LIUP2 Director Review </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29035E-64D2-9942-2164-6830F60D6A8D}"/>
              </a:ext>
            </a:extLst>
          </p:cNvPr>
          <p:cNvSpPr>
            <a:spLocks noGrp="1"/>
          </p:cNvSpPr>
          <p:nvPr>
            <p:ph type="sldNum" sz="quarter" idx="4"/>
          </p:nvPr>
        </p:nvSpPr>
        <p:spPr/>
        <p:txBody>
          <a:bodyPr/>
          <a:lstStyle/>
          <a:p>
            <a:fld id="{933A556B-7C63-244D-9B7C-B0EA8042B330}" type="slidenum">
              <a:rPr lang="en-US" smtClean="0"/>
              <a:pPr/>
              <a:t>10</a:t>
            </a:fld>
            <a:endParaRPr lang="en-US" sz="750" dirty="0"/>
          </a:p>
        </p:txBody>
      </p:sp>
      <p:sp>
        <p:nvSpPr>
          <p:cNvPr id="4" name="TextBox 3">
            <a:extLst>
              <a:ext uri="{FF2B5EF4-FFF2-40B4-BE49-F238E27FC236}">
                <a16:creationId xmlns:a16="http://schemas.microsoft.com/office/drawing/2014/main" id="{A81DFF37-71C3-A2A5-C14B-1B4A0941D640}"/>
              </a:ext>
            </a:extLst>
          </p:cNvPr>
          <p:cNvSpPr txBox="1"/>
          <p:nvPr/>
        </p:nvSpPr>
        <p:spPr>
          <a:xfrm>
            <a:off x="0" y="0"/>
            <a:ext cx="9144000" cy="400110"/>
          </a:xfrm>
          <a:prstGeom prst="rect">
            <a:avLst/>
          </a:prstGeom>
          <a:noFill/>
        </p:spPr>
        <p:txBody>
          <a:bodyPr wrap="square">
            <a:spAutoFit/>
          </a:bodyPr>
          <a:lstStyle/>
          <a:p>
            <a:pPr algn="ctr"/>
            <a:r>
              <a:rPr lang="en-US" altLang="en-US" sz="2000" b="1" dirty="0">
                <a:latin typeface="Times New Roman" panose="02020603050405020304" pitchFamily="18" charset="0"/>
                <a:cs typeface="Times New Roman" panose="02020603050405020304" pitchFamily="18" charset="0"/>
              </a:rPr>
              <a:t>H- ion source</a:t>
            </a:r>
            <a:r>
              <a:rPr lang="fr-FR" sz="2000" b="1" dirty="0">
                <a:latin typeface="Times New Roman" panose="02020603050405020304" pitchFamily="18" charset="0"/>
                <a:cs typeface="Times New Roman" panose="02020603050405020304" pitchFamily="18" charset="0"/>
              </a:rPr>
              <a:t> upgrades (2018-2022)</a:t>
            </a:r>
            <a:endParaRPr lang="en-US" sz="2000" b="1" dirty="0">
              <a:latin typeface="Times New Roman" panose="0202060305040502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05CDB1A4-24A4-B11D-32D1-7F3FA29C6861}"/>
              </a:ext>
            </a:extLst>
          </p:cNvPr>
          <p:cNvSpPr txBox="1">
            <a:spLocks noChangeArrowheads="1"/>
          </p:cNvSpPr>
          <p:nvPr/>
        </p:nvSpPr>
        <p:spPr>
          <a:xfrm>
            <a:off x="361488" y="537384"/>
            <a:ext cx="8353887" cy="562110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80000"/>
              </a:lnSpc>
              <a:buFont typeface="Wingdings" panose="05000000000000000000" pitchFamily="2" charset="2"/>
              <a:buChar char="Ø"/>
            </a:pPr>
            <a:r>
              <a:rPr lang="en-GB" altLang="en-US" sz="1800" dirty="0">
                <a:solidFill>
                  <a:srgbClr val="000066"/>
                </a:solidFill>
                <a:latin typeface="Times New Roman" panose="02020603050405020304" pitchFamily="18" charset="0"/>
              </a:rPr>
              <a:t>Magnetron:</a:t>
            </a:r>
          </a:p>
          <a:p>
            <a:pPr algn="just">
              <a:lnSpc>
                <a:spcPct val="80000"/>
              </a:lnSpc>
            </a:pPr>
            <a:r>
              <a:rPr lang="en-GB" altLang="en-US" sz="1600" dirty="0">
                <a:solidFill>
                  <a:srgbClr val="000066"/>
                </a:solidFill>
                <a:latin typeface="Times New Roman" panose="02020603050405020304" pitchFamily="18" charset="0"/>
              </a:rPr>
              <a:t>We modified the system of heaters for the Cs supply to magnetron discharge chamber to ensure steady flow with minimal Cs consumption. </a:t>
            </a:r>
          </a:p>
          <a:p>
            <a:pPr algn="just">
              <a:lnSpc>
                <a:spcPct val="80000"/>
              </a:lnSpc>
            </a:pPr>
            <a:r>
              <a:rPr lang="en-US" altLang="en-US" sz="1600" dirty="0">
                <a:solidFill>
                  <a:srgbClr val="000066"/>
                </a:solidFill>
                <a:latin typeface="Times New Roman" panose="02020603050405020304" pitchFamily="18" charset="0"/>
              </a:rPr>
              <a:t>The average power of the arc discharge is quite low ~10-15W, so we use an additional heater to maintain the magnetron case temperature of 160-180 ºC, which is optimal for the operation</a:t>
            </a:r>
            <a:r>
              <a:rPr lang="en-GB" altLang="en-US" sz="1600" dirty="0">
                <a:solidFill>
                  <a:srgbClr val="000066"/>
                </a:solidFill>
                <a:latin typeface="Times New Roman" panose="02020603050405020304" pitchFamily="18" charset="0"/>
              </a:rPr>
              <a:t>.</a:t>
            </a:r>
          </a:p>
          <a:p>
            <a:pPr algn="just">
              <a:lnSpc>
                <a:spcPct val="80000"/>
              </a:lnSpc>
            </a:pPr>
            <a:r>
              <a:rPr lang="en-US" altLang="en-US" sz="1600" dirty="0">
                <a:solidFill>
                  <a:srgbClr val="000066"/>
                </a:solidFill>
                <a:latin typeface="Times New Roman" panose="02020603050405020304" pitchFamily="18" charset="0"/>
              </a:rPr>
              <a:t>We modified the source ion optical system with the longer ceramic insulators and larger protection cups to reduce Cs and sputtered tungsten deposition to the insulators.</a:t>
            </a:r>
            <a:r>
              <a:rPr lang="en-GB" altLang="en-US" sz="1600" dirty="0">
                <a:solidFill>
                  <a:srgbClr val="000066"/>
                </a:solidFill>
                <a:latin typeface="Times New Roman" panose="02020603050405020304" pitchFamily="18" charset="0"/>
              </a:rPr>
              <a:t>The custom-made </a:t>
            </a:r>
            <a:r>
              <a:rPr lang="en-GB" altLang="en-US" sz="1600" dirty="0" err="1">
                <a:solidFill>
                  <a:srgbClr val="000066"/>
                </a:solidFill>
                <a:latin typeface="Times New Roman" panose="02020603050405020304" pitchFamily="18" charset="0"/>
              </a:rPr>
              <a:t>Macor</a:t>
            </a:r>
            <a:r>
              <a:rPr lang="en-GB" altLang="en-US" sz="1600" dirty="0">
                <a:solidFill>
                  <a:srgbClr val="000066"/>
                </a:solidFill>
                <a:latin typeface="Times New Roman" panose="02020603050405020304" pitchFamily="18" charset="0"/>
              </a:rPr>
              <a:t> insulators have been replaced with conventional (inexpensive) ceramic insulators. The new design has eliminated leakages along the ceramic insulators, which developed after long-term operation and </a:t>
            </a:r>
            <a:r>
              <a:rPr lang="en-US" altLang="en-US" sz="1600" dirty="0">
                <a:solidFill>
                  <a:srgbClr val="000066"/>
                </a:solidFill>
                <a:latin typeface="Times New Roman" panose="02020603050405020304" pitchFamily="18" charset="0"/>
              </a:rPr>
              <a:t>increased the operating voltage selection range </a:t>
            </a:r>
            <a:r>
              <a:rPr lang="en-GB" altLang="en-US" sz="1600" dirty="0">
                <a:solidFill>
                  <a:srgbClr val="000066"/>
                </a:solidFill>
                <a:latin typeface="Times New Roman" panose="02020603050405020304" pitchFamily="18" charset="0"/>
              </a:rPr>
              <a:t>to at least 40 kV (maximum voltage of the PS).</a:t>
            </a:r>
          </a:p>
          <a:p>
            <a:pPr algn="just">
              <a:lnSpc>
                <a:spcPct val="80000"/>
              </a:lnSpc>
              <a:buFont typeface="Wingdings" panose="05000000000000000000" pitchFamily="2" charset="2"/>
              <a:buChar char="Ø"/>
            </a:pPr>
            <a:r>
              <a:rPr lang="en-GB" altLang="en-US" sz="1800" dirty="0">
                <a:solidFill>
                  <a:srgbClr val="000066"/>
                </a:solidFill>
                <a:latin typeface="Times New Roman" panose="02020603050405020304" pitchFamily="18" charset="0"/>
              </a:rPr>
              <a:t>Supporting elements:</a:t>
            </a:r>
          </a:p>
          <a:p>
            <a:pPr algn="just">
              <a:lnSpc>
                <a:spcPct val="80000"/>
              </a:lnSpc>
            </a:pPr>
            <a:r>
              <a:rPr lang="en-GB" altLang="en-US" sz="1600" dirty="0">
                <a:solidFill>
                  <a:srgbClr val="000066"/>
                </a:solidFill>
                <a:latin typeface="Times New Roman" panose="02020603050405020304" pitchFamily="18" charset="0"/>
              </a:rPr>
              <a:t>Electromagnetic pulsed gas valve</a:t>
            </a:r>
            <a:r>
              <a:rPr lang="en-GB" altLang="en-US" sz="1800" dirty="0">
                <a:solidFill>
                  <a:srgbClr val="000066"/>
                </a:solidFill>
                <a:latin typeface="Times New Roman" panose="02020603050405020304" pitchFamily="18" charset="0"/>
              </a:rPr>
              <a:t>.</a:t>
            </a:r>
          </a:p>
          <a:p>
            <a:pPr algn="just">
              <a:lnSpc>
                <a:spcPct val="80000"/>
              </a:lnSpc>
            </a:pPr>
            <a:r>
              <a:rPr lang="en-GB" altLang="en-US" sz="1600" dirty="0">
                <a:solidFill>
                  <a:srgbClr val="000066"/>
                </a:solidFill>
                <a:latin typeface="Times New Roman" panose="02020603050405020304" pitchFamily="18" charset="0"/>
              </a:rPr>
              <a:t>The new arc-discharge power supply improved current stability and reduced the current noise. </a:t>
            </a:r>
          </a:p>
          <a:p>
            <a:pPr algn="just">
              <a:lnSpc>
                <a:spcPct val="80000"/>
              </a:lnSpc>
            </a:pPr>
            <a:r>
              <a:rPr lang="en-GB" altLang="en-US" sz="1600" dirty="0">
                <a:solidFill>
                  <a:srgbClr val="000066"/>
                </a:solidFill>
                <a:latin typeface="Times New Roman" panose="02020603050405020304" pitchFamily="18" charset="0"/>
              </a:rPr>
              <a:t>We built the complete new set of PS for the source.  It is a very compact design just about 90 cm toll and placed in the bottom part of the source bench. At 7 Hz repetition rate we use just one turbo-molecular pump of the 1000 l/s pumping speed to operate the source. </a:t>
            </a:r>
          </a:p>
          <a:p>
            <a:pPr algn="just">
              <a:lnSpc>
                <a:spcPct val="80000"/>
              </a:lnSpc>
            </a:pPr>
            <a:r>
              <a:rPr lang="en-GB" altLang="en-US" sz="1600" dirty="0">
                <a:solidFill>
                  <a:srgbClr val="000066"/>
                </a:solidFill>
                <a:latin typeface="Times New Roman" panose="02020603050405020304" pitchFamily="18" charset="0"/>
              </a:rPr>
              <a:t>New extractor based on 50 kV </a:t>
            </a:r>
            <a:r>
              <a:rPr lang="en-GB" altLang="en-US" sz="1600" dirty="0" err="1">
                <a:solidFill>
                  <a:srgbClr val="000066"/>
                </a:solidFill>
                <a:latin typeface="Times New Roman" panose="02020603050405020304" pitchFamily="18" charset="0"/>
              </a:rPr>
              <a:t>Behlke</a:t>
            </a:r>
            <a:r>
              <a:rPr lang="en-GB" altLang="en-US" sz="1600" dirty="0">
                <a:solidFill>
                  <a:srgbClr val="000066"/>
                </a:solidFill>
                <a:latin typeface="Times New Roman" panose="02020603050405020304" pitchFamily="18" charset="0"/>
              </a:rPr>
              <a:t> switch (under development).</a:t>
            </a:r>
          </a:p>
          <a:p>
            <a:pPr algn="just">
              <a:lnSpc>
                <a:spcPct val="80000"/>
              </a:lnSpc>
            </a:pPr>
            <a:r>
              <a:rPr lang="en-GB" altLang="en-US" sz="1600" dirty="0">
                <a:solidFill>
                  <a:srgbClr val="000066"/>
                </a:solidFill>
                <a:latin typeface="Times New Roman" panose="02020603050405020304" pitchFamily="18" charset="0"/>
              </a:rPr>
              <a:t>Three new high current pulsed power supply for  bending magnet and solenoid magnet for S1 and S2 (under development).</a:t>
            </a:r>
          </a:p>
          <a:p>
            <a:pPr algn="just">
              <a:lnSpc>
                <a:spcPct val="80000"/>
              </a:lnSpc>
            </a:pPr>
            <a:r>
              <a:rPr lang="en-GB" altLang="en-US" sz="1600" dirty="0">
                <a:solidFill>
                  <a:srgbClr val="000066"/>
                </a:solidFill>
                <a:latin typeface="Times New Roman" panose="02020603050405020304" pitchFamily="18" charset="0"/>
              </a:rPr>
              <a:t>Control and monitoring. </a:t>
            </a:r>
          </a:p>
          <a:p>
            <a:pPr algn="just">
              <a:lnSpc>
                <a:spcPct val="80000"/>
              </a:lnSpc>
            </a:pPr>
            <a:r>
              <a:rPr lang="en-GB" altLang="en-US" sz="1600" dirty="0">
                <a:solidFill>
                  <a:srgbClr val="000066"/>
                </a:solidFill>
                <a:latin typeface="Times New Roman" panose="02020603050405020304" pitchFamily="18" charset="0"/>
              </a:rPr>
              <a:t>Software.</a:t>
            </a:r>
          </a:p>
        </p:txBody>
      </p:sp>
      <p:cxnSp>
        <p:nvCxnSpPr>
          <p:cNvPr id="6" name="Straight Connector 5">
            <a:extLst>
              <a:ext uri="{FF2B5EF4-FFF2-40B4-BE49-F238E27FC236}">
                <a16:creationId xmlns:a16="http://schemas.microsoft.com/office/drawing/2014/main" id="{1C991F94-D68D-F8AF-3E29-AA19C184DE1C}"/>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60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F9633C-C9D2-C948-BDE0-E74962DA8EB3}"/>
              </a:ext>
            </a:extLst>
          </p:cNvPr>
          <p:cNvSpPr>
            <a:spLocks noGrp="1"/>
          </p:cNvSpPr>
          <p:nvPr>
            <p:ph type="sldNum" sz="quarter" idx="4"/>
          </p:nvPr>
        </p:nvSpPr>
        <p:spPr/>
        <p:txBody>
          <a:bodyPr/>
          <a:lstStyle/>
          <a:p>
            <a:fld id="{933A556B-7C63-244D-9B7C-B0EA8042B330}" type="slidenum">
              <a:rPr lang="en-US" smtClean="0"/>
              <a:pPr/>
              <a:t>11</a:t>
            </a:fld>
            <a:endParaRPr lang="en-US" sz="750" dirty="0"/>
          </a:p>
        </p:txBody>
      </p:sp>
      <p:sp>
        <p:nvSpPr>
          <p:cNvPr id="16" name="TextBox 15">
            <a:extLst>
              <a:ext uri="{FF2B5EF4-FFF2-40B4-BE49-F238E27FC236}">
                <a16:creationId xmlns:a16="http://schemas.microsoft.com/office/drawing/2014/main" id="{05DEAD21-8782-C457-67E7-715C86CF2991}"/>
              </a:ext>
            </a:extLst>
          </p:cNvPr>
          <p:cNvSpPr txBox="1"/>
          <p:nvPr/>
        </p:nvSpPr>
        <p:spPr>
          <a:xfrm>
            <a:off x="0" y="0"/>
            <a:ext cx="9144000" cy="400110"/>
          </a:xfrm>
          <a:prstGeom prst="rect">
            <a:avLst/>
          </a:prstGeom>
          <a:noFill/>
        </p:spPr>
        <p:txBody>
          <a:bodyPr wrap="square">
            <a:spAutoFit/>
          </a:bodyPr>
          <a:lstStyle/>
          <a:p>
            <a:pPr algn="ctr"/>
            <a:r>
              <a:rPr lang="en-US" altLang="en-US" sz="2000" b="1" dirty="0">
                <a:latin typeface="Times New Roman" panose="02020603050405020304" pitchFamily="18" charset="0"/>
                <a:cs typeface="Times New Roman" panose="02020603050405020304" pitchFamily="18" charset="0"/>
              </a:rPr>
              <a:t>Magnetron and extractor system modifications</a:t>
            </a:r>
            <a:endParaRPr lang="en-US" sz="20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38767A-D44B-7F2F-E2D1-5B6FBC4EB2D6}"/>
              </a:ext>
            </a:extLst>
          </p:cNvPr>
          <p:cNvSpPr txBox="1"/>
          <p:nvPr/>
        </p:nvSpPr>
        <p:spPr>
          <a:xfrm>
            <a:off x="226381" y="338994"/>
            <a:ext cx="8917619" cy="1569660"/>
          </a:xfrm>
          <a:prstGeom prst="rect">
            <a:avLst/>
          </a:prstGeom>
          <a:noFill/>
        </p:spPr>
        <p:txBody>
          <a:bodyPr wrap="square">
            <a:spAutoFit/>
          </a:bodyPr>
          <a:lstStyle/>
          <a:p>
            <a:pPr marL="285750" lvl="0" indent="-285750" algn="just">
              <a:buFont typeface="Arial" panose="020B0604020202020204" pitchFamily="34" charset="0"/>
              <a:buChar char="•"/>
              <a:defRPr/>
            </a:pPr>
            <a:r>
              <a:rPr kumimoji="0" lang="en-GB" altLang="en-US" sz="16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Improved the </a:t>
            </a:r>
            <a:r>
              <a:rPr lang="en-GB" altLang="en-US" sz="1600" dirty="0">
                <a:solidFill>
                  <a:srgbClr val="000066"/>
                </a:solidFill>
                <a:latin typeface="Times New Roman" panose="02020603050405020304" pitchFamily="18" charset="0"/>
              </a:rPr>
              <a:t>inputs of</a:t>
            </a:r>
            <a:r>
              <a:rPr kumimoji="0" lang="en-GB" altLang="en-US" sz="16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 H</a:t>
            </a:r>
            <a:r>
              <a:rPr kumimoji="0" lang="en-GB" altLang="en-US" sz="1600" b="0" i="0" u="none" strike="noStrike" kern="1200" cap="none" spc="0" normalizeH="0" baseline="-25000" noProof="0" dirty="0">
                <a:ln>
                  <a:noFill/>
                </a:ln>
                <a:solidFill>
                  <a:srgbClr val="000066"/>
                </a:solidFill>
                <a:effectLst/>
                <a:uLnTx/>
                <a:uFillTx/>
                <a:latin typeface="Times New Roman" panose="02020603050405020304" pitchFamily="18" charset="0"/>
                <a:ea typeface="+mn-ea"/>
                <a:cs typeface="+mn-cs"/>
              </a:rPr>
              <a:t>2</a:t>
            </a:r>
            <a:r>
              <a:rPr kumimoji="0" lang="en-GB" altLang="en-US" sz="16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 gas injection </a:t>
            </a:r>
            <a:r>
              <a:rPr lang="en-GB" altLang="en-US" sz="1600" dirty="0">
                <a:solidFill>
                  <a:srgbClr val="000066"/>
                </a:solidFill>
                <a:latin typeface="Times New Roman" panose="02020603050405020304" pitchFamily="18" charset="0"/>
              </a:rPr>
              <a:t>and the Cs evaporation;</a:t>
            </a:r>
          </a:p>
          <a:p>
            <a:pPr marL="285750" lvl="0" indent="-285750" algn="just">
              <a:buFont typeface="Arial" panose="020B0604020202020204" pitchFamily="34" charset="0"/>
              <a:buChar char="•"/>
              <a:defRPr/>
            </a:pPr>
            <a:r>
              <a:rPr lang="en-US" altLang="en-US" sz="1600" dirty="0">
                <a:solidFill>
                  <a:srgbClr val="000066"/>
                </a:solidFill>
                <a:latin typeface="Times New Roman" panose="02020603050405020304" pitchFamily="18" charset="0"/>
              </a:rPr>
              <a:t>replacing the rear ceramic plate of the magnetron with a steel one;</a:t>
            </a:r>
          </a:p>
          <a:p>
            <a:pPr marL="285750" lvl="0" indent="-285750" algn="just">
              <a:buFont typeface="Arial" panose="020B0604020202020204" pitchFamily="34" charset="0"/>
              <a:buChar char="•"/>
              <a:defRPr/>
            </a:pPr>
            <a:r>
              <a:rPr lang="en-US" altLang="en-US" sz="1600" dirty="0">
                <a:solidFill>
                  <a:srgbClr val="000066"/>
                </a:solidFill>
                <a:latin typeface="Times New Roman" panose="02020603050405020304" pitchFamily="18" charset="0"/>
              </a:rPr>
              <a:t>heating the magnetron housing made it possible to achieve greater stabilization of temperature control.</a:t>
            </a:r>
          </a:p>
          <a:p>
            <a:pPr marL="285750" lvl="0" indent="-285750" algn="just">
              <a:buFont typeface="Arial" panose="020B0604020202020204" pitchFamily="34" charset="0"/>
              <a:buChar char="•"/>
              <a:defRPr/>
            </a:pPr>
            <a:r>
              <a:rPr lang="en-US" altLang="en-US" sz="1600" dirty="0">
                <a:solidFill>
                  <a:srgbClr val="FF0000"/>
                </a:solidFill>
                <a:latin typeface="Times New Roman" panose="02020603050405020304" pitchFamily="18" charset="0"/>
              </a:rPr>
              <a:t>The magnetron is assembled from 10 parts, 9 of them are modified</a:t>
            </a:r>
            <a:r>
              <a:rPr lang="en-GB" altLang="en-US" sz="1600" dirty="0">
                <a:solidFill>
                  <a:srgbClr val="000066"/>
                </a:solidFill>
                <a:latin typeface="Times New Roman" panose="02020603050405020304" pitchFamily="18" charset="0"/>
              </a:rPr>
              <a:t>.</a:t>
            </a:r>
          </a:p>
          <a:p>
            <a:pPr marL="285750" marR="0" lvl="0" indent="-285750" algn="just" defTabSz="914400" rtl="0" eaLnBrk="1" fontAlgn="auto" latinLnBrk="0" hangingPunct="1">
              <a:spcBef>
                <a:spcPts val="0"/>
              </a:spcBef>
              <a:spcAft>
                <a:spcPts val="0"/>
              </a:spcAft>
              <a:buClrTx/>
              <a:buSzTx/>
              <a:buFont typeface="Arial" panose="020B0604020202020204" pitchFamily="34" charset="0"/>
              <a:buChar char="•"/>
              <a:tabLst/>
              <a:defRPr/>
            </a:pPr>
            <a:r>
              <a:rPr lang="en-US" altLang="en-US" sz="1600" dirty="0">
                <a:solidFill>
                  <a:srgbClr val="000066"/>
                </a:solidFill>
                <a:latin typeface="Times New Roman" panose="02020603050405020304" pitchFamily="18" charset="0"/>
              </a:rPr>
              <a:t>Ion-optical source system is extended to reduce the chance of spark</a:t>
            </a:r>
            <a:r>
              <a:rPr lang="en-GB" altLang="en-US" sz="1600" dirty="0">
                <a:solidFill>
                  <a:srgbClr val="000066"/>
                </a:solidFill>
                <a:latin typeface="Times New Roman" panose="02020603050405020304" pitchFamily="18" charset="0"/>
              </a:rPr>
              <a:t>.</a:t>
            </a:r>
          </a:p>
          <a:p>
            <a:pPr marL="285750" marR="0" lvl="0" indent="-285750" algn="just" defTabSz="914400" rtl="0" eaLnBrk="1" fontAlgn="auto" latinLnBrk="0" hangingPunct="1">
              <a:spcBef>
                <a:spcPts val="0"/>
              </a:spcBef>
              <a:spcAft>
                <a:spcPts val="0"/>
              </a:spcAft>
              <a:buClrTx/>
              <a:buSzTx/>
              <a:buFont typeface="Arial" panose="020B0604020202020204" pitchFamily="34" charset="0"/>
              <a:buChar char="•"/>
              <a:tabLst/>
              <a:defRPr/>
            </a:pPr>
            <a:r>
              <a:rPr lang="en-US" altLang="en-US" sz="1600" dirty="0">
                <a:solidFill>
                  <a:srgbClr val="000066"/>
                </a:solidFill>
                <a:latin typeface="Times New Roman" panose="02020603050405020304" pitchFamily="18" charset="0"/>
              </a:rPr>
              <a:t>Improved protection against tungsten sputtering on insulators (high voltage spark prediction).</a:t>
            </a:r>
            <a:endParaRPr kumimoji="0" lang="en-GB" altLang="en-US" sz="16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endParaRPr>
          </a:p>
        </p:txBody>
      </p:sp>
      <p:pic>
        <p:nvPicPr>
          <p:cNvPr id="20" name="Picture 19">
            <a:extLst>
              <a:ext uri="{FF2B5EF4-FFF2-40B4-BE49-F238E27FC236}">
                <a16:creationId xmlns:a16="http://schemas.microsoft.com/office/drawing/2014/main" id="{0BADB720-8F6F-C92D-72D4-ADCE61EDA19B}"/>
              </a:ext>
            </a:extLst>
          </p:cNvPr>
          <p:cNvPicPr>
            <a:picLocks noChangeAspect="1"/>
          </p:cNvPicPr>
          <p:nvPr/>
        </p:nvPicPr>
        <p:blipFill>
          <a:blip r:embed="rId2"/>
          <a:stretch>
            <a:fillRect/>
          </a:stretch>
        </p:blipFill>
        <p:spPr>
          <a:xfrm>
            <a:off x="2431267" y="1853739"/>
            <a:ext cx="2140734" cy="1857127"/>
          </a:xfrm>
          <a:prstGeom prst="rect">
            <a:avLst/>
          </a:prstGeom>
        </p:spPr>
      </p:pic>
      <p:pic>
        <p:nvPicPr>
          <p:cNvPr id="22" name="Picture 21">
            <a:extLst>
              <a:ext uri="{FF2B5EF4-FFF2-40B4-BE49-F238E27FC236}">
                <a16:creationId xmlns:a16="http://schemas.microsoft.com/office/drawing/2014/main" id="{7D78250F-6D05-30EE-3540-498965349345}"/>
              </a:ext>
            </a:extLst>
          </p:cNvPr>
          <p:cNvPicPr>
            <a:picLocks noChangeAspect="1"/>
          </p:cNvPicPr>
          <p:nvPr/>
        </p:nvPicPr>
        <p:blipFill>
          <a:blip r:embed="rId3"/>
          <a:stretch>
            <a:fillRect/>
          </a:stretch>
        </p:blipFill>
        <p:spPr>
          <a:xfrm>
            <a:off x="301840" y="1853739"/>
            <a:ext cx="2041865" cy="1857127"/>
          </a:xfrm>
          <a:prstGeom prst="rect">
            <a:avLst/>
          </a:prstGeom>
        </p:spPr>
      </p:pic>
      <p:cxnSp>
        <p:nvCxnSpPr>
          <p:cNvPr id="23" name="Straight Connector 22">
            <a:extLst>
              <a:ext uri="{FF2B5EF4-FFF2-40B4-BE49-F238E27FC236}">
                <a16:creationId xmlns:a16="http://schemas.microsoft.com/office/drawing/2014/main" id="{0416146C-8AAD-6304-32D6-E344415EAD0A}"/>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pic>
        <p:nvPicPr>
          <p:cNvPr id="24" name="Picture 5">
            <a:extLst>
              <a:ext uri="{FF2B5EF4-FFF2-40B4-BE49-F238E27FC236}">
                <a16:creationId xmlns:a16="http://schemas.microsoft.com/office/drawing/2014/main" id="{9599922A-609F-D5BA-73F2-9390C9184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48224" y="4154662"/>
            <a:ext cx="2695513" cy="212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a:extLst>
              <a:ext uri="{FF2B5EF4-FFF2-40B4-BE49-F238E27FC236}">
                <a16:creationId xmlns:a16="http://schemas.microsoft.com/office/drawing/2014/main" id="{80955C6B-4E91-ADB7-05ED-2C80D723658D}"/>
              </a:ext>
            </a:extLst>
          </p:cNvPr>
          <p:cNvPicPr>
            <a:picLocks noChangeAspect="1"/>
          </p:cNvPicPr>
          <p:nvPr/>
        </p:nvPicPr>
        <p:blipFill>
          <a:blip r:embed="rId5"/>
          <a:stretch>
            <a:fillRect/>
          </a:stretch>
        </p:blipFill>
        <p:spPr>
          <a:xfrm>
            <a:off x="301841" y="3871618"/>
            <a:ext cx="2041864" cy="2695514"/>
          </a:xfrm>
          <a:prstGeom prst="rect">
            <a:avLst/>
          </a:prstGeom>
        </p:spPr>
      </p:pic>
      <p:grpSp>
        <p:nvGrpSpPr>
          <p:cNvPr id="27" name="Group 26">
            <a:extLst>
              <a:ext uri="{FF2B5EF4-FFF2-40B4-BE49-F238E27FC236}">
                <a16:creationId xmlns:a16="http://schemas.microsoft.com/office/drawing/2014/main" id="{58283461-68DD-D471-CC1C-1D9F178F1F89}"/>
              </a:ext>
            </a:extLst>
          </p:cNvPr>
          <p:cNvGrpSpPr/>
          <p:nvPr/>
        </p:nvGrpSpPr>
        <p:grpSpPr>
          <a:xfrm rot="10800000">
            <a:off x="4660777" y="1853740"/>
            <a:ext cx="4350057" cy="4713392"/>
            <a:chOff x="4028981" y="934634"/>
            <a:chExt cx="5115018" cy="5381962"/>
          </a:xfrm>
        </p:grpSpPr>
        <p:pic>
          <p:nvPicPr>
            <p:cNvPr id="28" name="Picture 27">
              <a:extLst>
                <a:ext uri="{FF2B5EF4-FFF2-40B4-BE49-F238E27FC236}">
                  <a16:creationId xmlns:a16="http://schemas.microsoft.com/office/drawing/2014/main" id="{DC6FBF48-22FF-67B3-8F3D-E9B2928C2BE7}"/>
                </a:ext>
              </a:extLst>
            </p:cNvPr>
            <p:cNvPicPr>
              <a:picLocks noChangeAspect="1"/>
            </p:cNvPicPr>
            <p:nvPr/>
          </p:nvPicPr>
          <p:blipFill>
            <a:blip r:embed="rId6"/>
            <a:stretch>
              <a:fillRect/>
            </a:stretch>
          </p:blipFill>
          <p:spPr>
            <a:xfrm>
              <a:off x="4028982" y="934634"/>
              <a:ext cx="5115017" cy="3490999"/>
            </a:xfrm>
            <a:prstGeom prst="rect">
              <a:avLst/>
            </a:prstGeom>
          </p:spPr>
        </p:pic>
        <p:pic>
          <p:nvPicPr>
            <p:cNvPr id="29" name="Picture 28">
              <a:extLst>
                <a:ext uri="{FF2B5EF4-FFF2-40B4-BE49-F238E27FC236}">
                  <a16:creationId xmlns:a16="http://schemas.microsoft.com/office/drawing/2014/main" id="{528AAE16-438D-D18C-B9C8-EF751820DCD5}"/>
                </a:ext>
              </a:extLst>
            </p:cNvPr>
            <p:cNvPicPr>
              <a:picLocks noChangeAspect="1"/>
            </p:cNvPicPr>
            <p:nvPr/>
          </p:nvPicPr>
          <p:blipFill>
            <a:blip r:embed="rId7"/>
            <a:stretch>
              <a:fillRect/>
            </a:stretch>
          </p:blipFill>
          <p:spPr>
            <a:xfrm>
              <a:off x="4028981" y="4425634"/>
              <a:ext cx="5115017" cy="1890962"/>
            </a:xfrm>
            <a:prstGeom prst="rect">
              <a:avLst/>
            </a:prstGeom>
          </p:spPr>
        </p:pic>
      </p:grpSp>
      <p:sp>
        <p:nvSpPr>
          <p:cNvPr id="30" name="TextBox 29">
            <a:extLst>
              <a:ext uri="{FF2B5EF4-FFF2-40B4-BE49-F238E27FC236}">
                <a16:creationId xmlns:a16="http://schemas.microsoft.com/office/drawing/2014/main" id="{6F0E837C-7107-658B-9653-FC3CF99779C0}"/>
              </a:ext>
            </a:extLst>
          </p:cNvPr>
          <p:cNvSpPr txBox="1"/>
          <p:nvPr/>
        </p:nvSpPr>
        <p:spPr>
          <a:xfrm>
            <a:off x="315575" y="3296286"/>
            <a:ext cx="248577"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a</a:t>
            </a:r>
          </a:p>
        </p:txBody>
      </p:sp>
      <p:sp>
        <p:nvSpPr>
          <p:cNvPr id="31" name="TextBox 30">
            <a:extLst>
              <a:ext uri="{FF2B5EF4-FFF2-40B4-BE49-F238E27FC236}">
                <a16:creationId xmlns:a16="http://schemas.microsoft.com/office/drawing/2014/main" id="{DBD82C59-5E62-0CF1-D664-A8689310C16A}"/>
              </a:ext>
            </a:extLst>
          </p:cNvPr>
          <p:cNvSpPr txBox="1"/>
          <p:nvPr/>
        </p:nvSpPr>
        <p:spPr>
          <a:xfrm>
            <a:off x="2443788" y="3275111"/>
            <a:ext cx="248577"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b</a:t>
            </a:r>
          </a:p>
        </p:txBody>
      </p:sp>
      <p:sp>
        <p:nvSpPr>
          <p:cNvPr id="32" name="TextBox 31">
            <a:extLst>
              <a:ext uri="{FF2B5EF4-FFF2-40B4-BE49-F238E27FC236}">
                <a16:creationId xmlns:a16="http://schemas.microsoft.com/office/drawing/2014/main" id="{1C5954FE-CC5E-3BA0-D739-D233E35A5917}"/>
              </a:ext>
            </a:extLst>
          </p:cNvPr>
          <p:cNvSpPr txBox="1"/>
          <p:nvPr/>
        </p:nvSpPr>
        <p:spPr>
          <a:xfrm>
            <a:off x="329689" y="6153688"/>
            <a:ext cx="248577"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c</a:t>
            </a:r>
          </a:p>
        </p:txBody>
      </p:sp>
      <p:sp>
        <p:nvSpPr>
          <p:cNvPr id="33" name="TextBox 32">
            <a:extLst>
              <a:ext uri="{FF2B5EF4-FFF2-40B4-BE49-F238E27FC236}">
                <a16:creationId xmlns:a16="http://schemas.microsoft.com/office/drawing/2014/main" id="{77055675-AD44-0FA2-E6AB-AF162D223BE6}"/>
              </a:ext>
            </a:extLst>
          </p:cNvPr>
          <p:cNvSpPr txBox="1"/>
          <p:nvPr/>
        </p:nvSpPr>
        <p:spPr>
          <a:xfrm>
            <a:off x="2443787" y="6162707"/>
            <a:ext cx="248577"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d</a:t>
            </a:r>
          </a:p>
        </p:txBody>
      </p:sp>
      <p:sp>
        <p:nvSpPr>
          <p:cNvPr id="34" name="TextBox 33">
            <a:extLst>
              <a:ext uri="{FF2B5EF4-FFF2-40B4-BE49-F238E27FC236}">
                <a16:creationId xmlns:a16="http://schemas.microsoft.com/office/drawing/2014/main" id="{9EBC0BE5-9E02-E8C5-3C12-E755249BD1EA}"/>
              </a:ext>
            </a:extLst>
          </p:cNvPr>
          <p:cNvSpPr txBox="1"/>
          <p:nvPr/>
        </p:nvSpPr>
        <p:spPr>
          <a:xfrm>
            <a:off x="4660778" y="6191381"/>
            <a:ext cx="248577" cy="307777"/>
          </a:xfrm>
          <a:prstGeom prst="rect">
            <a:avLst/>
          </a:prstGeom>
          <a:solidFill>
            <a:schemeClr val="bg1"/>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1345853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784A86-2C86-302C-9B6B-688C1F7A4796}"/>
              </a:ext>
            </a:extLst>
          </p:cNvPr>
          <p:cNvSpPr>
            <a:spLocks noGrp="1"/>
          </p:cNvSpPr>
          <p:nvPr>
            <p:ph type="sldNum" sz="quarter" idx="4"/>
          </p:nvPr>
        </p:nvSpPr>
        <p:spPr/>
        <p:txBody>
          <a:bodyPr/>
          <a:lstStyle/>
          <a:p>
            <a:fld id="{933A556B-7C63-244D-9B7C-B0EA8042B330}" type="slidenum">
              <a:rPr lang="en-US" smtClean="0"/>
              <a:pPr/>
              <a:t>12</a:t>
            </a:fld>
            <a:endParaRPr lang="en-US" sz="750" dirty="0"/>
          </a:p>
        </p:txBody>
      </p:sp>
      <p:sp>
        <p:nvSpPr>
          <p:cNvPr id="3" name="TextBox 2">
            <a:extLst>
              <a:ext uri="{FF2B5EF4-FFF2-40B4-BE49-F238E27FC236}">
                <a16:creationId xmlns:a16="http://schemas.microsoft.com/office/drawing/2014/main" id="{E774F29A-FF5F-8762-15DC-C8D858A0B5E9}"/>
              </a:ext>
            </a:extLst>
          </p:cNvPr>
          <p:cNvSpPr txBox="1"/>
          <p:nvPr/>
        </p:nvSpPr>
        <p:spPr>
          <a:xfrm>
            <a:off x="0" y="0"/>
            <a:ext cx="9144000" cy="400110"/>
          </a:xfrm>
          <a:prstGeom prst="rect">
            <a:avLst/>
          </a:prstGeom>
          <a:noFill/>
        </p:spPr>
        <p:txBody>
          <a:bodyPr wrap="square">
            <a:spAutoFit/>
          </a:bodyPr>
          <a:lstStyle/>
          <a:p>
            <a:pPr algn="ctr"/>
            <a:r>
              <a:rPr lang="en-US" altLang="en-US" sz="2000" b="1" dirty="0">
                <a:latin typeface="Times New Roman" panose="02020603050405020304" pitchFamily="18" charset="0"/>
                <a:cs typeface="Times New Roman" panose="02020603050405020304" pitchFamily="18" charset="0"/>
              </a:rPr>
              <a:t>BINP Electromagnetic pulsed gas valve upgrades</a:t>
            </a:r>
            <a:endParaRPr lang="en-US" sz="20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4395907-FACE-FC1C-EFF4-8ED82D50699B}"/>
              </a:ext>
            </a:extLst>
          </p:cNvPr>
          <p:cNvPicPr>
            <a:picLocks noChangeAspect="1"/>
          </p:cNvPicPr>
          <p:nvPr/>
        </p:nvPicPr>
        <p:blipFill>
          <a:blip r:embed="rId2"/>
          <a:stretch>
            <a:fillRect/>
          </a:stretch>
        </p:blipFill>
        <p:spPr>
          <a:xfrm>
            <a:off x="2551000" y="601855"/>
            <a:ext cx="3743268" cy="2621507"/>
          </a:xfrm>
          <a:prstGeom prst="rect">
            <a:avLst/>
          </a:prstGeom>
        </p:spPr>
      </p:pic>
      <p:sp>
        <p:nvSpPr>
          <p:cNvPr id="5" name="Rectangle 5">
            <a:extLst>
              <a:ext uri="{FF2B5EF4-FFF2-40B4-BE49-F238E27FC236}">
                <a16:creationId xmlns:a16="http://schemas.microsoft.com/office/drawing/2014/main" id="{C909B853-48FF-78E6-CE92-7790D0FEDBC2}"/>
              </a:ext>
            </a:extLst>
          </p:cNvPr>
          <p:cNvSpPr>
            <a:spLocks noChangeArrowheads="1"/>
          </p:cNvSpPr>
          <p:nvPr/>
        </p:nvSpPr>
        <p:spPr bwMode="auto">
          <a:xfrm>
            <a:off x="457199" y="3554739"/>
            <a:ext cx="8438225" cy="225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80000"/>
              </a:lnSpc>
              <a:buNone/>
            </a:pPr>
            <a:r>
              <a:rPr lang="en-GB" altLang="en-US" sz="1600" dirty="0">
                <a:solidFill>
                  <a:srgbClr val="000066"/>
                </a:solidFill>
                <a:latin typeface="Times New Roman" panose="02020603050405020304" pitchFamily="18" charset="0"/>
              </a:rPr>
              <a:t>The gas injection is very critical for optimal source operation. The pulsed valve operation is essential for the stable source operation at the best performance and the source gas efficiency. We used the original BINP, Novosibirsk valve as a prototype and made a number of improvements:</a:t>
            </a:r>
          </a:p>
          <a:p>
            <a:pPr algn="just" eaLnBrk="1" hangingPunct="1">
              <a:lnSpc>
                <a:spcPct val="80000"/>
              </a:lnSpc>
            </a:pPr>
            <a:r>
              <a:rPr lang="en-GB" altLang="en-US" sz="1600" dirty="0">
                <a:solidFill>
                  <a:srgbClr val="000066"/>
                </a:solidFill>
                <a:latin typeface="Times New Roman" panose="02020603050405020304" pitchFamily="18" charset="0"/>
              </a:rPr>
              <a:t> The main improvement is the replacement of the rubber compression parts with the miniature springs.</a:t>
            </a:r>
          </a:p>
          <a:p>
            <a:pPr algn="just" eaLnBrk="1" hangingPunct="1">
              <a:lnSpc>
                <a:spcPct val="80000"/>
              </a:lnSpc>
            </a:pPr>
            <a:r>
              <a:rPr lang="en-GB" altLang="en-US" sz="1600" dirty="0">
                <a:solidFill>
                  <a:srgbClr val="000066"/>
                </a:solidFill>
                <a:latin typeface="Times New Roman" panose="02020603050405020304" pitchFamily="18" charset="0"/>
              </a:rPr>
              <a:t> This change improved valve temperature stability and simplified valve assembly and tuning.</a:t>
            </a:r>
          </a:p>
          <a:p>
            <a:pPr algn="just" eaLnBrk="1" hangingPunct="1">
              <a:lnSpc>
                <a:spcPct val="80000"/>
              </a:lnSpc>
            </a:pPr>
            <a:r>
              <a:rPr lang="en-GB" altLang="en-US" sz="1600" dirty="0">
                <a:solidFill>
                  <a:srgbClr val="000066"/>
                </a:solidFill>
                <a:latin typeface="Times New Roman" panose="02020603050405020304" pitchFamily="18" charset="0"/>
              </a:rPr>
              <a:t> The valve outlet hole was reduced to 0.13 mm. As a result, we obtained reliable valve operation and somewhat reduced total gas flow. </a:t>
            </a:r>
          </a:p>
          <a:p>
            <a:pPr algn="just" eaLnBrk="1" hangingPunct="1">
              <a:lnSpc>
                <a:spcPct val="80000"/>
              </a:lnSpc>
            </a:pPr>
            <a:r>
              <a:rPr lang="en-GB" altLang="en-US" sz="1600" dirty="0">
                <a:solidFill>
                  <a:srgbClr val="000066"/>
                </a:solidFill>
                <a:latin typeface="Times New Roman" panose="02020603050405020304" pitchFamily="18" charset="0"/>
              </a:rPr>
              <a:t> We also developed a new power supply for the valve (with current stabilization and pulse duration control). This helped to increase pulse duration of the beam to 1000 us.</a:t>
            </a:r>
          </a:p>
        </p:txBody>
      </p:sp>
      <p:cxnSp>
        <p:nvCxnSpPr>
          <p:cNvPr id="6" name="Straight Connector 5">
            <a:extLst>
              <a:ext uri="{FF2B5EF4-FFF2-40B4-BE49-F238E27FC236}">
                <a16:creationId xmlns:a16="http://schemas.microsoft.com/office/drawing/2014/main" id="{36EB33AF-E390-092A-38CB-CD8E370B16CF}"/>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117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7C1BE1-6D49-B168-73E5-4502B766BB27}"/>
              </a:ext>
            </a:extLst>
          </p:cNvPr>
          <p:cNvSpPr>
            <a:spLocks noGrp="1"/>
          </p:cNvSpPr>
          <p:nvPr>
            <p:ph type="sldNum" sz="quarter" idx="4"/>
          </p:nvPr>
        </p:nvSpPr>
        <p:spPr/>
        <p:txBody>
          <a:bodyPr/>
          <a:lstStyle/>
          <a:p>
            <a:fld id="{933A556B-7C63-244D-9B7C-B0EA8042B330}" type="slidenum">
              <a:rPr lang="en-US" smtClean="0"/>
              <a:pPr/>
              <a:t>13</a:t>
            </a:fld>
            <a:endParaRPr lang="en-US" sz="750" dirty="0"/>
          </a:p>
        </p:txBody>
      </p:sp>
      <p:pic>
        <p:nvPicPr>
          <p:cNvPr id="3" name="Rectangle 3">
            <a:extLst>
              <a:ext uri="{FF2B5EF4-FFF2-40B4-BE49-F238E27FC236}">
                <a16:creationId xmlns:a16="http://schemas.microsoft.com/office/drawing/2014/main" id="{4DB6E2CE-28B4-F47D-254C-4377C6B76FA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3581" y="2348142"/>
            <a:ext cx="3977196" cy="4509857"/>
          </a:xfrm>
          <a:prstGeom prst="rect">
            <a:avLst/>
          </a:prstGeom>
          <a:ln w="3175">
            <a:solidFill>
              <a:schemeClr val="tx1"/>
            </a:solidFill>
            <a:miter lim="800000"/>
            <a:headEnd/>
            <a:tailEnd/>
          </a:ln>
        </p:spPr>
      </p:pic>
      <p:pic>
        <p:nvPicPr>
          <p:cNvPr id="5" name="Picture 4" descr="A picture containing text, miller&#10;&#10;Description automatically generated">
            <a:extLst>
              <a:ext uri="{FF2B5EF4-FFF2-40B4-BE49-F238E27FC236}">
                <a16:creationId xmlns:a16="http://schemas.microsoft.com/office/drawing/2014/main" id="{3D7091C1-D6FE-91B6-D860-4C2DB9B4484B}"/>
              </a:ext>
            </a:extLst>
          </p:cNvPr>
          <p:cNvPicPr>
            <a:picLocks noChangeAspect="1"/>
          </p:cNvPicPr>
          <p:nvPr/>
        </p:nvPicPr>
        <p:blipFill>
          <a:blip r:embed="rId3"/>
          <a:stretch>
            <a:fillRect/>
          </a:stretch>
        </p:blipFill>
        <p:spPr>
          <a:xfrm>
            <a:off x="5623562" y="2951826"/>
            <a:ext cx="2929630" cy="3906174"/>
          </a:xfrm>
          <a:prstGeom prst="rect">
            <a:avLst/>
          </a:prstGeom>
        </p:spPr>
      </p:pic>
      <p:sp>
        <p:nvSpPr>
          <p:cNvPr id="6" name="Rectangle 5">
            <a:extLst>
              <a:ext uri="{FF2B5EF4-FFF2-40B4-BE49-F238E27FC236}">
                <a16:creationId xmlns:a16="http://schemas.microsoft.com/office/drawing/2014/main" id="{E0588CBA-573D-56D7-C5F4-7E26EF68F6D4}"/>
              </a:ext>
            </a:extLst>
          </p:cNvPr>
          <p:cNvSpPr>
            <a:spLocks noChangeArrowheads="1"/>
          </p:cNvSpPr>
          <p:nvPr/>
        </p:nvSpPr>
        <p:spPr bwMode="auto">
          <a:xfrm>
            <a:off x="248575" y="684389"/>
            <a:ext cx="4412202" cy="16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80000"/>
              </a:lnSpc>
              <a:buNone/>
            </a:pPr>
            <a:r>
              <a:rPr lang="en-GB" altLang="en-US" sz="1600" dirty="0">
                <a:solidFill>
                  <a:srgbClr val="000066"/>
                </a:solidFill>
                <a:latin typeface="Times New Roman" panose="02020603050405020304" pitchFamily="18" charset="0"/>
              </a:rPr>
              <a:t>The extractor based on HV TUBE 4PR2-50</a:t>
            </a:r>
          </a:p>
          <a:p>
            <a:pPr algn="just" eaLnBrk="1" hangingPunct="1">
              <a:lnSpc>
                <a:spcPct val="80000"/>
              </a:lnSpc>
              <a:buNone/>
            </a:pPr>
            <a:r>
              <a:rPr lang="en-US" altLang="en-US" sz="1200" dirty="0">
                <a:solidFill>
                  <a:srgbClr val="000066"/>
                </a:solidFill>
                <a:latin typeface="Times New Roman" panose="02020603050405020304" pitchFamily="18" charset="0"/>
              </a:rPr>
              <a:t>Advantage:</a:t>
            </a:r>
          </a:p>
          <a:p>
            <a:pPr marL="171450" indent="-171450" algn="just">
              <a:lnSpc>
                <a:spcPct val="80000"/>
              </a:lnSpc>
            </a:pPr>
            <a:r>
              <a:rPr lang="en-US" altLang="en-US" sz="1200" dirty="0">
                <a:solidFill>
                  <a:srgbClr val="000066"/>
                </a:solidFill>
                <a:latin typeface="Times New Roman" panose="02020603050405020304" pitchFamily="18" charset="0"/>
              </a:rPr>
              <a:t>We have made three extractors based on tube and have experience with them (over 15 years).</a:t>
            </a:r>
          </a:p>
          <a:p>
            <a:pPr algn="just" eaLnBrk="1" hangingPunct="1">
              <a:lnSpc>
                <a:spcPct val="80000"/>
              </a:lnSpc>
              <a:buNone/>
            </a:pPr>
            <a:r>
              <a:rPr lang="en-US" altLang="en-US" sz="1200" dirty="0">
                <a:solidFill>
                  <a:srgbClr val="000066"/>
                </a:solidFill>
                <a:latin typeface="Times New Roman" panose="02020603050405020304" pitchFamily="18" charset="0"/>
              </a:rPr>
              <a:t>Disadvantages:</a:t>
            </a:r>
          </a:p>
          <a:p>
            <a:pPr marL="171450" indent="-171450" algn="just">
              <a:lnSpc>
                <a:spcPct val="80000"/>
              </a:lnSpc>
            </a:pPr>
            <a:r>
              <a:rPr lang="en-US" altLang="en-US" sz="1200" dirty="0">
                <a:solidFill>
                  <a:srgbClr val="000066"/>
                </a:solidFill>
                <a:latin typeface="Times New Roman" panose="02020603050405020304" pitchFamily="18" charset="0"/>
              </a:rPr>
              <a:t>The extractor design occupies the entire rack and cannot be located close to the magnetron source (long high voltage cable, higher inductance)</a:t>
            </a:r>
          </a:p>
          <a:p>
            <a:pPr marL="171450" indent="-171450" algn="just">
              <a:lnSpc>
                <a:spcPct val="80000"/>
              </a:lnSpc>
            </a:pPr>
            <a:r>
              <a:rPr lang="en-US" altLang="en-US" sz="1200" dirty="0">
                <a:solidFill>
                  <a:srgbClr val="000066"/>
                </a:solidFill>
                <a:latin typeface="Times New Roman" panose="02020603050405020304" pitchFamily="18" charset="0"/>
              </a:rPr>
              <a:t>Service life ~ 6...7 months and price ~ 7500 dollars.</a:t>
            </a:r>
            <a:endParaRPr lang="en-GB" altLang="en-US" sz="1200" dirty="0">
              <a:solidFill>
                <a:srgbClr val="000066"/>
              </a:solidFill>
              <a:latin typeface="Times New Roman" panose="02020603050405020304" pitchFamily="18" charset="0"/>
            </a:endParaRPr>
          </a:p>
        </p:txBody>
      </p:sp>
      <p:sp>
        <p:nvSpPr>
          <p:cNvPr id="7" name="Rectangle 6">
            <a:extLst>
              <a:ext uri="{FF2B5EF4-FFF2-40B4-BE49-F238E27FC236}">
                <a16:creationId xmlns:a16="http://schemas.microsoft.com/office/drawing/2014/main" id="{A2064AAE-B08D-AC58-26C1-0AF64A602258}"/>
              </a:ext>
            </a:extLst>
          </p:cNvPr>
          <p:cNvSpPr>
            <a:spLocks noChangeArrowheads="1"/>
          </p:cNvSpPr>
          <p:nvPr/>
        </p:nvSpPr>
        <p:spPr bwMode="auto">
          <a:xfrm>
            <a:off x="4660777" y="680117"/>
            <a:ext cx="4412202" cy="213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0000"/>
              </a:lnSpc>
              <a:buNone/>
            </a:pPr>
            <a:r>
              <a:rPr lang="en-GB" altLang="en-US" sz="1600" dirty="0">
                <a:solidFill>
                  <a:srgbClr val="000066"/>
                </a:solidFill>
                <a:latin typeface="Times New Roman" panose="02020603050405020304" pitchFamily="18" charset="0"/>
              </a:rPr>
              <a:t>The modulator based on  HV BEHLKE switch</a:t>
            </a:r>
          </a:p>
          <a:p>
            <a:pPr algn="just" eaLnBrk="1" hangingPunct="1">
              <a:lnSpc>
                <a:spcPct val="80000"/>
              </a:lnSpc>
              <a:buNone/>
            </a:pPr>
            <a:r>
              <a:rPr lang="en-US" altLang="en-US" sz="1200" dirty="0">
                <a:solidFill>
                  <a:srgbClr val="000066"/>
                </a:solidFill>
                <a:latin typeface="Times New Roman" panose="02020603050405020304" pitchFamily="18" charset="0"/>
              </a:rPr>
              <a:t>Advantage:</a:t>
            </a:r>
          </a:p>
          <a:p>
            <a:pPr marL="171450" indent="-171450" algn="just">
              <a:lnSpc>
                <a:spcPct val="80000"/>
              </a:lnSpc>
            </a:pPr>
            <a:r>
              <a:rPr lang="en-US" altLang="en-US" sz="1200" dirty="0">
                <a:solidFill>
                  <a:srgbClr val="000066"/>
                </a:solidFill>
                <a:latin typeface="Times New Roman" panose="02020603050405020304" pitchFamily="18" charset="0"/>
              </a:rPr>
              <a:t>We have made ~5 modulators based on  </a:t>
            </a:r>
            <a:r>
              <a:rPr lang="en-US" altLang="en-US" sz="1200" dirty="0" err="1">
                <a:solidFill>
                  <a:srgbClr val="000066"/>
                </a:solidFill>
                <a:latin typeface="Times New Roman" panose="02020603050405020304" pitchFamily="18" charset="0"/>
              </a:rPr>
              <a:t>Behlke</a:t>
            </a:r>
            <a:r>
              <a:rPr lang="en-US" altLang="en-US" sz="1200" dirty="0">
                <a:solidFill>
                  <a:srgbClr val="000066"/>
                </a:solidFill>
                <a:latin typeface="Times New Roman" panose="02020603050405020304" pitchFamily="18" charset="0"/>
              </a:rPr>
              <a:t> switch and have experience with them (over 15 years).</a:t>
            </a:r>
          </a:p>
          <a:p>
            <a:pPr marL="171450" indent="-171450" algn="just">
              <a:lnSpc>
                <a:spcPct val="80000"/>
              </a:lnSpc>
            </a:pPr>
            <a:r>
              <a:rPr lang="en-US" altLang="en-US" sz="1200" dirty="0">
                <a:solidFill>
                  <a:srgbClr val="000066"/>
                </a:solidFill>
                <a:latin typeface="Times New Roman" panose="02020603050405020304" pitchFamily="18" charset="0"/>
              </a:rPr>
              <a:t>The design of the modulator can be made compact and placed directly above the PS rack on the source bench.</a:t>
            </a:r>
          </a:p>
          <a:p>
            <a:pPr marL="171450" indent="-171450" algn="just">
              <a:lnSpc>
                <a:spcPct val="80000"/>
              </a:lnSpc>
            </a:pPr>
            <a:r>
              <a:rPr lang="en-US" altLang="en-US" sz="1200" dirty="0">
                <a:solidFill>
                  <a:srgbClr val="000066"/>
                </a:solidFill>
                <a:latin typeface="Times New Roman" panose="02020603050405020304" pitchFamily="18" charset="0"/>
              </a:rPr>
              <a:t>We have good experience of 2 weeks fine working modulator based on new MOSFET HV </a:t>
            </a:r>
            <a:r>
              <a:rPr lang="en-US" altLang="en-US" sz="1200" dirty="0" err="1">
                <a:solidFill>
                  <a:srgbClr val="000066"/>
                </a:solidFill>
                <a:latin typeface="Times New Roman" panose="02020603050405020304" pitchFamily="18" charset="0"/>
              </a:rPr>
              <a:t>Behlke</a:t>
            </a:r>
            <a:r>
              <a:rPr lang="en-US" altLang="en-US" sz="1200" dirty="0">
                <a:solidFill>
                  <a:srgbClr val="000066"/>
                </a:solidFill>
                <a:latin typeface="Times New Roman" panose="02020603050405020304" pitchFamily="18" charset="0"/>
              </a:rPr>
              <a:t> switch HTS 501-10-LC2.</a:t>
            </a:r>
          </a:p>
          <a:p>
            <a:pPr algn="just">
              <a:lnSpc>
                <a:spcPct val="80000"/>
              </a:lnSpc>
              <a:buNone/>
            </a:pPr>
            <a:r>
              <a:rPr lang="en-US" altLang="en-US" sz="1200" dirty="0">
                <a:solidFill>
                  <a:srgbClr val="000066"/>
                </a:solidFill>
                <a:latin typeface="Times New Roman" panose="02020603050405020304" pitchFamily="18" charset="0"/>
              </a:rPr>
              <a:t>Disadvantages:</a:t>
            </a:r>
          </a:p>
          <a:p>
            <a:pPr marL="171450" indent="-171450" algn="just">
              <a:lnSpc>
                <a:spcPct val="80000"/>
              </a:lnSpc>
            </a:pPr>
            <a:r>
              <a:rPr lang="en-US" altLang="en-US" sz="1200" dirty="0">
                <a:solidFill>
                  <a:srgbClr val="000066"/>
                </a:solidFill>
                <a:latin typeface="Times New Roman" panose="02020603050405020304" pitchFamily="18" charset="0"/>
              </a:rPr>
              <a:t>We are just getting started with modulator based on the new </a:t>
            </a:r>
            <a:r>
              <a:rPr lang="en-US" altLang="en-US" sz="1200" dirty="0" err="1">
                <a:solidFill>
                  <a:srgbClr val="000066"/>
                </a:solidFill>
                <a:latin typeface="Times New Roman" panose="02020603050405020304" pitchFamily="18" charset="0"/>
              </a:rPr>
              <a:t>Behlke</a:t>
            </a:r>
            <a:r>
              <a:rPr lang="en-US" altLang="en-US" sz="1200" dirty="0">
                <a:solidFill>
                  <a:srgbClr val="000066"/>
                </a:solidFill>
                <a:latin typeface="Times New Roman" panose="02020603050405020304" pitchFamily="18" charset="0"/>
              </a:rPr>
              <a:t> switch and more time is needed to finalize the design of the modulator.</a:t>
            </a:r>
            <a:endParaRPr lang="en-GB" altLang="en-US" sz="1200" dirty="0">
              <a:solidFill>
                <a:srgbClr val="000066"/>
              </a:solidFill>
              <a:latin typeface="Times New Roman" panose="02020603050405020304" pitchFamily="18" charset="0"/>
            </a:endParaRPr>
          </a:p>
        </p:txBody>
      </p:sp>
      <p:sp>
        <p:nvSpPr>
          <p:cNvPr id="8" name="TextBox 7">
            <a:extLst>
              <a:ext uri="{FF2B5EF4-FFF2-40B4-BE49-F238E27FC236}">
                <a16:creationId xmlns:a16="http://schemas.microsoft.com/office/drawing/2014/main" id="{BCD25B77-4220-75DD-8079-E2FEA4BFEF4F}"/>
              </a:ext>
            </a:extLst>
          </p:cNvPr>
          <p:cNvSpPr txBox="1"/>
          <p:nvPr/>
        </p:nvSpPr>
        <p:spPr>
          <a:xfrm>
            <a:off x="0" y="0"/>
            <a:ext cx="9144000" cy="400110"/>
          </a:xfrm>
          <a:prstGeom prst="rect">
            <a:avLst/>
          </a:prstGeom>
          <a:noFill/>
        </p:spPr>
        <p:txBody>
          <a:bodyPr wrap="square">
            <a:spAutoFit/>
          </a:bodyPr>
          <a:lstStyle/>
          <a:p>
            <a:pPr algn="ctr"/>
            <a:r>
              <a:rPr lang="en-US" altLang="en-US" sz="2000" b="1" dirty="0">
                <a:latin typeface="Times New Roman" panose="02020603050405020304" pitchFamily="18" charset="0"/>
                <a:cs typeface="Times New Roman" panose="02020603050405020304" pitchFamily="18" charset="0"/>
              </a:rPr>
              <a:t>New extractor based on 50 kV </a:t>
            </a:r>
            <a:r>
              <a:rPr lang="en-US" altLang="en-US" sz="2000" b="1" dirty="0" err="1">
                <a:latin typeface="Times New Roman" panose="02020603050405020304" pitchFamily="18" charset="0"/>
                <a:cs typeface="Times New Roman" panose="02020603050405020304" pitchFamily="18" charset="0"/>
              </a:rPr>
              <a:t>Behlke</a:t>
            </a:r>
            <a:r>
              <a:rPr lang="en-US" altLang="en-US" sz="2000" b="1" dirty="0">
                <a:latin typeface="Times New Roman" panose="02020603050405020304" pitchFamily="18" charset="0"/>
                <a:cs typeface="Times New Roman" panose="02020603050405020304" pitchFamily="18" charset="0"/>
              </a:rPr>
              <a:t> switch </a:t>
            </a:r>
            <a:endParaRPr lang="en-US" sz="2000" b="1" dirty="0">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ABEF002B-6E34-2330-A0B6-29DB6478BAB3}"/>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397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B56BC6-FA47-29BC-49AC-6A217DD644BB}"/>
              </a:ext>
            </a:extLst>
          </p:cNvPr>
          <p:cNvSpPr>
            <a:spLocks noGrp="1"/>
          </p:cNvSpPr>
          <p:nvPr>
            <p:ph type="sldNum" sz="quarter" idx="4"/>
          </p:nvPr>
        </p:nvSpPr>
        <p:spPr/>
        <p:txBody>
          <a:bodyPr/>
          <a:lstStyle/>
          <a:p>
            <a:fld id="{933A556B-7C63-244D-9B7C-B0EA8042B330}" type="slidenum">
              <a:rPr lang="en-US" smtClean="0"/>
              <a:pPr/>
              <a:t>14</a:t>
            </a:fld>
            <a:endParaRPr lang="en-US" sz="750" dirty="0"/>
          </a:p>
        </p:txBody>
      </p:sp>
      <p:pic>
        <p:nvPicPr>
          <p:cNvPr id="4" name="Picture 3" descr="Graphical user interface, chart, application, table, Excel&#10;&#10;Description automatically generated">
            <a:extLst>
              <a:ext uri="{FF2B5EF4-FFF2-40B4-BE49-F238E27FC236}">
                <a16:creationId xmlns:a16="http://schemas.microsoft.com/office/drawing/2014/main" id="{882C9512-9DED-D028-E846-3748271633FE}"/>
              </a:ext>
            </a:extLst>
          </p:cNvPr>
          <p:cNvPicPr>
            <a:picLocks noChangeAspect="1"/>
          </p:cNvPicPr>
          <p:nvPr/>
        </p:nvPicPr>
        <p:blipFill>
          <a:blip r:embed="rId2"/>
          <a:stretch>
            <a:fillRect/>
          </a:stretch>
        </p:blipFill>
        <p:spPr>
          <a:xfrm>
            <a:off x="5301992" y="783105"/>
            <a:ext cx="3251200" cy="2438400"/>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8519F787-185D-DCB8-0474-EC48DEEB44A5}"/>
              </a:ext>
            </a:extLst>
          </p:cNvPr>
          <p:cNvPicPr>
            <a:picLocks noChangeAspect="1"/>
          </p:cNvPicPr>
          <p:nvPr/>
        </p:nvPicPr>
        <p:blipFill>
          <a:blip r:embed="rId3"/>
          <a:stretch>
            <a:fillRect/>
          </a:stretch>
        </p:blipFill>
        <p:spPr>
          <a:xfrm>
            <a:off x="3106853" y="4105126"/>
            <a:ext cx="5903618" cy="2316405"/>
          </a:xfrm>
          <a:prstGeom prst="rect">
            <a:avLst/>
          </a:prstGeom>
        </p:spPr>
      </p:pic>
      <p:grpSp>
        <p:nvGrpSpPr>
          <p:cNvPr id="13" name="Group 12">
            <a:extLst>
              <a:ext uri="{FF2B5EF4-FFF2-40B4-BE49-F238E27FC236}">
                <a16:creationId xmlns:a16="http://schemas.microsoft.com/office/drawing/2014/main" id="{694362B5-59F4-3532-92F3-11F6729C9290}"/>
              </a:ext>
            </a:extLst>
          </p:cNvPr>
          <p:cNvGrpSpPr/>
          <p:nvPr/>
        </p:nvGrpSpPr>
        <p:grpSpPr>
          <a:xfrm>
            <a:off x="486666" y="783105"/>
            <a:ext cx="3251200" cy="3582211"/>
            <a:chOff x="486666" y="783105"/>
            <a:chExt cx="3251200" cy="3582211"/>
          </a:xfrm>
        </p:grpSpPr>
        <p:pic>
          <p:nvPicPr>
            <p:cNvPr id="10" name="Picture 9">
              <a:extLst>
                <a:ext uri="{FF2B5EF4-FFF2-40B4-BE49-F238E27FC236}">
                  <a16:creationId xmlns:a16="http://schemas.microsoft.com/office/drawing/2014/main" id="{FE062B7E-4E37-C342-5603-52BAED1DB8A0}"/>
                </a:ext>
              </a:extLst>
            </p:cNvPr>
            <p:cNvPicPr>
              <a:picLocks noChangeAspect="1"/>
            </p:cNvPicPr>
            <p:nvPr/>
          </p:nvPicPr>
          <p:blipFill>
            <a:blip r:embed="rId4"/>
            <a:stretch>
              <a:fillRect/>
            </a:stretch>
          </p:blipFill>
          <p:spPr>
            <a:xfrm>
              <a:off x="667512" y="1902215"/>
              <a:ext cx="3070354" cy="2463101"/>
            </a:xfrm>
            <a:prstGeom prst="rect">
              <a:avLst/>
            </a:prstGeom>
          </p:spPr>
        </p:pic>
        <p:sp>
          <p:nvSpPr>
            <p:cNvPr id="12" name="TextBox 11">
              <a:extLst>
                <a:ext uri="{FF2B5EF4-FFF2-40B4-BE49-F238E27FC236}">
                  <a16:creationId xmlns:a16="http://schemas.microsoft.com/office/drawing/2014/main" id="{2BA0F3D1-C9A3-A30E-624D-DC1E6EE5C350}"/>
                </a:ext>
              </a:extLst>
            </p:cNvPr>
            <p:cNvSpPr txBox="1"/>
            <p:nvPr/>
          </p:nvSpPr>
          <p:spPr>
            <a:xfrm>
              <a:off x="486666" y="783105"/>
              <a:ext cx="3251200" cy="1969770"/>
            </a:xfrm>
            <a:prstGeom prst="rect">
              <a:avLst/>
            </a:prstGeom>
            <a:solidFill>
              <a:schemeClr val="bg1"/>
            </a:solidFill>
          </p:spPr>
          <p:txBody>
            <a:bodyPr wrap="square">
              <a:spAutoFit/>
            </a:bodyPr>
            <a:lstStyle/>
            <a:p>
              <a:pPr algn="ctr"/>
              <a:r>
                <a:rPr lang="en-US" sz="1400" b="1" dirty="0">
                  <a:latin typeface="Times New Roman" panose="02020603050405020304" pitchFamily="18" charset="0"/>
                  <a:cs typeface="Times New Roman" panose="02020603050405020304" pitchFamily="18" charset="0"/>
                </a:rPr>
                <a:t>MOSFET HV switch HTS 501-10-LC2</a:t>
              </a:r>
            </a:p>
            <a:p>
              <a:pPr algn="just"/>
              <a:r>
                <a:rPr lang="en-US" sz="1200" dirty="0">
                  <a:latin typeface="Times New Roman" panose="02020603050405020304" pitchFamily="18" charset="0"/>
                  <a:cs typeface="Times New Roman" panose="02020603050405020304" pitchFamily="18" charset="0"/>
                </a:rPr>
                <a:t>The switch are insensitive for unstable load (e. g. plasma load) and for unstable input voltage. They can resist sparkovers, short circuits and overvoltage transients within their thermal capabilities.</a:t>
              </a:r>
            </a:p>
            <a:p>
              <a:pPr marL="171450" indent="-171450" algn="just">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Max. operation voltage-   50kV</a:t>
              </a:r>
            </a:p>
            <a:p>
              <a:pPr marL="171450" indent="-171450" algn="just">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Max. turn-on pick current &lt;1ms  – 59A</a:t>
              </a:r>
            </a:p>
            <a:p>
              <a:pPr marL="171450" indent="-171450" algn="just">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Max. continuous current – 850mA</a:t>
              </a:r>
            </a:p>
            <a:p>
              <a:pPr marL="171450" indent="-171450" algn="just">
                <a:buFont typeface="Wingdings" panose="05000000000000000000" pitchFamily="2" charset="2"/>
                <a:buChar char="§"/>
              </a:pPr>
              <a:r>
                <a:rPr lang="en-US" sz="1200" dirty="0">
                  <a:latin typeface="Times New Roman" panose="02020603050405020304" pitchFamily="18" charset="0"/>
                  <a:cs typeface="Times New Roman" panose="02020603050405020304" pitchFamily="18" charset="0"/>
                </a:rPr>
                <a:t>Max. continuous power dissipation – 32 Watts</a:t>
              </a:r>
            </a:p>
          </p:txBody>
        </p:sp>
      </p:grpSp>
      <p:sp>
        <p:nvSpPr>
          <p:cNvPr id="14" name="TextBox 13">
            <a:extLst>
              <a:ext uri="{FF2B5EF4-FFF2-40B4-BE49-F238E27FC236}">
                <a16:creationId xmlns:a16="http://schemas.microsoft.com/office/drawing/2014/main" id="{A4740D8C-BF0B-184E-2E86-FF952EFFF407}"/>
              </a:ext>
            </a:extLst>
          </p:cNvPr>
          <p:cNvSpPr txBox="1"/>
          <p:nvPr/>
        </p:nvSpPr>
        <p:spPr>
          <a:xfrm>
            <a:off x="0" y="0"/>
            <a:ext cx="9144000" cy="400110"/>
          </a:xfrm>
          <a:prstGeom prst="rect">
            <a:avLst/>
          </a:prstGeom>
          <a:noFill/>
        </p:spPr>
        <p:txBody>
          <a:bodyPr wrap="square">
            <a:spAutoFit/>
          </a:bodyPr>
          <a:lstStyle/>
          <a:p>
            <a:pPr algn="ctr"/>
            <a:r>
              <a:rPr lang="en-US" altLang="en-US" sz="2000" b="1" dirty="0">
                <a:latin typeface="Times New Roman" panose="02020603050405020304" pitchFamily="18" charset="0"/>
                <a:cs typeface="Times New Roman" panose="02020603050405020304" pitchFamily="18" charset="0"/>
              </a:rPr>
              <a:t>New extractor based on 50 kV </a:t>
            </a:r>
            <a:r>
              <a:rPr lang="en-US" altLang="en-US" sz="2000" b="1" dirty="0" err="1">
                <a:latin typeface="Times New Roman" panose="02020603050405020304" pitchFamily="18" charset="0"/>
                <a:cs typeface="Times New Roman" panose="02020603050405020304" pitchFamily="18" charset="0"/>
              </a:rPr>
              <a:t>Behlke</a:t>
            </a:r>
            <a:r>
              <a:rPr lang="en-US" altLang="en-US" sz="2000" b="1" dirty="0">
                <a:latin typeface="Times New Roman" panose="02020603050405020304" pitchFamily="18" charset="0"/>
                <a:cs typeface="Times New Roman" panose="02020603050405020304" pitchFamily="18" charset="0"/>
              </a:rPr>
              <a:t> switch </a:t>
            </a:r>
            <a:endParaRPr lang="en-US" sz="2000" b="1"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FEA5E554-62A0-AB78-2DE6-ECF39B5A507F}"/>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A9BFAEE-0067-24A3-DE57-AECA57E059B4}"/>
              </a:ext>
            </a:extLst>
          </p:cNvPr>
          <p:cNvSpPr txBox="1"/>
          <p:nvPr/>
        </p:nvSpPr>
        <p:spPr>
          <a:xfrm>
            <a:off x="4456591" y="1471788"/>
            <a:ext cx="1438183"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Pick current ~2A</a:t>
            </a:r>
          </a:p>
        </p:txBody>
      </p:sp>
    </p:spTree>
    <p:extLst>
      <p:ext uri="{BB962C8B-B14F-4D97-AF65-F5344CB8AC3E}">
        <p14:creationId xmlns:p14="http://schemas.microsoft.com/office/powerpoint/2010/main" val="871110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C8A448-4BD8-F880-343B-AD14FF35A6B9}"/>
              </a:ext>
            </a:extLst>
          </p:cNvPr>
          <p:cNvSpPr>
            <a:spLocks noGrp="1"/>
          </p:cNvSpPr>
          <p:nvPr>
            <p:ph type="sldNum" sz="quarter" idx="4"/>
          </p:nvPr>
        </p:nvSpPr>
        <p:spPr/>
        <p:txBody>
          <a:bodyPr/>
          <a:lstStyle/>
          <a:p>
            <a:fld id="{933A556B-7C63-244D-9B7C-B0EA8042B330}" type="slidenum">
              <a:rPr lang="en-US" smtClean="0"/>
              <a:pPr/>
              <a:t>15</a:t>
            </a:fld>
            <a:endParaRPr lang="en-US" sz="750" dirty="0"/>
          </a:p>
        </p:txBody>
      </p:sp>
      <p:sp>
        <p:nvSpPr>
          <p:cNvPr id="4" name="TextBox 3">
            <a:extLst>
              <a:ext uri="{FF2B5EF4-FFF2-40B4-BE49-F238E27FC236}">
                <a16:creationId xmlns:a16="http://schemas.microsoft.com/office/drawing/2014/main" id="{55D1AADF-02B6-ABEE-010F-47A902DD7286}"/>
              </a:ext>
            </a:extLst>
          </p:cNvPr>
          <p:cNvSpPr txBox="1"/>
          <p:nvPr/>
        </p:nvSpPr>
        <p:spPr>
          <a:xfrm>
            <a:off x="0" y="0"/>
            <a:ext cx="9144000" cy="400110"/>
          </a:xfrm>
          <a:prstGeom prst="rect">
            <a:avLst/>
          </a:prstGeom>
          <a:noFill/>
        </p:spPr>
        <p:txBody>
          <a:bodyPr wrap="square">
            <a:spAutoFit/>
          </a:bodyPr>
          <a:lstStyle/>
          <a:p>
            <a:pPr algn="r"/>
            <a:r>
              <a:rPr lang="en-US" altLang="en-US" sz="2000" b="1" dirty="0">
                <a:latin typeface="Times New Roman" panose="02020603050405020304" pitchFamily="18" charset="0"/>
                <a:cs typeface="Times New Roman" panose="02020603050405020304" pitchFamily="18" charset="0"/>
              </a:rPr>
              <a:t>Control of stability by software                         </a:t>
            </a:r>
            <a:r>
              <a:rPr lang="en-US" altLang="en-US" sz="2000" b="1" i="1" dirty="0">
                <a:latin typeface="Times New Roman" panose="02020603050405020304" pitchFamily="18" charset="0"/>
                <a:cs typeface="Times New Roman" panose="02020603050405020304" pitchFamily="18" charset="0"/>
              </a:rPr>
              <a:t>J. Morris </a:t>
            </a:r>
          </a:p>
        </p:txBody>
      </p:sp>
      <p:pic>
        <p:nvPicPr>
          <p:cNvPr id="8" name="Picture 7">
            <a:extLst>
              <a:ext uri="{FF2B5EF4-FFF2-40B4-BE49-F238E27FC236}">
                <a16:creationId xmlns:a16="http://schemas.microsoft.com/office/drawing/2014/main" id="{B31B9037-9039-EED6-E689-3F2F4DAB87BB}"/>
              </a:ext>
            </a:extLst>
          </p:cNvPr>
          <p:cNvPicPr>
            <a:picLocks noChangeAspect="1"/>
          </p:cNvPicPr>
          <p:nvPr/>
        </p:nvPicPr>
        <p:blipFill>
          <a:blip r:embed="rId2"/>
          <a:stretch>
            <a:fillRect/>
          </a:stretch>
        </p:blipFill>
        <p:spPr>
          <a:xfrm>
            <a:off x="2275446" y="917453"/>
            <a:ext cx="6693085" cy="5479255"/>
          </a:xfrm>
          <a:prstGeom prst="rect">
            <a:avLst/>
          </a:prstGeom>
        </p:spPr>
      </p:pic>
      <p:sp>
        <p:nvSpPr>
          <p:cNvPr id="14" name="TextBox 13">
            <a:extLst>
              <a:ext uri="{FF2B5EF4-FFF2-40B4-BE49-F238E27FC236}">
                <a16:creationId xmlns:a16="http://schemas.microsoft.com/office/drawing/2014/main" id="{E35037A7-38F6-56AF-A8EB-67BF4542DC0D}"/>
              </a:ext>
            </a:extLst>
          </p:cNvPr>
          <p:cNvSpPr txBox="1"/>
          <p:nvPr/>
        </p:nvSpPr>
        <p:spPr>
          <a:xfrm>
            <a:off x="262201" y="461292"/>
            <a:ext cx="8899657" cy="584775"/>
          </a:xfrm>
          <a:prstGeom prst="rect">
            <a:avLst/>
          </a:prstGeom>
          <a:noFill/>
        </p:spPr>
        <p:txBody>
          <a:bodyPr wrap="square">
            <a:spAutoFit/>
          </a:bodyPr>
          <a:lstStyle/>
          <a:p>
            <a:pPr marL="0" indent="0">
              <a:lnSpc>
                <a:spcPct val="100000"/>
              </a:lnSpc>
              <a:buNone/>
            </a:pPr>
            <a:r>
              <a:rPr lang="en-US" altLang="en-US" sz="1600" dirty="0">
                <a:solidFill>
                  <a:srgbClr val="000066"/>
                </a:solidFill>
                <a:latin typeface="Times New Roman" panose="02020603050405020304" pitchFamily="18" charset="0"/>
              </a:rPr>
              <a:t>Stable operation of the source is also carried out programmatically using a good branched control and monitoring system. </a:t>
            </a:r>
          </a:p>
        </p:txBody>
      </p:sp>
      <p:cxnSp>
        <p:nvCxnSpPr>
          <p:cNvPr id="15" name="Straight Connector 14">
            <a:extLst>
              <a:ext uri="{FF2B5EF4-FFF2-40B4-BE49-F238E27FC236}">
                <a16:creationId xmlns:a16="http://schemas.microsoft.com/office/drawing/2014/main" id="{455CD19E-38D6-4513-0765-67D2F98D52E6}"/>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368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1899CE1-C0D4-95CB-A84F-A95C8D7886DF}"/>
              </a:ext>
            </a:extLst>
          </p:cNvPr>
          <p:cNvSpPr>
            <a:spLocks noGrp="1" noChangeArrowheads="1"/>
          </p:cNvSpPr>
          <p:nvPr>
            <p:ph type="title"/>
          </p:nvPr>
        </p:nvSpPr>
        <p:spPr>
          <a:xfrm>
            <a:off x="0" y="0"/>
            <a:ext cx="9144000" cy="419828"/>
          </a:xfrm>
        </p:spPr>
        <p:txBody>
          <a:bodyPr>
            <a:normAutofit/>
          </a:bodyPr>
          <a:lstStyle/>
          <a:p>
            <a:pPr algn="ctr" eaLnBrk="1" hangingPunct="1"/>
            <a:r>
              <a:rPr lang="en-US" altLang="en-US" sz="2000" dirty="0">
                <a:latin typeface="Times New Roman" panose="02020603050405020304" pitchFamily="18" charset="0"/>
                <a:cs typeface="Times New Roman" panose="02020603050405020304" pitchFamily="18" charset="0"/>
              </a:rPr>
              <a:t>Operation of the magnetron with increasing pulse duration</a:t>
            </a:r>
          </a:p>
        </p:txBody>
      </p:sp>
      <p:sp>
        <p:nvSpPr>
          <p:cNvPr id="93187" name="Rectangle 3">
            <a:extLst>
              <a:ext uri="{FF2B5EF4-FFF2-40B4-BE49-F238E27FC236}">
                <a16:creationId xmlns:a16="http://schemas.microsoft.com/office/drawing/2014/main" id="{142C663C-63B4-177F-3474-BFF1DC2C8A6C}"/>
              </a:ext>
            </a:extLst>
          </p:cNvPr>
          <p:cNvSpPr>
            <a:spLocks noGrp="1" noChangeArrowheads="1"/>
          </p:cNvSpPr>
          <p:nvPr>
            <p:ph type="body" idx="1"/>
          </p:nvPr>
        </p:nvSpPr>
        <p:spPr>
          <a:xfrm>
            <a:off x="754601" y="4457357"/>
            <a:ext cx="7988045" cy="1926072"/>
          </a:xfrm>
        </p:spPr>
        <p:txBody>
          <a:bodyPr>
            <a:normAutofit/>
          </a:bodyPr>
          <a:lstStyle/>
          <a:p>
            <a:pPr algn="just" eaLnBrk="1" hangingPunct="1">
              <a:lnSpc>
                <a:spcPct val="80000"/>
              </a:lnSpc>
            </a:pPr>
            <a:r>
              <a:rPr lang="en-GB" altLang="en-US" sz="1600" dirty="0">
                <a:latin typeface="Times New Roman" panose="02020603050405020304" pitchFamily="18" charset="0"/>
                <a:cs typeface="Times New Roman" panose="02020603050405020304" pitchFamily="18" charset="0"/>
              </a:rPr>
              <a:t> </a:t>
            </a:r>
            <a:r>
              <a:rPr lang="en-US" altLang="en-US" sz="1600" dirty="0">
                <a:solidFill>
                  <a:srgbClr val="000066"/>
                </a:solidFill>
                <a:latin typeface="Times New Roman" panose="02020603050405020304" pitchFamily="18" charset="0"/>
                <a:cs typeface="Times New Roman" panose="02020603050405020304" pitchFamily="18" charset="0"/>
              </a:rPr>
              <a:t>We tested the possibility of increasing the duration of the source pulse up to 1000 </a:t>
            </a:r>
            <a:r>
              <a:rPr lang="en-US" altLang="en-US" sz="1600" dirty="0" err="1">
                <a:solidFill>
                  <a:srgbClr val="000066"/>
                </a:solidFill>
                <a:latin typeface="Times New Roman" panose="02020603050405020304" pitchFamily="18" charset="0"/>
                <a:cs typeface="Times New Roman" panose="02020603050405020304" pitchFamily="18" charset="0"/>
              </a:rPr>
              <a:t>μs</a:t>
            </a:r>
            <a:r>
              <a:rPr lang="en-US" altLang="en-US" sz="1600" dirty="0">
                <a:solidFill>
                  <a:srgbClr val="000066"/>
                </a:solidFill>
                <a:latin typeface="Times New Roman" panose="02020603050405020304" pitchFamily="18" charset="0"/>
                <a:cs typeface="Times New Roman" panose="02020603050405020304" pitchFamily="18" charset="0"/>
              </a:rPr>
              <a:t>.</a:t>
            </a:r>
            <a:endParaRPr lang="en-GB" altLang="en-US" sz="1600" dirty="0">
              <a:solidFill>
                <a:srgbClr val="000066"/>
              </a:solidFill>
              <a:latin typeface="Times New Roman" panose="02020603050405020304" pitchFamily="18" charset="0"/>
              <a:cs typeface="Times New Roman" panose="02020603050405020304" pitchFamily="18" charset="0"/>
            </a:endParaRPr>
          </a:p>
          <a:p>
            <a:pPr algn="just" eaLnBrk="1" hangingPunct="1">
              <a:lnSpc>
                <a:spcPct val="80000"/>
              </a:lnSpc>
            </a:pPr>
            <a:r>
              <a:rPr lang="en-GB" altLang="en-US" sz="1600" dirty="0">
                <a:solidFill>
                  <a:srgbClr val="000066"/>
                </a:solidFill>
                <a:latin typeface="Times New Roman" panose="02020603050405020304" pitchFamily="18" charset="0"/>
                <a:cs typeface="Times New Roman" panose="02020603050405020304" pitchFamily="18" charset="0"/>
              </a:rPr>
              <a:t>The reliable long-term operation was demonstrated at arc-discharge current 10 A and H- ion beam intensity in LEBT L1~90 mA. </a:t>
            </a:r>
          </a:p>
          <a:p>
            <a:pPr algn="just" eaLnBrk="1" hangingPunct="1">
              <a:lnSpc>
                <a:spcPct val="80000"/>
              </a:lnSpc>
            </a:pPr>
            <a:r>
              <a:rPr lang="en-GB" altLang="en-US" sz="1600" dirty="0">
                <a:solidFill>
                  <a:srgbClr val="000066"/>
                </a:solidFill>
                <a:latin typeface="Times New Roman" panose="02020603050405020304" pitchFamily="18" charset="0"/>
                <a:cs typeface="Times New Roman" panose="02020603050405020304" pitchFamily="18" charset="0"/>
              </a:rPr>
              <a:t>The short-term operation at the arc-discharge current 14 A produced 100 mA current, but the magnetron body overheating caused the unstable operation.</a:t>
            </a:r>
          </a:p>
          <a:p>
            <a:pPr algn="just" eaLnBrk="1" hangingPunct="1">
              <a:lnSpc>
                <a:spcPct val="80000"/>
              </a:lnSpc>
            </a:pPr>
            <a:r>
              <a:rPr lang="en-GB" altLang="en-US" sz="1600" dirty="0">
                <a:solidFill>
                  <a:srgbClr val="000066"/>
                </a:solidFill>
                <a:latin typeface="Times New Roman" panose="02020603050405020304" pitchFamily="18" charset="0"/>
                <a:cs typeface="Times New Roman" panose="02020603050405020304" pitchFamily="18" charset="0"/>
              </a:rPr>
              <a:t>We plan to introduce the additional cooling to maintain the magnetron at optimal temperature and ensure reliable long-term operation. </a:t>
            </a:r>
            <a:endParaRPr lang="en-US" altLang="en-US" sz="1600" dirty="0">
              <a:solidFill>
                <a:srgbClr val="000066"/>
              </a:solidFill>
              <a:latin typeface="Times New Roman" panose="02020603050405020304" pitchFamily="18" charset="0"/>
              <a:cs typeface="Times New Roman" panose="02020603050405020304" pitchFamily="18" charset="0"/>
            </a:endParaRPr>
          </a:p>
        </p:txBody>
      </p:sp>
      <p:pic>
        <p:nvPicPr>
          <p:cNvPr id="93188" name="Picture 4">
            <a:extLst>
              <a:ext uri="{FF2B5EF4-FFF2-40B4-BE49-F238E27FC236}">
                <a16:creationId xmlns:a16="http://schemas.microsoft.com/office/drawing/2014/main" id="{468ABC10-C58C-2985-E0F7-4651C99197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114" y="873117"/>
            <a:ext cx="5523771" cy="3565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B4DF8766-7A74-8890-6178-3A90481AF4FB}"/>
              </a:ext>
            </a:extLst>
          </p:cNvPr>
          <p:cNvSpPr txBox="1">
            <a:spLocks noChangeArrowheads="1"/>
          </p:cNvSpPr>
          <p:nvPr/>
        </p:nvSpPr>
        <p:spPr bwMode="auto">
          <a:xfrm>
            <a:off x="7474258" y="1721594"/>
            <a:ext cx="1189749"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00FF"/>
              </a:buClr>
              <a:buSzPct val="100000"/>
              <a:buFont typeface="Wingdings" panose="05000000000000000000" pitchFamily="2" charset="2"/>
              <a:buChar char="q"/>
              <a:defRPr sz="22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1pPr>
            <a:lvl2pPr marL="742950" indent="-285750">
              <a:spcBef>
                <a:spcPct val="20000"/>
              </a:spcBef>
              <a:buClr>
                <a:srgbClr val="0000FF"/>
              </a:buClr>
              <a:buSzPct val="100000"/>
              <a:buFont typeface="Wingdings" panose="05000000000000000000" pitchFamily="2" charset="2"/>
              <a:buChar char="Ø"/>
              <a:defRPr sz="20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2pPr>
            <a:lvl3pPr marL="1143000" indent="-228600">
              <a:lnSpc>
                <a:spcPct val="80000"/>
              </a:lnSpc>
              <a:spcBef>
                <a:spcPct val="20000"/>
              </a:spcBef>
              <a:buClr>
                <a:srgbClr val="0000FF"/>
              </a:buClr>
              <a:buSzPct val="110000"/>
              <a:buFont typeface="Courier New" panose="02070309020205020404" pitchFamily="49" charset="0"/>
              <a:buChar char="o"/>
              <a:defRPr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3pPr>
            <a:lvl4pPr marL="1600200" indent="-228600">
              <a:lnSpc>
                <a:spcPct val="80000"/>
              </a:lnSpc>
              <a:spcBef>
                <a:spcPct val="20000"/>
              </a:spcBef>
              <a:buClr>
                <a:srgbClr val="0000FF"/>
              </a:buClr>
              <a:buSzPct val="100000"/>
              <a:buFont typeface="Wingdings" panose="05000000000000000000" pitchFamily="2" charset="2"/>
              <a:buChar char="ü"/>
              <a:defRPr sz="16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4pPr>
            <a:lvl5pPr marL="2057400" indent="-228600">
              <a:lnSpc>
                <a:spcPct val="80000"/>
              </a:lnSpc>
              <a:spcBef>
                <a:spcPct val="20000"/>
              </a:spcBef>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5pPr>
            <a:lvl6pPr marL="25146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6pPr>
            <a:lvl7pPr marL="29718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7pPr>
            <a:lvl8pPr marL="34290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8pPr>
            <a:lvl9pPr marL="38862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9pPr>
          </a:lstStyle>
          <a:p>
            <a:pPr eaLnBrk="1" hangingPunct="1">
              <a:spcBef>
                <a:spcPct val="0"/>
              </a:spcBef>
              <a:buClrTx/>
              <a:buSzTx/>
              <a:buFontTx/>
              <a:buNone/>
            </a:pPr>
            <a:r>
              <a:rPr lang="en-US" altLang="en-US" sz="1600" b="0" dirty="0">
                <a:solidFill>
                  <a:srgbClr val="990000"/>
                </a:solidFill>
                <a:latin typeface="Times New Roman" panose="02020603050405020304" pitchFamily="18" charset="0"/>
                <a:cs typeface="Times New Roman" panose="02020603050405020304" pitchFamily="18" charset="0"/>
              </a:rPr>
              <a:t>L1~100 mA</a:t>
            </a:r>
          </a:p>
          <a:p>
            <a:pPr eaLnBrk="1" hangingPunct="1">
              <a:spcBef>
                <a:spcPct val="0"/>
              </a:spcBef>
              <a:buClrTx/>
              <a:buSzTx/>
              <a:buFontTx/>
              <a:buNone/>
            </a:pPr>
            <a:r>
              <a:rPr lang="en-US" altLang="en-US" sz="1600" b="0" dirty="0">
                <a:solidFill>
                  <a:srgbClr val="990000"/>
                </a:solidFill>
                <a:latin typeface="Times New Roman" panose="02020603050405020304" pitchFamily="18" charset="0"/>
                <a:cs typeface="Times New Roman" panose="02020603050405020304" pitchFamily="18" charset="0"/>
              </a:rPr>
              <a:t>at I</a:t>
            </a:r>
            <a:r>
              <a:rPr lang="en-US" altLang="en-US" sz="1600" b="0" baseline="-25000" dirty="0">
                <a:solidFill>
                  <a:srgbClr val="990000"/>
                </a:solidFill>
                <a:latin typeface="Times New Roman" panose="02020603050405020304" pitchFamily="18" charset="0"/>
                <a:cs typeface="Times New Roman" panose="02020603050405020304" pitchFamily="18" charset="0"/>
              </a:rPr>
              <a:t>arc</a:t>
            </a:r>
            <a:r>
              <a:rPr lang="en-US" altLang="en-US" sz="1600" b="0" dirty="0">
                <a:solidFill>
                  <a:srgbClr val="990000"/>
                </a:solidFill>
                <a:latin typeface="Times New Roman" panose="02020603050405020304" pitchFamily="18" charset="0"/>
                <a:cs typeface="Times New Roman" panose="02020603050405020304" pitchFamily="18" charset="0"/>
              </a:rPr>
              <a:t>~14A</a:t>
            </a:r>
          </a:p>
        </p:txBody>
      </p:sp>
      <p:cxnSp>
        <p:nvCxnSpPr>
          <p:cNvPr id="3" name="Straight Arrow Connector 3">
            <a:extLst>
              <a:ext uri="{FF2B5EF4-FFF2-40B4-BE49-F238E27FC236}">
                <a16:creationId xmlns:a16="http://schemas.microsoft.com/office/drawing/2014/main" id="{01A33B1D-32F4-E7F0-FCCD-61C4E128E403}"/>
              </a:ext>
            </a:extLst>
          </p:cNvPr>
          <p:cNvCxnSpPr>
            <a:cxnSpLocks noChangeShapeType="1"/>
          </p:cNvCxnSpPr>
          <p:nvPr/>
        </p:nvCxnSpPr>
        <p:spPr bwMode="auto">
          <a:xfrm flipH="1">
            <a:off x="6063449" y="1981200"/>
            <a:ext cx="1410809" cy="419828"/>
          </a:xfrm>
          <a:prstGeom prst="straightConnector1">
            <a:avLst/>
          </a:prstGeom>
          <a:noFill/>
          <a:ln w="38100"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5" name="Straight Connector 4">
            <a:extLst>
              <a:ext uri="{FF2B5EF4-FFF2-40B4-BE49-F238E27FC236}">
                <a16:creationId xmlns:a16="http://schemas.microsoft.com/office/drawing/2014/main" id="{6CF66C49-353D-B67D-0189-0766B10E499A}"/>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7C1AAB-3867-45A2-8D50-9065290DACC2}"/>
              </a:ext>
            </a:extLst>
          </p:cNvPr>
          <p:cNvSpPr>
            <a:spLocks noGrp="1"/>
          </p:cNvSpPr>
          <p:nvPr>
            <p:ph type="sldNum" sz="quarter" idx="4"/>
          </p:nvPr>
        </p:nvSpPr>
        <p:spPr/>
        <p:txBody>
          <a:bodyPr/>
          <a:lstStyle/>
          <a:p>
            <a:fld id="{933A556B-7C63-244D-9B7C-B0EA8042B330}" type="slidenum">
              <a:rPr lang="en-US" smtClean="0"/>
              <a:pPr/>
              <a:t>17</a:t>
            </a:fld>
            <a:endParaRPr lang="en-US" sz="750" dirty="0"/>
          </a:p>
        </p:txBody>
      </p:sp>
      <p:sp>
        <p:nvSpPr>
          <p:cNvPr id="3" name="Rectangle 2">
            <a:extLst>
              <a:ext uri="{FF2B5EF4-FFF2-40B4-BE49-F238E27FC236}">
                <a16:creationId xmlns:a16="http://schemas.microsoft.com/office/drawing/2014/main" id="{4D905F80-06FC-72D8-6745-64AED0CA3897}"/>
              </a:ext>
            </a:extLst>
          </p:cNvPr>
          <p:cNvSpPr txBox="1">
            <a:spLocks noChangeArrowheads="1"/>
          </p:cNvSpPr>
          <p:nvPr/>
        </p:nvSpPr>
        <p:spPr>
          <a:xfrm>
            <a:off x="0" y="0"/>
            <a:ext cx="9144000" cy="419828"/>
          </a:xfrm>
          <a:prstGeom prst="rect">
            <a:avLst/>
          </a:prstGeom>
        </p:spPr>
        <p:txBody>
          <a:bodyPr>
            <a:normAutofit/>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000">
                <a:latin typeface="Times New Roman" panose="02020603050405020304" pitchFamily="18" charset="0"/>
                <a:cs typeface="Times New Roman" panose="02020603050405020304" pitchFamily="18" charset="0"/>
              </a:rPr>
              <a:t>Operation of the magnetron with increasing pulse duration</a:t>
            </a:r>
            <a:endParaRPr lang="en-US" altLang="en-US" sz="2000" dirty="0">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31EB27FA-2F74-CD96-A985-AE645B0FCE61}"/>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3B31746-12D4-94B1-D63F-A5AF5E52B68F}"/>
              </a:ext>
            </a:extLst>
          </p:cNvPr>
          <p:cNvSpPr txBox="1"/>
          <p:nvPr/>
        </p:nvSpPr>
        <p:spPr>
          <a:xfrm>
            <a:off x="208886" y="360713"/>
            <a:ext cx="8935114" cy="584775"/>
          </a:xfrm>
          <a:prstGeom prst="rect">
            <a:avLst/>
          </a:prstGeom>
          <a:noFill/>
        </p:spPr>
        <p:txBody>
          <a:bodyPr wrap="square">
            <a:spAutoFit/>
          </a:bodyPr>
          <a:lstStyle/>
          <a:p>
            <a:r>
              <a:rPr lang="en-US" altLang="en-US" sz="1600" dirty="0">
                <a:solidFill>
                  <a:srgbClr val="002060"/>
                </a:solidFill>
                <a:latin typeface="Times New Roman" panose="02020603050405020304" pitchFamily="18" charset="0"/>
                <a:cs typeface="Times New Roman" panose="02020603050405020304" pitchFamily="18" charset="0"/>
              </a:rPr>
              <a:t>Arc: </a:t>
            </a:r>
            <a:r>
              <a:rPr lang="en-US" altLang="en-US" sz="1600" dirty="0" err="1">
                <a:solidFill>
                  <a:srgbClr val="002060"/>
                </a:solidFill>
                <a:latin typeface="Times New Roman" panose="02020603050405020304" pitchFamily="18" charset="0"/>
                <a:cs typeface="Times New Roman" panose="02020603050405020304" pitchFamily="18" charset="0"/>
              </a:rPr>
              <a:t>I</a:t>
            </a:r>
            <a:r>
              <a:rPr lang="en-US" altLang="en-US" sz="1600" baseline="-25000" dirty="0" err="1">
                <a:solidFill>
                  <a:srgbClr val="002060"/>
                </a:solidFill>
                <a:latin typeface="Times New Roman" panose="02020603050405020304" pitchFamily="18" charset="0"/>
                <a:cs typeface="Times New Roman" panose="02020603050405020304" pitchFamily="18" charset="0"/>
              </a:rPr>
              <a:t>arc</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~14A, </a:t>
            </a:r>
            <a:r>
              <a:rPr lang="en-US" altLang="en-US" sz="1600" dirty="0" err="1">
                <a:solidFill>
                  <a:srgbClr val="002060"/>
                </a:solidFill>
                <a:latin typeface="Times New Roman" panose="02020603050405020304" pitchFamily="18" charset="0"/>
                <a:cs typeface="Times New Roman" panose="02020603050405020304" pitchFamily="18" charset="0"/>
              </a:rPr>
              <a:t>V</a:t>
            </a:r>
            <a:r>
              <a:rPr lang="en-US" altLang="en-US" sz="1600" baseline="-25000" dirty="0" err="1">
                <a:solidFill>
                  <a:srgbClr val="002060"/>
                </a:solidFill>
                <a:latin typeface="Times New Roman" panose="02020603050405020304" pitchFamily="18" charset="0"/>
                <a:cs typeface="Times New Roman" panose="02020603050405020304" pitchFamily="18" charset="0"/>
              </a:rPr>
              <a:t>arc</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~126V,  </a:t>
            </a:r>
            <a:r>
              <a:rPr lang="en-US" altLang="en-US" sz="1600" dirty="0" err="1">
                <a:solidFill>
                  <a:srgbClr val="002060"/>
                </a:solidFill>
                <a:latin typeface="Times New Roman" panose="02020603050405020304" pitchFamily="18" charset="0"/>
                <a:cs typeface="Times New Roman" panose="02020603050405020304" pitchFamily="18" charset="0"/>
              </a:rPr>
              <a:t>T</a:t>
            </a:r>
            <a:r>
              <a:rPr lang="en-US" altLang="en-US" sz="1600" baseline="-25000" dirty="0" err="1">
                <a:solidFill>
                  <a:srgbClr val="002060"/>
                </a:solidFill>
                <a:latin typeface="Times New Roman" panose="02020603050405020304" pitchFamily="18" charset="0"/>
                <a:cs typeface="Times New Roman" panose="02020603050405020304" pitchFamily="18" charset="0"/>
              </a:rPr>
              <a:t>arc</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FF0000"/>
                </a:solidFill>
                <a:latin typeface="Times New Roman" panose="02020603050405020304" pitchFamily="18" charset="0"/>
                <a:cs typeface="Times New Roman" panose="02020603050405020304" pitchFamily="18" charset="0"/>
              </a:rPr>
              <a:t>800mks;             </a:t>
            </a:r>
            <a:r>
              <a:rPr lang="en-US" altLang="en-US" sz="1600" dirty="0">
                <a:solidFill>
                  <a:srgbClr val="002060"/>
                </a:solidFill>
                <a:latin typeface="Times New Roman" panose="02020603050405020304" pitchFamily="18" charset="0"/>
                <a:cs typeface="Times New Roman" panose="02020603050405020304" pitchFamily="18" charset="0"/>
              </a:rPr>
              <a:t>Extractor: </a:t>
            </a:r>
            <a:r>
              <a:rPr lang="en-US" altLang="en-US" sz="1600" dirty="0" err="1">
                <a:solidFill>
                  <a:srgbClr val="002060"/>
                </a:solidFill>
                <a:latin typeface="Times New Roman" panose="02020603050405020304" pitchFamily="18" charset="0"/>
                <a:cs typeface="Times New Roman" panose="02020603050405020304" pitchFamily="18" charset="0"/>
              </a:rPr>
              <a:t>I</a:t>
            </a:r>
            <a:r>
              <a:rPr lang="en-US" altLang="en-US" sz="1600" baseline="-25000" dirty="0" err="1">
                <a:solidFill>
                  <a:srgbClr val="002060"/>
                </a:solidFill>
                <a:latin typeface="Times New Roman" panose="02020603050405020304" pitchFamily="18" charset="0"/>
                <a:cs typeface="Times New Roman" panose="02020603050405020304" pitchFamily="18" charset="0"/>
              </a:rPr>
              <a:t>extr</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 180mA, </a:t>
            </a:r>
            <a:r>
              <a:rPr lang="en-US" altLang="en-US" sz="1600" dirty="0" err="1">
                <a:solidFill>
                  <a:srgbClr val="002060"/>
                </a:solidFill>
                <a:latin typeface="Times New Roman" panose="02020603050405020304" pitchFamily="18" charset="0"/>
                <a:cs typeface="Times New Roman" panose="02020603050405020304" pitchFamily="18" charset="0"/>
              </a:rPr>
              <a:t>V</a:t>
            </a:r>
            <a:r>
              <a:rPr lang="en-US" altLang="en-US" sz="1600" baseline="-25000" dirty="0" err="1">
                <a:solidFill>
                  <a:srgbClr val="002060"/>
                </a:solidFill>
                <a:latin typeface="Times New Roman" panose="02020603050405020304" pitchFamily="18" charset="0"/>
                <a:cs typeface="Times New Roman" panose="02020603050405020304" pitchFamily="18" charset="0"/>
              </a:rPr>
              <a:t>extr</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~34.0kV,  </a:t>
            </a:r>
            <a:r>
              <a:rPr lang="en-US" altLang="en-US" sz="1600" dirty="0" err="1">
                <a:solidFill>
                  <a:srgbClr val="002060"/>
                </a:solidFill>
                <a:latin typeface="Times New Roman" panose="02020603050405020304" pitchFamily="18" charset="0"/>
                <a:cs typeface="Times New Roman" panose="02020603050405020304" pitchFamily="18" charset="0"/>
              </a:rPr>
              <a:t>T</a:t>
            </a:r>
            <a:r>
              <a:rPr lang="en-US" altLang="en-US" sz="1600" baseline="-25000" dirty="0" err="1">
                <a:solidFill>
                  <a:srgbClr val="002060"/>
                </a:solidFill>
                <a:latin typeface="Times New Roman" panose="02020603050405020304" pitchFamily="18" charset="0"/>
                <a:cs typeface="Times New Roman" panose="02020603050405020304" pitchFamily="18" charset="0"/>
              </a:rPr>
              <a:t>extr</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~920mks;</a:t>
            </a:r>
            <a:endParaRPr lang="en-US" altLang="en-US" sz="1600" baseline="-25000" dirty="0">
              <a:solidFill>
                <a:srgbClr val="002060"/>
              </a:solidFill>
              <a:latin typeface="Times New Roman" panose="02020603050405020304" pitchFamily="18" charset="0"/>
              <a:cs typeface="Times New Roman" panose="02020603050405020304" pitchFamily="18" charset="0"/>
            </a:endParaRPr>
          </a:p>
          <a:p>
            <a:r>
              <a:rPr lang="en-US" altLang="en-US" sz="1600" dirty="0">
                <a:solidFill>
                  <a:srgbClr val="002060"/>
                </a:solidFill>
                <a:latin typeface="Times New Roman" panose="02020603050405020304" pitchFamily="18" charset="0"/>
                <a:cs typeface="Times New Roman" panose="02020603050405020304" pitchFamily="18" charset="0"/>
              </a:rPr>
              <a:t>Current before LEBT - T</a:t>
            </a:r>
            <a:r>
              <a:rPr lang="en-US" altLang="en-US" sz="1600" baseline="-25000" dirty="0">
                <a:solidFill>
                  <a:srgbClr val="002060"/>
                </a:solidFill>
                <a:latin typeface="Times New Roman" panose="02020603050405020304" pitchFamily="18" charset="0"/>
                <a:cs typeface="Times New Roman" panose="02020603050405020304" pitchFamily="18" charset="0"/>
              </a:rPr>
              <a:t>L1-S2</a:t>
            </a:r>
            <a:r>
              <a:rPr lang="en-US" altLang="en-US" sz="1600" dirty="0">
                <a:solidFill>
                  <a:srgbClr val="002060"/>
                </a:solidFill>
                <a:latin typeface="Times New Roman" panose="02020603050405020304" pitchFamily="18" charset="0"/>
                <a:cs typeface="Times New Roman" panose="02020603050405020304" pitchFamily="18" charset="0"/>
              </a:rPr>
              <a:t>~ 800mks, I</a:t>
            </a:r>
            <a:r>
              <a:rPr lang="en-US" altLang="en-US" sz="1600" baseline="-25000" dirty="0">
                <a:solidFill>
                  <a:srgbClr val="002060"/>
                </a:solidFill>
                <a:latin typeface="Times New Roman" panose="02020603050405020304" pitchFamily="18" charset="0"/>
                <a:cs typeface="Times New Roman" panose="02020603050405020304" pitchFamily="18" charset="0"/>
              </a:rPr>
              <a:t>L1-S2</a:t>
            </a:r>
            <a:r>
              <a:rPr lang="en-US" altLang="en-US" sz="1600" dirty="0">
                <a:solidFill>
                  <a:srgbClr val="002060"/>
                </a:solidFill>
                <a:latin typeface="Times New Roman" panose="02020603050405020304" pitchFamily="18" charset="0"/>
                <a:cs typeface="Times New Roman" panose="02020603050405020304" pitchFamily="18" charset="0"/>
              </a:rPr>
              <a:t>~120 mA;  Current before RFQ - T</a:t>
            </a:r>
            <a:r>
              <a:rPr lang="en-US" altLang="en-US" sz="1600" baseline="-25000" dirty="0">
                <a:solidFill>
                  <a:srgbClr val="002060"/>
                </a:solidFill>
                <a:latin typeface="Times New Roman" panose="02020603050405020304" pitchFamily="18" charset="0"/>
                <a:cs typeface="Times New Roman" panose="02020603050405020304" pitchFamily="18" charset="0"/>
              </a:rPr>
              <a:t>L5 </a:t>
            </a:r>
            <a:r>
              <a:rPr lang="en-US" altLang="en-US" sz="1600" dirty="0">
                <a:solidFill>
                  <a:srgbClr val="002060"/>
                </a:solidFill>
                <a:latin typeface="Times New Roman" panose="02020603050405020304" pitchFamily="18" charset="0"/>
                <a:cs typeface="Times New Roman" panose="02020603050405020304" pitchFamily="18" charset="0"/>
              </a:rPr>
              <a:t>~ 800mks,    I</a:t>
            </a:r>
            <a:r>
              <a:rPr lang="en-US" altLang="en-US" sz="1600" baseline="-25000" dirty="0">
                <a:solidFill>
                  <a:srgbClr val="002060"/>
                </a:solidFill>
                <a:latin typeface="Times New Roman" panose="02020603050405020304" pitchFamily="18" charset="0"/>
                <a:cs typeface="Times New Roman" panose="02020603050405020304" pitchFamily="18" charset="0"/>
              </a:rPr>
              <a:t>L5</a:t>
            </a:r>
            <a:r>
              <a:rPr lang="en-US" altLang="en-US" sz="1600" dirty="0">
                <a:solidFill>
                  <a:srgbClr val="002060"/>
                </a:solidFill>
                <a:latin typeface="Times New Roman" panose="02020603050405020304" pitchFamily="18" charset="0"/>
                <a:cs typeface="Times New Roman" panose="02020603050405020304" pitchFamily="18" charset="0"/>
              </a:rPr>
              <a:t>~90 mA;</a:t>
            </a:r>
          </a:p>
        </p:txBody>
      </p:sp>
      <p:pic>
        <p:nvPicPr>
          <p:cNvPr id="6" name="Picture 2">
            <a:extLst>
              <a:ext uri="{FF2B5EF4-FFF2-40B4-BE49-F238E27FC236}">
                <a16:creationId xmlns:a16="http://schemas.microsoft.com/office/drawing/2014/main" id="{15BC9EA0-1E87-627E-0F2E-F5A531F912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86" y="981310"/>
            <a:ext cx="3177375" cy="5220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6207104-5751-0188-B94D-A47C76BF8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919" y="981310"/>
            <a:ext cx="5683273" cy="5220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70E16419-E327-1BBA-9059-4F47E8D61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115" y="981310"/>
            <a:ext cx="281989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853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EA234C-E51C-A818-9EAB-6AF842CCD206}"/>
              </a:ext>
            </a:extLst>
          </p:cNvPr>
          <p:cNvSpPr>
            <a:spLocks noGrp="1"/>
          </p:cNvSpPr>
          <p:nvPr>
            <p:ph type="sldNum" sz="quarter" idx="4"/>
          </p:nvPr>
        </p:nvSpPr>
        <p:spPr/>
        <p:txBody>
          <a:bodyPr/>
          <a:lstStyle/>
          <a:p>
            <a:fld id="{933A556B-7C63-244D-9B7C-B0EA8042B330}" type="slidenum">
              <a:rPr lang="en-US" smtClean="0"/>
              <a:pPr/>
              <a:t>18</a:t>
            </a:fld>
            <a:endParaRPr lang="en-US" sz="750" dirty="0"/>
          </a:p>
        </p:txBody>
      </p:sp>
      <p:sp>
        <p:nvSpPr>
          <p:cNvPr id="3" name="Rectangle 2">
            <a:extLst>
              <a:ext uri="{FF2B5EF4-FFF2-40B4-BE49-F238E27FC236}">
                <a16:creationId xmlns:a16="http://schemas.microsoft.com/office/drawing/2014/main" id="{EB0D037E-6B90-3736-68A5-8E4E94CA7168}"/>
              </a:ext>
            </a:extLst>
          </p:cNvPr>
          <p:cNvSpPr txBox="1">
            <a:spLocks noChangeArrowheads="1"/>
          </p:cNvSpPr>
          <p:nvPr/>
        </p:nvSpPr>
        <p:spPr>
          <a:xfrm>
            <a:off x="0" y="0"/>
            <a:ext cx="9144000" cy="363972"/>
          </a:xfrm>
          <a:prstGeom prst="rect">
            <a:avLst/>
          </a:prstGeom>
        </p:spPr>
        <p:txBody>
          <a:bodyPr>
            <a:noAutofit/>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000" dirty="0">
                <a:latin typeface="Times New Roman" panose="02020603050405020304" pitchFamily="18" charset="0"/>
                <a:cs typeface="Times New Roman" panose="02020603050405020304" pitchFamily="18" charset="0"/>
              </a:rPr>
              <a:t>Routinely work parameters of magnetron source</a:t>
            </a:r>
          </a:p>
        </p:txBody>
      </p:sp>
      <p:pic>
        <p:nvPicPr>
          <p:cNvPr id="1036" name="Picture 12">
            <a:extLst>
              <a:ext uri="{FF2B5EF4-FFF2-40B4-BE49-F238E27FC236}">
                <a16:creationId xmlns:a16="http://schemas.microsoft.com/office/drawing/2014/main" id="{622F57FA-08E3-5D6F-D3BF-FB74542C0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67" y="1191710"/>
            <a:ext cx="4341207" cy="51248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67D1D6CA-CA2B-7D84-5290-0893DDA2E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806" y="1191711"/>
            <a:ext cx="4372194" cy="51248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B1DEB1A2-CCB2-122B-3459-0AB57772F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590" y="3649468"/>
            <a:ext cx="2137733" cy="26671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D29FC1-DA29-D114-D8F3-52F90C532EA9}"/>
              </a:ext>
            </a:extLst>
          </p:cNvPr>
          <p:cNvSpPr txBox="1"/>
          <p:nvPr/>
        </p:nvSpPr>
        <p:spPr>
          <a:xfrm>
            <a:off x="208886" y="360713"/>
            <a:ext cx="8935114" cy="830997"/>
          </a:xfrm>
          <a:prstGeom prst="rect">
            <a:avLst/>
          </a:prstGeom>
          <a:noFill/>
        </p:spPr>
        <p:txBody>
          <a:bodyPr wrap="square">
            <a:spAutoFit/>
          </a:bodyPr>
          <a:lstStyle/>
          <a:p>
            <a:r>
              <a:rPr lang="en-US" altLang="en-US" sz="1600" dirty="0">
                <a:solidFill>
                  <a:srgbClr val="002060"/>
                </a:solidFill>
                <a:latin typeface="Times New Roman" panose="02020603050405020304" pitchFamily="18" charset="0"/>
                <a:cs typeface="Times New Roman" panose="02020603050405020304" pitchFamily="18" charset="0"/>
              </a:rPr>
              <a:t>Arc: </a:t>
            </a:r>
            <a:r>
              <a:rPr lang="en-US" altLang="en-US" sz="1600" dirty="0" err="1">
                <a:solidFill>
                  <a:srgbClr val="002060"/>
                </a:solidFill>
                <a:latin typeface="Times New Roman" panose="02020603050405020304" pitchFamily="18" charset="0"/>
                <a:cs typeface="Times New Roman" panose="02020603050405020304" pitchFamily="18" charset="0"/>
              </a:rPr>
              <a:t>I</a:t>
            </a:r>
            <a:r>
              <a:rPr lang="en-US" altLang="en-US" sz="1600" baseline="-25000" dirty="0" err="1">
                <a:solidFill>
                  <a:srgbClr val="002060"/>
                </a:solidFill>
                <a:latin typeface="Times New Roman" panose="02020603050405020304" pitchFamily="18" charset="0"/>
                <a:cs typeface="Times New Roman" panose="02020603050405020304" pitchFamily="18" charset="0"/>
              </a:rPr>
              <a:t>arc</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~13.5A, </a:t>
            </a:r>
            <a:r>
              <a:rPr lang="en-US" altLang="en-US" sz="1600" dirty="0" err="1">
                <a:solidFill>
                  <a:srgbClr val="002060"/>
                </a:solidFill>
                <a:latin typeface="Times New Roman" panose="02020603050405020304" pitchFamily="18" charset="0"/>
                <a:cs typeface="Times New Roman" panose="02020603050405020304" pitchFamily="18" charset="0"/>
              </a:rPr>
              <a:t>V</a:t>
            </a:r>
            <a:r>
              <a:rPr lang="en-US" altLang="en-US" sz="1600" baseline="-25000" dirty="0" err="1">
                <a:solidFill>
                  <a:srgbClr val="002060"/>
                </a:solidFill>
                <a:latin typeface="Times New Roman" panose="02020603050405020304" pitchFamily="18" charset="0"/>
                <a:cs typeface="Times New Roman" panose="02020603050405020304" pitchFamily="18" charset="0"/>
              </a:rPr>
              <a:t>arc</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~130V,  </a:t>
            </a:r>
            <a:r>
              <a:rPr lang="en-US" altLang="en-US" sz="1600" dirty="0" err="1">
                <a:solidFill>
                  <a:srgbClr val="002060"/>
                </a:solidFill>
                <a:latin typeface="Times New Roman" panose="02020603050405020304" pitchFamily="18" charset="0"/>
                <a:cs typeface="Times New Roman" panose="02020603050405020304" pitchFamily="18" charset="0"/>
              </a:rPr>
              <a:t>T</a:t>
            </a:r>
            <a:r>
              <a:rPr lang="en-US" altLang="en-US" sz="1600" baseline="-25000" dirty="0" err="1">
                <a:solidFill>
                  <a:srgbClr val="002060"/>
                </a:solidFill>
                <a:latin typeface="Times New Roman" panose="02020603050405020304" pitchFamily="18" charset="0"/>
                <a:cs typeface="Times New Roman" panose="02020603050405020304" pitchFamily="18" charset="0"/>
              </a:rPr>
              <a:t>arc</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 690mks;             Extractor: </a:t>
            </a:r>
            <a:r>
              <a:rPr lang="en-US" altLang="en-US" sz="1600" dirty="0" err="1">
                <a:solidFill>
                  <a:srgbClr val="002060"/>
                </a:solidFill>
                <a:latin typeface="Times New Roman" panose="02020603050405020304" pitchFamily="18" charset="0"/>
                <a:cs typeface="Times New Roman" panose="02020603050405020304" pitchFamily="18" charset="0"/>
              </a:rPr>
              <a:t>I</a:t>
            </a:r>
            <a:r>
              <a:rPr lang="en-US" altLang="en-US" sz="1600" baseline="-25000" dirty="0" err="1">
                <a:solidFill>
                  <a:srgbClr val="002060"/>
                </a:solidFill>
                <a:latin typeface="Times New Roman" panose="02020603050405020304" pitchFamily="18" charset="0"/>
                <a:cs typeface="Times New Roman" panose="02020603050405020304" pitchFamily="18" charset="0"/>
              </a:rPr>
              <a:t>extr</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 180mA, </a:t>
            </a:r>
            <a:r>
              <a:rPr lang="en-US" altLang="en-US" sz="1600" dirty="0" err="1">
                <a:solidFill>
                  <a:srgbClr val="002060"/>
                </a:solidFill>
                <a:latin typeface="Times New Roman" panose="02020603050405020304" pitchFamily="18" charset="0"/>
                <a:cs typeface="Times New Roman" panose="02020603050405020304" pitchFamily="18" charset="0"/>
              </a:rPr>
              <a:t>V</a:t>
            </a:r>
            <a:r>
              <a:rPr lang="en-US" altLang="en-US" sz="1600" baseline="-25000" dirty="0" err="1">
                <a:solidFill>
                  <a:srgbClr val="002060"/>
                </a:solidFill>
                <a:latin typeface="Times New Roman" panose="02020603050405020304" pitchFamily="18" charset="0"/>
                <a:cs typeface="Times New Roman" panose="02020603050405020304" pitchFamily="18" charset="0"/>
              </a:rPr>
              <a:t>extr</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~35.5kV,  </a:t>
            </a:r>
            <a:r>
              <a:rPr lang="en-US" altLang="en-US" sz="1600" dirty="0" err="1">
                <a:solidFill>
                  <a:srgbClr val="002060"/>
                </a:solidFill>
                <a:latin typeface="Times New Roman" panose="02020603050405020304" pitchFamily="18" charset="0"/>
                <a:cs typeface="Times New Roman" panose="02020603050405020304" pitchFamily="18" charset="0"/>
              </a:rPr>
              <a:t>T</a:t>
            </a:r>
            <a:r>
              <a:rPr lang="en-US" altLang="en-US" sz="1600" baseline="-25000" dirty="0" err="1">
                <a:solidFill>
                  <a:srgbClr val="002060"/>
                </a:solidFill>
                <a:latin typeface="Times New Roman" panose="02020603050405020304" pitchFamily="18" charset="0"/>
                <a:cs typeface="Times New Roman" panose="02020603050405020304" pitchFamily="18" charset="0"/>
              </a:rPr>
              <a:t>extr</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~780mks;</a:t>
            </a:r>
            <a:endParaRPr lang="en-US" altLang="en-US" sz="1600" baseline="-25000" dirty="0">
              <a:solidFill>
                <a:srgbClr val="002060"/>
              </a:solidFill>
              <a:latin typeface="Times New Roman" panose="02020603050405020304" pitchFamily="18" charset="0"/>
              <a:cs typeface="Times New Roman" panose="02020603050405020304" pitchFamily="18" charset="0"/>
            </a:endParaRPr>
          </a:p>
          <a:p>
            <a:r>
              <a:rPr lang="en-US" altLang="en-US" sz="1600" dirty="0">
                <a:solidFill>
                  <a:srgbClr val="002060"/>
                </a:solidFill>
                <a:latin typeface="Times New Roman" panose="02020603050405020304" pitchFamily="18" charset="0"/>
                <a:cs typeface="Times New Roman" panose="02020603050405020304" pitchFamily="18" charset="0"/>
              </a:rPr>
              <a:t>Current before LEBT - T</a:t>
            </a:r>
            <a:r>
              <a:rPr lang="en-US" altLang="en-US" sz="1600" baseline="-25000" dirty="0">
                <a:solidFill>
                  <a:srgbClr val="002060"/>
                </a:solidFill>
                <a:latin typeface="Times New Roman" panose="02020603050405020304" pitchFamily="18" charset="0"/>
                <a:cs typeface="Times New Roman" panose="02020603050405020304" pitchFamily="18" charset="0"/>
              </a:rPr>
              <a:t>L1-S2</a:t>
            </a:r>
            <a:r>
              <a:rPr lang="en-US" altLang="en-US" sz="1600" dirty="0">
                <a:solidFill>
                  <a:srgbClr val="002060"/>
                </a:solidFill>
                <a:latin typeface="Times New Roman" panose="02020603050405020304" pitchFamily="18" charset="0"/>
                <a:cs typeface="Times New Roman" panose="02020603050405020304" pitchFamily="18" charset="0"/>
              </a:rPr>
              <a:t>~ 690mks, I</a:t>
            </a:r>
            <a:r>
              <a:rPr lang="en-US" altLang="en-US" sz="1600" baseline="-25000" dirty="0">
                <a:solidFill>
                  <a:srgbClr val="002060"/>
                </a:solidFill>
                <a:latin typeface="Times New Roman" panose="02020603050405020304" pitchFamily="18" charset="0"/>
                <a:cs typeface="Times New Roman" panose="02020603050405020304" pitchFamily="18" charset="0"/>
              </a:rPr>
              <a:t>L1-S2</a:t>
            </a:r>
            <a:r>
              <a:rPr lang="en-US" altLang="en-US" sz="1600" dirty="0">
                <a:solidFill>
                  <a:srgbClr val="002060"/>
                </a:solidFill>
                <a:latin typeface="Times New Roman" panose="02020603050405020304" pitchFamily="18" charset="0"/>
                <a:cs typeface="Times New Roman" panose="02020603050405020304" pitchFamily="18" charset="0"/>
              </a:rPr>
              <a:t>~110 mA;  Current after RFQ - T</a:t>
            </a:r>
            <a:r>
              <a:rPr lang="en-US" altLang="en-US" sz="1600" baseline="-25000" dirty="0">
                <a:solidFill>
                  <a:srgbClr val="002060"/>
                </a:solidFill>
                <a:latin typeface="Times New Roman" panose="02020603050405020304" pitchFamily="18" charset="0"/>
                <a:cs typeface="Times New Roman" panose="02020603050405020304" pitchFamily="18" charset="0"/>
              </a:rPr>
              <a:t>L5 </a:t>
            </a:r>
            <a:r>
              <a:rPr lang="en-US" altLang="en-US" sz="1600" dirty="0">
                <a:solidFill>
                  <a:srgbClr val="002060"/>
                </a:solidFill>
                <a:latin typeface="Times New Roman" panose="02020603050405020304" pitchFamily="18" charset="0"/>
                <a:cs typeface="Times New Roman" panose="02020603050405020304" pitchFamily="18" charset="0"/>
              </a:rPr>
              <a:t>~ 500mks,    I</a:t>
            </a:r>
            <a:r>
              <a:rPr lang="en-US" altLang="en-US" sz="1600" baseline="-25000" dirty="0">
                <a:solidFill>
                  <a:srgbClr val="002060"/>
                </a:solidFill>
                <a:latin typeface="Times New Roman" panose="02020603050405020304" pitchFamily="18" charset="0"/>
                <a:cs typeface="Times New Roman" panose="02020603050405020304" pitchFamily="18" charset="0"/>
              </a:rPr>
              <a:t>L5</a:t>
            </a:r>
            <a:r>
              <a:rPr lang="en-US" altLang="en-US" sz="1600" dirty="0">
                <a:solidFill>
                  <a:srgbClr val="002060"/>
                </a:solidFill>
                <a:latin typeface="Times New Roman" panose="02020603050405020304" pitchFamily="18" charset="0"/>
                <a:cs typeface="Times New Roman" panose="02020603050405020304" pitchFamily="18" charset="0"/>
              </a:rPr>
              <a:t>~65 mA;</a:t>
            </a:r>
          </a:p>
          <a:p>
            <a:r>
              <a:rPr lang="en-US" altLang="en-US" sz="1600" dirty="0">
                <a:solidFill>
                  <a:srgbClr val="002060"/>
                </a:solidFill>
                <a:latin typeface="Times New Roman" panose="02020603050405020304" pitchFamily="18" charset="0"/>
                <a:cs typeface="Times New Roman" panose="02020603050405020304" pitchFamily="18" charset="0"/>
              </a:rPr>
              <a:t>BLIP average current - T~ 500mks,        </a:t>
            </a:r>
            <a:r>
              <a:rPr lang="en-US" altLang="en-US" sz="1600" dirty="0" err="1">
                <a:solidFill>
                  <a:srgbClr val="002060"/>
                </a:solidFill>
                <a:latin typeface="Times New Roman" panose="02020603050405020304" pitchFamily="18" charset="0"/>
                <a:cs typeface="Times New Roman" panose="02020603050405020304" pitchFamily="18" charset="0"/>
              </a:rPr>
              <a:t>I</a:t>
            </a:r>
            <a:r>
              <a:rPr lang="en-US" altLang="en-US" sz="1600" baseline="-25000" dirty="0" err="1">
                <a:solidFill>
                  <a:srgbClr val="002060"/>
                </a:solidFill>
                <a:latin typeface="Times New Roman" panose="02020603050405020304" pitchFamily="18" charset="0"/>
                <a:cs typeface="Times New Roman" panose="02020603050405020304" pitchFamily="18" charset="0"/>
              </a:rPr>
              <a:t>aver</a:t>
            </a:r>
            <a:r>
              <a:rPr lang="en-US" altLang="en-US" sz="1600" dirty="0">
                <a:solidFill>
                  <a:schemeClr val="accent1">
                    <a:lumMod val="75000"/>
                  </a:schemeClr>
                </a:solidFill>
                <a:latin typeface="Times New Roman" panose="02020603050405020304" pitchFamily="18" charset="0"/>
                <a:cs typeface="Times New Roman" panose="02020603050405020304" pitchFamily="18" charset="0"/>
              </a:rPr>
              <a:t>~ 155mkA</a:t>
            </a:r>
          </a:p>
        </p:txBody>
      </p:sp>
      <p:cxnSp>
        <p:nvCxnSpPr>
          <p:cNvPr id="9" name="Straight Connector 8">
            <a:extLst>
              <a:ext uri="{FF2B5EF4-FFF2-40B4-BE49-F238E27FC236}">
                <a16:creationId xmlns:a16="http://schemas.microsoft.com/office/drawing/2014/main" id="{68AB530F-4A01-7C21-EA73-81F367FFF13A}"/>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988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E133B1-66FC-E243-0518-D44771F69B1C}"/>
              </a:ext>
            </a:extLst>
          </p:cNvPr>
          <p:cNvSpPr>
            <a:spLocks noGrp="1"/>
          </p:cNvSpPr>
          <p:nvPr>
            <p:ph type="sldNum" sz="quarter" idx="4"/>
          </p:nvPr>
        </p:nvSpPr>
        <p:spPr/>
        <p:txBody>
          <a:bodyPr/>
          <a:lstStyle/>
          <a:p>
            <a:fld id="{933A556B-7C63-244D-9B7C-B0EA8042B330}" type="slidenum">
              <a:rPr lang="en-US" smtClean="0"/>
              <a:pPr/>
              <a:t>19</a:t>
            </a:fld>
            <a:endParaRPr lang="en-US" sz="750" dirty="0"/>
          </a:p>
        </p:txBody>
      </p:sp>
      <p:sp>
        <p:nvSpPr>
          <p:cNvPr id="12" name="Rectangle 2">
            <a:extLst>
              <a:ext uri="{FF2B5EF4-FFF2-40B4-BE49-F238E27FC236}">
                <a16:creationId xmlns:a16="http://schemas.microsoft.com/office/drawing/2014/main" id="{4224D353-3310-5421-3B8A-F474D6DD9AAA}"/>
              </a:ext>
            </a:extLst>
          </p:cNvPr>
          <p:cNvSpPr txBox="1">
            <a:spLocks noChangeArrowheads="1"/>
          </p:cNvSpPr>
          <p:nvPr/>
        </p:nvSpPr>
        <p:spPr>
          <a:xfrm>
            <a:off x="0" y="0"/>
            <a:ext cx="9144000" cy="363972"/>
          </a:xfrm>
          <a:prstGeom prst="rect">
            <a:avLst/>
          </a:prstGeom>
        </p:spPr>
        <p:txBody>
          <a:bodyPr>
            <a:noAutofit/>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000" dirty="0">
                <a:latin typeface="Times New Roman" panose="02020603050405020304" pitchFamily="18" charset="0"/>
                <a:cs typeface="Times New Roman" panose="02020603050405020304" pitchFamily="18" charset="0"/>
              </a:rPr>
              <a:t>Highest current in BLIP</a:t>
            </a:r>
          </a:p>
        </p:txBody>
      </p:sp>
      <p:sp>
        <p:nvSpPr>
          <p:cNvPr id="14" name="TextBox 13">
            <a:extLst>
              <a:ext uri="{FF2B5EF4-FFF2-40B4-BE49-F238E27FC236}">
                <a16:creationId xmlns:a16="http://schemas.microsoft.com/office/drawing/2014/main" id="{D666FB46-15E8-8CDC-7F76-36A2408FD29D}"/>
              </a:ext>
            </a:extLst>
          </p:cNvPr>
          <p:cNvSpPr txBox="1"/>
          <p:nvPr/>
        </p:nvSpPr>
        <p:spPr>
          <a:xfrm>
            <a:off x="222961" y="658087"/>
            <a:ext cx="5054738" cy="1323439"/>
          </a:xfrm>
          <a:prstGeom prst="rect">
            <a:avLst/>
          </a:prstGeom>
          <a:noFill/>
        </p:spPr>
        <p:txBody>
          <a:bodyPr wrap="square">
            <a:spAutoFit/>
          </a:bodyPr>
          <a:lstStyle/>
          <a:p>
            <a:r>
              <a:rPr lang="en-US" altLang="en-US" sz="1600" dirty="0">
                <a:solidFill>
                  <a:srgbClr val="002060"/>
                </a:solidFill>
                <a:latin typeface="Times New Roman" panose="02020603050405020304" pitchFamily="18" charset="0"/>
                <a:cs typeface="Times New Roman" panose="02020603050405020304" pitchFamily="18" charset="0"/>
              </a:rPr>
              <a:t>Arc:                 </a:t>
            </a:r>
            <a:r>
              <a:rPr lang="en-US" altLang="en-US" sz="1600" dirty="0" err="1">
                <a:solidFill>
                  <a:srgbClr val="002060"/>
                </a:solidFill>
                <a:latin typeface="Times New Roman" panose="02020603050405020304" pitchFamily="18" charset="0"/>
                <a:cs typeface="Times New Roman" panose="02020603050405020304" pitchFamily="18" charset="0"/>
              </a:rPr>
              <a:t>I</a:t>
            </a:r>
            <a:r>
              <a:rPr lang="en-US" altLang="en-US" sz="1600" baseline="-25000" dirty="0" err="1">
                <a:solidFill>
                  <a:srgbClr val="002060"/>
                </a:solidFill>
                <a:latin typeface="Times New Roman" panose="02020603050405020304" pitchFamily="18" charset="0"/>
                <a:cs typeface="Times New Roman" panose="02020603050405020304" pitchFamily="18" charset="0"/>
              </a:rPr>
              <a:t>arc</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~19A,       </a:t>
            </a:r>
            <a:r>
              <a:rPr lang="en-US" altLang="en-US" sz="1600" dirty="0" err="1">
                <a:solidFill>
                  <a:srgbClr val="002060"/>
                </a:solidFill>
                <a:latin typeface="Times New Roman" panose="02020603050405020304" pitchFamily="18" charset="0"/>
                <a:cs typeface="Times New Roman" panose="02020603050405020304" pitchFamily="18" charset="0"/>
              </a:rPr>
              <a:t>V</a:t>
            </a:r>
            <a:r>
              <a:rPr lang="en-US" altLang="en-US" sz="1600" baseline="-25000" dirty="0" err="1">
                <a:solidFill>
                  <a:srgbClr val="002060"/>
                </a:solidFill>
                <a:latin typeface="Times New Roman" panose="02020603050405020304" pitchFamily="18" charset="0"/>
                <a:cs typeface="Times New Roman" panose="02020603050405020304" pitchFamily="18" charset="0"/>
              </a:rPr>
              <a:t>arc</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~140V,     </a:t>
            </a:r>
            <a:r>
              <a:rPr lang="en-US" altLang="en-US" sz="1600" dirty="0" err="1">
                <a:solidFill>
                  <a:srgbClr val="002060"/>
                </a:solidFill>
                <a:latin typeface="Times New Roman" panose="02020603050405020304" pitchFamily="18" charset="0"/>
                <a:cs typeface="Times New Roman" panose="02020603050405020304" pitchFamily="18" charset="0"/>
              </a:rPr>
              <a:t>T</a:t>
            </a:r>
            <a:r>
              <a:rPr lang="en-US" altLang="en-US" sz="1600" baseline="-25000" dirty="0" err="1">
                <a:solidFill>
                  <a:srgbClr val="002060"/>
                </a:solidFill>
                <a:latin typeface="Times New Roman" panose="02020603050405020304" pitchFamily="18" charset="0"/>
                <a:cs typeface="Times New Roman" panose="02020603050405020304" pitchFamily="18" charset="0"/>
              </a:rPr>
              <a:t>arc</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 720mks;</a:t>
            </a:r>
          </a:p>
          <a:p>
            <a:r>
              <a:rPr lang="en-US" altLang="en-US" sz="1600" dirty="0">
                <a:solidFill>
                  <a:srgbClr val="002060"/>
                </a:solidFill>
                <a:latin typeface="Times New Roman" panose="02020603050405020304" pitchFamily="18" charset="0"/>
                <a:cs typeface="Times New Roman" panose="02020603050405020304" pitchFamily="18" charset="0"/>
              </a:rPr>
              <a:t>Extractor:        </a:t>
            </a:r>
            <a:r>
              <a:rPr lang="en-US" altLang="en-US" sz="1600" dirty="0" err="1">
                <a:solidFill>
                  <a:srgbClr val="002060"/>
                </a:solidFill>
                <a:latin typeface="Times New Roman" panose="02020603050405020304" pitchFamily="18" charset="0"/>
                <a:cs typeface="Times New Roman" panose="02020603050405020304" pitchFamily="18" charset="0"/>
              </a:rPr>
              <a:t>I</a:t>
            </a:r>
            <a:r>
              <a:rPr lang="en-US" altLang="en-US" sz="1600" baseline="-25000" dirty="0" err="1">
                <a:solidFill>
                  <a:srgbClr val="002060"/>
                </a:solidFill>
                <a:latin typeface="Times New Roman" panose="02020603050405020304" pitchFamily="18" charset="0"/>
                <a:cs typeface="Times New Roman" panose="02020603050405020304" pitchFamily="18" charset="0"/>
              </a:rPr>
              <a:t>extr</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 180mA, </a:t>
            </a:r>
            <a:r>
              <a:rPr lang="en-US" altLang="en-US" sz="1600" dirty="0" err="1">
                <a:solidFill>
                  <a:srgbClr val="002060"/>
                </a:solidFill>
                <a:latin typeface="Times New Roman" panose="02020603050405020304" pitchFamily="18" charset="0"/>
                <a:cs typeface="Times New Roman" panose="02020603050405020304" pitchFamily="18" charset="0"/>
              </a:rPr>
              <a:t>V</a:t>
            </a:r>
            <a:r>
              <a:rPr lang="en-US" altLang="en-US" sz="1600" baseline="-25000" dirty="0" err="1">
                <a:solidFill>
                  <a:srgbClr val="002060"/>
                </a:solidFill>
                <a:latin typeface="Times New Roman" panose="02020603050405020304" pitchFamily="18" charset="0"/>
                <a:cs typeface="Times New Roman" panose="02020603050405020304" pitchFamily="18" charset="0"/>
              </a:rPr>
              <a:t>extr</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~37.4kV,  </a:t>
            </a:r>
            <a:r>
              <a:rPr lang="en-US" altLang="en-US" sz="1600" dirty="0" err="1">
                <a:solidFill>
                  <a:srgbClr val="002060"/>
                </a:solidFill>
                <a:latin typeface="Times New Roman" panose="02020603050405020304" pitchFamily="18" charset="0"/>
                <a:cs typeface="Times New Roman" panose="02020603050405020304" pitchFamily="18" charset="0"/>
              </a:rPr>
              <a:t>T</a:t>
            </a:r>
            <a:r>
              <a:rPr lang="en-US" altLang="en-US" sz="1600" baseline="-25000" dirty="0" err="1">
                <a:solidFill>
                  <a:srgbClr val="002060"/>
                </a:solidFill>
                <a:latin typeface="Times New Roman" panose="02020603050405020304" pitchFamily="18" charset="0"/>
                <a:cs typeface="Times New Roman" panose="02020603050405020304" pitchFamily="18" charset="0"/>
              </a:rPr>
              <a:t>extr</a:t>
            </a:r>
            <a:r>
              <a:rPr lang="en-US" altLang="en-US" sz="1600" baseline="-25000" dirty="0">
                <a:solidFill>
                  <a:srgbClr val="002060"/>
                </a:solidFill>
                <a:latin typeface="Times New Roman" panose="02020603050405020304" pitchFamily="18" charset="0"/>
                <a:cs typeface="Times New Roman" panose="02020603050405020304" pitchFamily="18" charset="0"/>
              </a:rPr>
              <a:t> </a:t>
            </a:r>
            <a:r>
              <a:rPr lang="en-US" altLang="en-US" sz="1600" dirty="0">
                <a:solidFill>
                  <a:srgbClr val="002060"/>
                </a:solidFill>
                <a:latin typeface="Times New Roman" panose="02020603050405020304" pitchFamily="18" charset="0"/>
                <a:cs typeface="Times New Roman" panose="02020603050405020304" pitchFamily="18" charset="0"/>
              </a:rPr>
              <a:t>~820mks;</a:t>
            </a:r>
            <a:endParaRPr lang="en-US" altLang="en-US" sz="1600" baseline="-25000" dirty="0">
              <a:solidFill>
                <a:srgbClr val="002060"/>
              </a:solidFill>
              <a:latin typeface="Times New Roman" panose="02020603050405020304" pitchFamily="18" charset="0"/>
              <a:cs typeface="Times New Roman" panose="02020603050405020304" pitchFamily="18" charset="0"/>
            </a:endParaRPr>
          </a:p>
          <a:p>
            <a:r>
              <a:rPr lang="en-US" altLang="en-US" sz="1600" dirty="0">
                <a:solidFill>
                  <a:srgbClr val="002060"/>
                </a:solidFill>
                <a:latin typeface="Times New Roman" panose="02020603050405020304" pitchFamily="18" charset="0"/>
                <a:cs typeface="Times New Roman" panose="02020603050405020304" pitchFamily="18" charset="0"/>
              </a:rPr>
              <a:t>Current before LEBT - T</a:t>
            </a:r>
            <a:r>
              <a:rPr lang="en-US" altLang="en-US" sz="1600" baseline="-25000" dirty="0">
                <a:solidFill>
                  <a:srgbClr val="002060"/>
                </a:solidFill>
                <a:latin typeface="Times New Roman" panose="02020603050405020304" pitchFamily="18" charset="0"/>
                <a:cs typeface="Times New Roman" panose="02020603050405020304" pitchFamily="18" charset="0"/>
              </a:rPr>
              <a:t>L1-S2</a:t>
            </a:r>
            <a:r>
              <a:rPr lang="en-US" altLang="en-US" sz="1600" dirty="0">
                <a:solidFill>
                  <a:srgbClr val="002060"/>
                </a:solidFill>
                <a:latin typeface="Times New Roman" panose="02020603050405020304" pitchFamily="18" charset="0"/>
                <a:cs typeface="Times New Roman" panose="02020603050405020304" pitchFamily="18" charset="0"/>
              </a:rPr>
              <a:t>~ 720mks, I</a:t>
            </a:r>
            <a:r>
              <a:rPr lang="en-US" altLang="en-US" sz="1600" baseline="-25000" dirty="0">
                <a:solidFill>
                  <a:srgbClr val="002060"/>
                </a:solidFill>
                <a:latin typeface="Times New Roman" panose="02020603050405020304" pitchFamily="18" charset="0"/>
                <a:cs typeface="Times New Roman" panose="02020603050405020304" pitchFamily="18" charset="0"/>
              </a:rPr>
              <a:t>L1-S2</a:t>
            </a:r>
            <a:r>
              <a:rPr lang="en-US" altLang="en-US" sz="1600" dirty="0">
                <a:solidFill>
                  <a:srgbClr val="002060"/>
                </a:solidFill>
                <a:latin typeface="Times New Roman" panose="02020603050405020304" pitchFamily="18" charset="0"/>
                <a:cs typeface="Times New Roman" panose="02020603050405020304" pitchFamily="18" charset="0"/>
              </a:rPr>
              <a:t>~130 mA;</a:t>
            </a:r>
          </a:p>
          <a:p>
            <a:r>
              <a:rPr lang="en-US" altLang="en-US" sz="1600" dirty="0">
                <a:solidFill>
                  <a:srgbClr val="002060"/>
                </a:solidFill>
                <a:latin typeface="Times New Roman" panose="02020603050405020304" pitchFamily="18" charset="0"/>
                <a:cs typeface="Times New Roman" panose="02020603050405020304" pitchFamily="18" charset="0"/>
              </a:rPr>
              <a:t>Current after RFQ -      T</a:t>
            </a:r>
            <a:r>
              <a:rPr lang="en-US" altLang="en-US" sz="1600" baseline="-25000" dirty="0">
                <a:solidFill>
                  <a:srgbClr val="002060"/>
                </a:solidFill>
                <a:latin typeface="Times New Roman" panose="02020603050405020304" pitchFamily="18" charset="0"/>
                <a:cs typeface="Times New Roman" panose="02020603050405020304" pitchFamily="18" charset="0"/>
              </a:rPr>
              <a:t>L5 </a:t>
            </a:r>
            <a:r>
              <a:rPr lang="en-US" altLang="en-US" sz="1600" dirty="0">
                <a:solidFill>
                  <a:srgbClr val="002060"/>
                </a:solidFill>
                <a:latin typeface="Times New Roman" panose="02020603050405020304" pitchFamily="18" charset="0"/>
                <a:cs typeface="Times New Roman" panose="02020603050405020304" pitchFamily="18" charset="0"/>
              </a:rPr>
              <a:t>~ 580mks,    I</a:t>
            </a:r>
            <a:r>
              <a:rPr lang="en-US" altLang="en-US" sz="1600" baseline="-25000" dirty="0">
                <a:solidFill>
                  <a:srgbClr val="002060"/>
                </a:solidFill>
                <a:latin typeface="Times New Roman" panose="02020603050405020304" pitchFamily="18" charset="0"/>
                <a:cs typeface="Times New Roman" panose="02020603050405020304" pitchFamily="18" charset="0"/>
              </a:rPr>
              <a:t>L5</a:t>
            </a:r>
            <a:r>
              <a:rPr lang="en-US" altLang="en-US" sz="1600" dirty="0">
                <a:solidFill>
                  <a:srgbClr val="002060"/>
                </a:solidFill>
                <a:latin typeface="Times New Roman" panose="02020603050405020304" pitchFamily="18" charset="0"/>
                <a:cs typeface="Times New Roman" panose="02020603050405020304" pitchFamily="18" charset="0"/>
              </a:rPr>
              <a:t>~70 mA;</a:t>
            </a:r>
          </a:p>
          <a:p>
            <a:r>
              <a:rPr lang="en-US" altLang="en-US" sz="1600" dirty="0">
                <a:solidFill>
                  <a:srgbClr val="002060"/>
                </a:solidFill>
                <a:latin typeface="Times New Roman" panose="02020603050405020304" pitchFamily="18" charset="0"/>
                <a:cs typeface="Times New Roman" panose="02020603050405020304" pitchFamily="18" charset="0"/>
              </a:rPr>
              <a:t>BLIP average current - T~ 580mks,        </a:t>
            </a:r>
            <a:r>
              <a:rPr lang="en-US" altLang="en-US" sz="1600" dirty="0" err="1">
                <a:solidFill>
                  <a:srgbClr val="002060"/>
                </a:solidFill>
                <a:latin typeface="Times New Roman" panose="02020603050405020304" pitchFamily="18" charset="0"/>
                <a:cs typeface="Times New Roman" panose="02020603050405020304" pitchFamily="18" charset="0"/>
              </a:rPr>
              <a:t>I</a:t>
            </a:r>
            <a:r>
              <a:rPr lang="en-US" altLang="en-US" sz="1600" baseline="-25000" dirty="0" err="1">
                <a:solidFill>
                  <a:srgbClr val="002060"/>
                </a:solidFill>
                <a:latin typeface="Times New Roman" panose="02020603050405020304" pitchFamily="18" charset="0"/>
                <a:cs typeface="Times New Roman" panose="02020603050405020304" pitchFamily="18" charset="0"/>
              </a:rPr>
              <a:t>aver</a:t>
            </a:r>
            <a:r>
              <a:rPr lang="en-US" altLang="en-US" sz="1600" dirty="0">
                <a:solidFill>
                  <a:srgbClr val="FF0000"/>
                </a:solidFill>
                <a:latin typeface="Times New Roman" panose="02020603050405020304" pitchFamily="18" charset="0"/>
                <a:cs typeface="Times New Roman" panose="02020603050405020304" pitchFamily="18" charset="0"/>
              </a:rPr>
              <a:t>~ 215mkA</a:t>
            </a:r>
          </a:p>
        </p:txBody>
      </p:sp>
      <p:pic>
        <p:nvPicPr>
          <p:cNvPr id="25" name="Picture 24" descr="Graphical user interface, application&#10;&#10;Description automatically generated">
            <a:extLst>
              <a:ext uri="{FF2B5EF4-FFF2-40B4-BE49-F238E27FC236}">
                <a16:creationId xmlns:a16="http://schemas.microsoft.com/office/drawing/2014/main" id="{4CC5D6A9-3D3F-75CD-F7B2-2954A28C4F0D}"/>
              </a:ext>
            </a:extLst>
          </p:cNvPr>
          <p:cNvPicPr>
            <a:picLocks noChangeAspect="1"/>
          </p:cNvPicPr>
          <p:nvPr/>
        </p:nvPicPr>
        <p:blipFill>
          <a:blip r:embed="rId2"/>
          <a:stretch>
            <a:fillRect/>
          </a:stretch>
        </p:blipFill>
        <p:spPr>
          <a:xfrm>
            <a:off x="697159" y="2014605"/>
            <a:ext cx="4468412" cy="4783520"/>
          </a:xfrm>
          <a:prstGeom prst="rect">
            <a:avLst/>
          </a:prstGeom>
        </p:spPr>
      </p:pic>
      <p:grpSp>
        <p:nvGrpSpPr>
          <p:cNvPr id="30" name="Group 29">
            <a:extLst>
              <a:ext uri="{FF2B5EF4-FFF2-40B4-BE49-F238E27FC236}">
                <a16:creationId xmlns:a16="http://schemas.microsoft.com/office/drawing/2014/main" id="{E55DA69C-945D-3366-9547-80DDD25112AF}"/>
              </a:ext>
            </a:extLst>
          </p:cNvPr>
          <p:cNvGrpSpPr/>
          <p:nvPr/>
        </p:nvGrpSpPr>
        <p:grpSpPr>
          <a:xfrm>
            <a:off x="5277698" y="565657"/>
            <a:ext cx="3866302" cy="5555251"/>
            <a:chOff x="5277698" y="565657"/>
            <a:chExt cx="3866302" cy="5555251"/>
          </a:xfrm>
        </p:grpSpPr>
        <p:pic>
          <p:nvPicPr>
            <p:cNvPr id="15" name="Picture 14">
              <a:extLst>
                <a:ext uri="{FF2B5EF4-FFF2-40B4-BE49-F238E27FC236}">
                  <a16:creationId xmlns:a16="http://schemas.microsoft.com/office/drawing/2014/main" id="{B6B83AC8-CB0D-368C-1E40-1FE0A1710B91}"/>
                </a:ext>
              </a:extLst>
            </p:cNvPr>
            <p:cNvPicPr>
              <a:picLocks noChangeAspect="1"/>
            </p:cNvPicPr>
            <p:nvPr/>
          </p:nvPicPr>
          <p:blipFill>
            <a:blip r:embed="rId3"/>
            <a:stretch>
              <a:fillRect/>
            </a:stretch>
          </p:blipFill>
          <p:spPr>
            <a:xfrm>
              <a:off x="5277698" y="565657"/>
              <a:ext cx="3866302" cy="5555251"/>
            </a:xfrm>
            <a:prstGeom prst="rect">
              <a:avLst/>
            </a:prstGeom>
          </p:spPr>
        </p:pic>
        <p:sp>
          <p:nvSpPr>
            <p:cNvPr id="26" name="Rectangle 25">
              <a:extLst>
                <a:ext uri="{FF2B5EF4-FFF2-40B4-BE49-F238E27FC236}">
                  <a16:creationId xmlns:a16="http://schemas.microsoft.com/office/drawing/2014/main" id="{3156D77A-A70F-C4D3-0E32-A504261AD05B}"/>
                </a:ext>
              </a:extLst>
            </p:cNvPr>
            <p:cNvSpPr/>
            <p:nvPr/>
          </p:nvSpPr>
          <p:spPr>
            <a:xfrm>
              <a:off x="7099526" y="2745921"/>
              <a:ext cx="488272" cy="1949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27" name="Rectangle 26">
              <a:extLst>
                <a:ext uri="{FF2B5EF4-FFF2-40B4-BE49-F238E27FC236}">
                  <a16:creationId xmlns:a16="http://schemas.microsoft.com/office/drawing/2014/main" id="{8128172F-E29C-6CC3-BCB5-DC30B397EC4A}"/>
                </a:ext>
              </a:extLst>
            </p:cNvPr>
            <p:cNvSpPr/>
            <p:nvPr/>
          </p:nvSpPr>
          <p:spPr>
            <a:xfrm>
              <a:off x="6400799" y="1095693"/>
              <a:ext cx="479395" cy="3712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28" name="Rectangle 27">
              <a:extLst>
                <a:ext uri="{FF2B5EF4-FFF2-40B4-BE49-F238E27FC236}">
                  <a16:creationId xmlns:a16="http://schemas.microsoft.com/office/drawing/2014/main" id="{333E7D3C-CD84-DDFA-887A-2D9241F86BF6}"/>
                </a:ext>
              </a:extLst>
            </p:cNvPr>
            <p:cNvSpPr/>
            <p:nvPr/>
          </p:nvSpPr>
          <p:spPr>
            <a:xfrm>
              <a:off x="7649941" y="2014605"/>
              <a:ext cx="488272" cy="459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cxnSp>
        <p:nvCxnSpPr>
          <p:cNvPr id="29" name="Straight Connector 28">
            <a:extLst>
              <a:ext uri="{FF2B5EF4-FFF2-40B4-BE49-F238E27FC236}">
                <a16:creationId xmlns:a16="http://schemas.microsoft.com/office/drawing/2014/main" id="{35192F97-5AF3-54AA-2B96-187B899AD4A2}"/>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pic>
        <p:nvPicPr>
          <p:cNvPr id="31" name="Picture 30" descr="Graphical user interface, chart&#10;&#10;Description automatically generated">
            <a:extLst>
              <a:ext uri="{FF2B5EF4-FFF2-40B4-BE49-F238E27FC236}">
                <a16:creationId xmlns:a16="http://schemas.microsoft.com/office/drawing/2014/main" id="{E75ECA1D-4A33-8D23-F831-09D4FD793BFC}"/>
              </a:ext>
            </a:extLst>
          </p:cNvPr>
          <p:cNvPicPr>
            <a:picLocks noChangeAspect="1"/>
          </p:cNvPicPr>
          <p:nvPr/>
        </p:nvPicPr>
        <p:blipFill>
          <a:blip r:embed="rId4"/>
          <a:stretch>
            <a:fillRect/>
          </a:stretch>
        </p:blipFill>
        <p:spPr>
          <a:xfrm>
            <a:off x="5277698" y="3187084"/>
            <a:ext cx="3866302" cy="3611042"/>
          </a:xfrm>
          <a:prstGeom prst="rect">
            <a:avLst/>
          </a:prstGeom>
        </p:spPr>
      </p:pic>
    </p:spTree>
    <p:extLst>
      <p:ext uri="{BB962C8B-B14F-4D97-AF65-F5344CB8AC3E}">
        <p14:creationId xmlns:p14="http://schemas.microsoft.com/office/powerpoint/2010/main" val="3333005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a:t>
            </a:fld>
            <a:endParaRPr lang="en-US" dirty="0"/>
          </a:p>
        </p:txBody>
      </p:sp>
      <p:sp>
        <p:nvSpPr>
          <p:cNvPr id="10" name="Content Placeholder 2">
            <a:extLst>
              <a:ext uri="{FF2B5EF4-FFF2-40B4-BE49-F238E27FC236}">
                <a16:creationId xmlns:a16="http://schemas.microsoft.com/office/drawing/2014/main" id="{40D13F02-00F9-67A2-2421-B47A0D21368D}"/>
              </a:ext>
            </a:extLst>
          </p:cNvPr>
          <p:cNvSpPr>
            <a:spLocks noGrp="1"/>
          </p:cNvSpPr>
          <p:nvPr>
            <p:ph idx="1"/>
          </p:nvPr>
        </p:nvSpPr>
        <p:spPr>
          <a:xfrm>
            <a:off x="780792" y="824285"/>
            <a:ext cx="7772400" cy="4591093"/>
          </a:xfrm>
        </p:spPr>
        <p:txBody>
          <a:bodyPr>
            <a:noAutofit/>
          </a:bodyPr>
          <a:lstStyle/>
          <a:p>
            <a:pPr marL="0" indent="0"/>
            <a:r>
              <a:rPr lang="en-US" sz="1600" dirty="0">
                <a:solidFill>
                  <a:srgbClr val="C00000"/>
                </a:solidFill>
                <a:latin typeface="Times New Roman" panose="02020603050405020304" pitchFamily="18" charset="0"/>
                <a:cs typeface="Times New Roman" panose="02020603050405020304" pitchFamily="18" charset="0"/>
              </a:rPr>
              <a:t>The purpose of the source modification is:</a:t>
            </a:r>
          </a:p>
          <a:p>
            <a:pPr marL="285750" indent="-285750">
              <a:buFont typeface="Arial" panose="020B0604020202020204" pitchFamily="34" charset="0"/>
              <a:buChar char="•"/>
            </a:pPr>
            <a:r>
              <a:rPr lang="en-US" sz="1600" dirty="0">
                <a:solidFill>
                  <a:srgbClr val="C00000"/>
                </a:solidFill>
                <a:latin typeface="Times New Roman" panose="02020603050405020304" pitchFamily="18" charset="0"/>
                <a:cs typeface="Times New Roman" panose="02020603050405020304" pitchFamily="18" charset="0"/>
              </a:rPr>
              <a:t>to increase the average beam current for BLIP from ~150-170 mA to 250 mA and </a:t>
            </a:r>
          </a:p>
          <a:p>
            <a:pPr marL="285750" indent="-285750">
              <a:buFont typeface="Arial" panose="020B0604020202020204" pitchFamily="34" charset="0"/>
              <a:buChar char="•"/>
            </a:pPr>
            <a:r>
              <a:rPr lang="en-US" sz="1600" dirty="0">
                <a:solidFill>
                  <a:srgbClr val="C00000"/>
                </a:solidFill>
                <a:latin typeface="Times New Roman" panose="02020603050405020304" pitchFamily="18" charset="0"/>
                <a:cs typeface="Times New Roman" panose="02020603050405020304" pitchFamily="18" charset="0"/>
              </a:rPr>
              <a:t>reduce the downtime (&lt;5%) of isotope production at BLIP.</a:t>
            </a:r>
          </a:p>
          <a:p>
            <a:pPr marL="0" indent="0">
              <a:buNone/>
            </a:pPr>
            <a:endParaRPr lang="en-US" sz="1600" b="0" dirty="0">
              <a:latin typeface="Times New Roman" panose="02020603050405020304" pitchFamily="18" charset="0"/>
              <a:cs typeface="Times New Roman" panose="02020603050405020304" pitchFamily="18" charset="0"/>
            </a:endParaRPr>
          </a:p>
          <a:p>
            <a:pPr marL="0" indent="0">
              <a:buNone/>
            </a:pPr>
            <a:r>
              <a:rPr lang="en-US" sz="1600" b="0" dirty="0">
                <a:latin typeface="Times New Roman" panose="02020603050405020304" pitchFamily="18" charset="0"/>
                <a:cs typeface="Times New Roman" panose="02020603050405020304" pitchFamily="18" charset="0"/>
              </a:rPr>
              <a:t>The LINAC injector includes:</a:t>
            </a:r>
          </a:p>
          <a:p>
            <a:pPr marL="285750" indent="-285750">
              <a:buFont typeface="Arial" panose="020B0604020202020204" pitchFamily="34" charset="0"/>
              <a:buChar char="•"/>
            </a:pPr>
            <a:r>
              <a:rPr lang="en-US" sz="1600" b="0" dirty="0">
                <a:latin typeface="Times New Roman" panose="02020603050405020304" pitchFamily="18" charset="0"/>
                <a:cs typeface="Times New Roman" panose="02020603050405020304" pitchFamily="18" charset="0"/>
              </a:rPr>
              <a:t> a high-intensity H- ion </a:t>
            </a:r>
            <a:r>
              <a:rPr lang="en-US" sz="1600" dirty="0">
                <a:latin typeface="Times New Roman" panose="02020603050405020304" pitchFamily="18" charset="0"/>
                <a:cs typeface="Times New Roman" panose="02020603050405020304" pitchFamily="18" charset="0"/>
              </a:rPr>
              <a:t>source (magnetron type)</a:t>
            </a:r>
            <a:endParaRPr lang="en-US" sz="1600" b="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b="0" dirty="0">
                <a:latin typeface="Times New Roman" panose="02020603050405020304" pitchFamily="18" charset="0"/>
                <a:cs typeface="Times New Roman" panose="02020603050405020304" pitchFamily="18" charset="0"/>
              </a:rPr>
              <a:t>750 keV RFQ;</a:t>
            </a:r>
          </a:p>
          <a:p>
            <a:pPr marL="285750" indent="-285750">
              <a:buFont typeface="Arial" panose="020B0604020202020204" pitchFamily="34" charset="0"/>
              <a:buChar char="•"/>
            </a:pPr>
            <a:r>
              <a:rPr lang="en-US" sz="1600" b="0" dirty="0">
                <a:latin typeface="Times New Roman" panose="02020603050405020304" pitchFamily="18" charset="0"/>
                <a:cs typeface="Times New Roman" panose="02020603050405020304" pitchFamily="18" charset="0"/>
              </a:rPr>
              <a:t>200 MeV </a:t>
            </a:r>
            <a:r>
              <a:rPr lang="en-US" sz="1600" b="0" dirty="0" err="1">
                <a:latin typeface="Times New Roman" panose="02020603050405020304" pitchFamily="18" charset="0"/>
                <a:cs typeface="Times New Roman" panose="02020603050405020304" pitchFamily="18" charset="0"/>
              </a:rPr>
              <a:t>Linac</a:t>
            </a:r>
            <a:r>
              <a:rPr lang="en-US" sz="1600" b="0" dirty="0">
                <a:latin typeface="Times New Roman" panose="02020603050405020304" pitchFamily="18" charset="0"/>
                <a:cs typeface="Times New Roman" panose="02020603050405020304" pitchFamily="18" charset="0"/>
              </a:rPr>
              <a:t>.</a:t>
            </a:r>
          </a:p>
          <a:p>
            <a:pPr marL="0" indent="0"/>
            <a:endParaRPr lang="en-US" sz="1600" dirty="0">
              <a:solidFill>
                <a:srgbClr val="0070C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1600" b="1" dirty="0">
                <a:solidFill>
                  <a:srgbClr val="0070C0"/>
                </a:solidFill>
                <a:latin typeface="Times New Roman" panose="02020603050405020304" pitchFamily="18" charset="0"/>
                <a:cs typeface="Times New Roman" panose="02020603050405020304" pitchFamily="18" charset="0"/>
              </a:rPr>
              <a:t>In this report, we will talk about the modification of the magnetron source for a higher current and briefly about the upgrade of the OPPIS  polarized proton source and</a:t>
            </a:r>
          </a:p>
          <a:p>
            <a:pPr>
              <a:buFont typeface="Wingdings" panose="05000000000000000000" pitchFamily="2" charset="2"/>
              <a:buChar char="Ø"/>
            </a:pPr>
            <a:r>
              <a:rPr lang="en-US" sz="1600" b="1" dirty="0">
                <a:solidFill>
                  <a:srgbClr val="0070C0"/>
                </a:solidFill>
                <a:latin typeface="Times New Roman" panose="02020603050405020304" pitchFamily="18" charset="0"/>
                <a:cs typeface="Times New Roman" panose="02020603050405020304" pitchFamily="18" charset="0"/>
              </a:rPr>
              <a:t>also upgrades the supporting elements (arc power supplier, pulse valve, extractor) to increase the stability of the magnetron and to improve duty factor and reliability .</a:t>
            </a:r>
          </a:p>
          <a:p>
            <a:pPr marL="0" indent="0">
              <a:buNone/>
            </a:pPr>
            <a:endParaRPr lang="en-US" sz="1600" b="0" dirty="0">
              <a:solidFill>
                <a:srgbClr val="C00000"/>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52262006-891D-9184-2BAF-F1B818A3E0A7}"/>
              </a:ext>
            </a:extLst>
          </p:cNvPr>
          <p:cNvSpPr txBox="1">
            <a:spLocks noChangeArrowheads="1"/>
          </p:cNvSpPr>
          <p:nvPr/>
        </p:nvSpPr>
        <p:spPr>
          <a:xfrm>
            <a:off x="55659" y="0"/>
            <a:ext cx="9088341" cy="365125"/>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endParaRPr lang="en-US" alt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6C3C17-0D53-0A96-FC99-0CDB6E59FF37}"/>
              </a:ext>
            </a:extLst>
          </p:cNvPr>
          <p:cNvSpPr txBox="1"/>
          <p:nvPr/>
        </p:nvSpPr>
        <p:spPr>
          <a:xfrm>
            <a:off x="0" y="8878"/>
            <a:ext cx="9144000" cy="400110"/>
          </a:xfrm>
          <a:prstGeom prst="rect">
            <a:avLst/>
          </a:prstGeom>
          <a:noFill/>
        </p:spPr>
        <p:txBody>
          <a:bodyPr wrap="square">
            <a:spAutoFit/>
          </a:bodyPr>
          <a:lstStyle/>
          <a:p>
            <a:pPr algn="ctr"/>
            <a:r>
              <a:rPr lang="en-US" sz="2000" b="1" dirty="0">
                <a:latin typeface="Times New Roman" panose="02020603050405020304" pitchFamily="18" charset="0"/>
                <a:cs typeface="Times New Roman" panose="02020603050405020304" pitchFamily="18" charset="0"/>
              </a:rPr>
              <a:t>LINAC injector upgrade</a:t>
            </a:r>
          </a:p>
        </p:txBody>
      </p:sp>
      <p:cxnSp>
        <p:nvCxnSpPr>
          <p:cNvPr id="8" name="Straight Connector 7">
            <a:extLst>
              <a:ext uri="{FF2B5EF4-FFF2-40B4-BE49-F238E27FC236}">
                <a16:creationId xmlns:a16="http://schemas.microsoft.com/office/drawing/2014/main" id="{26D410D5-6493-5B8F-7DF2-30565B6C2C2B}"/>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36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90397-7161-D736-06AF-F135576F76C3}"/>
              </a:ext>
            </a:extLst>
          </p:cNvPr>
          <p:cNvSpPr>
            <a:spLocks noGrp="1"/>
          </p:cNvSpPr>
          <p:nvPr>
            <p:ph type="sldNum" sz="quarter" idx="4"/>
          </p:nvPr>
        </p:nvSpPr>
        <p:spPr/>
        <p:txBody>
          <a:bodyPr/>
          <a:lstStyle/>
          <a:p>
            <a:fld id="{933A556B-7C63-244D-9B7C-B0EA8042B330}" type="slidenum">
              <a:rPr lang="en-US" smtClean="0"/>
              <a:pPr/>
              <a:t>20</a:t>
            </a:fld>
            <a:endParaRPr lang="en-US" sz="750" dirty="0"/>
          </a:p>
        </p:txBody>
      </p:sp>
      <p:pic>
        <p:nvPicPr>
          <p:cNvPr id="4" name="Picture 3">
            <a:extLst>
              <a:ext uri="{FF2B5EF4-FFF2-40B4-BE49-F238E27FC236}">
                <a16:creationId xmlns:a16="http://schemas.microsoft.com/office/drawing/2014/main" id="{FD7CCF75-348E-8470-E435-2EA6F80096A4}"/>
              </a:ext>
            </a:extLst>
          </p:cNvPr>
          <p:cNvPicPr>
            <a:picLocks noChangeAspect="1"/>
          </p:cNvPicPr>
          <p:nvPr/>
        </p:nvPicPr>
        <p:blipFill>
          <a:blip r:embed="rId2"/>
          <a:stretch>
            <a:fillRect/>
          </a:stretch>
        </p:blipFill>
        <p:spPr>
          <a:xfrm>
            <a:off x="4847208" y="892714"/>
            <a:ext cx="4275866" cy="5969859"/>
          </a:xfrm>
          <a:prstGeom prst="rect">
            <a:avLst/>
          </a:prstGeom>
        </p:spPr>
      </p:pic>
      <p:pic>
        <p:nvPicPr>
          <p:cNvPr id="6" name="Picture 5">
            <a:extLst>
              <a:ext uri="{FF2B5EF4-FFF2-40B4-BE49-F238E27FC236}">
                <a16:creationId xmlns:a16="http://schemas.microsoft.com/office/drawing/2014/main" id="{366F9E90-FB7C-C691-744C-45A17B3CBB80}"/>
              </a:ext>
            </a:extLst>
          </p:cNvPr>
          <p:cNvPicPr>
            <a:picLocks noChangeAspect="1"/>
          </p:cNvPicPr>
          <p:nvPr/>
        </p:nvPicPr>
        <p:blipFill>
          <a:blip r:embed="rId3"/>
          <a:stretch>
            <a:fillRect/>
          </a:stretch>
        </p:blipFill>
        <p:spPr>
          <a:xfrm>
            <a:off x="284086" y="2911878"/>
            <a:ext cx="4584048" cy="3946124"/>
          </a:xfrm>
          <a:prstGeom prst="rect">
            <a:avLst/>
          </a:prstGeom>
        </p:spPr>
      </p:pic>
      <p:pic>
        <p:nvPicPr>
          <p:cNvPr id="7" name="Picture 6">
            <a:extLst>
              <a:ext uri="{FF2B5EF4-FFF2-40B4-BE49-F238E27FC236}">
                <a16:creationId xmlns:a16="http://schemas.microsoft.com/office/drawing/2014/main" id="{27DFB0D8-426E-D9D9-7FF3-261FC13E43EA}"/>
              </a:ext>
            </a:extLst>
          </p:cNvPr>
          <p:cNvPicPr>
            <a:picLocks noChangeAspect="1"/>
          </p:cNvPicPr>
          <p:nvPr/>
        </p:nvPicPr>
        <p:blipFill>
          <a:blip r:embed="rId4"/>
          <a:stretch>
            <a:fillRect/>
          </a:stretch>
        </p:blipFill>
        <p:spPr>
          <a:xfrm>
            <a:off x="284086" y="892715"/>
            <a:ext cx="4563122" cy="5965286"/>
          </a:xfrm>
          <a:prstGeom prst="rect">
            <a:avLst/>
          </a:prstGeom>
        </p:spPr>
      </p:pic>
      <p:pic>
        <p:nvPicPr>
          <p:cNvPr id="8" name="Picture 7">
            <a:extLst>
              <a:ext uri="{FF2B5EF4-FFF2-40B4-BE49-F238E27FC236}">
                <a16:creationId xmlns:a16="http://schemas.microsoft.com/office/drawing/2014/main" id="{6C832861-DD5A-F8DA-3394-285B28741261}"/>
              </a:ext>
            </a:extLst>
          </p:cNvPr>
          <p:cNvPicPr>
            <a:picLocks noChangeAspect="1"/>
          </p:cNvPicPr>
          <p:nvPr/>
        </p:nvPicPr>
        <p:blipFill>
          <a:blip r:embed="rId5"/>
          <a:stretch>
            <a:fillRect/>
          </a:stretch>
        </p:blipFill>
        <p:spPr>
          <a:xfrm>
            <a:off x="2740664" y="3497802"/>
            <a:ext cx="4275866" cy="3340357"/>
          </a:xfrm>
          <a:prstGeom prst="rect">
            <a:avLst/>
          </a:prstGeom>
        </p:spPr>
      </p:pic>
      <p:sp>
        <p:nvSpPr>
          <p:cNvPr id="9" name="Rectangle 2">
            <a:extLst>
              <a:ext uri="{FF2B5EF4-FFF2-40B4-BE49-F238E27FC236}">
                <a16:creationId xmlns:a16="http://schemas.microsoft.com/office/drawing/2014/main" id="{9BD62FE4-40C4-1BA5-4E18-7A6B78E30E32}"/>
              </a:ext>
            </a:extLst>
          </p:cNvPr>
          <p:cNvSpPr txBox="1">
            <a:spLocks noChangeArrowheads="1"/>
          </p:cNvSpPr>
          <p:nvPr/>
        </p:nvSpPr>
        <p:spPr>
          <a:xfrm>
            <a:off x="0" y="0"/>
            <a:ext cx="9144000" cy="417250"/>
          </a:xfrm>
          <a:prstGeom prst="rect">
            <a:avLst/>
          </a:prstGeom>
        </p:spPr>
        <p:txBody>
          <a:bodyPr>
            <a:normAutofit/>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000" dirty="0">
                <a:latin typeface="Times New Roman" panose="02020603050405020304" pitchFamily="18" charset="0"/>
                <a:cs typeface="Times New Roman" panose="02020603050405020304" pitchFamily="18" charset="0"/>
              </a:rPr>
              <a:t>Simultaneous operation of two current sources</a:t>
            </a:r>
          </a:p>
        </p:txBody>
      </p:sp>
      <p:sp>
        <p:nvSpPr>
          <p:cNvPr id="10" name="Rectangle 3">
            <a:extLst>
              <a:ext uri="{FF2B5EF4-FFF2-40B4-BE49-F238E27FC236}">
                <a16:creationId xmlns:a16="http://schemas.microsoft.com/office/drawing/2014/main" id="{75976E1C-2991-1456-5419-98F8C8D97895}"/>
              </a:ext>
            </a:extLst>
          </p:cNvPr>
          <p:cNvSpPr txBox="1">
            <a:spLocks noChangeArrowheads="1"/>
          </p:cNvSpPr>
          <p:nvPr/>
        </p:nvSpPr>
        <p:spPr>
          <a:xfrm>
            <a:off x="302770" y="417250"/>
            <a:ext cx="8841230" cy="56817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80000"/>
              </a:lnSpc>
              <a:buNone/>
            </a:pPr>
            <a:r>
              <a:rPr lang="en-US" altLang="en-US" sz="1600" dirty="0">
                <a:solidFill>
                  <a:srgbClr val="000066"/>
                </a:solidFill>
                <a:latin typeface="Times New Roman" panose="02020603050405020304" pitchFamily="18" charset="0"/>
                <a:cs typeface="Times New Roman" panose="02020603050405020304" pitchFamily="18" charset="0"/>
              </a:rPr>
              <a:t>We can run, control and monitor both sources at the same time but provide a beam to the RFG from only one of them. Changing time ~10 minutes.</a:t>
            </a:r>
            <a:endParaRPr lang="en-GB" altLang="en-US" sz="1600" dirty="0">
              <a:solidFill>
                <a:srgbClr val="000066"/>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D846EF25-666F-95A4-0FF4-0123237A556E}"/>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069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6BF069-6594-E21D-A7A8-615D4903881F}"/>
              </a:ext>
            </a:extLst>
          </p:cNvPr>
          <p:cNvSpPr>
            <a:spLocks noGrp="1"/>
          </p:cNvSpPr>
          <p:nvPr>
            <p:ph type="sldNum" sz="quarter" idx="4"/>
          </p:nvPr>
        </p:nvSpPr>
        <p:spPr/>
        <p:txBody>
          <a:bodyPr/>
          <a:lstStyle/>
          <a:p>
            <a:fld id="{933A556B-7C63-244D-9B7C-B0EA8042B330}" type="slidenum">
              <a:rPr lang="en-US" smtClean="0"/>
              <a:pPr/>
              <a:t>21</a:t>
            </a:fld>
            <a:endParaRPr lang="en-US" sz="750" dirty="0"/>
          </a:p>
        </p:txBody>
      </p:sp>
      <p:sp>
        <p:nvSpPr>
          <p:cNvPr id="3" name="Rectangle 5">
            <a:extLst>
              <a:ext uri="{FF2B5EF4-FFF2-40B4-BE49-F238E27FC236}">
                <a16:creationId xmlns:a16="http://schemas.microsoft.com/office/drawing/2014/main" id="{40482C0D-8DEC-79A0-1F6C-73E0500AF8A0}"/>
              </a:ext>
            </a:extLst>
          </p:cNvPr>
          <p:cNvSpPr txBox="1">
            <a:spLocks noChangeArrowheads="1"/>
          </p:cNvSpPr>
          <p:nvPr/>
        </p:nvSpPr>
        <p:spPr>
          <a:xfrm>
            <a:off x="0" y="10343"/>
            <a:ext cx="9144000" cy="487362"/>
          </a:xfrm>
          <a:prstGeom prst="rect">
            <a:avLst/>
          </a:prstGeom>
          <a:noFill/>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400" kern="0" dirty="0">
                <a:solidFill>
                  <a:srgbClr val="800000"/>
                </a:solidFill>
                <a:latin typeface="Times New Roman" panose="02020603050405020304" pitchFamily="18" charset="0"/>
                <a:cs typeface="Times New Roman" panose="02020603050405020304" pitchFamily="18" charset="0"/>
              </a:rPr>
              <a:t>SUMMARY                            </a:t>
            </a:r>
            <a:endParaRPr lang="en-US" altLang="en-US" sz="2000" i="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6F9145E-30F2-8D62-8809-690CADDB5B2F}"/>
              </a:ext>
            </a:extLst>
          </p:cNvPr>
          <p:cNvSpPr txBox="1">
            <a:spLocks noChangeArrowheads="1"/>
          </p:cNvSpPr>
          <p:nvPr/>
        </p:nvSpPr>
        <p:spPr>
          <a:xfrm>
            <a:off x="235974" y="515403"/>
            <a:ext cx="8908026" cy="570002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80000"/>
              </a:lnSpc>
              <a:defRPr/>
            </a:pPr>
            <a:r>
              <a:rPr lang="en-GB" altLang="en-US" sz="2000" dirty="0">
                <a:solidFill>
                  <a:srgbClr val="000066"/>
                </a:solidFill>
                <a:latin typeface="Times New Roman" panose="02020603050405020304" pitchFamily="18" charset="0"/>
                <a:cs typeface="Times New Roman" panose="02020603050405020304" pitchFamily="18" charset="0"/>
              </a:rPr>
              <a:t>   The BNL magnetron-type H- ion source and the injector had been upgraded to higher duty-factor as a part of </a:t>
            </a:r>
            <a:r>
              <a:rPr lang="en-GB" altLang="en-US" sz="2000" dirty="0" err="1">
                <a:solidFill>
                  <a:srgbClr val="000066"/>
                </a:solidFill>
                <a:latin typeface="Times New Roman" panose="02020603050405020304" pitchFamily="18" charset="0"/>
                <a:cs typeface="Times New Roman" panose="02020603050405020304" pitchFamily="18" charset="0"/>
              </a:rPr>
              <a:t>Linac</a:t>
            </a:r>
            <a:r>
              <a:rPr lang="en-GB" altLang="en-US" sz="2000" dirty="0">
                <a:solidFill>
                  <a:srgbClr val="000066"/>
                </a:solidFill>
                <a:latin typeface="Times New Roman" panose="02020603050405020304" pitchFamily="18" charset="0"/>
                <a:cs typeface="Times New Roman" panose="02020603050405020304" pitchFamily="18" charset="0"/>
              </a:rPr>
              <a:t> intensity increase project. </a:t>
            </a:r>
          </a:p>
          <a:p>
            <a:pPr algn="just">
              <a:lnSpc>
                <a:spcPct val="80000"/>
              </a:lnSpc>
              <a:defRPr/>
            </a:pPr>
            <a:r>
              <a:rPr lang="en-GB" altLang="en-US" sz="2000" dirty="0">
                <a:solidFill>
                  <a:srgbClr val="000066"/>
                </a:solidFill>
                <a:latin typeface="Times New Roman" panose="02020603050405020304" pitchFamily="18" charset="0"/>
                <a:cs typeface="Times New Roman" panose="02020603050405020304" pitchFamily="18" charset="0"/>
              </a:rPr>
              <a:t>The Low Energy Beam Transport (LEBT) was upgraded to combine three beams.</a:t>
            </a:r>
          </a:p>
          <a:p>
            <a:pPr algn="just">
              <a:lnSpc>
                <a:spcPct val="80000"/>
              </a:lnSpc>
              <a:defRPr/>
            </a:pPr>
            <a:r>
              <a:rPr lang="en-GB" altLang="en-US" sz="2000" dirty="0">
                <a:solidFill>
                  <a:srgbClr val="000066"/>
                </a:solidFill>
                <a:latin typeface="Times New Roman" panose="02020603050405020304" pitchFamily="18" charset="0"/>
                <a:cs typeface="Times New Roman" panose="02020603050405020304" pitchFamily="18" charset="0"/>
              </a:rPr>
              <a:t> </a:t>
            </a:r>
            <a:r>
              <a:rPr lang="en-US" altLang="en-US" sz="2000" dirty="0">
                <a:solidFill>
                  <a:srgbClr val="000066"/>
                </a:solidFill>
                <a:latin typeface="Times New Roman" panose="02020603050405020304" pitchFamily="18" charset="0"/>
                <a:cs typeface="Times New Roman" panose="02020603050405020304" pitchFamily="18" charset="0"/>
              </a:rPr>
              <a:t>The S2 ion source is designed with taking in account to minimize the length of LEBT. The S1 ion source has also been rebuilt to reduce the distance to the RFQ. </a:t>
            </a:r>
            <a:r>
              <a:rPr lang="en-GB" altLang="en-US" sz="2000" dirty="0">
                <a:solidFill>
                  <a:srgbClr val="000066"/>
                </a:solidFill>
                <a:latin typeface="Times New Roman" panose="02020603050405020304" pitchFamily="18" charset="0"/>
                <a:cs typeface="Times New Roman" panose="02020603050405020304" pitchFamily="18" charset="0"/>
              </a:rPr>
              <a:t>The high beam transport efficiency about 65% (from the source to 750 keV after the RFQ) was demonstrated for the LEBT with 45° - bend. Beam current of a 75-80 mA (maximum 90 mA) was obtained after RFQ for injection to </a:t>
            </a:r>
            <a:r>
              <a:rPr lang="en-GB" altLang="en-US" sz="2000" dirty="0" err="1">
                <a:solidFill>
                  <a:srgbClr val="000066"/>
                </a:solidFill>
                <a:latin typeface="Times New Roman" panose="02020603050405020304" pitchFamily="18" charset="0"/>
                <a:cs typeface="Times New Roman" panose="02020603050405020304" pitchFamily="18" charset="0"/>
              </a:rPr>
              <a:t>Linac</a:t>
            </a:r>
            <a:r>
              <a:rPr lang="en-GB" altLang="en-US" sz="2000" dirty="0">
                <a:solidFill>
                  <a:srgbClr val="000066"/>
                </a:solidFill>
                <a:latin typeface="Times New Roman" panose="02020603050405020304" pitchFamily="18" charset="0"/>
                <a:cs typeface="Times New Roman" panose="02020603050405020304" pitchFamily="18" charset="0"/>
              </a:rPr>
              <a:t> (85-90% was accelerated and delivered to the BLIP target).</a:t>
            </a:r>
          </a:p>
          <a:p>
            <a:pPr algn="just">
              <a:lnSpc>
                <a:spcPct val="80000"/>
              </a:lnSpc>
              <a:defRPr/>
            </a:pPr>
            <a:r>
              <a:rPr lang="en-GB" altLang="en-US" sz="2000" dirty="0">
                <a:solidFill>
                  <a:srgbClr val="000066"/>
                </a:solidFill>
                <a:latin typeface="Times New Roman" panose="02020603050405020304" pitchFamily="18" charset="0"/>
                <a:cs typeface="Times New Roman" panose="02020603050405020304" pitchFamily="18" charset="0"/>
              </a:rPr>
              <a:t> </a:t>
            </a:r>
            <a:r>
              <a:rPr lang="en-US" altLang="en-US" sz="2000" dirty="0">
                <a:solidFill>
                  <a:srgbClr val="FF0000"/>
                </a:solidFill>
                <a:latin typeface="Times New Roman" panose="02020603050405020304" pitchFamily="18" charset="0"/>
                <a:cs typeface="Times New Roman" panose="02020603050405020304" pitchFamily="18" charset="0"/>
              </a:rPr>
              <a:t>The new design of the magnetron and LEBT makes it possible to provide the required H- ion current by increasing the length and the volume of the arc current pulse.</a:t>
            </a:r>
          </a:p>
          <a:p>
            <a:pPr algn="just">
              <a:lnSpc>
                <a:spcPct val="80000"/>
              </a:lnSpc>
              <a:defRPr/>
            </a:pPr>
            <a:r>
              <a:rPr lang="en-GB" altLang="en-US" sz="2000" dirty="0">
                <a:solidFill>
                  <a:srgbClr val="002060"/>
                </a:solidFill>
                <a:latin typeface="Times New Roman" panose="02020603050405020304" pitchFamily="18" charset="0"/>
                <a:cs typeface="Times New Roman" panose="02020603050405020304" pitchFamily="18" charset="0"/>
              </a:rPr>
              <a:t>    All source systems were redesigned and rebuilt, which improved source reliability. The BNL magnetron source routinely delivers ≥120 mA H- ion current with 650 us pulse duration and 7 Hz repetition rate.</a:t>
            </a:r>
          </a:p>
          <a:p>
            <a:pPr algn="just">
              <a:lnSpc>
                <a:spcPct val="80000"/>
              </a:lnSpc>
              <a:defRPr/>
            </a:pPr>
            <a:r>
              <a:rPr lang="en-GB" altLang="en-US" sz="2000" dirty="0">
                <a:solidFill>
                  <a:srgbClr val="002060"/>
                </a:solidFill>
                <a:latin typeface="Times New Roman" panose="02020603050405020304" pitchFamily="18" charset="0"/>
                <a:cs typeface="Times New Roman" panose="02020603050405020304" pitchFamily="18" charset="0"/>
              </a:rPr>
              <a:t>The time between maintenance exceeds 3 months (5 g Cs load last more 6 months).  </a:t>
            </a:r>
          </a:p>
          <a:p>
            <a:pPr algn="just">
              <a:lnSpc>
                <a:spcPct val="80000"/>
              </a:lnSpc>
              <a:defRPr/>
            </a:pPr>
            <a:r>
              <a:rPr lang="en-GB" altLang="en-US" sz="2000" dirty="0">
                <a:solidFill>
                  <a:srgbClr val="800000"/>
                </a:solidFill>
                <a:latin typeface="Times New Roman" panose="02020603050405020304" pitchFamily="18" charset="0"/>
                <a:cs typeface="Times New Roman" panose="02020603050405020304" pitchFamily="18" charset="0"/>
              </a:rPr>
              <a:t>   The experience of the two magnetron sources layout operation (one source in operation the second source in standby) might be useful for facilities with the high downtime cost (like high-energy collider LHC or multi-user facilities like SNS). </a:t>
            </a:r>
          </a:p>
          <a:p>
            <a:pPr algn="just">
              <a:lnSpc>
                <a:spcPct val="80000"/>
              </a:lnSpc>
              <a:defRPr/>
            </a:pPr>
            <a:r>
              <a:rPr lang="en-GB" altLang="en-US" sz="2000" dirty="0">
                <a:solidFill>
                  <a:srgbClr val="800000"/>
                </a:solidFill>
                <a:latin typeface="Times New Roman" panose="02020603050405020304" pitchFamily="18" charset="0"/>
                <a:cs typeface="Times New Roman" panose="02020603050405020304" pitchFamily="18" charset="0"/>
              </a:rPr>
              <a:t>The circular magnetron arc chamber is in preparation for testing.</a:t>
            </a:r>
          </a:p>
          <a:p>
            <a:pPr algn="just">
              <a:lnSpc>
                <a:spcPct val="80000"/>
              </a:lnSpc>
              <a:defRPr/>
            </a:pPr>
            <a:endParaRPr lang="en-US" altLang="en-US" sz="2000" dirty="0">
              <a:solidFill>
                <a:srgbClr val="800000"/>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CE420922-4FEF-42D0-8088-3164C4305640}"/>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13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508939-335A-22E4-6615-3DC2BE9A73D4}"/>
              </a:ext>
            </a:extLst>
          </p:cNvPr>
          <p:cNvSpPr>
            <a:spLocks noGrp="1"/>
          </p:cNvSpPr>
          <p:nvPr>
            <p:ph type="sldNum" sz="quarter" idx="4"/>
          </p:nvPr>
        </p:nvSpPr>
        <p:spPr/>
        <p:txBody>
          <a:bodyPr/>
          <a:lstStyle/>
          <a:p>
            <a:fld id="{933A556B-7C63-244D-9B7C-B0EA8042B330}" type="slidenum">
              <a:rPr lang="en-US" smtClean="0"/>
              <a:pPr/>
              <a:t>3</a:t>
            </a:fld>
            <a:endParaRPr lang="en-US" sz="750" dirty="0"/>
          </a:p>
        </p:txBody>
      </p:sp>
      <p:sp>
        <p:nvSpPr>
          <p:cNvPr id="3" name="Rectangle 2">
            <a:extLst>
              <a:ext uri="{FF2B5EF4-FFF2-40B4-BE49-F238E27FC236}">
                <a16:creationId xmlns:a16="http://schemas.microsoft.com/office/drawing/2014/main" id="{470D2D35-8F49-EE1A-2061-9C6BF6994AE6}"/>
              </a:ext>
            </a:extLst>
          </p:cNvPr>
          <p:cNvSpPr txBox="1">
            <a:spLocks noChangeArrowheads="1"/>
          </p:cNvSpPr>
          <p:nvPr/>
        </p:nvSpPr>
        <p:spPr>
          <a:xfrm>
            <a:off x="55659" y="0"/>
            <a:ext cx="9088341" cy="365125"/>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000" dirty="0">
                <a:latin typeface="Times New Roman" panose="02020603050405020304" pitchFamily="18" charset="0"/>
                <a:cs typeface="Times New Roman" panose="02020603050405020304" pitchFamily="18" charset="0"/>
              </a:rPr>
              <a:t>BNL H- ion sources</a:t>
            </a:r>
          </a:p>
        </p:txBody>
      </p:sp>
      <p:sp>
        <p:nvSpPr>
          <p:cNvPr id="4" name="Rectangle 3">
            <a:extLst>
              <a:ext uri="{FF2B5EF4-FFF2-40B4-BE49-F238E27FC236}">
                <a16:creationId xmlns:a16="http://schemas.microsoft.com/office/drawing/2014/main" id="{D8C65270-ADDE-B6E9-5FD5-0C4D1C7835AF}"/>
              </a:ext>
            </a:extLst>
          </p:cNvPr>
          <p:cNvSpPr txBox="1">
            <a:spLocks noChangeArrowheads="1"/>
          </p:cNvSpPr>
          <p:nvPr/>
        </p:nvSpPr>
        <p:spPr>
          <a:xfrm>
            <a:off x="319596" y="532659"/>
            <a:ext cx="8531441" cy="560954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altLang="en-US" sz="1800" dirty="0">
                <a:solidFill>
                  <a:srgbClr val="000066"/>
                </a:solidFill>
                <a:latin typeface="Times New Roman" panose="02020603050405020304" pitchFamily="18" charset="0"/>
              </a:rPr>
              <a:t>T</a:t>
            </a:r>
            <a:r>
              <a:rPr lang="en-GB" altLang="en-US" sz="1800" dirty="0">
                <a:solidFill>
                  <a:srgbClr val="000066"/>
                </a:solidFill>
                <a:latin typeface="Times New Roman" panose="02020603050405020304" pitchFamily="18" charset="0"/>
              </a:rPr>
              <a:t>here are two types of H- ion sources in use at BNL: </a:t>
            </a:r>
          </a:p>
          <a:p>
            <a:pPr>
              <a:lnSpc>
                <a:spcPct val="80000"/>
              </a:lnSpc>
            </a:pPr>
            <a:r>
              <a:rPr lang="pt-BR" sz="1800" dirty="0">
                <a:solidFill>
                  <a:srgbClr val="002060"/>
                </a:solidFill>
                <a:latin typeface="Times New Roman" panose="02020603050405020304" pitchFamily="18" charset="0"/>
                <a:cs typeface="Times New Roman" panose="02020603050405020304" pitchFamily="18" charset="0"/>
              </a:rPr>
              <a:t>One polarized H- </a:t>
            </a:r>
            <a:r>
              <a:rPr lang="pt-BR" sz="1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based on</a:t>
            </a:r>
            <a:r>
              <a:rPr lang="pt-BR" sz="1800" dirty="0">
                <a:solidFill>
                  <a:srgbClr val="002060"/>
                </a:solidFill>
                <a:latin typeface="Times New Roman" panose="02020603050405020304" pitchFamily="18" charset="0"/>
                <a:cs typeface="Times New Roman" panose="02020603050405020304" pitchFamily="18" charset="0"/>
              </a:rPr>
              <a:t> charge-exchange </a:t>
            </a:r>
            <a:r>
              <a:rPr lang="en-US" sz="1800" dirty="0">
                <a:solidFill>
                  <a:srgbClr val="002060"/>
                </a:solidFill>
                <a:latin typeface="Times New Roman" panose="02020603050405020304" pitchFamily="18" charset="0"/>
                <a:cs typeface="Times New Roman" panose="02020603050405020304" pitchFamily="18" charset="0"/>
              </a:rPr>
              <a:t>Optically Pumped Polarized Ion Source (</a:t>
            </a:r>
            <a:r>
              <a:rPr lang="pt-BR" sz="1800" dirty="0">
                <a:solidFill>
                  <a:srgbClr val="002060"/>
                </a:solidFill>
                <a:latin typeface="Times New Roman" panose="02020603050405020304" pitchFamily="18" charset="0"/>
                <a:cs typeface="Times New Roman" panose="02020603050405020304" pitchFamily="18" charset="0"/>
              </a:rPr>
              <a:t>OPPIS) with atomic hydrogen injector (plasmatron) for RHIC. </a:t>
            </a:r>
          </a:p>
          <a:p>
            <a:pPr>
              <a:lnSpc>
                <a:spcPct val="100000"/>
              </a:lnSpc>
            </a:pPr>
            <a:r>
              <a:rPr lang="en-GB" altLang="en-US" sz="1800" dirty="0">
                <a:solidFill>
                  <a:srgbClr val="002060"/>
                </a:solidFill>
                <a:latin typeface="Times New Roman" panose="02020603050405020304" pitchFamily="18" charset="0"/>
                <a:cs typeface="Times New Roman" panose="02020603050405020304" pitchFamily="18" charset="0"/>
              </a:rPr>
              <a:t>And two high-intensity unpolarized H- Surface Plasma ion Sources (SPS) </a:t>
            </a:r>
            <a:r>
              <a:rPr lang="en-GB" altLang="en-US" sz="18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GB" altLang="en-US" sz="1800" dirty="0">
                <a:solidFill>
                  <a:srgbClr val="002060"/>
                </a:solidFill>
                <a:latin typeface="Times New Roman" panose="02020603050405020304" pitchFamily="18" charset="0"/>
                <a:cs typeface="Times New Roman" panose="02020603050405020304" pitchFamily="18" charset="0"/>
              </a:rPr>
              <a:t> are based on highly efficient H- ion production in collision of hydrogen plasma with Caesium coated molybdenum surface (</a:t>
            </a:r>
            <a:r>
              <a:rPr lang="en-US" sz="1800" dirty="0">
                <a:solidFill>
                  <a:srgbClr val="002060"/>
                </a:solidFill>
                <a:latin typeface="Times New Roman" panose="02020603050405020304" pitchFamily="18" charset="0"/>
                <a:cs typeface="Times New Roman" panose="02020603050405020304" pitchFamily="18" charset="0"/>
              </a:rPr>
              <a:t>1972, V. </a:t>
            </a:r>
            <a:r>
              <a:rPr lang="en-US" sz="1800" dirty="0" err="1">
                <a:solidFill>
                  <a:srgbClr val="002060"/>
                </a:solidFill>
                <a:latin typeface="Times New Roman" panose="02020603050405020304" pitchFamily="18" charset="0"/>
                <a:cs typeface="Times New Roman" panose="02020603050405020304" pitchFamily="18" charset="0"/>
              </a:rPr>
              <a:t>Dudnikov</a:t>
            </a:r>
            <a:r>
              <a:rPr lang="en-US" sz="1800" dirty="0">
                <a:solidFill>
                  <a:srgbClr val="002060"/>
                </a:solidFill>
                <a:latin typeface="Times New Roman" panose="02020603050405020304" pitchFamily="18" charset="0"/>
                <a:cs typeface="Times New Roman" panose="02020603050405020304" pitchFamily="18" charset="0"/>
              </a:rPr>
              <a:t>). A magnetron surface plasma H- source has been used at BNL since 1982 for isotopes production by BLIP. Similar source is in operation at Fermilab and was used for the long time at HERA injector.</a:t>
            </a:r>
          </a:p>
        </p:txBody>
      </p:sp>
      <p:graphicFrame>
        <p:nvGraphicFramePr>
          <p:cNvPr id="8" name="Table 7">
            <a:extLst>
              <a:ext uri="{FF2B5EF4-FFF2-40B4-BE49-F238E27FC236}">
                <a16:creationId xmlns:a16="http://schemas.microsoft.com/office/drawing/2014/main" id="{98BA7F7B-AC96-7DCD-69DD-13F6C801FA57}"/>
              </a:ext>
            </a:extLst>
          </p:cNvPr>
          <p:cNvGraphicFramePr>
            <a:graphicFrameLocks noGrp="1"/>
          </p:cNvGraphicFramePr>
          <p:nvPr>
            <p:extLst>
              <p:ext uri="{D42A27DB-BD31-4B8C-83A1-F6EECF244321}">
                <p14:modId xmlns:p14="http://schemas.microsoft.com/office/powerpoint/2010/main" val="2215948852"/>
              </p:ext>
            </p:extLst>
          </p:nvPr>
        </p:nvGraphicFramePr>
        <p:xfrm>
          <a:off x="517400" y="3814069"/>
          <a:ext cx="7962384" cy="2223841"/>
        </p:xfrm>
        <a:graphic>
          <a:graphicData uri="http://schemas.openxmlformats.org/drawingml/2006/table">
            <a:tbl>
              <a:tblPr>
                <a:tableStyleId>{5C22544A-7EE6-4342-B048-85BDC9FD1C3A}</a:tableStyleId>
              </a:tblPr>
              <a:tblGrid>
                <a:gridCol w="2124710">
                  <a:extLst>
                    <a:ext uri="{9D8B030D-6E8A-4147-A177-3AD203B41FA5}">
                      <a16:colId xmlns:a16="http://schemas.microsoft.com/office/drawing/2014/main" val="3115171786"/>
                    </a:ext>
                  </a:extLst>
                </a:gridCol>
                <a:gridCol w="853311">
                  <a:extLst>
                    <a:ext uri="{9D8B030D-6E8A-4147-A177-3AD203B41FA5}">
                      <a16:colId xmlns:a16="http://schemas.microsoft.com/office/drawing/2014/main" val="3484910677"/>
                    </a:ext>
                  </a:extLst>
                </a:gridCol>
                <a:gridCol w="1023366">
                  <a:extLst>
                    <a:ext uri="{9D8B030D-6E8A-4147-A177-3AD203B41FA5}">
                      <a16:colId xmlns:a16="http://schemas.microsoft.com/office/drawing/2014/main" val="2809713125"/>
                    </a:ext>
                  </a:extLst>
                </a:gridCol>
                <a:gridCol w="2370893">
                  <a:extLst>
                    <a:ext uri="{9D8B030D-6E8A-4147-A177-3AD203B41FA5}">
                      <a16:colId xmlns:a16="http://schemas.microsoft.com/office/drawing/2014/main" val="2850328210"/>
                    </a:ext>
                  </a:extLst>
                </a:gridCol>
                <a:gridCol w="1590104">
                  <a:extLst>
                    <a:ext uri="{9D8B030D-6E8A-4147-A177-3AD203B41FA5}">
                      <a16:colId xmlns:a16="http://schemas.microsoft.com/office/drawing/2014/main" val="335293175"/>
                    </a:ext>
                  </a:extLst>
                </a:gridCol>
              </a:tblGrid>
              <a:tr h="301794">
                <a:tc rowSpan="2">
                  <a:txBody>
                    <a:bodyPr/>
                    <a:lstStyle/>
                    <a:p>
                      <a:pPr algn="ctr" fontAlgn="ctr"/>
                      <a:r>
                        <a:rPr lang="en-US" sz="1100" b="1" u="none" strike="noStrike" dirty="0">
                          <a:effectLst/>
                          <a:latin typeface="Times New Roman" panose="02020603050405020304" pitchFamily="18" charset="0"/>
                          <a:cs typeface="Times New Roman" panose="02020603050405020304" pitchFamily="18" charset="0"/>
                        </a:rPr>
                        <a:t> </a:t>
                      </a:r>
                      <a:endParaRPr lang="en-US" sz="11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gridSpan="2">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1996 upgrade</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hMerge="1">
                  <a:txBody>
                    <a:bodyPr/>
                    <a:lstStyle/>
                    <a:p>
                      <a:endParaRPr lang="en-US"/>
                    </a:p>
                  </a:txBody>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Achieved </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rowSpan="2">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New upgrade</a:t>
                      </a:r>
                    </a:p>
                    <a:p>
                      <a:pPr algn="ctr" fontAlgn="ctr"/>
                      <a:r>
                        <a:rPr lang="en-US" sz="1600" b="1" u="none" strike="noStrike" dirty="0">
                          <a:effectLst/>
                          <a:latin typeface="Times New Roman" panose="02020603050405020304" pitchFamily="18" charset="0"/>
                          <a:cs typeface="Times New Roman" panose="02020603050405020304" pitchFamily="18" charset="0"/>
                        </a:rPr>
                        <a:t> goals</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extLst>
                  <a:ext uri="{0D108BD9-81ED-4DB2-BD59-A6C34878D82A}">
                    <a16:rowId xmlns:a16="http://schemas.microsoft.com/office/drawing/2014/main" val="341853691"/>
                  </a:ext>
                </a:extLst>
              </a:tr>
              <a:tr h="301794">
                <a:tc vMerge="1">
                  <a:txBody>
                    <a:bodyPr/>
                    <a:lstStyle/>
                    <a:p>
                      <a:endParaRPr lang="en-US"/>
                    </a:p>
                  </a:txBody>
                  <a:tcP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before</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after</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2018-2022</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vMerge="1">
                  <a:txBody>
                    <a:bodyPr/>
                    <a:lstStyle/>
                    <a:p>
                      <a:pPr algn="ctr" fontAlgn="ctr"/>
                      <a:r>
                        <a:rPr lang="en-US" sz="1600" b="1" u="none" strike="noStrike" dirty="0">
                          <a:effectLst/>
                          <a:latin typeface="Times New Roman" panose="02020603050405020304" pitchFamily="18" charset="0"/>
                          <a:cs typeface="Times New Roman" panose="02020603050405020304" pitchFamily="18" charset="0"/>
                        </a:rPr>
                        <a:t> goals</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extLst>
                  <a:ext uri="{0D108BD9-81ED-4DB2-BD59-A6C34878D82A}">
                    <a16:rowId xmlns:a16="http://schemas.microsoft.com/office/drawing/2014/main" val="1968575185"/>
                  </a:ext>
                </a:extLst>
              </a:tr>
              <a:tr h="235776">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H- beam current, mA</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25</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50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60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60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extLst>
                  <a:ext uri="{0D108BD9-81ED-4DB2-BD59-A6C34878D82A}">
                    <a16:rowId xmlns:a16="http://schemas.microsoft.com/office/drawing/2014/main" val="2699902275"/>
                  </a:ext>
                </a:extLst>
              </a:tr>
              <a:tr h="235776">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Repetition rate, Hz</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5</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7</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7</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7</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extLst>
                  <a:ext uri="{0D108BD9-81ED-4DB2-BD59-A6C34878D82A}">
                    <a16:rowId xmlns:a16="http://schemas.microsoft.com/office/drawing/2014/main" val="4294603192"/>
                  </a:ext>
                </a:extLst>
              </a:tr>
              <a:tr h="235776">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Average current, </a:t>
                      </a:r>
                      <a:r>
                        <a:rPr lang="en-US" sz="1400" b="1" u="none" strike="noStrike" dirty="0" err="1">
                          <a:effectLst/>
                          <a:latin typeface="Times New Roman" panose="02020603050405020304" pitchFamily="18" charset="0"/>
                          <a:cs typeface="Times New Roman" panose="02020603050405020304" pitchFamily="18" charset="0"/>
                        </a:rPr>
                        <a:t>uA</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62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146</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215 at 19A arc curr.</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250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extLst>
                  <a:ext uri="{0D108BD9-81ED-4DB2-BD59-A6C34878D82A}">
                    <a16:rowId xmlns:a16="http://schemas.microsoft.com/office/drawing/2014/main" val="2087448540"/>
                  </a:ext>
                </a:extLst>
              </a:tr>
              <a:tr h="431942">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Beam width, us</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500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530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580 (magnetron-1000)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800 (1100)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extLst>
                  <a:ext uri="{0D108BD9-81ED-4DB2-BD59-A6C34878D82A}">
                    <a16:rowId xmlns:a16="http://schemas.microsoft.com/office/drawing/2014/main" val="2854949031"/>
                  </a:ext>
                </a:extLst>
              </a:tr>
              <a:tr h="235776">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Arc current, A</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 </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10 to 15 </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10 to 20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10 to 20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extLst>
                  <a:ext uri="{0D108BD9-81ED-4DB2-BD59-A6C34878D82A}">
                    <a16:rowId xmlns:a16="http://schemas.microsoft.com/office/drawing/2014/main" val="515774439"/>
                  </a:ext>
                </a:extLst>
              </a:tr>
              <a:tr h="245207">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Arc voltage, V</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a:effectLst/>
                          <a:latin typeface="Times New Roman" panose="02020603050405020304" pitchFamily="18" charset="0"/>
                          <a:cs typeface="Times New Roman" panose="02020603050405020304" pitchFamily="18" charset="0"/>
                        </a:rPr>
                        <a:t> </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 160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~130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tc>
                  <a:txBody>
                    <a:bodyPr/>
                    <a:lstStyle/>
                    <a:p>
                      <a:pPr algn="ctr" fontAlgn="ctr"/>
                      <a:r>
                        <a:rPr lang="en-US" sz="1400" u="none" strike="noStrike" dirty="0">
                          <a:effectLst/>
                          <a:latin typeface="Times New Roman" panose="02020603050405020304" pitchFamily="18" charset="0"/>
                          <a:cs typeface="Times New Roman" panose="02020603050405020304" pitchFamily="18" charset="0"/>
                        </a:rPr>
                        <a:t>~130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431" marR="9431" marT="9431" marB="0" anchor="ctr"/>
                </a:tc>
                <a:extLst>
                  <a:ext uri="{0D108BD9-81ED-4DB2-BD59-A6C34878D82A}">
                    <a16:rowId xmlns:a16="http://schemas.microsoft.com/office/drawing/2014/main" val="299465777"/>
                  </a:ext>
                </a:extLst>
              </a:tr>
            </a:tbl>
          </a:graphicData>
        </a:graphic>
      </p:graphicFrame>
      <p:sp>
        <p:nvSpPr>
          <p:cNvPr id="10" name="TextBox 9">
            <a:extLst>
              <a:ext uri="{FF2B5EF4-FFF2-40B4-BE49-F238E27FC236}">
                <a16:creationId xmlns:a16="http://schemas.microsoft.com/office/drawing/2014/main" id="{FBE8650D-47B1-EF78-7352-0A2CE4B1A3DF}"/>
              </a:ext>
            </a:extLst>
          </p:cNvPr>
          <p:cNvSpPr txBox="1"/>
          <p:nvPr/>
        </p:nvSpPr>
        <p:spPr>
          <a:xfrm>
            <a:off x="517400" y="3432546"/>
            <a:ext cx="4398886" cy="369332"/>
          </a:xfrm>
          <a:prstGeom prst="rect">
            <a:avLst/>
          </a:prstGeom>
          <a:noFill/>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BNL </a:t>
            </a:r>
            <a:r>
              <a:rPr lang="en-US" dirty="0" err="1">
                <a:solidFill>
                  <a:srgbClr val="002060"/>
                </a:solidFill>
                <a:latin typeface="Times New Roman" panose="02020603050405020304" pitchFamily="18" charset="0"/>
                <a:cs typeface="Times New Roman" panose="02020603050405020304" pitchFamily="18" charset="0"/>
              </a:rPr>
              <a:t>Linac</a:t>
            </a:r>
            <a:r>
              <a:rPr lang="en-US" dirty="0">
                <a:solidFill>
                  <a:srgbClr val="002060"/>
                </a:solidFill>
                <a:latin typeface="Times New Roman" panose="02020603050405020304" pitchFamily="18" charset="0"/>
                <a:cs typeface="Times New Roman" panose="02020603050405020304" pitchFamily="18" charset="0"/>
              </a:rPr>
              <a:t> Performance and Upgrade Goals:</a:t>
            </a:r>
          </a:p>
        </p:txBody>
      </p:sp>
      <p:cxnSp>
        <p:nvCxnSpPr>
          <p:cNvPr id="11" name="Straight Connector 10">
            <a:extLst>
              <a:ext uri="{FF2B5EF4-FFF2-40B4-BE49-F238E27FC236}">
                <a16:creationId xmlns:a16="http://schemas.microsoft.com/office/drawing/2014/main" id="{DBE2837C-8888-1116-B117-CFF8A95B4108}"/>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265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72246F-B1B5-C5D7-EE68-609EAB24BB3D}"/>
              </a:ext>
            </a:extLst>
          </p:cNvPr>
          <p:cNvSpPr>
            <a:spLocks noGrp="1"/>
          </p:cNvSpPr>
          <p:nvPr>
            <p:ph type="sldNum" sz="quarter" idx="4"/>
          </p:nvPr>
        </p:nvSpPr>
        <p:spPr/>
        <p:txBody>
          <a:bodyPr/>
          <a:lstStyle/>
          <a:p>
            <a:fld id="{933A556B-7C63-244D-9B7C-B0EA8042B330}" type="slidenum">
              <a:rPr lang="en-US" smtClean="0"/>
              <a:pPr/>
              <a:t>4</a:t>
            </a:fld>
            <a:endParaRPr lang="en-US" sz="750" dirty="0"/>
          </a:p>
        </p:txBody>
      </p:sp>
      <p:sp>
        <p:nvSpPr>
          <p:cNvPr id="10" name="TextBox 9">
            <a:extLst>
              <a:ext uri="{FF2B5EF4-FFF2-40B4-BE49-F238E27FC236}">
                <a16:creationId xmlns:a16="http://schemas.microsoft.com/office/drawing/2014/main" id="{98CB2D4C-4359-EF04-D556-8695C1BCBFFD}"/>
              </a:ext>
            </a:extLst>
          </p:cNvPr>
          <p:cNvSpPr txBox="1"/>
          <p:nvPr/>
        </p:nvSpPr>
        <p:spPr>
          <a:xfrm>
            <a:off x="0" y="0"/>
            <a:ext cx="9144000" cy="400110"/>
          </a:xfrm>
          <a:prstGeom prst="rect">
            <a:avLst/>
          </a:prstGeom>
          <a:noFill/>
        </p:spPr>
        <p:txBody>
          <a:bodyPr wrap="square">
            <a:spAutoFit/>
          </a:bodyPr>
          <a:lstStyle/>
          <a:p>
            <a:pPr algn="ctr"/>
            <a:r>
              <a:rPr lang="en-US" sz="2000" b="1" dirty="0">
                <a:latin typeface="Times New Roman" panose="02020603050405020304" pitchFamily="18" charset="0"/>
                <a:cs typeface="Times New Roman" panose="02020603050405020304" pitchFamily="18" charset="0"/>
              </a:rPr>
              <a:t>35 keV LEBT upgrade with three sources</a:t>
            </a:r>
          </a:p>
        </p:txBody>
      </p:sp>
      <p:grpSp>
        <p:nvGrpSpPr>
          <p:cNvPr id="74" name="Group 73">
            <a:extLst>
              <a:ext uri="{FF2B5EF4-FFF2-40B4-BE49-F238E27FC236}">
                <a16:creationId xmlns:a16="http://schemas.microsoft.com/office/drawing/2014/main" id="{32B87E8E-28B8-0873-523B-970CC2BD8A0C}"/>
              </a:ext>
            </a:extLst>
          </p:cNvPr>
          <p:cNvGrpSpPr/>
          <p:nvPr/>
        </p:nvGrpSpPr>
        <p:grpSpPr>
          <a:xfrm>
            <a:off x="88620" y="1027995"/>
            <a:ext cx="9010652" cy="3473534"/>
            <a:chOff x="496423" y="778665"/>
            <a:chExt cx="8647577" cy="3290870"/>
          </a:xfrm>
        </p:grpSpPr>
        <p:pic>
          <p:nvPicPr>
            <p:cNvPr id="8" name="Picture 7">
              <a:extLst>
                <a:ext uri="{FF2B5EF4-FFF2-40B4-BE49-F238E27FC236}">
                  <a16:creationId xmlns:a16="http://schemas.microsoft.com/office/drawing/2014/main" id="{E3581359-C4FA-7AAD-CC98-9FBB5453E27B}"/>
                </a:ext>
              </a:extLst>
            </p:cNvPr>
            <p:cNvPicPr>
              <a:picLocks noChangeAspect="1"/>
            </p:cNvPicPr>
            <p:nvPr/>
          </p:nvPicPr>
          <p:blipFill>
            <a:blip r:embed="rId2"/>
            <a:stretch>
              <a:fillRect/>
            </a:stretch>
          </p:blipFill>
          <p:spPr>
            <a:xfrm>
              <a:off x="496423" y="778665"/>
              <a:ext cx="8264106" cy="3290870"/>
            </a:xfrm>
            <a:prstGeom prst="rect">
              <a:avLst/>
            </a:prstGeom>
          </p:spPr>
        </p:pic>
        <p:grpSp>
          <p:nvGrpSpPr>
            <p:cNvPr id="50" name="Group 49">
              <a:extLst>
                <a:ext uri="{FF2B5EF4-FFF2-40B4-BE49-F238E27FC236}">
                  <a16:creationId xmlns:a16="http://schemas.microsoft.com/office/drawing/2014/main" id="{AF68238B-3921-F9E8-7600-AD5FB470CBB9}"/>
                </a:ext>
              </a:extLst>
            </p:cNvPr>
            <p:cNvGrpSpPr/>
            <p:nvPr/>
          </p:nvGrpSpPr>
          <p:grpSpPr>
            <a:xfrm>
              <a:off x="3947069" y="2066486"/>
              <a:ext cx="1557429" cy="424753"/>
              <a:chOff x="3781485" y="1695701"/>
              <a:chExt cx="1557429" cy="424753"/>
            </a:xfrm>
          </p:grpSpPr>
          <p:cxnSp>
            <p:nvCxnSpPr>
              <p:cNvPr id="45" name="Straight Arrow Connector 44">
                <a:extLst>
                  <a:ext uri="{FF2B5EF4-FFF2-40B4-BE49-F238E27FC236}">
                    <a16:creationId xmlns:a16="http://schemas.microsoft.com/office/drawing/2014/main" id="{53C76D68-3AB1-13FA-5306-AE145A52504D}"/>
                  </a:ext>
                </a:extLst>
              </p:cNvPr>
              <p:cNvCxnSpPr>
                <a:cxnSpLocks/>
              </p:cNvCxnSpPr>
              <p:nvPr/>
            </p:nvCxnSpPr>
            <p:spPr>
              <a:xfrm flipV="1">
                <a:off x="3781485" y="1695701"/>
                <a:ext cx="896702" cy="4247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6A5219F-8B23-456A-411C-E0B9004CED40}"/>
                  </a:ext>
                </a:extLst>
              </p:cNvPr>
              <p:cNvCxnSpPr/>
              <p:nvPr/>
            </p:nvCxnSpPr>
            <p:spPr>
              <a:xfrm>
                <a:off x="4678187" y="1701600"/>
                <a:ext cx="66072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EC316740-5EFE-4CC0-DB5F-167104403ADB}"/>
                </a:ext>
              </a:extLst>
            </p:cNvPr>
            <p:cNvGrpSpPr/>
            <p:nvPr/>
          </p:nvGrpSpPr>
          <p:grpSpPr>
            <a:xfrm>
              <a:off x="5954104" y="2079078"/>
              <a:ext cx="1365263" cy="510221"/>
              <a:chOff x="3973651" y="1695701"/>
              <a:chExt cx="1365263" cy="510221"/>
            </a:xfrm>
          </p:grpSpPr>
          <p:cxnSp>
            <p:nvCxnSpPr>
              <p:cNvPr id="52" name="Straight Arrow Connector 51">
                <a:extLst>
                  <a:ext uri="{FF2B5EF4-FFF2-40B4-BE49-F238E27FC236}">
                    <a16:creationId xmlns:a16="http://schemas.microsoft.com/office/drawing/2014/main" id="{FB8CBFED-5930-1DC9-D020-4B665A7FBF99}"/>
                  </a:ext>
                </a:extLst>
              </p:cNvPr>
              <p:cNvCxnSpPr>
                <a:cxnSpLocks/>
              </p:cNvCxnSpPr>
              <p:nvPr/>
            </p:nvCxnSpPr>
            <p:spPr>
              <a:xfrm flipV="1">
                <a:off x="3973651" y="1695701"/>
                <a:ext cx="501445" cy="5102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AB1DAC3-DF43-1D2D-B5D3-C9B37B8FBB8D}"/>
                  </a:ext>
                </a:extLst>
              </p:cNvPr>
              <p:cNvCxnSpPr>
                <a:cxnSpLocks/>
              </p:cNvCxnSpPr>
              <p:nvPr/>
            </p:nvCxnSpPr>
            <p:spPr>
              <a:xfrm>
                <a:off x="4475096" y="1704914"/>
                <a:ext cx="86381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0EF3A244-3344-C053-96D9-11B11CCDC8E2}"/>
                </a:ext>
              </a:extLst>
            </p:cNvPr>
            <p:cNvGrpSpPr/>
            <p:nvPr/>
          </p:nvGrpSpPr>
          <p:grpSpPr>
            <a:xfrm>
              <a:off x="6028654" y="1020588"/>
              <a:ext cx="1270874" cy="424753"/>
              <a:chOff x="2741070" y="-76692"/>
              <a:chExt cx="1270874" cy="424753"/>
            </a:xfrm>
          </p:grpSpPr>
          <p:cxnSp>
            <p:nvCxnSpPr>
              <p:cNvPr id="59" name="Straight Arrow Connector 58">
                <a:extLst>
                  <a:ext uri="{FF2B5EF4-FFF2-40B4-BE49-F238E27FC236}">
                    <a16:creationId xmlns:a16="http://schemas.microsoft.com/office/drawing/2014/main" id="{ECFFBA72-0DE2-A03D-6DFA-ECF9EEA2D17E}"/>
                  </a:ext>
                </a:extLst>
              </p:cNvPr>
              <p:cNvCxnSpPr>
                <a:cxnSpLocks/>
              </p:cNvCxnSpPr>
              <p:nvPr/>
            </p:nvCxnSpPr>
            <p:spPr>
              <a:xfrm>
                <a:off x="2741070" y="-76692"/>
                <a:ext cx="442450" cy="4247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3C0D186-144E-0AA0-8C36-7538CDBB95EE}"/>
                  </a:ext>
                </a:extLst>
              </p:cNvPr>
              <p:cNvCxnSpPr>
                <a:cxnSpLocks/>
              </p:cNvCxnSpPr>
              <p:nvPr/>
            </p:nvCxnSpPr>
            <p:spPr>
              <a:xfrm>
                <a:off x="3183520" y="348061"/>
                <a:ext cx="82842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6" name="Straight Arrow Connector 65">
              <a:extLst>
                <a:ext uri="{FF2B5EF4-FFF2-40B4-BE49-F238E27FC236}">
                  <a16:creationId xmlns:a16="http://schemas.microsoft.com/office/drawing/2014/main" id="{DFCDEA38-5B87-2CEF-3FC5-44D286BFF6AD}"/>
                </a:ext>
              </a:extLst>
            </p:cNvPr>
            <p:cNvCxnSpPr>
              <a:cxnSpLocks/>
            </p:cNvCxnSpPr>
            <p:nvPr/>
          </p:nvCxnSpPr>
          <p:spPr>
            <a:xfrm>
              <a:off x="8585843" y="1790425"/>
              <a:ext cx="43742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BF641080-A887-0520-A11E-F4E29F41AB41}"/>
                </a:ext>
              </a:extLst>
            </p:cNvPr>
            <p:cNvSpPr txBox="1"/>
            <p:nvPr/>
          </p:nvSpPr>
          <p:spPr>
            <a:xfrm>
              <a:off x="4292172" y="2270211"/>
              <a:ext cx="867223" cy="307777"/>
            </a:xfrm>
            <a:prstGeom prst="rect">
              <a:avLst/>
            </a:prstGeom>
            <a:noFill/>
          </p:spPr>
          <p:txBody>
            <a:bodyPr wrap="square" rtlCol="0">
              <a:spAutoFit/>
            </a:bodyPr>
            <a:lstStyle/>
            <a:p>
              <a:r>
                <a:rPr lang="en-US" sz="1400" dirty="0"/>
                <a:t>OPPIS</a:t>
              </a:r>
            </a:p>
          </p:txBody>
        </p:sp>
        <p:sp>
          <p:nvSpPr>
            <p:cNvPr id="69" name="TextBox 68">
              <a:extLst>
                <a:ext uri="{FF2B5EF4-FFF2-40B4-BE49-F238E27FC236}">
                  <a16:creationId xmlns:a16="http://schemas.microsoft.com/office/drawing/2014/main" id="{992ECD71-069F-EA48-5407-D3573A10DCCB}"/>
                </a:ext>
              </a:extLst>
            </p:cNvPr>
            <p:cNvSpPr txBox="1"/>
            <p:nvPr/>
          </p:nvSpPr>
          <p:spPr>
            <a:xfrm>
              <a:off x="6471104" y="1079076"/>
              <a:ext cx="1696527" cy="307777"/>
            </a:xfrm>
            <a:prstGeom prst="rect">
              <a:avLst/>
            </a:prstGeom>
            <a:noFill/>
          </p:spPr>
          <p:txBody>
            <a:bodyPr wrap="square" rtlCol="0">
              <a:spAutoFit/>
            </a:bodyPr>
            <a:lstStyle/>
            <a:p>
              <a:r>
                <a:rPr lang="en-US" sz="1400" dirty="0"/>
                <a:t>Magnetron S-2</a:t>
              </a:r>
            </a:p>
          </p:txBody>
        </p:sp>
        <p:sp>
          <p:nvSpPr>
            <p:cNvPr id="70" name="TextBox 69">
              <a:extLst>
                <a:ext uri="{FF2B5EF4-FFF2-40B4-BE49-F238E27FC236}">
                  <a16:creationId xmlns:a16="http://schemas.microsoft.com/office/drawing/2014/main" id="{102EB28D-6089-CA7A-7769-DDB8C3F04AD1}"/>
                </a:ext>
              </a:extLst>
            </p:cNvPr>
            <p:cNvSpPr txBox="1"/>
            <p:nvPr/>
          </p:nvSpPr>
          <p:spPr>
            <a:xfrm>
              <a:off x="6352259" y="2180301"/>
              <a:ext cx="1696527" cy="307777"/>
            </a:xfrm>
            <a:prstGeom prst="rect">
              <a:avLst/>
            </a:prstGeom>
            <a:noFill/>
          </p:spPr>
          <p:txBody>
            <a:bodyPr wrap="square" rtlCol="0">
              <a:spAutoFit/>
            </a:bodyPr>
            <a:lstStyle/>
            <a:p>
              <a:r>
                <a:rPr lang="en-US" sz="1400" dirty="0"/>
                <a:t>Magnetron S-1</a:t>
              </a:r>
            </a:p>
          </p:txBody>
        </p:sp>
        <p:sp>
          <p:nvSpPr>
            <p:cNvPr id="71" name="TextBox 70">
              <a:extLst>
                <a:ext uri="{FF2B5EF4-FFF2-40B4-BE49-F238E27FC236}">
                  <a16:creationId xmlns:a16="http://schemas.microsoft.com/office/drawing/2014/main" id="{1B741263-2E6E-FC15-F421-1A248F2EF2B6}"/>
                </a:ext>
              </a:extLst>
            </p:cNvPr>
            <p:cNvSpPr txBox="1"/>
            <p:nvPr/>
          </p:nvSpPr>
          <p:spPr>
            <a:xfrm>
              <a:off x="8572771" y="1006201"/>
              <a:ext cx="571229" cy="523220"/>
            </a:xfrm>
            <a:prstGeom prst="rect">
              <a:avLst/>
            </a:prstGeom>
            <a:noFill/>
          </p:spPr>
          <p:txBody>
            <a:bodyPr wrap="square" rtlCol="0">
              <a:spAutoFit/>
            </a:bodyPr>
            <a:lstStyle/>
            <a:p>
              <a:r>
                <a:rPr lang="en-US" sz="1400" dirty="0"/>
                <a:t>To RFG</a:t>
              </a:r>
            </a:p>
          </p:txBody>
        </p:sp>
      </p:grpSp>
      <p:sp>
        <p:nvSpPr>
          <p:cNvPr id="73" name="TextBox 72">
            <a:extLst>
              <a:ext uri="{FF2B5EF4-FFF2-40B4-BE49-F238E27FC236}">
                <a16:creationId xmlns:a16="http://schemas.microsoft.com/office/drawing/2014/main" id="{108FC258-BBB7-E63B-65D0-228323EE452F}"/>
              </a:ext>
            </a:extLst>
          </p:cNvPr>
          <p:cNvSpPr txBox="1"/>
          <p:nvPr/>
        </p:nvSpPr>
        <p:spPr>
          <a:xfrm>
            <a:off x="209352" y="446610"/>
            <a:ext cx="8934648" cy="683264"/>
          </a:xfrm>
          <a:prstGeom prst="rect">
            <a:avLst/>
          </a:prstGeom>
          <a:noFill/>
        </p:spPr>
        <p:txBody>
          <a:bodyPr wrap="square">
            <a:spAutoFit/>
          </a:bodyPr>
          <a:lstStyle/>
          <a:p>
            <a:pPr marR="0" lvl="0" algn="just" defTabSz="914400" rtl="0" eaLnBrk="1" fontAlgn="base" latinLnBrk="0" hangingPunct="1">
              <a:lnSpc>
                <a:spcPct val="80000"/>
              </a:lnSpc>
              <a:spcBef>
                <a:spcPct val="20000"/>
              </a:spcBef>
              <a:spcAft>
                <a:spcPct val="0"/>
              </a:spcAft>
              <a:buClrTx/>
              <a:buSzTx/>
              <a:tabLst/>
              <a:defRPr/>
            </a:pPr>
            <a:r>
              <a:rPr kumimoji="0" lang="en-GB" altLang="en-US" sz="1600" b="0" i="0" u="none" strike="noStrike" kern="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The Low Energy Beam Transport (LEBT) lines combine three beams. The first line is the polarized OPPIS beam-line and the second and third are the high-intensity un-polarized beam-line from the magnetron source, which transports beam to the RFQ after the passage of 45 degree bending magnet.</a:t>
            </a:r>
          </a:p>
        </p:txBody>
      </p:sp>
      <p:pic>
        <p:nvPicPr>
          <p:cNvPr id="75" name="Picture 74">
            <a:extLst>
              <a:ext uri="{FF2B5EF4-FFF2-40B4-BE49-F238E27FC236}">
                <a16:creationId xmlns:a16="http://schemas.microsoft.com/office/drawing/2014/main" id="{98F18D30-7ED3-DB09-EAE8-3F5CCF6BC1F2}"/>
              </a:ext>
            </a:extLst>
          </p:cNvPr>
          <p:cNvPicPr>
            <a:picLocks noChangeAspect="1"/>
          </p:cNvPicPr>
          <p:nvPr/>
        </p:nvPicPr>
        <p:blipFill>
          <a:blip r:embed="rId3"/>
          <a:stretch>
            <a:fillRect/>
          </a:stretch>
        </p:blipFill>
        <p:spPr>
          <a:xfrm>
            <a:off x="1988821" y="3164963"/>
            <a:ext cx="7110451" cy="3699780"/>
          </a:xfrm>
          <a:prstGeom prst="rect">
            <a:avLst/>
          </a:prstGeom>
        </p:spPr>
      </p:pic>
      <p:cxnSp>
        <p:nvCxnSpPr>
          <p:cNvPr id="76" name="Straight Connector 75">
            <a:extLst>
              <a:ext uri="{FF2B5EF4-FFF2-40B4-BE49-F238E27FC236}">
                <a16:creationId xmlns:a16="http://schemas.microsoft.com/office/drawing/2014/main" id="{4C94F14A-9492-7CCA-3482-9FB05B42A11D}"/>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985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DC47DB-AB24-1E22-1A50-205E025BDDD7}"/>
              </a:ext>
            </a:extLst>
          </p:cNvPr>
          <p:cNvSpPr txBox="1">
            <a:spLocks noChangeArrowheads="1"/>
          </p:cNvSpPr>
          <p:nvPr/>
        </p:nvSpPr>
        <p:spPr>
          <a:xfrm>
            <a:off x="55659" y="0"/>
            <a:ext cx="9088341" cy="365125"/>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000" dirty="0">
                <a:latin typeface="Times New Roman" panose="02020603050405020304" pitchFamily="18" charset="0"/>
                <a:cs typeface="Times New Roman" panose="02020603050405020304" pitchFamily="18" charset="0"/>
              </a:rPr>
              <a:t>OPPIS source</a:t>
            </a:r>
          </a:p>
        </p:txBody>
      </p:sp>
      <p:sp>
        <p:nvSpPr>
          <p:cNvPr id="40" name="Text Box 9">
            <a:extLst>
              <a:ext uri="{FF2B5EF4-FFF2-40B4-BE49-F238E27FC236}">
                <a16:creationId xmlns:a16="http://schemas.microsoft.com/office/drawing/2014/main" id="{5A3F3E4E-B1AD-442A-A1AE-7385CD414C87}"/>
              </a:ext>
            </a:extLst>
          </p:cNvPr>
          <p:cNvSpPr txBox="1">
            <a:spLocks noChangeArrowheads="1"/>
          </p:cNvSpPr>
          <p:nvPr/>
        </p:nvSpPr>
        <p:spPr bwMode="auto">
          <a:xfrm>
            <a:off x="989853" y="5900558"/>
            <a:ext cx="412292" cy="338554"/>
          </a:xfrm>
          <a:prstGeom prst="rect">
            <a:avLst/>
          </a:prstGeom>
          <a:noFill/>
          <a:ln w="9525">
            <a:noFill/>
            <a:miter lim="800000"/>
            <a:headEnd/>
            <a:tailEnd/>
          </a:ln>
        </p:spPr>
        <p:txBody>
          <a:bodyPr wrap="none">
            <a:spAutoFit/>
          </a:bodyPr>
          <a:lstStyle/>
          <a:p>
            <a:r>
              <a:rPr lang="en-US" altLang="en-US" sz="1600" b="1" dirty="0"/>
              <a:t>H</a:t>
            </a:r>
            <a:r>
              <a:rPr lang="en-US" altLang="en-US" sz="1600" b="1" baseline="30000" dirty="0"/>
              <a:t>+</a:t>
            </a:r>
          </a:p>
        </p:txBody>
      </p:sp>
      <p:sp>
        <p:nvSpPr>
          <p:cNvPr id="41" name="Text Box 10">
            <a:extLst>
              <a:ext uri="{FF2B5EF4-FFF2-40B4-BE49-F238E27FC236}">
                <a16:creationId xmlns:a16="http://schemas.microsoft.com/office/drawing/2014/main" id="{A0DF436A-03A4-1EBA-D829-247F504400EF}"/>
              </a:ext>
            </a:extLst>
          </p:cNvPr>
          <p:cNvSpPr txBox="1">
            <a:spLocks noChangeArrowheads="1"/>
          </p:cNvSpPr>
          <p:nvPr/>
        </p:nvSpPr>
        <p:spPr bwMode="auto">
          <a:xfrm>
            <a:off x="3079158" y="5876518"/>
            <a:ext cx="407484" cy="338554"/>
          </a:xfrm>
          <a:prstGeom prst="rect">
            <a:avLst/>
          </a:prstGeom>
          <a:noFill/>
          <a:ln w="9525">
            <a:noFill/>
            <a:miter lim="800000"/>
            <a:headEnd/>
            <a:tailEnd/>
          </a:ln>
        </p:spPr>
        <p:txBody>
          <a:bodyPr wrap="none">
            <a:spAutoFit/>
          </a:bodyPr>
          <a:lstStyle/>
          <a:p>
            <a:r>
              <a:rPr lang="en-US" altLang="en-US" sz="1600" b="1" dirty="0"/>
              <a:t>H</a:t>
            </a:r>
            <a:r>
              <a:rPr lang="en-US" altLang="en-US" sz="1600" b="1" baseline="30000" dirty="0"/>
              <a:t>0</a:t>
            </a:r>
          </a:p>
        </p:txBody>
      </p:sp>
      <p:sp>
        <p:nvSpPr>
          <p:cNvPr id="42" name="Text Box 11">
            <a:extLst>
              <a:ext uri="{FF2B5EF4-FFF2-40B4-BE49-F238E27FC236}">
                <a16:creationId xmlns:a16="http://schemas.microsoft.com/office/drawing/2014/main" id="{EC586EF4-C391-4FD0-7046-A962006AADF7}"/>
              </a:ext>
            </a:extLst>
          </p:cNvPr>
          <p:cNvSpPr txBox="1">
            <a:spLocks noChangeArrowheads="1"/>
          </p:cNvSpPr>
          <p:nvPr/>
        </p:nvSpPr>
        <p:spPr bwMode="auto">
          <a:xfrm>
            <a:off x="4642866" y="5919179"/>
            <a:ext cx="523875" cy="338554"/>
          </a:xfrm>
          <a:prstGeom prst="rect">
            <a:avLst/>
          </a:prstGeom>
          <a:noFill/>
          <a:ln w="9525">
            <a:noFill/>
            <a:miter lim="800000"/>
            <a:headEnd/>
            <a:tailEnd/>
          </a:ln>
        </p:spPr>
        <p:txBody>
          <a:bodyPr>
            <a:spAutoFit/>
          </a:bodyPr>
          <a:lstStyle/>
          <a:p>
            <a:r>
              <a:rPr lang="en-US" altLang="en-US" sz="1600" b="1" dirty="0"/>
              <a:t>H</a:t>
            </a:r>
            <a:r>
              <a:rPr lang="en-US" altLang="en-US" sz="1600" b="1" baseline="30000" dirty="0"/>
              <a:t>+</a:t>
            </a:r>
          </a:p>
        </p:txBody>
      </p:sp>
      <p:sp>
        <p:nvSpPr>
          <p:cNvPr id="43" name="Text Box 12">
            <a:extLst>
              <a:ext uri="{FF2B5EF4-FFF2-40B4-BE49-F238E27FC236}">
                <a16:creationId xmlns:a16="http://schemas.microsoft.com/office/drawing/2014/main" id="{F842F1D0-83E4-F42F-E07B-FBD327EB6F03}"/>
              </a:ext>
            </a:extLst>
          </p:cNvPr>
          <p:cNvSpPr txBox="1">
            <a:spLocks noChangeArrowheads="1"/>
          </p:cNvSpPr>
          <p:nvPr/>
        </p:nvSpPr>
        <p:spPr bwMode="auto">
          <a:xfrm>
            <a:off x="5865106" y="5899156"/>
            <a:ext cx="517525" cy="338554"/>
          </a:xfrm>
          <a:prstGeom prst="rect">
            <a:avLst/>
          </a:prstGeom>
          <a:noFill/>
          <a:ln w="9525">
            <a:noFill/>
            <a:miter lim="800000"/>
            <a:headEnd/>
            <a:tailEnd/>
          </a:ln>
        </p:spPr>
        <p:txBody>
          <a:bodyPr>
            <a:spAutoFit/>
          </a:bodyPr>
          <a:lstStyle/>
          <a:p>
            <a:r>
              <a:rPr lang="en-US" altLang="en-US" sz="1600" b="1" dirty="0"/>
              <a:t>H</a:t>
            </a:r>
            <a:r>
              <a:rPr lang="en-US" altLang="en-US" sz="1600" b="1" baseline="30000" dirty="0"/>
              <a:t>0</a:t>
            </a:r>
          </a:p>
        </p:txBody>
      </p:sp>
      <p:sp>
        <p:nvSpPr>
          <p:cNvPr id="44" name="Text Box 13">
            <a:extLst>
              <a:ext uri="{FF2B5EF4-FFF2-40B4-BE49-F238E27FC236}">
                <a16:creationId xmlns:a16="http://schemas.microsoft.com/office/drawing/2014/main" id="{26FB6A1A-7E85-DEEA-8E8D-B2144AEC527D}"/>
              </a:ext>
            </a:extLst>
          </p:cNvPr>
          <p:cNvSpPr txBox="1">
            <a:spLocks noChangeArrowheads="1"/>
          </p:cNvSpPr>
          <p:nvPr/>
        </p:nvSpPr>
        <p:spPr bwMode="auto">
          <a:xfrm>
            <a:off x="7871131" y="5866047"/>
            <a:ext cx="377026" cy="338554"/>
          </a:xfrm>
          <a:prstGeom prst="rect">
            <a:avLst/>
          </a:prstGeom>
          <a:noFill/>
          <a:ln w="9525">
            <a:noFill/>
            <a:miter lim="800000"/>
            <a:headEnd/>
            <a:tailEnd/>
          </a:ln>
        </p:spPr>
        <p:txBody>
          <a:bodyPr wrap="none">
            <a:spAutoFit/>
          </a:bodyPr>
          <a:lstStyle/>
          <a:p>
            <a:r>
              <a:rPr lang="en-US" altLang="en-US" sz="1600" b="1" dirty="0">
                <a:solidFill>
                  <a:srgbClr val="000066"/>
                </a:solidFill>
              </a:rPr>
              <a:t>H</a:t>
            </a:r>
            <a:r>
              <a:rPr lang="en-US" altLang="en-US" sz="1600" b="1" baseline="30000" dirty="0">
                <a:solidFill>
                  <a:srgbClr val="000066"/>
                </a:solidFill>
              </a:rPr>
              <a:t>-</a:t>
            </a:r>
          </a:p>
        </p:txBody>
      </p:sp>
      <p:sp>
        <p:nvSpPr>
          <p:cNvPr id="45" name="Line 14">
            <a:extLst>
              <a:ext uri="{FF2B5EF4-FFF2-40B4-BE49-F238E27FC236}">
                <a16:creationId xmlns:a16="http://schemas.microsoft.com/office/drawing/2014/main" id="{C4799E3F-94B0-7CA7-02C1-7DB055EDE378}"/>
              </a:ext>
            </a:extLst>
          </p:cNvPr>
          <p:cNvSpPr>
            <a:spLocks noChangeShapeType="1"/>
          </p:cNvSpPr>
          <p:nvPr/>
        </p:nvSpPr>
        <p:spPr bwMode="auto">
          <a:xfrm>
            <a:off x="1437116" y="6192548"/>
            <a:ext cx="609600" cy="0"/>
          </a:xfrm>
          <a:prstGeom prst="line">
            <a:avLst/>
          </a:prstGeom>
          <a:noFill/>
          <a:ln w="28575">
            <a:solidFill>
              <a:schemeClr val="tx1"/>
            </a:solidFill>
            <a:round/>
            <a:headEnd/>
            <a:tailEnd type="triangle" w="med" len="med"/>
          </a:ln>
        </p:spPr>
        <p:txBody>
          <a:bodyPr/>
          <a:lstStyle/>
          <a:p>
            <a:endParaRPr lang="en-US" sz="1600"/>
          </a:p>
        </p:txBody>
      </p:sp>
      <p:sp>
        <p:nvSpPr>
          <p:cNvPr id="46" name="Line 15">
            <a:extLst>
              <a:ext uri="{FF2B5EF4-FFF2-40B4-BE49-F238E27FC236}">
                <a16:creationId xmlns:a16="http://schemas.microsoft.com/office/drawing/2014/main" id="{3DD9719A-34E1-3301-6F13-FEF1A2AB5FE5}"/>
              </a:ext>
            </a:extLst>
          </p:cNvPr>
          <p:cNvSpPr>
            <a:spLocks noChangeShapeType="1"/>
          </p:cNvSpPr>
          <p:nvPr/>
        </p:nvSpPr>
        <p:spPr bwMode="auto">
          <a:xfrm>
            <a:off x="2546994" y="6198505"/>
            <a:ext cx="1557122" cy="8597"/>
          </a:xfrm>
          <a:prstGeom prst="line">
            <a:avLst/>
          </a:prstGeom>
          <a:noFill/>
          <a:ln w="28575">
            <a:solidFill>
              <a:schemeClr val="tx1"/>
            </a:solidFill>
            <a:round/>
            <a:headEnd/>
            <a:tailEnd type="triangle" w="med" len="med"/>
          </a:ln>
        </p:spPr>
        <p:txBody>
          <a:bodyPr/>
          <a:lstStyle/>
          <a:p>
            <a:endParaRPr lang="en-US" sz="1600"/>
          </a:p>
        </p:txBody>
      </p:sp>
      <p:sp>
        <p:nvSpPr>
          <p:cNvPr id="47" name="Line 16">
            <a:extLst>
              <a:ext uri="{FF2B5EF4-FFF2-40B4-BE49-F238E27FC236}">
                <a16:creationId xmlns:a16="http://schemas.microsoft.com/office/drawing/2014/main" id="{7F6F5BF0-0355-5739-DB77-536F78D1DF17}"/>
              </a:ext>
            </a:extLst>
          </p:cNvPr>
          <p:cNvSpPr>
            <a:spLocks noChangeShapeType="1"/>
          </p:cNvSpPr>
          <p:nvPr/>
        </p:nvSpPr>
        <p:spPr bwMode="auto">
          <a:xfrm>
            <a:off x="4432597" y="6218900"/>
            <a:ext cx="685800" cy="0"/>
          </a:xfrm>
          <a:prstGeom prst="line">
            <a:avLst/>
          </a:prstGeom>
          <a:noFill/>
          <a:ln w="28575">
            <a:solidFill>
              <a:schemeClr val="tx1"/>
            </a:solidFill>
            <a:round/>
            <a:headEnd/>
            <a:tailEnd type="triangle" w="med" len="med"/>
          </a:ln>
        </p:spPr>
        <p:txBody>
          <a:bodyPr/>
          <a:lstStyle/>
          <a:p>
            <a:endParaRPr lang="en-US" sz="1600"/>
          </a:p>
        </p:txBody>
      </p:sp>
      <p:sp>
        <p:nvSpPr>
          <p:cNvPr id="48" name="Line 17">
            <a:extLst>
              <a:ext uri="{FF2B5EF4-FFF2-40B4-BE49-F238E27FC236}">
                <a16:creationId xmlns:a16="http://schemas.microsoft.com/office/drawing/2014/main" id="{0F23F592-1B86-16C6-EC12-0004FADE6B7B}"/>
              </a:ext>
            </a:extLst>
          </p:cNvPr>
          <p:cNvSpPr>
            <a:spLocks noChangeShapeType="1"/>
          </p:cNvSpPr>
          <p:nvPr/>
        </p:nvSpPr>
        <p:spPr bwMode="auto">
          <a:xfrm flipV="1">
            <a:off x="5551916" y="6218900"/>
            <a:ext cx="1751007" cy="15121"/>
          </a:xfrm>
          <a:prstGeom prst="line">
            <a:avLst/>
          </a:prstGeom>
          <a:noFill/>
          <a:ln w="28575">
            <a:solidFill>
              <a:schemeClr val="tx1"/>
            </a:solidFill>
            <a:round/>
            <a:headEnd/>
            <a:tailEnd type="triangle" w="med" len="med"/>
          </a:ln>
        </p:spPr>
        <p:txBody>
          <a:bodyPr/>
          <a:lstStyle/>
          <a:p>
            <a:endParaRPr lang="en-US" sz="1600"/>
          </a:p>
        </p:txBody>
      </p:sp>
      <p:sp>
        <p:nvSpPr>
          <p:cNvPr id="49" name="Text Box 18">
            <a:extLst>
              <a:ext uri="{FF2B5EF4-FFF2-40B4-BE49-F238E27FC236}">
                <a16:creationId xmlns:a16="http://schemas.microsoft.com/office/drawing/2014/main" id="{72F9E299-009D-6495-07AB-E4F8017BCB3D}"/>
              </a:ext>
            </a:extLst>
          </p:cNvPr>
          <p:cNvSpPr txBox="1">
            <a:spLocks noChangeArrowheads="1"/>
          </p:cNvSpPr>
          <p:nvPr/>
        </p:nvSpPr>
        <p:spPr bwMode="auto">
          <a:xfrm>
            <a:off x="2046716" y="6029228"/>
            <a:ext cx="407484" cy="338554"/>
          </a:xfrm>
          <a:prstGeom prst="rect">
            <a:avLst/>
          </a:prstGeom>
          <a:noFill/>
          <a:ln w="9525">
            <a:noFill/>
            <a:miter lim="800000"/>
            <a:headEnd/>
            <a:tailEnd/>
          </a:ln>
        </p:spPr>
        <p:txBody>
          <a:bodyPr wrap="none">
            <a:spAutoFit/>
          </a:bodyPr>
          <a:lstStyle/>
          <a:p>
            <a:r>
              <a:rPr lang="en-US" altLang="en-US" sz="1600" b="1" dirty="0">
                <a:solidFill>
                  <a:srgbClr val="0070C0"/>
                </a:solidFill>
              </a:rPr>
              <a:t>H</a:t>
            </a:r>
            <a:r>
              <a:rPr lang="en-US" altLang="en-US" sz="1600" b="1" baseline="-25000" dirty="0">
                <a:solidFill>
                  <a:srgbClr val="0070C0"/>
                </a:solidFill>
              </a:rPr>
              <a:t>2</a:t>
            </a:r>
          </a:p>
        </p:txBody>
      </p:sp>
      <p:sp>
        <p:nvSpPr>
          <p:cNvPr id="50" name="Text Box 19">
            <a:extLst>
              <a:ext uri="{FF2B5EF4-FFF2-40B4-BE49-F238E27FC236}">
                <a16:creationId xmlns:a16="http://schemas.microsoft.com/office/drawing/2014/main" id="{81CC6D6B-4358-F3EB-42C8-B3452B1FCD4D}"/>
              </a:ext>
            </a:extLst>
          </p:cNvPr>
          <p:cNvSpPr txBox="1">
            <a:spLocks noChangeArrowheads="1"/>
          </p:cNvSpPr>
          <p:nvPr/>
        </p:nvSpPr>
        <p:spPr bwMode="auto">
          <a:xfrm>
            <a:off x="4104116" y="6049623"/>
            <a:ext cx="445956" cy="338554"/>
          </a:xfrm>
          <a:prstGeom prst="rect">
            <a:avLst/>
          </a:prstGeom>
          <a:noFill/>
          <a:ln w="9525">
            <a:noFill/>
            <a:miter lim="800000"/>
            <a:headEnd/>
            <a:tailEnd/>
          </a:ln>
        </p:spPr>
        <p:txBody>
          <a:bodyPr wrap="none">
            <a:spAutoFit/>
          </a:bodyPr>
          <a:lstStyle/>
          <a:p>
            <a:r>
              <a:rPr lang="en-US" altLang="en-US" sz="1600" b="1" dirty="0">
                <a:solidFill>
                  <a:srgbClr val="0070C0"/>
                </a:solidFill>
              </a:rPr>
              <a:t>He</a:t>
            </a:r>
          </a:p>
        </p:txBody>
      </p:sp>
      <p:sp>
        <p:nvSpPr>
          <p:cNvPr id="51" name="Text Box 20">
            <a:extLst>
              <a:ext uri="{FF2B5EF4-FFF2-40B4-BE49-F238E27FC236}">
                <a16:creationId xmlns:a16="http://schemas.microsoft.com/office/drawing/2014/main" id="{ED2F2C93-BF0C-14BC-5AA9-AF2A722CC0C4}"/>
              </a:ext>
            </a:extLst>
          </p:cNvPr>
          <p:cNvSpPr txBox="1">
            <a:spLocks noChangeArrowheads="1"/>
          </p:cNvSpPr>
          <p:nvPr/>
        </p:nvSpPr>
        <p:spPr bwMode="auto">
          <a:xfrm>
            <a:off x="5173631" y="6068433"/>
            <a:ext cx="457176" cy="338554"/>
          </a:xfrm>
          <a:prstGeom prst="rect">
            <a:avLst/>
          </a:prstGeom>
          <a:noFill/>
          <a:ln w="9525">
            <a:noFill/>
            <a:miter lim="800000"/>
            <a:headEnd/>
            <a:tailEnd/>
          </a:ln>
        </p:spPr>
        <p:txBody>
          <a:bodyPr wrap="none">
            <a:spAutoFit/>
          </a:bodyPr>
          <a:lstStyle/>
          <a:p>
            <a:r>
              <a:rPr lang="en-US" altLang="en-US" sz="1600" b="1" dirty="0">
                <a:solidFill>
                  <a:srgbClr val="0070C0"/>
                </a:solidFill>
              </a:rPr>
              <a:t>Rb</a:t>
            </a:r>
          </a:p>
        </p:txBody>
      </p:sp>
      <p:sp>
        <p:nvSpPr>
          <p:cNvPr id="52" name="Text Box 21">
            <a:extLst>
              <a:ext uri="{FF2B5EF4-FFF2-40B4-BE49-F238E27FC236}">
                <a16:creationId xmlns:a16="http://schemas.microsoft.com/office/drawing/2014/main" id="{08FEABC6-6412-51C7-3F44-09CE4656F55A}"/>
              </a:ext>
            </a:extLst>
          </p:cNvPr>
          <p:cNvSpPr txBox="1">
            <a:spLocks noChangeArrowheads="1"/>
          </p:cNvSpPr>
          <p:nvPr/>
        </p:nvSpPr>
        <p:spPr bwMode="auto">
          <a:xfrm>
            <a:off x="7307820" y="6064744"/>
            <a:ext cx="445956" cy="338554"/>
          </a:xfrm>
          <a:prstGeom prst="rect">
            <a:avLst/>
          </a:prstGeom>
          <a:noFill/>
          <a:ln w="9525">
            <a:noFill/>
            <a:miter lim="800000"/>
            <a:headEnd/>
            <a:tailEnd/>
          </a:ln>
        </p:spPr>
        <p:txBody>
          <a:bodyPr wrap="none">
            <a:spAutoFit/>
          </a:bodyPr>
          <a:lstStyle/>
          <a:p>
            <a:r>
              <a:rPr lang="en-US" altLang="en-US" sz="1600" b="1" dirty="0">
                <a:solidFill>
                  <a:srgbClr val="0070C0"/>
                </a:solidFill>
              </a:rPr>
              <a:t>Na</a:t>
            </a:r>
          </a:p>
        </p:txBody>
      </p:sp>
      <p:sp>
        <p:nvSpPr>
          <p:cNvPr id="53" name="Line 38">
            <a:extLst>
              <a:ext uri="{FF2B5EF4-FFF2-40B4-BE49-F238E27FC236}">
                <a16:creationId xmlns:a16="http://schemas.microsoft.com/office/drawing/2014/main" id="{52C9DDE6-9D0D-215E-7CB0-AF1D73EE1D59}"/>
              </a:ext>
            </a:extLst>
          </p:cNvPr>
          <p:cNvSpPr>
            <a:spLocks noChangeShapeType="1"/>
          </p:cNvSpPr>
          <p:nvPr/>
        </p:nvSpPr>
        <p:spPr bwMode="auto">
          <a:xfrm>
            <a:off x="7719441" y="6218900"/>
            <a:ext cx="762000" cy="0"/>
          </a:xfrm>
          <a:prstGeom prst="line">
            <a:avLst/>
          </a:prstGeom>
          <a:noFill/>
          <a:ln w="38100">
            <a:solidFill>
              <a:schemeClr val="tx1"/>
            </a:solidFill>
            <a:round/>
            <a:headEnd/>
            <a:tailEnd type="triangle" w="med" len="med"/>
          </a:ln>
        </p:spPr>
        <p:txBody>
          <a:bodyPr/>
          <a:lstStyle/>
          <a:p>
            <a:endParaRPr lang="en-US" sz="1600"/>
          </a:p>
        </p:txBody>
      </p:sp>
      <p:grpSp>
        <p:nvGrpSpPr>
          <p:cNvPr id="58" name="Group 57">
            <a:extLst>
              <a:ext uri="{FF2B5EF4-FFF2-40B4-BE49-F238E27FC236}">
                <a16:creationId xmlns:a16="http://schemas.microsoft.com/office/drawing/2014/main" id="{F9C0E08F-6BAD-1959-5D88-479E80E2B31A}"/>
              </a:ext>
            </a:extLst>
          </p:cNvPr>
          <p:cNvGrpSpPr/>
          <p:nvPr/>
        </p:nvGrpSpPr>
        <p:grpSpPr>
          <a:xfrm>
            <a:off x="301841" y="1649165"/>
            <a:ext cx="8786499" cy="4314708"/>
            <a:chOff x="443746" y="1725183"/>
            <a:chExt cx="8780167" cy="4116485"/>
          </a:xfrm>
        </p:grpSpPr>
        <p:sp>
          <p:nvSpPr>
            <p:cNvPr id="6" name="Line 4">
              <a:extLst>
                <a:ext uri="{FF2B5EF4-FFF2-40B4-BE49-F238E27FC236}">
                  <a16:creationId xmlns:a16="http://schemas.microsoft.com/office/drawing/2014/main" id="{19A3171C-8821-D8E6-0C91-A89AE7E48210}"/>
                </a:ext>
              </a:extLst>
            </p:cNvPr>
            <p:cNvSpPr>
              <a:spLocks noChangeShapeType="1"/>
            </p:cNvSpPr>
            <p:nvPr/>
          </p:nvSpPr>
          <p:spPr bwMode="auto">
            <a:xfrm>
              <a:off x="1043873" y="2996582"/>
              <a:ext cx="762000" cy="914400"/>
            </a:xfrm>
            <a:prstGeom prst="line">
              <a:avLst/>
            </a:prstGeom>
            <a:noFill/>
            <a:ln w="9525">
              <a:solidFill>
                <a:schemeClr val="tx1"/>
              </a:solidFill>
              <a:round/>
              <a:headEnd/>
              <a:tailEnd type="triangle" w="med" len="med"/>
            </a:ln>
          </p:spPr>
          <p:txBody>
            <a:bodyPr/>
            <a:lstStyle/>
            <a:p>
              <a:endParaRPr lang="en-US" sz="1600"/>
            </a:p>
          </p:txBody>
        </p:sp>
        <p:sp>
          <p:nvSpPr>
            <p:cNvPr id="7" name="Line 5">
              <a:extLst>
                <a:ext uri="{FF2B5EF4-FFF2-40B4-BE49-F238E27FC236}">
                  <a16:creationId xmlns:a16="http://schemas.microsoft.com/office/drawing/2014/main" id="{83D1D3FB-F66C-0388-EF83-4DFF29F219AD}"/>
                </a:ext>
              </a:extLst>
            </p:cNvPr>
            <p:cNvSpPr>
              <a:spLocks noChangeShapeType="1"/>
            </p:cNvSpPr>
            <p:nvPr/>
          </p:nvSpPr>
          <p:spPr bwMode="auto">
            <a:xfrm flipH="1" flipV="1">
              <a:off x="1043873" y="4368182"/>
              <a:ext cx="304800" cy="1219200"/>
            </a:xfrm>
            <a:prstGeom prst="line">
              <a:avLst/>
            </a:prstGeom>
            <a:noFill/>
            <a:ln w="9525">
              <a:solidFill>
                <a:schemeClr val="tx1"/>
              </a:solidFill>
              <a:round/>
              <a:headEnd/>
              <a:tailEnd type="triangle" w="med" len="med"/>
            </a:ln>
          </p:spPr>
          <p:txBody>
            <a:bodyPr/>
            <a:lstStyle/>
            <a:p>
              <a:endParaRPr lang="en-US" sz="1400">
                <a:latin typeface="Times New Roman" panose="02020603050405020304" pitchFamily="18" charset="0"/>
                <a:cs typeface="Times New Roman" panose="02020603050405020304" pitchFamily="18" charset="0"/>
              </a:endParaRPr>
            </a:p>
          </p:txBody>
        </p:sp>
        <p:sp>
          <p:nvSpPr>
            <p:cNvPr id="8" name="Line 6">
              <a:extLst>
                <a:ext uri="{FF2B5EF4-FFF2-40B4-BE49-F238E27FC236}">
                  <a16:creationId xmlns:a16="http://schemas.microsoft.com/office/drawing/2014/main" id="{5EA4CB3A-60D6-6AAD-57BA-06265A84A002}"/>
                </a:ext>
              </a:extLst>
            </p:cNvPr>
            <p:cNvSpPr>
              <a:spLocks noChangeShapeType="1"/>
            </p:cNvSpPr>
            <p:nvPr/>
          </p:nvSpPr>
          <p:spPr bwMode="auto">
            <a:xfrm flipV="1">
              <a:off x="3482273" y="4291982"/>
              <a:ext cx="990600" cy="1219200"/>
            </a:xfrm>
            <a:prstGeom prst="line">
              <a:avLst/>
            </a:prstGeom>
            <a:noFill/>
            <a:ln w="9525">
              <a:solidFill>
                <a:schemeClr val="tx1"/>
              </a:solidFill>
              <a:round/>
              <a:headEnd/>
              <a:tailEnd type="triangle" w="med" len="med"/>
            </a:ln>
          </p:spPr>
          <p:txBody>
            <a:bodyPr/>
            <a:lstStyle/>
            <a:p>
              <a:endParaRPr lang="en-US" sz="1600"/>
            </a:p>
          </p:txBody>
        </p:sp>
        <p:sp>
          <p:nvSpPr>
            <p:cNvPr id="9" name="Line 7">
              <a:extLst>
                <a:ext uri="{FF2B5EF4-FFF2-40B4-BE49-F238E27FC236}">
                  <a16:creationId xmlns:a16="http://schemas.microsoft.com/office/drawing/2014/main" id="{BB8FD6C5-23BB-E1B3-9399-84672C9CB9D6}"/>
                </a:ext>
              </a:extLst>
            </p:cNvPr>
            <p:cNvSpPr>
              <a:spLocks noChangeShapeType="1"/>
            </p:cNvSpPr>
            <p:nvPr/>
          </p:nvSpPr>
          <p:spPr bwMode="auto">
            <a:xfrm flipV="1">
              <a:off x="4701473" y="4215782"/>
              <a:ext cx="685800" cy="1524000"/>
            </a:xfrm>
            <a:prstGeom prst="line">
              <a:avLst/>
            </a:prstGeom>
            <a:noFill/>
            <a:ln w="9525">
              <a:solidFill>
                <a:schemeClr val="tx1"/>
              </a:solidFill>
              <a:round/>
              <a:headEnd/>
              <a:tailEnd type="triangle" w="med" len="med"/>
            </a:ln>
          </p:spPr>
          <p:txBody>
            <a:bodyPr/>
            <a:lstStyle/>
            <a:p>
              <a:endParaRPr lang="en-US" sz="1600"/>
            </a:p>
          </p:txBody>
        </p:sp>
        <p:sp>
          <p:nvSpPr>
            <p:cNvPr id="10" name="Line 8">
              <a:extLst>
                <a:ext uri="{FF2B5EF4-FFF2-40B4-BE49-F238E27FC236}">
                  <a16:creationId xmlns:a16="http://schemas.microsoft.com/office/drawing/2014/main" id="{DA4ED134-0112-FDFC-2F10-057F68918BB8}"/>
                </a:ext>
              </a:extLst>
            </p:cNvPr>
            <p:cNvSpPr>
              <a:spLocks noChangeShapeType="1"/>
            </p:cNvSpPr>
            <p:nvPr/>
          </p:nvSpPr>
          <p:spPr bwMode="auto">
            <a:xfrm flipH="1" flipV="1">
              <a:off x="7825673" y="4444382"/>
              <a:ext cx="609600" cy="1143000"/>
            </a:xfrm>
            <a:prstGeom prst="line">
              <a:avLst/>
            </a:prstGeom>
            <a:noFill/>
            <a:ln w="9525">
              <a:solidFill>
                <a:schemeClr val="tx1"/>
              </a:solidFill>
              <a:round/>
              <a:headEnd/>
              <a:tailEnd type="triangle" w="med" len="med"/>
            </a:ln>
          </p:spPr>
          <p:txBody>
            <a:bodyPr/>
            <a:lstStyle/>
            <a:p>
              <a:endParaRPr lang="en-US" sz="140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4DCFD2E3-0215-4393-F0C3-93B30515DA29}"/>
                </a:ext>
              </a:extLst>
            </p:cNvPr>
            <p:cNvPicPr>
              <a:picLocks noChangeAspect="1" noChangeArrowheads="1"/>
            </p:cNvPicPr>
            <p:nvPr/>
          </p:nvPicPr>
          <p:blipFill>
            <a:blip r:embed="rId2"/>
            <a:srcRect/>
            <a:stretch>
              <a:fillRect/>
            </a:stretch>
          </p:blipFill>
          <p:spPr>
            <a:xfrm>
              <a:off x="443746" y="1725183"/>
              <a:ext cx="8180040" cy="4116485"/>
            </a:xfrm>
            <a:prstGeom prst="rect">
              <a:avLst/>
            </a:prstGeom>
            <a:ln w="3175">
              <a:noFill/>
            </a:ln>
          </p:spPr>
        </p:pic>
        <p:sp>
          <p:nvSpPr>
            <p:cNvPr id="25" name="Text Box 24">
              <a:extLst>
                <a:ext uri="{FF2B5EF4-FFF2-40B4-BE49-F238E27FC236}">
                  <a16:creationId xmlns:a16="http://schemas.microsoft.com/office/drawing/2014/main" id="{2F882C50-445D-9059-C9F5-0BE14F0FE563}"/>
                </a:ext>
              </a:extLst>
            </p:cNvPr>
            <p:cNvSpPr txBox="1">
              <a:spLocks noChangeArrowheads="1"/>
            </p:cNvSpPr>
            <p:nvPr/>
          </p:nvSpPr>
          <p:spPr bwMode="auto">
            <a:xfrm>
              <a:off x="7700736" y="5142594"/>
              <a:ext cx="710351" cy="523220"/>
            </a:xfrm>
            <a:prstGeom prst="rect">
              <a:avLst/>
            </a:prstGeom>
            <a:solidFill>
              <a:schemeClr val="bg1"/>
            </a:solidFill>
            <a:ln w="3175">
              <a:solidFill>
                <a:schemeClr val="tx1"/>
              </a:solidFill>
              <a:miter lim="800000"/>
              <a:headEnd/>
              <a:tailEnd/>
            </a:ln>
          </p:spPr>
          <p:txBody>
            <a:bodyPr wrap="square">
              <a:spAutoFit/>
            </a:bodyPr>
            <a:lstStyle/>
            <a:p>
              <a:r>
                <a:rPr lang="en-US" altLang="en-US" sz="1400" b="1">
                  <a:solidFill>
                    <a:srgbClr val="0070C0"/>
                  </a:solidFill>
                  <a:latin typeface="Times New Roman" panose="02020603050405020304" pitchFamily="18" charset="0"/>
                  <a:cs typeface="Times New Roman" panose="02020603050405020304" pitchFamily="18" charset="0"/>
                </a:rPr>
                <a:t>Na-jet</a:t>
              </a:r>
            </a:p>
            <a:p>
              <a:r>
                <a:rPr lang="en-US" altLang="en-US" sz="1400" b="1">
                  <a:solidFill>
                    <a:srgbClr val="0070C0"/>
                  </a:solidFill>
                  <a:latin typeface="Times New Roman" panose="02020603050405020304" pitchFamily="18" charset="0"/>
                  <a:cs typeface="Times New Roman" panose="02020603050405020304" pitchFamily="18" charset="0"/>
                </a:rPr>
                <a:t>cell</a:t>
              </a:r>
            </a:p>
          </p:txBody>
        </p:sp>
        <p:sp>
          <p:nvSpPr>
            <p:cNvPr id="26" name="Text Box 25">
              <a:extLst>
                <a:ext uri="{FF2B5EF4-FFF2-40B4-BE49-F238E27FC236}">
                  <a16:creationId xmlns:a16="http://schemas.microsoft.com/office/drawing/2014/main" id="{41AE8686-1CDF-20D9-582B-2B65D27D7707}"/>
                </a:ext>
              </a:extLst>
            </p:cNvPr>
            <p:cNvSpPr txBox="1">
              <a:spLocks noChangeArrowheads="1"/>
            </p:cNvSpPr>
            <p:nvPr/>
          </p:nvSpPr>
          <p:spPr bwMode="auto">
            <a:xfrm>
              <a:off x="532388" y="5282582"/>
              <a:ext cx="994011" cy="523220"/>
            </a:xfrm>
            <a:prstGeom prst="rect">
              <a:avLst/>
            </a:prstGeom>
            <a:noFill/>
            <a:ln w="3175">
              <a:solidFill>
                <a:schemeClr val="tx1"/>
              </a:solidFill>
              <a:miter lim="800000"/>
              <a:headEnd/>
              <a:tailEnd/>
            </a:ln>
          </p:spPr>
          <p:txBody>
            <a:bodyPr wrap="square">
              <a:spAutoFit/>
            </a:bodyPr>
            <a:lstStyle/>
            <a:p>
              <a:r>
                <a:rPr lang="en-US" altLang="en-US" sz="1400" b="1" dirty="0">
                  <a:solidFill>
                    <a:srgbClr val="0070C0"/>
                  </a:solidFill>
                  <a:latin typeface="Times New Roman" panose="02020603050405020304" pitchFamily="18" charset="0"/>
                  <a:cs typeface="Times New Roman" panose="02020603050405020304" pitchFamily="18" charset="0"/>
                </a:rPr>
                <a:t>Atomic H</a:t>
              </a:r>
            </a:p>
            <a:p>
              <a:r>
                <a:rPr lang="en-US" altLang="en-US" sz="1400" b="1" dirty="0">
                  <a:solidFill>
                    <a:srgbClr val="0070C0"/>
                  </a:solidFill>
                  <a:latin typeface="Times New Roman" panose="02020603050405020304" pitchFamily="18" charset="0"/>
                  <a:cs typeface="Times New Roman" panose="02020603050405020304" pitchFamily="18" charset="0"/>
                </a:rPr>
                <a:t>injector</a:t>
              </a:r>
            </a:p>
          </p:txBody>
        </p:sp>
        <p:sp>
          <p:nvSpPr>
            <p:cNvPr id="27" name="Text Box 26">
              <a:extLst>
                <a:ext uri="{FF2B5EF4-FFF2-40B4-BE49-F238E27FC236}">
                  <a16:creationId xmlns:a16="http://schemas.microsoft.com/office/drawing/2014/main" id="{67B4940F-AA8F-9569-170C-1DFB4B99C8D8}"/>
                </a:ext>
              </a:extLst>
            </p:cNvPr>
            <p:cNvSpPr txBox="1">
              <a:spLocks noChangeArrowheads="1"/>
            </p:cNvSpPr>
            <p:nvPr/>
          </p:nvSpPr>
          <p:spPr bwMode="auto">
            <a:xfrm>
              <a:off x="2876044" y="4953511"/>
              <a:ext cx="1064495" cy="523220"/>
            </a:xfrm>
            <a:prstGeom prst="rect">
              <a:avLst/>
            </a:prstGeom>
            <a:noFill/>
            <a:ln w="3175">
              <a:solidFill>
                <a:schemeClr val="tx1"/>
              </a:solidFill>
              <a:miter lim="800000"/>
              <a:headEnd/>
              <a:tailEnd/>
            </a:ln>
          </p:spPr>
          <p:txBody>
            <a:bodyPr wrap="square">
              <a:spAutoFit/>
            </a:bodyPr>
            <a:lstStyle/>
            <a:p>
              <a:r>
                <a:rPr lang="en-US" altLang="en-US" sz="1400" b="1">
                  <a:solidFill>
                    <a:srgbClr val="0070C0"/>
                  </a:solidFill>
                  <a:latin typeface="Times New Roman" panose="02020603050405020304" pitchFamily="18" charset="0"/>
                  <a:cs typeface="Times New Roman" panose="02020603050405020304" pitchFamily="18" charset="0"/>
                </a:rPr>
                <a:t>He-ionizer</a:t>
              </a:r>
            </a:p>
            <a:p>
              <a:r>
                <a:rPr lang="en-US" altLang="en-US" sz="1400" b="1">
                  <a:solidFill>
                    <a:srgbClr val="0070C0"/>
                  </a:solidFill>
                  <a:latin typeface="Times New Roman" panose="02020603050405020304" pitchFamily="18" charset="0"/>
                  <a:cs typeface="Times New Roman" panose="02020603050405020304" pitchFamily="18" charset="0"/>
                </a:rPr>
                <a:t>cell</a:t>
              </a:r>
            </a:p>
          </p:txBody>
        </p:sp>
        <p:sp>
          <p:nvSpPr>
            <p:cNvPr id="28" name="Text Box 27">
              <a:extLst>
                <a:ext uri="{FF2B5EF4-FFF2-40B4-BE49-F238E27FC236}">
                  <a16:creationId xmlns:a16="http://schemas.microsoft.com/office/drawing/2014/main" id="{B6382003-C8B7-F224-853F-64DF520F2120}"/>
                </a:ext>
              </a:extLst>
            </p:cNvPr>
            <p:cNvSpPr txBox="1">
              <a:spLocks noChangeArrowheads="1"/>
            </p:cNvSpPr>
            <p:nvPr/>
          </p:nvSpPr>
          <p:spPr bwMode="auto">
            <a:xfrm>
              <a:off x="1605366" y="5102074"/>
              <a:ext cx="1077611" cy="523220"/>
            </a:xfrm>
            <a:prstGeom prst="rect">
              <a:avLst/>
            </a:prstGeom>
            <a:solidFill>
              <a:schemeClr val="bg1"/>
            </a:solidFill>
            <a:ln w="3175">
              <a:solidFill>
                <a:schemeClr val="tx1"/>
              </a:solidFill>
              <a:miter lim="800000"/>
              <a:headEnd/>
              <a:tailEnd/>
            </a:ln>
          </p:spPr>
          <p:txBody>
            <a:bodyPr wrap="square">
              <a:spAutoFit/>
            </a:bodyPr>
            <a:lstStyle/>
            <a:p>
              <a:r>
                <a:rPr lang="en-US" altLang="en-US" sz="1400" b="1" dirty="0">
                  <a:solidFill>
                    <a:srgbClr val="0070C0"/>
                  </a:solidFill>
                  <a:latin typeface="Times New Roman" panose="02020603050405020304" pitchFamily="18" charset="0"/>
                  <a:cs typeface="Times New Roman" panose="02020603050405020304" pitchFamily="18" charset="0"/>
                </a:rPr>
                <a:t>Neutralizer </a:t>
              </a:r>
            </a:p>
            <a:p>
              <a:r>
                <a:rPr lang="en-US" altLang="en-US" sz="1400" b="1" dirty="0">
                  <a:solidFill>
                    <a:srgbClr val="0070C0"/>
                  </a:solidFill>
                  <a:latin typeface="Times New Roman" panose="02020603050405020304" pitchFamily="18" charset="0"/>
                  <a:cs typeface="Times New Roman" panose="02020603050405020304" pitchFamily="18" charset="0"/>
                </a:rPr>
                <a:t>H</a:t>
              </a:r>
              <a:r>
                <a:rPr lang="en-US" altLang="en-US" sz="1400" b="1" baseline="-25000" dirty="0">
                  <a:solidFill>
                    <a:srgbClr val="0070C0"/>
                  </a:solidFill>
                  <a:latin typeface="Times New Roman" panose="02020603050405020304" pitchFamily="18" charset="0"/>
                  <a:cs typeface="Times New Roman" panose="02020603050405020304" pitchFamily="18" charset="0"/>
                </a:rPr>
                <a:t>2</a:t>
              </a:r>
              <a:r>
                <a:rPr lang="en-US" altLang="en-US" sz="1400" b="1" dirty="0">
                  <a:solidFill>
                    <a:srgbClr val="0070C0"/>
                  </a:solidFill>
                  <a:latin typeface="Times New Roman" panose="02020603050405020304" pitchFamily="18" charset="0"/>
                  <a:cs typeface="Times New Roman" panose="02020603050405020304" pitchFamily="18" charset="0"/>
                </a:rPr>
                <a:t>-cell</a:t>
              </a:r>
            </a:p>
          </p:txBody>
        </p:sp>
        <p:sp>
          <p:nvSpPr>
            <p:cNvPr id="29" name="Text Box 29">
              <a:extLst>
                <a:ext uri="{FF2B5EF4-FFF2-40B4-BE49-F238E27FC236}">
                  <a16:creationId xmlns:a16="http://schemas.microsoft.com/office/drawing/2014/main" id="{8609BBF9-37E0-CA0D-573A-89F7DD017D1C}"/>
                </a:ext>
              </a:extLst>
            </p:cNvPr>
            <p:cNvSpPr txBox="1">
              <a:spLocks noChangeArrowheads="1"/>
            </p:cNvSpPr>
            <p:nvPr/>
          </p:nvSpPr>
          <p:spPr bwMode="auto">
            <a:xfrm>
              <a:off x="4527597" y="5044240"/>
              <a:ext cx="785994" cy="307777"/>
            </a:xfrm>
            <a:prstGeom prst="rect">
              <a:avLst/>
            </a:prstGeom>
            <a:noFill/>
            <a:ln w="3175">
              <a:solidFill>
                <a:schemeClr val="tx1"/>
              </a:solidFill>
              <a:miter lim="800000"/>
              <a:headEnd/>
              <a:tailEnd/>
            </a:ln>
          </p:spPr>
          <p:txBody>
            <a:bodyPr wrap="square">
              <a:spAutoFit/>
            </a:bodyPr>
            <a:lstStyle/>
            <a:p>
              <a:r>
                <a:rPr lang="en-US" altLang="en-US" sz="1400" b="1">
                  <a:solidFill>
                    <a:srgbClr val="0070C0"/>
                  </a:solidFill>
                  <a:latin typeface="Times New Roman" panose="02020603050405020304" pitchFamily="18" charset="0"/>
                  <a:cs typeface="Times New Roman" panose="02020603050405020304" pitchFamily="18" charset="0"/>
                </a:rPr>
                <a:t>Rb-cell</a:t>
              </a:r>
            </a:p>
          </p:txBody>
        </p:sp>
        <p:sp>
          <p:nvSpPr>
            <p:cNvPr id="30" name="Text Box 30">
              <a:extLst>
                <a:ext uri="{FF2B5EF4-FFF2-40B4-BE49-F238E27FC236}">
                  <a16:creationId xmlns:a16="http://schemas.microsoft.com/office/drawing/2014/main" id="{85BF1404-AFEF-DEB4-6A20-A0CA141EE98C}"/>
                </a:ext>
              </a:extLst>
            </p:cNvPr>
            <p:cNvSpPr txBox="1">
              <a:spLocks noChangeArrowheads="1"/>
            </p:cNvSpPr>
            <p:nvPr/>
          </p:nvSpPr>
          <p:spPr bwMode="auto">
            <a:xfrm>
              <a:off x="5517277" y="5023520"/>
              <a:ext cx="999167" cy="523220"/>
            </a:xfrm>
            <a:prstGeom prst="rect">
              <a:avLst/>
            </a:prstGeom>
            <a:solidFill>
              <a:schemeClr val="bg1"/>
            </a:solidFill>
            <a:ln w="3175">
              <a:solidFill>
                <a:schemeClr val="tx1"/>
              </a:solidFill>
              <a:miter lim="800000"/>
              <a:headEnd/>
              <a:tailEnd/>
            </a:ln>
          </p:spPr>
          <p:txBody>
            <a:bodyPr wrap="square">
              <a:spAutoFit/>
            </a:bodyPr>
            <a:lstStyle/>
            <a:p>
              <a:r>
                <a:rPr lang="en-US" altLang="en-US" sz="1400" b="1">
                  <a:solidFill>
                    <a:srgbClr val="0070C0"/>
                  </a:solidFill>
                  <a:latin typeface="Times New Roman" panose="02020603050405020304" pitchFamily="18" charset="0"/>
                  <a:cs typeface="Times New Roman" panose="02020603050405020304" pitchFamily="18" charset="0"/>
                </a:rPr>
                <a:t>Sona</a:t>
              </a:r>
            </a:p>
            <a:p>
              <a:r>
                <a:rPr lang="en-US" altLang="en-US" sz="1400" b="1">
                  <a:solidFill>
                    <a:srgbClr val="0070C0"/>
                  </a:solidFill>
                  <a:latin typeface="Times New Roman" panose="02020603050405020304" pitchFamily="18" charset="0"/>
                  <a:cs typeface="Times New Roman" panose="02020603050405020304" pitchFamily="18" charset="0"/>
                </a:rPr>
                <a:t>transition</a:t>
              </a:r>
            </a:p>
          </p:txBody>
        </p:sp>
        <p:sp>
          <p:nvSpPr>
            <p:cNvPr id="31" name="Line 31">
              <a:extLst>
                <a:ext uri="{FF2B5EF4-FFF2-40B4-BE49-F238E27FC236}">
                  <a16:creationId xmlns:a16="http://schemas.microsoft.com/office/drawing/2014/main" id="{21F8CA85-5707-D979-D350-DCB99CF593A8}"/>
                </a:ext>
              </a:extLst>
            </p:cNvPr>
            <p:cNvSpPr>
              <a:spLocks noChangeShapeType="1"/>
            </p:cNvSpPr>
            <p:nvPr/>
          </p:nvSpPr>
          <p:spPr bwMode="auto">
            <a:xfrm flipH="1" flipV="1">
              <a:off x="1882073" y="3987706"/>
              <a:ext cx="265896" cy="1114367"/>
            </a:xfrm>
            <a:prstGeom prst="line">
              <a:avLst/>
            </a:prstGeom>
            <a:noFill/>
            <a:ln w="9525">
              <a:solidFill>
                <a:schemeClr val="tx1"/>
              </a:solidFill>
              <a:round/>
              <a:headEnd/>
              <a:tailEnd type="triangle" w="med" len="med"/>
            </a:ln>
          </p:spPr>
          <p:txBody>
            <a:bodyPr/>
            <a:lstStyle/>
            <a:p>
              <a:endParaRPr lang="en-US" sz="1600"/>
            </a:p>
          </p:txBody>
        </p:sp>
        <p:sp>
          <p:nvSpPr>
            <p:cNvPr id="32" name="Line 32">
              <a:extLst>
                <a:ext uri="{FF2B5EF4-FFF2-40B4-BE49-F238E27FC236}">
                  <a16:creationId xmlns:a16="http://schemas.microsoft.com/office/drawing/2014/main" id="{7E79E303-CD0E-2F6E-6B58-54FAC514F07A}"/>
                </a:ext>
              </a:extLst>
            </p:cNvPr>
            <p:cNvSpPr>
              <a:spLocks noChangeShapeType="1"/>
            </p:cNvSpPr>
            <p:nvPr/>
          </p:nvSpPr>
          <p:spPr bwMode="auto">
            <a:xfrm flipV="1">
              <a:off x="4889403" y="3987707"/>
              <a:ext cx="379231" cy="1056531"/>
            </a:xfrm>
            <a:prstGeom prst="line">
              <a:avLst/>
            </a:prstGeom>
            <a:noFill/>
            <a:ln w="9525">
              <a:solidFill>
                <a:schemeClr val="tx1"/>
              </a:solidFill>
              <a:round/>
              <a:headEnd/>
              <a:tailEnd type="triangle" w="med" len="med"/>
            </a:ln>
          </p:spPr>
          <p:txBody>
            <a:bodyPr/>
            <a:lstStyle/>
            <a:p>
              <a:endParaRPr lang="en-US" sz="1600"/>
            </a:p>
          </p:txBody>
        </p:sp>
        <p:sp>
          <p:nvSpPr>
            <p:cNvPr id="33" name="Line 33">
              <a:extLst>
                <a:ext uri="{FF2B5EF4-FFF2-40B4-BE49-F238E27FC236}">
                  <a16:creationId xmlns:a16="http://schemas.microsoft.com/office/drawing/2014/main" id="{AB16B510-D350-DDB0-29FA-D65158F6B2F6}"/>
                </a:ext>
              </a:extLst>
            </p:cNvPr>
            <p:cNvSpPr>
              <a:spLocks noChangeShapeType="1"/>
            </p:cNvSpPr>
            <p:nvPr/>
          </p:nvSpPr>
          <p:spPr bwMode="auto">
            <a:xfrm flipV="1">
              <a:off x="3482273" y="3987707"/>
              <a:ext cx="810438" cy="965804"/>
            </a:xfrm>
            <a:prstGeom prst="line">
              <a:avLst/>
            </a:prstGeom>
            <a:noFill/>
            <a:ln w="9525">
              <a:solidFill>
                <a:schemeClr val="tx1"/>
              </a:solidFill>
              <a:round/>
              <a:headEnd/>
              <a:tailEnd type="triangle" w="med" len="med"/>
            </a:ln>
          </p:spPr>
          <p:txBody>
            <a:bodyPr/>
            <a:lstStyle/>
            <a:p>
              <a:endParaRPr lang="en-US" sz="1600"/>
            </a:p>
          </p:txBody>
        </p:sp>
        <p:sp>
          <p:nvSpPr>
            <p:cNvPr id="34" name="Line 34">
              <a:extLst>
                <a:ext uri="{FF2B5EF4-FFF2-40B4-BE49-F238E27FC236}">
                  <a16:creationId xmlns:a16="http://schemas.microsoft.com/office/drawing/2014/main" id="{E3B190B2-16A7-731C-696B-3D6876B24C70}"/>
                </a:ext>
              </a:extLst>
            </p:cNvPr>
            <p:cNvSpPr>
              <a:spLocks noChangeShapeType="1"/>
            </p:cNvSpPr>
            <p:nvPr/>
          </p:nvSpPr>
          <p:spPr bwMode="auto">
            <a:xfrm flipV="1">
              <a:off x="6115348" y="3949082"/>
              <a:ext cx="685800" cy="1066800"/>
            </a:xfrm>
            <a:prstGeom prst="line">
              <a:avLst/>
            </a:prstGeom>
            <a:noFill/>
            <a:ln w="9525">
              <a:solidFill>
                <a:schemeClr val="tx1"/>
              </a:solidFill>
              <a:round/>
              <a:headEnd/>
              <a:tailEnd type="triangle" w="med" len="med"/>
            </a:ln>
          </p:spPr>
          <p:txBody>
            <a:bodyPr/>
            <a:lstStyle/>
            <a:p>
              <a:endParaRPr lang="en-US" sz="1600"/>
            </a:p>
          </p:txBody>
        </p:sp>
        <p:sp>
          <p:nvSpPr>
            <p:cNvPr id="35" name="Line 35">
              <a:extLst>
                <a:ext uri="{FF2B5EF4-FFF2-40B4-BE49-F238E27FC236}">
                  <a16:creationId xmlns:a16="http://schemas.microsoft.com/office/drawing/2014/main" id="{A0766421-6EBC-F25E-4AE5-95A8C5E7F81D}"/>
                </a:ext>
              </a:extLst>
            </p:cNvPr>
            <p:cNvSpPr>
              <a:spLocks noChangeShapeType="1"/>
            </p:cNvSpPr>
            <p:nvPr/>
          </p:nvSpPr>
          <p:spPr bwMode="auto">
            <a:xfrm flipH="1" flipV="1">
              <a:off x="7500830" y="4462136"/>
              <a:ext cx="685800" cy="685800"/>
            </a:xfrm>
            <a:prstGeom prst="line">
              <a:avLst/>
            </a:prstGeom>
            <a:noFill/>
            <a:ln w="9525">
              <a:solidFill>
                <a:schemeClr val="tx1"/>
              </a:solidFill>
              <a:round/>
              <a:headEnd/>
              <a:tailEnd type="triangle" w="med" len="med"/>
            </a:ln>
          </p:spPr>
          <p:txBody>
            <a:bodyPr/>
            <a:lstStyle/>
            <a:p>
              <a:endParaRPr lang="en-US" sz="1400">
                <a:latin typeface="Times New Roman" panose="02020603050405020304" pitchFamily="18" charset="0"/>
                <a:cs typeface="Times New Roman" panose="02020603050405020304" pitchFamily="18" charset="0"/>
              </a:endParaRPr>
            </a:p>
          </p:txBody>
        </p:sp>
        <p:sp>
          <p:nvSpPr>
            <p:cNvPr id="36" name="Line 36">
              <a:extLst>
                <a:ext uri="{FF2B5EF4-FFF2-40B4-BE49-F238E27FC236}">
                  <a16:creationId xmlns:a16="http://schemas.microsoft.com/office/drawing/2014/main" id="{848610F1-5712-362E-2BCB-A972BE44C4CD}"/>
                </a:ext>
              </a:extLst>
            </p:cNvPr>
            <p:cNvSpPr>
              <a:spLocks noChangeShapeType="1"/>
            </p:cNvSpPr>
            <p:nvPr/>
          </p:nvSpPr>
          <p:spPr bwMode="auto">
            <a:xfrm>
              <a:off x="1171852" y="3961496"/>
              <a:ext cx="7865615" cy="8283"/>
            </a:xfrm>
            <a:prstGeom prst="line">
              <a:avLst/>
            </a:prstGeom>
            <a:noFill/>
            <a:ln w="38100">
              <a:solidFill>
                <a:srgbClr val="990000"/>
              </a:solidFill>
              <a:prstDash val="sysDot"/>
              <a:round/>
              <a:headEnd/>
              <a:tailEnd type="triangle" w="med" len="med"/>
            </a:ln>
          </p:spPr>
          <p:txBody>
            <a:bodyPr/>
            <a:lstStyle/>
            <a:p>
              <a:endParaRPr lang="en-US" sz="1600"/>
            </a:p>
          </p:txBody>
        </p:sp>
        <p:sp>
          <p:nvSpPr>
            <p:cNvPr id="39" name="Line 32">
              <a:extLst>
                <a:ext uri="{FF2B5EF4-FFF2-40B4-BE49-F238E27FC236}">
                  <a16:creationId xmlns:a16="http://schemas.microsoft.com/office/drawing/2014/main" id="{27733848-18C3-618A-EAED-6A18675B0586}"/>
                </a:ext>
              </a:extLst>
            </p:cNvPr>
            <p:cNvSpPr>
              <a:spLocks noChangeShapeType="1"/>
            </p:cNvSpPr>
            <p:nvPr/>
          </p:nvSpPr>
          <p:spPr bwMode="auto">
            <a:xfrm flipV="1">
              <a:off x="934280" y="4113895"/>
              <a:ext cx="424101" cy="1182469"/>
            </a:xfrm>
            <a:prstGeom prst="line">
              <a:avLst/>
            </a:prstGeom>
            <a:noFill/>
            <a:ln w="9525">
              <a:solidFill>
                <a:schemeClr val="tx1"/>
              </a:solidFill>
              <a:round/>
              <a:headEnd/>
              <a:tailEnd type="triangle" w="med" len="med"/>
            </a:ln>
          </p:spPr>
          <p:txBody>
            <a:bodyPr/>
            <a:lstStyle/>
            <a:p>
              <a:endParaRPr lang="en-US" sz="1600"/>
            </a:p>
          </p:txBody>
        </p:sp>
        <p:sp>
          <p:nvSpPr>
            <p:cNvPr id="54" name="Text Box 21">
              <a:extLst>
                <a:ext uri="{FF2B5EF4-FFF2-40B4-BE49-F238E27FC236}">
                  <a16:creationId xmlns:a16="http://schemas.microsoft.com/office/drawing/2014/main" id="{71B5E5F8-E451-0C49-C8A2-D9D314187A9C}"/>
                </a:ext>
              </a:extLst>
            </p:cNvPr>
            <p:cNvSpPr txBox="1">
              <a:spLocks noChangeArrowheads="1"/>
            </p:cNvSpPr>
            <p:nvPr/>
          </p:nvSpPr>
          <p:spPr bwMode="auto">
            <a:xfrm>
              <a:off x="8399215" y="3573784"/>
              <a:ext cx="824698" cy="276999"/>
            </a:xfrm>
            <a:prstGeom prst="rect">
              <a:avLst/>
            </a:prstGeom>
            <a:noFill/>
            <a:ln w="9525">
              <a:noFill/>
              <a:miter lim="800000"/>
              <a:headEnd/>
              <a:tailEnd/>
            </a:ln>
          </p:spPr>
          <p:txBody>
            <a:bodyPr wrap="square">
              <a:spAutoFit/>
            </a:bodyPr>
            <a:lstStyle/>
            <a:p>
              <a:r>
                <a:rPr lang="en-US" altLang="en-US" sz="1200" b="1" dirty="0">
                  <a:solidFill>
                    <a:srgbClr val="FF0000"/>
                  </a:solidFill>
                </a:rPr>
                <a:t>~1mA H-</a:t>
              </a:r>
            </a:p>
          </p:txBody>
        </p:sp>
      </p:grpSp>
      <p:sp>
        <p:nvSpPr>
          <p:cNvPr id="59" name="Rectangle 3">
            <a:extLst>
              <a:ext uri="{FF2B5EF4-FFF2-40B4-BE49-F238E27FC236}">
                <a16:creationId xmlns:a16="http://schemas.microsoft.com/office/drawing/2014/main" id="{72BB3FF2-1A6A-C24B-5331-EE3F321017C4}"/>
              </a:ext>
            </a:extLst>
          </p:cNvPr>
          <p:cNvSpPr txBox="1">
            <a:spLocks noChangeArrowheads="1"/>
          </p:cNvSpPr>
          <p:nvPr/>
        </p:nvSpPr>
        <p:spPr>
          <a:xfrm>
            <a:off x="0" y="417371"/>
            <a:ext cx="9088341" cy="24718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0" algn="just">
              <a:lnSpc>
                <a:spcPct val="100000"/>
              </a:lnSpc>
              <a:buNone/>
            </a:pPr>
            <a:r>
              <a:rPr lang="en-US" altLang="en-US" sz="1500" dirty="0">
                <a:solidFill>
                  <a:srgbClr val="000066"/>
                </a:solidFill>
                <a:latin typeface="Times New Roman" panose="02020603050405020304" pitchFamily="18" charset="0"/>
              </a:rPr>
              <a:t>The OPPIS (Optically Pumped Polarized H- Ion Source) is constantly to improve polarization, intensity and emittance. Latest upgrades in 2020-22:</a:t>
            </a:r>
          </a:p>
          <a:p>
            <a:pPr lvl="1" algn="just">
              <a:lnSpc>
                <a:spcPct val="100000"/>
              </a:lnSpc>
            </a:pPr>
            <a:r>
              <a:rPr lang="en-US" altLang="en-US" sz="1500" dirty="0">
                <a:solidFill>
                  <a:srgbClr val="000066"/>
                </a:solidFill>
                <a:latin typeface="Times New Roman" panose="02020603050405020304" pitchFamily="18" charset="0"/>
              </a:rPr>
              <a:t>He-cell, Rb-cell, Na-cell;</a:t>
            </a:r>
          </a:p>
          <a:p>
            <a:pPr lvl="1" algn="just">
              <a:lnSpc>
                <a:spcPct val="100000"/>
              </a:lnSpc>
            </a:pPr>
            <a:r>
              <a:rPr lang="en-US" altLang="en-US" sz="1500" dirty="0">
                <a:solidFill>
                  <a:srgbClr val="000066"/>
                </a:solidFill>
                <a:latin typeface="Times New Roman" panose="02020603050405020304" pitchFamily="18" charset="0"/>
              </a:rPr>
              <a:t>Reducing the length LEBT by more than 4 feet (the distance between the Na-cell and the bended magnet);</a:t>
            </a:r>
          </a:p>
          <a:p>
            <a:pPr lvl="1" algn="just">
              <a:lnSpc>
                <a:spcPct val="100000"/>
              </a:lnSpc>
            </a:pPr>
            <a:r>
              <a:rPr lang="en-US" sz="1500" dirty="0">
                <a:solidFill>
                  <a:srgbClr val="000066"/>
                </a:solidFill>
                <a:latin typeface="Times New Roman" panose="02020603050405020304" pitchFamily="18" charset="0"/>
                <a:cs typeface="Times New Roman" panose="02020603050405020304" pitchFamily="18" charset="0"/>
              </a:rPr>
              <a:t>Upgrade power transformer system for 35kV extractor.</a:t>
            </a:r>
            <a:endParaRPr lang="en-US" sz="1500" dirty="0">
              <a:solidFill>
                <a:srgbClr val="002060"/>
              </a:solidFill>
              <a:latin typeface="Times New Roman" panose="02020603050405020304" pitchFamily="18" charset="0"/>
              <a:cs typeface="Times New Roman" panose="02020603050405020304" pitchFamily="18" charset="0"/>
            </a:endParaRPr>
          </a:p>
          <a:p>
            <a:pPr marL="0" indent="0" algn="just">
              <a:lnSpc>
                <a:spcPct val="80000"/>
              </a:lnSpc>
              <a:buNone/>
            </a:pPr>
            <a:endParaRPr lang="en-GB" altLang="en-US" sz="1600" dirty="0">
              <a:solidFill>
                <a:srgbClr val="000066"/>
              </a:solidFill>
              <a:latin typeface="Times New Roman" panose="02020603050405020304" pitchFamily="18" charset="0"/>
            </a:endParaRPr>
          </a:p>
        </p:txBody>
      </p:sp>
      <p:cxnSp>
        <p:nvCxnSpPr>
          <p:cNvPr id="65" name="Straight Connector 64">
            <a:extLst>
              <a:ext uri="{FF2B5EF4-FFF2-40B4-BE49-F238E27FC236}">
                <a16:creationId xmlns:a16="http://schemas.microsoft.com/office/drawing/2014/main" id="{A82E7226-6A9C-13CE-89BF-E47D235AD2FF}"/>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68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0DCE30-FFA8-B99B-382D-6CD80638CC74}"/>
              </a:ext>
            </a:extLst>
          </p:cNvPr>
          <p:cNvSpPr>
            <a:spLocks noGrp="1"/>
          </p:cNvSpPr>
          <p:nvPr>
            <p:ph type="sldNum" sz="quarter" idx="4"/>
          </p:nvPr>
        </p:nvSpPr>
        <p:spPr/>
        <p:txBody>
          <a:bodyPr/>
          <a:lstStyle/>
          <a:p>
            <a:fld id="{933A556B-7C63-244D-9B7C-B0EA8042B330}" type="slidenum">
              <a:rPr lang="en-US" smtClean="0"/>
              <a:pPr/>
              <a:t>6</a:t>
            </a:fld>
            <a:endParaRPr lang="en-US" sz="750" dirty="0"/>
          </a:p>
        </p:txBody>
      </p:sp>
      <p:pic>
        <p:nvPicPr>
          <p:cNvPr id="4" name="Picture 3" descr="A picture containing engine, miller&#10;&#10;Description automatically generated">
            <a:extLst>
              <a:ext uri="{FF2B5EF4-FFF2-40B4-BE49-F238E27FC236}">
                <a16:creationId xmlns:a16="http://schemas.microsoft.com/office/drawing/2014/main" id="{514D7A69-7F0C-F53E-716E-B2D7FA323394}"/>
              </a:ext>
            </a:extLst>
          </p:cNvPr>
          <p:cNvPicPr>
            <a:picLocks noChangeAspect="1"/>
          </p:cNvPicPr>
          <p:nvPr/>
        </p:nvPicPr>
        <p:blipFill>
          <a:blip r:embed="rId2"/>
          <a:stretch>
            <a:fillRect/>
          </a:stretch>
        </p:blipFill>
        <p:spPr>
          <a:xfrm>
            <a:off x="1211935" y="818965"/>
            <a:ext cx="7179075" cy="5384306"/>
          </a:xfrm>
          <a:prstGeom prst="rect">
            <a:avLst/>
          </a:prstGeom>
        </p:spPr>
      </p:pic>
      <p:sp>
        <p:nvSpPr>
          <p:cNvPr id="5" name="Rectangle 2">
            <a:extLst>
              <a:ext uri="{FF2B5EF4-FFF2-40B4-BE49-F238E27FC236}">
                <a16:creationId xmlns:a16="http://schemas.microsoft.com/office/drawing/2014/main" id="{19C46BCC-15A0-5954-1ED7-C88C33850EA9}"/>
              </a:ext>
            </a:extLst>
          </p:cNvPr>
          <p:cNvSpPr txBox="1">
            <a:spLocks noChangeArrowheads="1"/>
          </p:cNvSpPr>
          <p:nvPr/>
        </p:nvSpPr>
        <p:spPr>
          <a:xfrm>
            <a:off x="55659" y="0"/>
            <a:ext cx="9088341" cy="365125"/>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000" dirty="0">
                <a:latin typeface="Times New Roman" panose="02020603050405020304" pitchFamily="18" charset="0"/>
                <a:cs typeface="Times New Roman" panose="02020603050405020304" pitchFamily="18" charset="0"/>
              </a:rPr>
              <a:t>Upgraded OPPIS H- ion source</a:t>
            </a:r>
          </a:p>
        </p:txBody>
      </p:sp>
      <p:cxnSp>
        <p:nvCxnSpPr>
          <p:cNvPr id="6" name="Straight Connector 5">
            <a:extLst>
              <a:ext uri="{FF2B5EF4-FFF2-40B4-BE49-F238E27FC236}">
                <a16:creationId xmlns:a16="http://schemas.microsoft.com/office/drawing/2014/main" id="{37193638-EE6A-BF0D-8348-90FB91FB465E}"/>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439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F46C7D-262B-7EB7-B3FD-EFB88031A6A1}"/>
              </a:ext>
            </a:extLst>
          </p:cNvPr>
          <p:cNvSpPr>
            <a:spLocks noGrp="1"/>
          </p:cNvSpPr>
          <p:nvPr>
            <p:ph type="sldNum" sz="quarter" idx="4"/>
          </p:nvPr>
        </p:nvSpPr>
        <p:spPr/>
        <p:txBody>
          <a:bodyPr/>
          <a:lstStyle/>
          <a:p>
            <a:fld id="{933A556B-7C63-244D-9B7C-B0EA8042B330}" type="slidenum">
              <a:rPr lang="en-US" smtClean="0"/>
              <a:pPr/>
              <a:t>7</a:t>
            </a:fld>
            <a:endParaRPr lang="en-US" sz="750" dirty="0"/>
          </a:p>
        </p:txBody>
      </p:sp>
      <p:pic>
        <p:nvPicPr>
          <p:cNvPr id="4" name="Picture 3">
            <a:extLst>
              <a:ext uri="{FF2B5EF4-FFF2-40B4-BE49-F238E27FC236}">
                <a16:creationId xmlns:a16="http://schemas.microsoft.com/office/drawing/2014/main" id="{E3E91762-DD26-AFE3-2805-9E88D5CDD66B}"/>
              </a:ext>
            </a:extLst>
          </p:cNvPr>
          <p:cNvPicPr>
            <a:picLocks noChangeAspect="1"/>
          </p:cNvPicPr>
          <p:nvPr/>
        </p:nvPicPr>
        <p:blipFill>
          <a:blip r:embed="rId2"/>
          <a:stretch>
            <a:fillRect/>
          </a:stretch>
        </p:blipFill>
        <p:spPr>
          <a:xfrm>
            <a:off x="361981" y="3429000"/>
            <a:ext cx="3742064" cy="2416881"/>
          </a:xfrm>
          <a:prstGeom prst="rect">
            <a:avLst/>
          </a:prstGeom>
        </p:spPr>
      </p:pic>
      <p:sp>
        <p:nvSpPr>
          <p:cNvPr id="13" name="TextBox 12">
            <a:extLst>
              <a:ext uri="{FF2B5EF4-FFF2-40B4-BE49-F238E27FC236}">
                <a16:creationId xmlns:a16="http://schemas.microsoft.com/office/drawing/2014/main" id="{E37C7959-1660-D1D6-B06E-7871ADCD5F3F}"/>
              </a:ext>
            </a:extLst>
          </p:cNvPr>
          <p:cNvSpPr txBox="1"/>
          <p:nvPr/>
        </p:nvSpPr>
        <p:spPr>
          <a:xfrm>
            <a:off x="4258809" y="3347238"/>
            <a:ext cx="4953739" cy="2523768"/>
          </a:xfrm>
          <a:prstGeom prst="rect">
            <a:avLst/>
          </a:prstGeom>
          <a:noFill/>
        </p:spPr>
        <p:txBody>
          <a:bodyPr wrap="square" rtlCol="0">
            <a:spAutoFit/>
          </a:bodyPr>
          <a:lstStyle/>
          <a:p>
            <a:r>
              <a:rPr lang="en-US" sz="1400" dirty="0">
                <a:solidFill>
                  <a:srgbClr val="002060"/>
                </a:solidFill>
              </a:rPr>
              <a:t>Parameters of magnetron:</a:t>
            </a:r>
          </a:p>
          <a:p>
            <a:pPr marL="285750" indent="-285750">
              <a:buFont typeface="Arial" panose="020B0604020202020204" pitchFamily="34" charset="0"/>
              <a:buChar char="•"/>
            </a:pPr>
            <a:r>
              <a:rPr lang="pt-BR" sz="1200" dirty="0">
                <a:solidFill>
                  <a:srgbClr val="002060"/>
                </a:solidFill>
              </a:rPr>
              <a:t>H- Current 	100-130 mA (1.5 A/cm2)</a:t>
            </a:r>
          </a:p>
          <a:p>
            <a:pPr marL="285750" indent="-285750">
              <a:buFont typeface="Arial" panose="020B0604020202020204" pitchFamily="34" charset="0"/>
              <a:buChar char="•"/>
            </a:pP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Extraction	35 kV</a:t>
            </a:r>
          </a:p>
          <a:p>
            <a:pPr marL="285750" indent="-285750">
              <a:buFont typeface="Arial" panose="020B0604020202020204" pitchFamily="34" charset="0"/>
              <a:buChar char="•"/>
            </a:pP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e/H		0.5 -1.0</a:t>
            </a:r>
          </a:p>
          <a:p>
            <a:pPr marL="285750" indent="-285750">
              <a:buFont typeface="Arial" panose="020B0604020202020204" pitchFamily="34" charset="0"/>
              <a:buChar char="•"/>
            </a:pP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Arc Voltage	120-160 V</a:t>
            </a:r>
          </a:p>
          <a:p>
            <a:pPr marL="285750" indent="-285750">
              <a:buFont typeface="Arial" panose="020B0604020202020204" pitchFamily="34" charset="0"/>
              <a:buChar char="•"/>
            </a:pP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Arc current 	8-20 A </a:t>
            </a:r>
          </a:p>
          <a:p>
            <a:pPr marL="285750" indent="-285750">
              <a:buFont typeface="Arial" panose="020B0604020202020204" pitchFamily="34" charset="0"/>
              <a:buChar char="•"/>
            </a:pP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Rep Rate	7 Hz</a:t>
            </a:r>
          </a:p>
          <a:p>
            <a:pPr marL="285750" indent="-285750">
              <a:buFont typeface="Arial" panose="020B0604020202020204" pitchFamily="34" charset="0"/>
              <a:buChar char="•"/>
            </a:pP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Pulse width	700 -1100 𝜇s</a:t>
            </a:r>
          </a:p>
          <a:p>
            <a:pPr marL="285750" indent="-285750">
              <a:buFont typeface="Arial" panose="020B0604020202020204" pitchFamily="34" charset="0"/>
              <a:buChar char="•"/>
            </a:pP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Duty Factor                  0.5- 1 % </a:t>
            </a:r>
          </a:p>
          <a:p>
            <a:pPr marL="285750" indent="-285750">
              <a:buFont typeface="Arial" panose="020B0604020202020204" pitchFamily="34" charset="0"/>
              <a:buChar char="•"/>
            </a:pP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Cs consumption 	&lt; 0.5 mg/</a:t>
            </a:r>
            <a:r>
              <a:rPr kumimoji="0" lang="en-US" sz="1200" i="0" u="none" strike="noStrike" kern="1200" cap="none" spc="0" normalizeH="0" baseline="0" noProof="0" dirty="0" err="1">
                <a:ln>
                  <a:noFill/>
                </a:ln>
                <a:solidFill>
                  <a:srgbClr val="002060"/>
                </a:solidFill>
                <a:effectLst/>
                <a:uLnTx/>
                <a:uFillTx/>
                <a:latin typeface="Arial" panose="020B0604020202020204"/>
                <a:ea typeface="+mn-ea"/>
                <a:cs typeface="+mn-cs"/>
              </a:rPr>
              <a:t>Hr</a:t>
            </a: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 (T</a:t>
            </a:r>
            <a:r>
              <a:rPr kumimoji="0" lang="en-US" sz="1200" i="0" u="none" strike="noStrike" kern="1200" cap="none" spc="0" normalizeH="0" baseline="-25000" noProof="0" dirty="0">
                <a:ln>
                  <a:noFill/>
                </a:ln>
                <a:solidFill>
                  <a:srgbClr val="002060"/>
                </a:solidFill>
                <a:effectLst/>
                <a:uLnTx/>
                <a:uFillTx/>
                <a:latin typeface="Arial" panose="020B0604020202020204"/>
                <a:ea typeface="+mn-ea"/>
                <a:cs typeface="+mn-cs"/>
              </a:rPr>
              <a:t>Cs</a:t>
            </a:r>
            <a:r>
              <a:rPr lang="en-US" sz="1200" dirty="0">
                <a:solidFill>
                  <a:srgbClr val="002060"/>
                </a:solidFill>
                <a:latin typeface="Arial" panose="020B0604020202020204"/>
              </a:rPr>
              <a:t>~</a:t>
            </a: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90-110C, 5 gm 6 months)</a:t>
            </a:r>
          </a:p>
          <a:p>
            <a:pPr marL="285750" indent="-285750">
              <a:buFont typeface="Arial" panose="020B0604020202020204" pitchFamily="34" charset="0"/>
              <a:buChar char="•"/>
            </a:pP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Gas flow.    	~ 0.6 </a:t>
            </a:r>
            <a:r>
              <a:rPr kumimoji="0" lang="en-US" sz="1200" i="0" u="none" strike="noStrike" kern="1200" cap="none" spc="0" normalizeH="0" baseline="0" noProof="0" dirty="0" err="1">
                <a:ln>
                  <a:noFill/>
                </a:ln>
                <a:solidFill>
                  <a:srgbClr val="002060"/>
                </a:solidFill>
                <a:effectLst/>
                <a:uLnTx/>
                <a:uFillTx/>
                <a:latin typeface="Arial" panose="020B0604020202020204"/>
                <a:ea typeface="+mn-ea"/>
                <a:cs typeface="+mn-cs"/>
              </a:rPr>
              <a:t>sccm</a:t>
            </a:r>
            <a:endPar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endParaRPr>
          </a:p>
          <a:p>
            <a:pPr marL="285750" indent="-285750">
              <a:buFont typeface="Arial" panose="020B0604020202020204" pitchFamily="34" charset="0"/>
              <a:buChar char="•"/>
            </a:pP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Emittance(rms, n)</a:t>
            </a:r>
            <a:r>
              <a:rPr lang="en-US" sz="1200" dirty="0">
                <a:solidFill>
                  <a:srgbClr val="002060"/>
                </a:solidFill>
                <a:latin typeface="Arial" panose="020B0604020202020204"/>
              </a:rPr>
              <a:t>	</a:t>
            </a: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 0.4 pi mm </a:t>
            </a:r>
            <a:r>
              <a:rPr kumimoji="0" lang="en-US" sz="1200" i="0" u="none" strike="noStrike" kern="1200" cap="none" spc="0" normalizeH="0" baseline="0" noProof="0" dirty="0" err="1">
                <a:ln>
                  <a:noFill/>
                </a:ln>
                <a:solidFill>
                  <a:srgbClr val="002060"/>
                </a:solidFill>
                <a:effectLst/>
                <a:uLnTx/>
                <a:uFillTx/>
                <a:latin typeface="Arial" panose="020B0604020202020204"/>
                <a:ea typeface="+mn-ea"/>
                <a:cs typeface="+mn-cs"/>
              </a:rPr>
              <a:t>mrad</a:t>
            </a: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 (RFQ acceptance 2 pi) </a:t>
            </a:r>
          </a:p>
          <a:p>
            <a:pPr marL="285750" indent="-285750">
              <a:buFont typeface="Arial" panose="020B0604020202020204" pitchFamily="34" charset="0"/>
              <a:buChar char="•"/>
            </a:pPr>
            <a:r>
              <a:rPr kumimoji="0" lang="en-US" sz="1200" i="0" u="none" strike="noStrike" kern="1200" cap="none" spc="0" normalizeH="0" baseline="0" noProof="0" dirty="0">
                <a:ln>
                  <a:noFill/>
                </a:ln>
                <a:solidFill>
                  <a:srgbClr val="002060"/>
                </a:solidFill>
                <a:effectLst/>
                <a:uLnTx/>
                <a:uFillTx/>
                <a:latin typeface="Arial" panose="020B0604020202020204"/>
                <a:ea typeface="+mn-ea"/>
                <a:cs typeface="+mn-cs"/>
              </a:rPr>
              <a:t>Magnetron temperature  ~160 -180 deg C </a:t>
            </a:r>
          </a:p>
        </p:txBody>
      </p:sp>
      <p:grpSp>
        <p:nvGrpSpPr>
          <p:cNvPr id="6" name="Group 5">
            <a:extLst>
              <a:ext uri="{FF2B5EF4-FFF2-40B4-BE49-F238E27FC236}">
                <a16:creationId xmlns:a16="http://schemas.microsoft.com/office/drawing/2014/main" id="{15B0646C-6081-3BC5-7A55-250302FD1C53}"/>
              </a:ext>
            </a:extLst>
          </p:cNvPr>
          <p:cNvGrpSpPr/>
          <p:nvPr/>
        </p:nvGrpSpPr>
        <p:grpSpPr>
          <a:xfrm>
            <a:off x="4385902" y="524180"/>
            <a:ext cx="4699555" cy="2829368"/>
            <a:chOff x="357609" y="3365900"/>
            <a:chExt cx="4584011" cy="2398680"/>
          </a:xfrm>
        </p:grpSpPr>
        <p:grpSp>
          <p:nvGrpSpPr>
            <p:cNvPr id="14" name="Group 13">
              <a:extLst>
                <a:ext uri="{FF2B5EF4-FFF2-40B4-BE49-F238E27FC236}">
                  <a16:creationId xmlns:a16="http://schemas.microsoft.com/office/drawing/2014/main" id="{9B833084-2D8E-E136-B065-13A30254BE58}"/>
                </a:ext>
              </a:extLst>
            </p:cNvPr>
            <p:cNvGrpSpPr/>
            <p:nvPr/>
          </p:nvGrpSpPr>
          <p:grpSpPr>
            <a:xfrm>
              <a:off x="357609" y="3365900"/>
              <a:ext cx="4584011" cy="2382571"/>
              <a:chOff x="361700" y="2165575"/>
              <a:chExt cx="4584011" cy="2382571"/>
            </a:xfrm>
          </p:grpSpPr>
          <p:pic>
            <p:nvPicPr>
              <p:cNvPr id="3" name="Picture 2">
                <a:extLst>
                  <a:ext uri="{FF2B5EF4-FFF2-40B4-BE49-F238E27FC236}">
                    <a16:creationId xmlns:a16="http://schemas.microsoft.com/office/drawing/2014/main" id="{D77E65B2-BC49-599B-AF88-3B431B8C7F20}"/>
                  </a:ext>
                </a:extLst>
              </p:cNvPr>
              <p:cNvPicPr>
                <a:picLocks noChangeAspect="1"/>
              </p:cNvPicPr>
              <p:nvPr/>
            </p:nvPicPr>
            <p:blipFill>
              <a:blip r:embed="rId3"/>
              <a:stretch>
                <a:fillRect/>
              </a:stretch>
            </p:blipFill>
            <p:spPr>
              <a:xfrm>
                <a:off x="361700" y="2165575"/>
                <a:ext cx="4584011" cy="2382571"/>
              </a:xfrm>
              <a:prstGeom prst="rect">
                <a:avLst/>
              </a:prstGeom>
            </p:spPr>
          </p:pic>
          <p:sp>
            <p:nvSpPr>
              <p:cNvPr id="8" name="TextBox 7">
                <a:extLst>
                  <a:ext uri="{FF2B5EF4-FFF2-40B4-BE49-F238E27FC236}">
                    <a16:creationId xmlns:a16="http://schemas.microsoft.com/office/drawing/2014/main" id="{8705890E-658D-467F-B6C9-B36BE6B415C7}"/>
                  </a:ext>
                </a:extLst>
              </p:cNvPr>
              <p:cNvSpPr txBox="1"/>
              <p:nvPr/>
            </p:nvSpPr>
            <p:spPr>
              <a:xfrm>
                <a:off x="2113017" y="2761974"/>
                <a:ext cx="540688" cy="215444"/>
              </a:xfrm>
              <a:prstGeom prst="rect">
                <a:avLst/>
              </a:prstGeom>
              <a:noFill/>
            </p:spPr>
            <p:txBody>
              <a:bodyPr wrap="square" rtlCol="0">
                <a:spAutoFit/>
              </a:bodyPr>
              <a:lstStyle/>
              <a:p>
                <a:r>
                  <a:rPr lang="en-US" sz="800" dirty="0"/>
                  <a:t>-</a:t>
                </a:r>
                <a:r>
                  <a:rPr lang="en-US" sz="800" b="1" dirty="0"/>
                  <a:t>35kV</a:t>
                </a:r>
              </a:p>
            </p:txBody>
          </p:sp>
          <p:sp>
            <p:nvSpPr>
              <p:cNvPr id="9" name="TextBox 8">
                <a:extLst>
                  <a:ext uri="{FF2B5EF4-FFF2-40B4-BE49-F238E27FC236}">
                    <a16:creationId xmlns:a16="http://schemas.microsoft.com/office/drawing/2014/main" id="{CB27B917-DF7C-743E-B596-D40A0B421DE0}"/>
                  </a:ext>
                </a:extLst>
              </p:cNvPr>
              <p:cNvSpPr txBox="1"/>
              <p:nvPr/>
            </p:nvSpPr>
            <p:spPr>
              <a:xfrm>
                <a:off x="2383361" y="3601199"/>
                <a:ext cx="540688" cy="215444"/>
              </a:xfrm>
              <a:prstGeom prst="rect">
                <a:avLst/>
              </a:prstGeom>
              <a:noFill/>
            </p:spPr>
            <p:txBody>
              <a:bodyPr wrap="square" rtlCol="0">
                <a:spAutoFit/>
              </a:bodyPr>
              <a:lstStyle/>
              <a:p>
                <a:r>
                  <a:rPr lang="en-US" sz="800" dirty="0"/>
                  <a:t>~1.0kG</a:t>
                </a:r>
              </a:p>
            </p:txBody>
          </p:sp>
          <p:sp>
            <p:nvSpPr>
              <p:cNvPr id="10" name="TextBox 9">
                <a:extLst>
                  <a:ext uri="{FF2B5EF4-FFF2-40B4-BE49-F238E27FC236}">
                    <a16:creationId xmlns:a16="http://schemas.microsoft.com/office/drawing/2014/main" id="{886E70E9-764E-AF07-9DDF-44388F21B5BC}"/>
                  </a:ext>
                </a:extLst>
              </p:cNvPr>
              <p:cNvSpPr txBox="1"/>
              <p:nvPr/>
            </p:nvSpPr>
            <p:spPr>
              <a:xfrm>
                <a:off x="1375576" y="3068478"/>
                <a:ext cx="659958" cy="215444"/>
              </a:xfrm>
              <a:prstGeom prst="rect">
                <a:avLst/>
              </a:prstGeom>
              <a:noFill/>
            </p:spPr>
            <p:txBody>
              <a:bodyPr wrap="square" rtlCol="0">
                <a:spAutoFit/>
              </a:bodyPr>
              <a:lstStyle/>
              <a:p>
                <a:r>
                  <a:rPr lang="en-US" sz="800" b="1" dirty="0"/>
                  <a:t>~ -35.2kV</a:t>
                </a:r>
              </a:p>
            </p:txBody>
          </p:sp>
        </p:grpSp>
        <p:sp>
          <p:nvSpPr>
            <p:cNvPr id="15" name="TextBox 14">
              <a:extLst>
                <a:ext uri="{FF2B5EF4-FFF2-40B4-BE49-F238E27FC236}">
                  <a16:creationId xmlns:a16="http://schemas.microsoft.com/office/drawing/2014/main" id="{3F86A532-770F-DCBD-E5DA-6B58243749DC}"/>
                </a:ext>
              </a:extLst>
            </p:cNvPr>
            <p:cNvSpPr txBox="1"/>
            <p:nvPr/>
          </p:nvSpPr>
          <p:spPr>
            <a:xfrm>
              <a:off x="555884" y="5052606"/>
              <a:ext cx="636811" cy="215444"/>
            </a:xfrm>
            <a:prstGeom prst="rect">
              <a:avLst/>
            </a:prstGeom>
            <a:noFill/>
          </p:spPr>
          <p:txBody>
            <a:bodyPr wrap="square" rtlCol="0">
              <a:spAutoFit/>
            </a:bodyPr>
            <a:lstStyle/>
            <a:p>
              <a:r>
                <a:rPr lang="en-US" sz="800" b="1" dirty="0"/>
                <a:t>Ground</a:t>
              </a:r>
            </a:p>
          </p:txBody>
        </p:sp>
        <p:sp>
          <p:nvSpPr>
            <p:cNvPr id="16" name="TextBox 1">
              <a:extLst>
                <a:ext uri="{FF2B5EF4-FFF2-40B4-BE49-F238E27FC236}">
                  <a16:creationId xmlns:a16="http://schemas.microsoft.com/office/drawing/2014/main" id="{475A1612-2894-472D-990A-7C144E4F6B32}"/>
                </a:ext>
              </a:extLst>
            </p:cNvPr>
            <p:cNvSpPr txBox="1">
              <a:spLocks noChangeArrowheads="1"/>
            </p:cNvSpPr>
            <p:nvPr/>
          </p:nvSpPr>
          <p:spPr bwMode="auto">
            <a:xfrm>
              <a:off x="1304014" y="5549136"/>
              <a:ext cx="8600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FF"/>
                </a:buClr>
                <a:buSzPct val="100000"/>
                <a:buFont typeface="Wingdings" panose="05000000000000000000" pitchFamily="2" charset="2"/>
                <a:buChar char="q"/>
                <a:defRPr sz="22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1pPr>
              <a:lvl2pPr marL="742950" indent="-285750">
                <a:spcBef>
                  <a:spcPct val="20000"/>
                </a:spcBef>
                <a:buClr>
                  <a:srgbClr val="0000FF"/>
                </a:buClr>
                <a:buSzPct val="100000"/>
                <a:buFont typeface="Wingdings" panose="05000000000000000000" pitchFamily="2" charset="2"/>
                <a:buChar char="Ø"/>
                <a:defRPr sz="20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2pPr>
              <a:lvl3pPr marL="1143000" indent="-228600">
                <a:lnSpc>
                  <a:spcPct val="80000"/>
                </a:lnSpc>
                <a:spcBef>
                  <a:spcPct val="20000"/>
                </a:spcBef>
                <a:buClr>
                  <a:srgbClr val="0000FF"/>
                </a:buClr>
                <a:buSzPct val="110000"/>
                <a:buFont typeface="Courier New" panose="02070309020205020404" pitchFamily="49" charset="0"/>
                <a:buChar char="o"/>
                <a:defRPr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3pPr>
              <a:lvl4pPr marL="1600200" indent="-228600">
                <a:lnSpc>
                  <a:spcPct val="80000"/>
                </a:lnSpc>
                <a:spcBef>
                  <a:spcPct val="20000"/>
                </a:spcBef>
                <a:buClr>
                  <a:srgbClr val="0000FF"/>
                </a:buClr>
                <a:buSzPct val="100000"/>
                <a:buFont typeface="Wingdings" panose="05000000000000000000" pitchFamily="2" charset="2"/>
                <a:buChar char="ü"/>
                <a:defRPr sz="16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4pPr>
              <a:lvl5pPr marL="2057400" indent="-228600">
                <a:lnSpc>
                  <a:spcPct val="80000"/>
                </a:lnSpc>
                <a:spcBef>
                  <a:spcPct val="20000"/>
                </a:spcBef>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5pPr>
              <a:lvl6pPr marL="25146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6pPr>
              <a:lvl7pPr marL="29718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7pPr>
              <a:lvl8pPr marL="34290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8pPr>
              <a:lvl9pPr marL="3886200" indent="-228600" eaLnBrk="0" fontAlgn="base" hangingPunct="0">
                <a:lnSpc>
                  <a:spcPct val="80000"/>
                </a:lnSpc>
                <a:spcBef>
                  <a:spcPct val="20000"/>
                </a:spcBef>
                <a:spcAft>
                  <a:spcPct val="0"/>
                </a:spcAft>
                <a:buClr>
                  <a:srgbClr val="0000FF"/>
                </a:buClr>
                <a:buSzPct val="100000"/>
                <a:buChar char="-"/>
                <a:defRPr sz="1400" b="1">
                  <a:solidFill>
                    <a:schemeClr val="tx1"/>
                  </a:solidFill>
                  <a:latin typeface="Comic Sans MS Bold" panose="030F0902030302020204" pitchFamily="66" charset="0"/>
                  <a:ea typeface="MS PGothic" panose="020B0600070205080204" pitchFamily="34" charset="-128"/>
                  <a:cs typeface="Comic Sans MS Bold" panose="030F0902030302020204" pitchFamily="66" charset="0"/>
                </a:defRPr>
              </a:lvl9pPr>
            </a:lstStyle>
            <a:p>
              <a:pPr>
                <a:spcBef>
                  <a:spcPct val="0"/>
                </a:spcBef>
                <a:buClrTx/>
                <a:buSzTx/>
                <a:buFontTx/>
                <a:buNone/>
              </a:pPr>
              <a:r>
                <a:rPr lang="en-US" altLang="en-US" sz="800" dirty="0">
                  <a:latin typeface="Arial" panose="020B0604020202020204" pitchFamily="34" charset="0"/>
                  <a:cs typeface="Arial" panose="020B0604020202020204" pitchFamily="34" charset="0"/>
                </a:rPr>
                <a:t>120-140 mA</a:t>
              </a:r>
            </a:p>
          </p:txBody>
        </p:sp>
      </p:grpSp>
      <p:sp>
        <p:nvSpPr>
          <p:cNvPr id="5" name="TextBox 4">
            <a:extLst>
              <a:ext uri="{FF2B5EF4-FFF2-40B4-BE49-F238E27FC236}">
                <a16:creationId xmlns:a16="http://schemas.microsoft.com/office/drawing/2014/main" id="{3BCD4D25-7E54-6F61-BC89-08CCDC7CB58B}"/>
              </a:ext>
            </a:extLst>
          </p:cNvPr>
          <p:cNvSpPr txBox="1"/>
          <p:nvPr/>
        </p:nvSpPr>
        <p:spPr>
          <a:xfrm>
            <a:off x="0" y="0"/>
            <a:ext cx="9144000" cy="400110"/>
          </a:xfrm>
          <a:prstGeom prst="rect">
            <a:avLst/>
          </a:prstGeom>
          <a:noFill/>
        </p:spPr>
        <p:txBody>
          <a:bodyPr wrap="square">
            <a:spAutoFit/>
          </a:bodyPr>
          <a:lstStyle/>
          <a:p>
            <a:pPr algn="ctr"/>
            <a:r>
              <a:rPr lang="fr-FR" sz="2000" b="1" dirty="0">
                <a:latin typeface="Times New Roman" panose="02020603050405020304" pitchFamily="18" charset="0"/>
                <a:cs typeface="Times New Roman" panose="02020603050405020304" pitchFamily="18" charset="0"/>
              </a:rPr>
              <a:t>High </a:t>
            </a:r>
            <a:r>
              <a:rPr lang="fr-FR" sz="2000" b="1" dirty="0" err="1">
                <a:latin typeface="Times New Roman" panose="02020603050405020304" pitchFamily="18" charset="0"/>
                <a:cs typeface="Times New Roman" panose="02020603050405020304" pitchFamily="18" charset="0"/>
              </a:rPr>
              <a:t>Intensity</a:t>
            </a:r>
            <a:r>
              <a:rPr lang="fr-FR" sz="2000" b="1" dirty="0">
                <a:latin typeface="Times New Roman" panose="02020603050405020304" pitchFamily="18" charset="0"/>
                <a:cs typeface="Times New Roman" panose="02020603050405020304" pitchFamily="18" charset="0"/>
              </a:rPr>
              <a:t> Surface Plasma ion Sources (SPS) at BNL (H- source) </a:t>
            </a:r>
            <a:endParaRPr lang="en-US" sz="20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EEC6AA2-5FF4-BC37-ABD8-8477037212CC}"/>
              </a:ext>
            </a:extLst>
          </p:cNvPr>
          <p:cNvPicPr>
            <a:picLocks noChangeAspect="1"/>
          </p:cNvPicPr>
          <p:nvPr/>
        </p:nvPicPr>
        <p:blipFill>
          <a:blip r:embed="rId4"/>
          <a:stretch>
            <a:fillRect/>
          </a:stretch>
        </p:blipFill>
        <p:spPr>
          <a:xfrm>
            <a:off x="345954" y="510246"/>
            <a:ext cx="3758091" cy="2818568"/>
          </a:xfrm>
          <a:prstGeom prst="rect">
            <a:avLst/>
          </a:prstGeom>
        </p:spPr>
      </p:pic>
      <p:sp>
        <p:nvSpPr>
          <p:cNvPr id="19" name="TextBox 18">
            <a:extLst>
              <a:ext uri="{FF2B5EF4-FFF2-40B4-BE49-F238E27FC236}">
                <a16:creationId xmlns:a16="http://schemas.microsoft.com/office/drawing/2014/main" id="{395584CF-3359-F62B-9184-A6E109073466}"/>
              </a:ext>
            </a:extLst>
          </p:cNvPr>
          <p:cNvSpPr txBox="1"/>
          <p:nvPr/>
        </p:nvSpPr>
        <p:spPr>
          <a:xfrm>
            <a:off x="4258809" y="5896777"/>
            <a:ext cx="4815118" cy="609398"/>
          </a:xfrm>
          <a:prstGeom prst="rect">
            <a:avLst/>
          </a:prstGeom>
          <a:noFill/>
        </p:spPr>
        <p:txBody>
          <a:bodyPr wrap="square">
            <a:spAutoFit/>
          </a:bodyPr>
          <a:lstStyle/>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Electron current is less than 50% of the ion current. It was measured as the difference between the total HV extractor power supply current and the H- ion beam current. </a:t>
            </a:r>
            <a:endParaRPr kumimoji="0" lang="en-US" altLang="en-US" sz="1400" b="0"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endParaRPr>
          </a:p>
        </p:txBody>
      </p:sp>
      <p:cxnSp>
        <p:nvCxnSpPr>
          <p:cNvPr id="20" name="Straight Connector 19">
            <a:extLst>
              <a:ext uri="{FF2B5EF4-FFF2-40B4-BE49-F238E27FC236}">
                <a16:creationId xmlns:a16="http://schemas.microsoft.com/office/drawing/2014/main" id="{9552E81E-8936-BA51-13D4-7D00C9C73C12}"/>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780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52CD8-C149-0C5F-9F38-E64952B38AF9}"/>
              </a:ext>
            </a:extLst>
          </p:cNvPr>
          <p:cNvSpPr>
            <a:spLocks noGrp="1"/>
          </p:cNvSpPr>
          <p:nvPr>
            <p:ph type="sldNum" sz="quarter" idx="4"/>
          </p:nvPr>
        </p:nvSpPr>
        <p:spPr/>
        <p:txBody>
          <a:bodyPr/>
          <a:lstStyle/>
          <a:p>
            <a:fld id="{933A556B-7C63-244D-9B7C-B0EA8042B330}" type="slidenum">
              <a:rPr lang="en-US" smtClean="0"/>
              <a:pPr/>
              <a:t>8</a:t>
            </a:fld>
            <a:endParaRPr lang="en-US" sz="750" dirty="0"/>
          </a:p>
        </p:txBody>
      </p:sp>
      <p:pic>
        <p:nvPicPr>
          <p:cNvPr id="6" name="Picture 5" descr="A picture containing indoor, device, cluttered, miller&#10;&#10;Description automatically generated">
            <a:extLst>
              <a:ext uri="{FF2B5EF4-FFF2-40B4-BE49-F238E27FC236}">
                <a16:creationId xmlns:a16="http://schemas.microsoft.com/office/drawing/2014/main" id="{161CAC66-E3EA-DAD2-6834-83CDF0C13E64}"/>
              </a:ext>
            </a:extLst>
          </p:cNvPr>
          <p:cNvPicPr>
            <a:picLocks noChangeAspect="1"/>
          </p:cNvPicPr>
          <p:nvPr/>
        </p:nvPicPr>
        <p:blipFill>
          <a:blip r:embed="rId2"/>
          <a:stretch>
            <a:fillRect/>
          </a:stretch>
        </p:blipFill>
        <p:spPr>
          <a:xfrm>
            <a:off x="1056443" y="905656"/>
            <a:ext cx="7334568" cy="5255447"/>
          </a:xfrm>
          <a:prstGeom prst="rect">
            <a:avLst/>
          </a:prstGeom>
        </p:spPr>
      </p:pic>
      <p:sp>
        <p:nvSpPr>
          <p:cNvPr id="7" name="Rectangle 2">
            <a:extLst>
              <a:ext uri="{FF2B5EF4-FFF2-40B4-BE49-F238E27FC236}">
                <a16:creationId xmlns:a16="http://schemas.microsoft.com/office/drawing/2014/main" id="{80ED4517-474D-FA47-4FA6-D4AC7AAB6210}"/>
              </a:ext>
            </a:extLst>
          </p:cNvPr>
          <p:cNvSpPr txBox="1">
            <a:spLocks noChangeArrowheads="1"/>
          </p:cNvSpPr>
          <p:nvPr/>
        </p:nvSpPr>
        <p:spPr>
          <a:xfrm>
            <a:off x="55659" y="0"/>
            <a:ext cx="9088341" cy="365125"/>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000" dirty="0">
                <a:latin typeface="Times New Roman" panose="02020603050405020304" pitchFamily="18" charset="0"/>
                <a:cs typeface="Times New Roman" panose="02020603050405020304" pitchFamily="18" charset="0"/>
              </a:rPr>
              <a:t>H- ion source S1</a:t>
            </a:r>
          </a:p>
        </p:txBody>
      </p:sp>
      <p:cxnSp>
        <p:nvCxnSpPr>
          <p:cNvPr id="8" name="Straight Connector 7">
            <a:extLst>
              <a:ext uri="{FF2B5EF4-FFF2-40B4-BE49-F238E27FC236}">
                <a16:creationId xmlns:a16="http://schemas.microsoft.com/office/drawing/2014/main" id="{F4DFC540-4160-CDDB-3A24-45FCC6511E46}"/>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65FE3A1-830E-83E7-AE1F-06CCE77A2534}"/>
              </a:ext>
            </a:extLst>
          </p:cNvPr>
          <p:cNvSpPr txBox="1"/>
          <p:nvPr/>
        </p:nvSpPr>
        <p:spPr>
          <a:xfrm>
            <a:off x="204186" y="453658"/>
            <a:ext cx="8939814" cy="369332"/>
          </a:xfrm>
          <a:prstGeom prst="rect">
            <a:avLst/>
          </a:prstGeom>
          <a:noFill/>
        </p:spPr>
        <p:txBody>
          <a:bodyPr wrap="square">
            <a:spAutoFit/>
          </a:bodyPr>
          <a:lstStyle/>
          <a:p>
            <a:r>
              <a:rPr lang="en-US" altLang="en-US" dirty="0">
                <a:solidFill>
                  <a:srgbClr val="000066"/>
                </a:solidFill>
                <a:latin typeface="Times New Roman" panose="02020603050405020304" pitchFamily="18" charset="0"/>
                <a:cs typeface="Times New Roman" panose="02020603050405020304" pitchFamily="18" charset="0"/>
              </a:rPr>
              <a:t>The S1 ion source has been rebuilt to reduce the </a:t>
            </a:r>
            <a:r>
              <a:rPr lang="en-US" altLang="en-US" sz="1800" dirty="0">
                <a:solidFill>
                  <a:srgbClr val="000066"/>
                </a:solidFill>
                <a:latin typeface="Times New Roman" panose="02020603050405020304" pitchFamily="18" charset="0"/>
                <a:cs typeface="Times New Roman" panose="02020603050405020304" pitchFamily="18" charset="0"/>
              </a:rPr>
              <a:t>length of LEBT.</a:t>
            </a:r>
            <a:endParaRPr lang="en-US" dirty="0"/>
          </a:p>
        </p:txBody>
      </p:sp>
    </p:spTree>
    <p:extLst>
      <p:ext uri="{BB962C8B-B14F-4D97-AF65-F5344CB8AC3E}">
        <p14:creationId xmlns:p14="http://schemas.microsoft.com/office/powerpoint/2010/main" val="1190465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227528-DAD0-B636-0ACA-206C3A36AF2C}"/>
              </a:ext>
            </a:extLst>
          </p:cNvPr>
          <p:cNvSpPr>
            <a:spLocks noGrp="1"/>
          </p:cNvSpPr>
          <p:nvPr>
            <p:ph type="sldNum" sz="quarter" idx="4"/>
          </p:nvPr>
        </p:nvSpPr>
        <p:spPr/>
        <p:txBody>
          <a:bodyPr/>
          <a:lstStyle/>
          <a:p>
            <a:fld id="{933A556B-7C63-244D-9B7C-B0EA8042B330}" type="slidenum">
              <a:rPr lang="en-US" smtClean="0"/>
              <a:pPr/>
              <a:t>9</a:t>
            </a:fld>
            <a:endParaRPr lang="en-US" sz="750" dirty="0"/>
          </a:p>
        </p:txBody>
      </p:sp>
      <p:sp>
        <p:nvSpPr>
          <p:cNvPr id="4" name="Rectangle 2">
            <a:extLst>
              <a:ext uri="{FF2B5EF4-FFF2-40B4-BE49-F238E27FC236}">
                <a16:creationId xmlns:a16="http://schemas.microsoft.com/office/drawing/2014/main" id="{154B4061-063F-DAC3-06CB-0C8AB22A59C6}"/>
              </a:ext>
            </a:extLst>
          </p:cNvPr>
          <p:cNvSpPr txBox="1">
            <a:spLocks noChangeArrowheads="1"/>
          </p:cNvSpPr>
          <p:nvPr/>
        </p:nvSpPr>
        <p:spPr>
          <a:xfrm>
            <a:off x="55659" y="0"/>
            <a:ext cx="9088341" cy="365125"/>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a:lstStyle>
          <a:p>
            <a:pPr algn="ctr"/>
            <a:r>
              <a:rPr lang="en-US" altLang="en-US" sz="2000" dirty="0">
                <a:latin typeface="Times New Roman" panose="02020603050405020304" pitchFamily="18" charset="0"/>
                <a:cs typeface="Times New Roman" panose="02020603050405020304" pitchFamily="18" charset="0"/>
              </a:rPr>
              <a:t>H- ion source S2</a:t>
            </a:r>
          </a:p>
        </p:txBody>
      </p:sp>
      <p:sp>
        <p:nvSpPr>
          <p:cNvPr id="8" name="TextBox 7">
            <a:extLst>
              <a:ext uri="{FF2B5EF4-FFF2-40B4-BE49-F238E27FC236}">
                <a16:creationId xmlns:a16="http://schemas.microsoft.com/office/drawing/2014/main" id="{E6BEA5BB-1494-E151-5036-E4EEE5628F78}"/>
              </a:ext>
            </a:extLst>
          </p:cNvPr>
          <p:cNvSpPr txBox="1"/>
          <p:nvPr/>
        </p:nvSpPr>
        <p:spPr>
          <a:xfrm>
            <a:off x="244342" y="406553"/>
            <a:ext cx="8899657" cy="923330"/>
          </a:xfrm>
          <a:prstGeom prst="rect">
            <a:avLst/>
          </a:prstGeom>
          <a:noFill/>
        </p:spPr>
        <p:txBody>
          <a:bodyPr wrap="square">
            <a:spAutoFit/>
          </a:bodyPr>
          <a:lstStyle/>
          <a:p>
            <a:r>
              <a:rPr lang="en-US" sz="1800" dirty="0">
                <a:solidFill>
                  <a:srgbClr val="002060"/>
                </a:solidFill>
                <a:latin typeface="Times New Roman" panose="02020603050405020304" pitchFamily="18" charset="0"/>
                <a:cs typeface="Times New Roman" panose="02020603050405020304" pitchFamily="18" charset="0"/>
              </a:rPr>
              <a:t>The </a:t>
            </a:r>
            <a:r>
              <a:rPr lang="en-US" dirty="0">
                <a:solidFill>
                  <a:srgbClr val="002060"/>
                </a:solidFill>
                <a:latin typeface="Times New Roman" panose="02020603050405020304" pitchFamily="18" charset="0"/>
                <a:cs typeface="Times New Roman" panose="02020603050405020304" pitchFamily="18" charset="0"/>
              </a:rPr>
              <a:t>second ion </a:t>
            </a:r>
            <a:r>
              <a:rPr lang="en-US" sz="1800" dirty="0">
                <a:solidFill>
                  <a:srgbClr val="002060"/>
                </a:solidFill>
                <a:latin typeface="Times New Roman" panose="02020603050405020304" pitchFamily="18" charset="0"/>
                <a:cs typeface="Times New Roman" panose="02020603050405020304" pitchFamily="18" charset="0"/>
              </a:rPr>
              <a:t>source </a:t>
            </a:r>
            <a:r>
              <a:rPr lang="en-US" dirty="0">
                <a:solidFill>
                  <a:srgbClr val="002060"/>
                </a:solidFill>
                <a:latin typeface="Times New Roman" panose="02020603050405020304" pitchFamily="18" charset="0"/>
                <a:cs typeface="Times New Roman" panose="02020603050405020304" pitchFamily="18" charset="0"/>
              </a:rPr>
              <a:t>(S2) </a:t>
            </a:r>
            <a:r>
              <a:rPr lang="en-US" sz="1800" dirty="0">
                <a:solidFill>
                  <a:srgbClr val="002060"/>
                </a:solidFill>
                <a:latin typeface="Times New Roman" panose="02020603050405020304" pitchFamily="18" charset="0"/>
                <a:cs typeface="Times New Roman" panose="02020603050405020304" pitchFamily="18" charset="0"/>
              </a:rPr>
              <a:t>was built </a:t>
            </a:r>
            <a:r>
              <a:rPr lang="en-US" dirty="0">
                <a:solidFill>
                  <a:srgbClr val="002060"/>
                </a:solidFill>
                <a:latin typeface="Times New Roman" panose="02020603050405020304" pitchFamily="18" charset="0"/>
                <a:cs typeface="Times New Roman" panose="02020603050405020304" pitchFamily="18" charset="0"/>
              </a:rPr>
              <a:t>in 2018-2020 for:</a:t>
            </a:r>
            <a:endParaRPr lang="en-US" sz="1800" dirty="0">
              <a:solidFill>
                <a:srgbClr val="002060"/>
              </a:solidFill>
              <a:latin typeface="Times New Roman" panose="02020603050405020304" pitchFamily="18" charset="0"/>
              <a:cs typeface="Times New Roman" panose="02020603050405020304" pitchFamily="18" charset="0"/>
            </a:endParaRPr>
          </a:p>
          <a:p>
            <a:pPr marL="285750" indent="-285750" algn="just">
              <a:lnSpc>
                <a:spcPct val="100000"/>
              </a:lnSpc>
              <a:buFont typeface="Wingdings" panose="05000000000000000000" pitchFamily="2" charset="2"/>
              <a:buChar char="§"/>
            </a:pPr>
            <a:r>
              <a:rPr lang="en-US" sz="1800" dirty="0">
                <a:solidFill>
                  <a:srgbClr val="002060"/>
                </a:solidFill>
                <a:latin typeface="Times New Roman" panose="02020603050405020304" pitchFamily="18" charset="0"/>
                <a:cs typeface="Times New Roman" panose="02020603050405020304" pitchFamily="18" charset="0"/>
              </a:rPr>
              <a:t>support for the main source S1 to improve the duty factor and reliability of BLIP operation;</a:t>
            </a:r>
          </a:p>
          <a:p>
            <a:pPr marL="285750" indent="-285750" algn="just">
              <a:lnSpc>
                <a:spcPct val="100000"/>
              </a:lnSpc>
              <a:buFont typeface="Wingdings" panose="05000000000000000000" pitchFamily="2" charset="2"/>
              <a:buChar char="§"/>
            </a:pPr>
            <a:r>
              <a:rPr lang="en-US" sz="1800" dirty="0">
                <a:solidFill>
                  <a:srgbClr val="002060"/>
                </a:solidFill>
                <a:latin typeface="Times New Roman" panose="02020603050405020304" pitchFamily="18" charset="0"/>
                <a:cs typeface="Times New Roman" panose="02020603050405020304" pitchFamily="18" charset="0"/>
              </a:rPr>
              <a:t>and the possibility of exploring possible upgrades to increase the source current.</a:t>
            </a:r>
            <a:endParaRPr lang="en-GB" altLang="en-US" sz="1800" dirty="0">
              <a:solidFill>
                <a:srgbClr val="000066"/>
              </a:solidFill>
              <a:latin typeface="Times New Roman" panose="02020603050405020304" pitchFamily="18" charset="0"/>
            </a:endParaRPr>
          </a:p>
        </p:txBody>
      </p:sp>
      <p:pic>
        <p:nvPicPr>
          <p:cNvPr id="10" name="Picture 9" descr="A picture containing text, electronics, computer&#10;&#10;Description automatically generated">
            <a:extLst>
              <a:ext uri="{FF2B5EF4-FFF2-40B4-BE49-F238E27FC236}">
                <a16:creationId xmlns:a16="http://schemas.microsoft.com/office/drawing/2014/main" id="{211263AE-40DA-93E9-14A0-BDBD4A69C7E4}"/>
              </a:ext>
            </a:extLst>
          </p:cNvPr>
          <p:cNvPicPr>
            <a:picLocks noChangeAspect="1"/>
          </p:cNvPicPr>
          <p:nvPr/>
        </p:nvPicPr>
        <p:blipFill>
          <a:blip r:embed="rId2"/>
          <a:stretch>
            <a:fillRect/>
          </a:stretch>
        </p:blipFill>
        <p:spPr>
          <a:xfrm>
            <a:off x="1065319" y="1329884"/>
            <a:ext cx="7439489" cy="4986712"/>
          </a:xfrm>
          <a:prstGeom prst="rect">
            <a:avLst/>
          </a:prstGeom>
        </p:spPr>
      </p:pic>
      <p:cxnSp>
        <p:nvCxnSpPr>
          <p:cNvPr id="11" name="Straight Connector 10">
            <a:extLst>
              <a:ext uri="{FF2B5EF4-FFF2-40B4-BE49-F238E27FC236}">
                <a16:creationId xmlns:a16="http://schemas.microsoft.com/office/drawing/2014/main" id="{26E81974-4A5D-C6C4-6365-CB7D832C13F7}"/>
              </a:ext>
            </a:extLst>
          </p:cNvPr>
          <p:cNvCxnSpPr>
            <a:cxnSpLocks/>
          </p:cNvCxnSpPr>
          <p:nvPr/>
        </p:nvCxnSpPr>
        <p:spPr>
          <a:xfrm>
            <a:off x="0" y="396535"/>
            <a:ext cx="9144000"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12829"/>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558A0D9-1E6C-0545-B056-4ABCB0C08B10}" vid="{C4DE843A-9E61-FF4B-A863-C9A32DA6867B}"/>
    </a:ext>
  </a:extLst>
</a:theme>
</file>

<file path=ppt/theme/theme2.xml><?xml version="1.0" encoding="utf-8"?>
<a:theme xmlns:a="http://schemas.openxmlformats.org/drawingml/2006/main" name="1_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1378822-eb24-4592-8eb7-8f72ed701ff5">
      <UserInfo>
        <DisplayName>Davidson, Courtney</DisplayName>
        <AccountId>519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ECDA4FB42B774A9ACD36B968BC44E0" ma:contentTypeVersion="4" ma:contentTypeDescription="Create a new document." ma:contentTypeScope="" ma:versionID="6faabfdbb882aeb4af6efa112d10a728">
  <xsd:schema xmlns:xsd="http://www.w3.org/2001/XMLSchema" xmlns:xs="http://www.w3.org/2001/XMLSchema" xmlns:p="http://schemas.microsoft.com/office/2006/metadata/properties" xmlns:ns2="ec27e175-f524-4e9d-a445-5321456f3f33" xmlns:ns3="11378822-eb24-4592-8eb7-8f72ed701ff5" targetNamespace="http://schemas.microsoft.com/office/2006/metadata/properties" ma:root="true" ma:fieldsID="10795e240b6bcd1dc6c85c017bbbcdb6" ns2:_="" ns3:_="">
    <xsd:import namespace="ec27e175-f524-4e9d-a445-5321456f3f33"/>
    <xsd:import namespace="11378822-eb24-4592-8eb7-8f72ed701ff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27e175-f524-4e9d-a445-5321456f3f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378822-eb24-4592-8eb7-8f72ed701f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7A184C-6CD4-49F1-ADF2-56A775E6AC19}">
  <ds:schemaRefs>
    <ds:schemaRef ds:uri="http://www.w3.org/XML/1998/namespace"/>
    <ds:schemaRef ds:uri="http://purl.org/dc/dcmitype/"/>
    <ds:schemaRef ds:uri="ec27e175-f524-4e9d-a445-5321456f3f33"/>
    <ds:schemaRef ds:uri="11378822-eb24-4592-8eb7-8f72ed701ff5"/>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5852B85-6906-4058-9EE8-A2B9EFB1CBF3}">
  <ds:schemaRefs>
    <ds:schemaRef ds:uri="http://schemas.microsoft.com/sharepoint/v3/contenttype/forms"/>
  </ds:schemaRefs>
</ds:datastoreItem>
</file>

<file path=customXml/itemProps3.xml><?xml version="1.0" encoding="utf-8"?>
<ds:datastoreItem xmlns:ds="http://schemas.openxmlformats.org/officeDocument/2006/customXml" ds:itemID="{4E8DFCA6-05F2-4B98-A611-7CEC9452CA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27e175-f524-4e9d-a445-5321456f3f33"/>
    <ds:schemaRef ds:uri="11378822-eb24-4592-8eb7-8f72ed701f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BNL</Template>
  <TotalTime>10644</TotalTime>
  <Words>2147</Words>
  <Application>Microsoft Office PowerPoint</Application>
  <PresentationFormat>On-screen Show (4:3)</PresentationFormat>
  <Paragraphs>223</Paragraphs>
  <Slides>21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Comic Sans MS</vt:lpstr>
      <vt:lpstr>Comic Sans MS Bold</vt:lpstr>
      <vt:lpstr>Courier New</vt:lpstr>
      <vt:lpstr>Times New Roman</vt:lpstr>
      <vt:lpstr>Wingdings</vt:lpstr>
      <vt:lpstr>BNL</vt:lpstr>
      <vt:lpstr>1_Blank Presentation</vt:lpstr>
      <vt:lpstr>Ion Source Upgrade and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 of the magnetron with increasing pulse duration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Raparia, Deepak</dc:creator>
  <cp:keywords/>
  <dc:description/>
  <cp:lastModifiedBy>Atoian, Grigor</cp:lastModifiedBy>
  <cp:revision>32</cp:revision>
  <cp:lastPrinted>2022-09-08T14:32:06Z</cp:lastPrinted>
  <dcterms:created xsi:type="dcterms:W3CDTF">2022-08-09T16:59:55Z</dcterms:created>
  <dcterms:modified xsi:type="dcterms:W3CDTF">2022-09-13T17:38:25Z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0x0101001FECDA4FB42B774A9ACD36B968BC44E0</vt:lpwstr>
  </property>
  <property fmtid="{D5CDD505-2E9C-101B-9397-08002B2CF9AE}" pid="3" name="SharedWithUsers">
    <vt:lpwstr>504;#Fliller, Raymond;#15;#DiFilippo, Lynanne</vt:lpwstr>
  </property>
</Properties>
</file>