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256" r:id="rId5"/>
    <p:sldId id="260" r:id="rId6"/>
    <p:sldId id="275" r:id="rId7"/>
    <p:sldId id="259" r:id="rId8"/>
    <p:sldId id="269" r:id="rId9"/>
    <p:sldId id="263" r:id="rId10"/>
    <p:sldId id="274" r:id="rId11"/>
    <p:sldId id="264" r:id="rId12"/>
    <p:sldId id="262" r:id="rId13"/>
    <p:sldId id="261" r:id="rId14"/>
    <p:sldId id="265" r:id="rId15"/>
    <p:sldId id="271" r:id="rId16"/>
    <p:sldId id="267" r:id="rId17"/>
    <p:sldId id="268"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B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7"/>
    <p:restoredTop sz="94694"/>
  </p:normalViewPr>
  <p:slideViewPr>
    <p:cSldViewPr snapToGrid="0" snapToObjects="1">
      <p:cViewPr varScale="1">
        <p:scale>
          <a:sx n="128" d="100"/>
          <a:sy n="128" d="100"/>
        </p:scale>
        <p:origin x="18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9/12/22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609882" y="5773230"/>
            <a:ext cx="7750969" cy="746185"/>
          </a:xfrm>
        </p:spPr>
        <p:txBody>
          <a:bodyPr>
            <a:normAutofit/>
          </a:bodyPr>
          <a:lstStyle>
            <a:lvl1pPr marL="0" indent="0" algn="l">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LIUP2 Director Review</a:t>
            </a:r>
          </a:p>
          <a:p>
            <a:r>
              <a:rPr lang="en-US" dirty="0"/>
              <a:t>12-14 September 2022</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Beam Instrumentation</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solidFill>
                  <a:srgbClr val="FF0000"/>
                </a:solidFill>
              </a:rPr>
              <a:t>12-14 September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Lenny </a:t>
            </a:r>
            <a:r>
              <a:rPr lang="en-US" dirty="0" err="1"/>
              <a:t>DeSanto</a:t>
            </a:r>
            <a:r>
              <a:rPr lang="en-US" dirty="0"/>
              <a:t>, Rob Michnoff</a:t>
            </a:r>
          </a:p>
          <a:p>
            <a:r>
              <a:rPr lang="en-US" dirty="0">
                <a:solidFill>
                  <a:srgbClr val="FFFF00"/>
                </a:solidFill>
              </a:rPr>
              <a:t>LIUP2 Director Review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6D6B-F454-834C-C002-58DDF3856C76}"/>
              </a:ext>
            </a:extLst>
          </p:cNvPr>
          <p:cNvSpPr>
            <a:spLocks noGrp="1"/>
          </p:cNvSpPr>
          <p:nvPr>
            <p:ph type="title"/>
          </p:nvPr>
        </p:nvSpPr>
        <p:spPr/>
        <p:txBody>
          <a:bodyPr/>
          <a:lstStyle/>
          <a:p>
            <a:r>
              <a:rPr lang="en-US" dirty="0"/>
              <a:t>Current Transformers</a:t>
            </a:r>
          </a:p>
        </p:txBody>
      </p:sp>
      <p:sp>
        <p:nvSpPr>
          <p:cNvPr id="3" name="Slide Number Placeholder 2">
            <a:extLst>
              <a:ext uri="{FF2B5EF4-FFF2-40B4-BE49-F238E27FC236}">
                <a16:creationId xmlns:a16="http://schemas.microsoft.com/office/drawing/2014/main" id="{3FDBF4DB-A11D-2266-4939-A7987DBE5F6C}"/>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pic>
        <p:nvPicPr>
          <p:cNvPr id="4" name="Picture 3">
            <a:extLst>
              <a:ext uri="{FF2B5EF4-FFF2-40B4-BE49-F238E27FC236}">
                <a16:creationId xmlns:a16="http://schemas.microsoft.com/office/drawing/2014/main" id="{88CEBEFC-28C3-1385-8975-3766875A35E2}"/>
              </a:ext>
            </a:extLst>
          </p:cNvPr>
          <p:cNvPicPr>
            <a:picLocks noChangeAspect="1"/>
          </p:cNvPicPr>
          <p:nvPr/>
        </p:nvPicPr>
        <p:blipFill>
          <a:blip r:embed="rId2"/>
          <a:stretch>
            <a:fillRect/>
          </a:stretch>
        </p:blipFill>
        <p:spPr>
          <a:xfrm>
            <a:off x="4531847" y="1296368"/>
            <a:ext cx="4183528" cy="3569528"/>
          </a:xfrm>
          <a:prstGeom prst="rect">
            <a:avLst/>
          </a:prstGeom>
        </p:spPr>
      </p:pic>
      <p:sp>
        <p:nvSpPr>
          <p:cNvPr id="5" name="TextBox 4">
            <a:extLst>
              <a:ext uri="{FF2B5EF4-FFF2-40B4-BE49-F238E27FC236}">
                <a16:creationId xmlns:a16="http://schemas.microsoft.com/office/drawing/2014/main" id="{3273CE1E-0EBD-AC2E-0CCB-F40AB9BFBEC4}"/>
              </a:ext>
            </a:extLst>
          </p:cNvPr>
          <p:cNvSpPr txBox="1"/>
          <p:nvPr/>
        </p:nvSpPr>
        <p:spPr>
          <a:xfrm>
            <a:off x="4725858" y="4811187"/>
            <a:ext cx="3795505" cy="646331"/>
          </a:xfrm>
          <a:prstGeom prst="rect">
            <a:avLst/>
          </a:prstGeom>
          <a:noFill/>
        </p:spPr>
        <p:txBody>
          <a:bodyPr wrap="square" rtlCol="0">
            <a:spAutoFit/>
          </a:bodyPr>
          <a:lstStyle/>
          <a:p>
            <a:r>
              <a:rPr lang="en-US" dirty="0"/>
              <a:t>Typical </a:t>
            </a:r>
            <a:r>
              <a:rPr lang="en-US" dirty="0" err="1"/>
              <a:t>Bergoz</a:t>
            </a:r>
            <a:r>
              <a:rPr lang="en-US" dirty="0"/>
              <a:t> ACCT beam current transformer planned to be used</a:t>
            </a:r>
          </a:p>
        </p:txBody>
      </p:sp>
      <p:pic>
        <p:nvPicPr>
          <p:cNvPr id="6" name="Picture 5">
            <a:extLst>
              <a:ext uri="{FF2B5EF4-FFF2-40B4-BE49-F238E27FC236}">
                <a16:creationId xmlns:a16="http://schemas.microsoft.com/office/drawing/2014/main" id="{94E4A057-7411-BE54-0A6D-FB7E93C095EF}"/>
              </a:ext>
            </a:extLst>
          </p:cNvPr>
          <p:cNvPicPr>
            <a:picLocks noChangeAspect="1"/>
          </p:cNvPicPr>
          <p:nvPr/>
        </p:nvPicPr>
        <p:blipFill>
          <a:blip r:embed="rId3"/>
          <a:stretch>
            <a:fillRect/>
          </a:stretch>
        </p:blipFill>
        <p:spPr>
          <a:xfrm>
            <a:off x="699548" y="1708074"/>
            <a:ext cx="2888478" cy="3361529"/>
          </a:xfrm>
          <a:prstGeom prst="rect">
            <a:avLst/>
          </a:prstGeom>
        </p:spPr>
      </p:pic>
      <p:sp>
        <p:nvSpPr>
          <p:cNvPr id="7" name="TextBox 6">
            <a:extLst>
              <a:ext uri="{FF2B5EF4-FFF2-40B4-BE49-F238E27FC236}">
                <a16:creationId xmlns:a16="http://schemas.microsoft.com/office/drawing/2014/main" id="{5BBBE5B2-B228-3DDF-595B-C7A13C0EAD63}"/>
              </a:ext>
            </a:extLst>
          </p:cNvPr>
          <p:cNvSpPr txBox="1"/>
          <p:nvPr/>
        </p:nvSpPr>
        <p:spPr>
          <a:xfrm>
            <a:off x="699548" y="5237922"/>
            <a:ext cx="2977929" cy="923330"/>
          </a:xfrm>
          <a:prstGeom prst="rect">
            <a:avLst/>
          </a:prstGeom>
          <a:noFill/>
        </p:spPr>
        <p:txBody>
          <a:bodyPr wrap="square" rtlCol="0">
            <a:spAutoFit/>
          </a:bodyPr>
          <a:lstStyle/>
          <a:p>
            <a:r>
              <a:rPr lang="en-US" dirty="0"/>
              <a:t>Typical existing Linac</a:t>
            </a:r>
          </a:p>
          <a:p>
            <a:r>
              <a:rPr lang="en-US" dirty="0"/>
              <a:t>beam current transformer (from Linac design manual)</a:t>
            </a:r>
          </a:p>
        </p:txBody>
      </p:sp>
      <p:sp>
        <p:nvSpPr>
          <p:cNvPr id="9" name="TextBox 8">
            <a:extLst>
              <a:ext uri="{FF2B5EF4-FFF2-40B4-BE49-F238E27FC236}">
                <a16:creationId xmlns:a16="http://schemas.microsoft.com/office/drawing/2014/main" id="{EB616B72-BAA6-9AF7-681B-CB9D95B24B46}"/>
              </a:ext>
            </a:extLst>
          </p:cNvPr>
          <p:cNvSpPr txBox="1"/>
          <p:nvPr/>
        </p:nvSpPr>
        <p:spPr>
          <a:xfrm>
            <a:off x="4757687" y="5670265"/>
            <a:ext cx="3795505" cy="646331"/>
          </a:xfrm>
          <a:prstGeom prst="rect">
            <a:avLst/>
          </a:prstGeom>
          <a:noFill/>
        </p:spPr>
        <p:txBody>
          <a:bodyPr wrap="square" rtlCol="0">
            <a:spAutoFit/>
          </a:bodyPr>
          <a:lstStyle/>
          <a:p>
            <a:pPr marL="285750" indent="-285750">
              <a:buFontTx/>
              <a:buChar char="-"/>
            </a:pPr>
            <a:r>
              <a:rPr lang="en-US" dirty="0"/>
              <a:t>New digitizer and processing electronics to be installed</a:t>
            </a:r>
          </a:p>
        </p:txBody>
      </p:sp>
    </p:spTree>
    <p:extLst>
      <p:ext uri="{BB962C8B-B14F-4D97-AF65-F5344CB8AC3E}">
        <p14:creationId xmlns:p14="http://schemas.microsoft.com/office/powerpoint/2010/main" val="354932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153F-C825-E29F-B01A-F5E434B596DF}"/>
              </a:ext>
            </a:extLst>
          </p:cNvPr>
          <p:cNvSpPr>
            <a:spLocks noGrp="1"/>
          </p:cNvSpPr>
          <p:nvPr>
            <p:ph type="title"/>
          </p:nvPr>
        </p:nvSpPr>
        <p:spPr/>
        <p:txBody>
          <a:bodyPr/>
          <a:lstStyle/>
          <a:p>
            <a:r>
              <a:rPr lang="en-US" dirty="0"/>
              <a:t>Slit and Collector Emittance Monitor</a:t>
            </a:r>
          </a:p>
        </p:txBody>
      </p:sp>
      <p:sp>
        <p:nvSpPr>
          <p:cNvPr id="3" name="Slide Number Placeholder 2">
            <a:extLst>
              <a:ext uri="{FF2B5EF4-FFF2-40B4-BE49-F238E27FC236}">
                <a16:creationId xmlns:a16="http://schemas.microsoft.com/office/drawing/2014/main" id="{F211B41A-640F-49FE-3009-D5C22832B5C9}"/>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
        <p:nvSpPr>
          <p:cNvPr id="4" name="TextBox 3">
            <a:extLst>
              <a:ext uri="{FF2B5EF4-FFF2-40B4-BE49-F238E27FC236}">
                <a16:creationId xmlns:a16="http://schemas.microsoft.com/office/drawing/2014/main" id="{6FB2A783-0F0B-16A4-D251-AE5EB1E72C90}"/>
              </a:ext>
            </a:extLst>
          </p:cNvPr>
          <p:cNvSpPr txBox="1"/>
          <p:nvPr/>
        </p:nvSpPr>
        <p:spPr>
          <a:xfrm>
            <a:off x="309820" y="5313903"/>
            <a:ext cx="883418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To be installed in front of tank 1</a:t>
            </a:r>
          </a:p>
          <a:p>
            <a:pPr marL="285750" indent="-285750">
              <a:buFont typeface="Arial" panose="020B0604020202020204" pitchFamily="34" charset="0"/>
              <a:buChar char="•"/>
            </a:pPr>
            <a:r>
              <a:rPr lang="en-US" dirty="0"/>
              <a:t>Existing beam line devices to be reused</a:t>
            </a:r>
          </a:p>
          <a:p>
            <a:pPr marL="742950" lvl="1" indent="-285750">
              <a:buFont typeface="Arial" panose="020B0604020202020204" pitchFamily="34" charset="0"/>
              <a:buChar char="•"/>
            </a:pPr>
            <a:r>
              <a:rPr lang="en-US" dirty="0"/>
              <a:t>1 horizontal slit and harp combined unit, 1 vertical slit and harp combined unit</a:t>
            </a:r>
          </a:p>
          <a:p>
            <a:pPr marL="285750" indent="-285750">
              <a:buFont typeface="Arial" panose="020B0604020202020204" pitchFamily="34" charset="0"/>
              <a:buChar char="•"/>
            </a:pPr>
            <a:r>
              <a:rPr lang="en-US" dirty="0"/>
              <a:t>New motion control systems to be installed to scan slit and harp through beam</a:t>
            </a:r>
          </a:p>
          <a:p>
            <a:pPr marL="285750" indent="-285750">
              <a:buFont typeface="Arial" panose="020B0604020202020204" pitchFamily="34" charset="0"/>
              <a:buChar char="•"/>
            </a:pPr>
            <a:r>
              <a:rPr lang="en-US" dirty="0"/>
              <a:t>Digitizer and processing electronics will be similar to multiwire devices</a:t>
            </a:r>
          </a:p>
        </p:txBody>
      </p:sp>
      <p:pic>
        <p:nvPicPr>
          <p:cNvPr id="6" name="Picture 5">
            <a:extLst>
              <a:ext uri="{FF2B5EF4-FFF2-40B4-BE49-F238E27FC236}">
                <a16:creationId xmlns:a16="http://schemas.microsoft.com/office/drawing/2014/main" id="{D4737FF0-434C-940F-220F-FC08AAFD28B5}"/>
              </a:ext>
            </a:extLst>
          </p:cNvPr>
          <p:cNvPicPr>
            <a:picLocks noChangeAspect="1"/>
          </p:cNvPicPr>
          <p:nvPr/>
        </p:nvPicPr>
        <p:blipFill>
          <a:blip r:embed="rId2"/>
          <a:stretch>
            <a:fillRect/>
          </a:stretch>
        </p:blipFill>
        <p:spPr>
          <a:xfrm>
            <a:off x="964096" y="1690689"/>
            <a:ext cx="5728357" cy="3446550"/>
          </a:xfrm>
          <a:prstGeom prst="rect">
            <a:avLst/>
          </a:prstGeom>
        </p:spPr>
      </p:pic>
      <p:sp>
        <p:nvSpPr>
          <p:cNvPr id="7" name="TextBox 6">
            <a:extLst>
              <a:ext uri="{FF2B5EF4-FFF2-40B4-BE49-F238E27FC236}">
                <a16:creationId xmlns:a16="http://schemas.microsoft.com/office/drawing/2014/main" id="{74AC8CEE-2429-B4E5-DF59-894D33B4AB7E}"/>
              </a:ext>
            </a:extLst>
          </p:cNvPr>
          <p:cNvSpPr txBox="1"/>
          <p:nvPr/>
        </p:nvSpPr>
        <p:spPr>
          <a:xfrm>
            <a:off x="6692453" y="2416087"/>
            <a:ext cx="2210015" cy="646331"/>
          </a:xfrm>
          <a:prstGeom prst="rect">
            <a:avLst/>
          </a:prstGeom>
          <a:noFill/>
        </p:spPr>
        <p:txBody>
          <a:bodyPr wrap="square" rtlCol="0">
            <a:spAutoFit/>
          </a:bodyPr>
          <a:lstStyle/>
          <a:p>
            <a:r>
              <a:rPr lang="en-US" dirty="0"/>
              <a:t>Existing assembly to be reused</a:t>
            </a:r>
          </a:p>
        </p:txBody>
      </p:sp>
    </p:spTree>
    <p:extLst>
      <p:ext uri="{BB962C8B-B14F-4D97-AF65-F5344CB8AC3E}">
        <p14:creationId xmlns:p14="http://schemas.microsoft.com/office/powerpoint/2010/main" val="1538014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p:txBody>
          <a:bodyPr/>
          <a:lstStyle/>
          <a:p>
            <a:r>
              <a:rPr lang="en-US" dirty="0"/>
              <a:t>Schedule: Summary </a:t>
            </a:r>
            <a:br>
              <a:rPr lang="en-US" dirty="0"/>
            </a:br>
            <a:endParaRPr lang="en-US" dirty="0"/>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a:xfrm>
            <a:off x="6293258" y="5594697"/>
            <a:ext cx="243274" cy="273844"/>
          </a:xfrm>
          <a:prstGeom prst="rect">
            <a:avLst/>
          </a:prstGeom>
        </p:spPr>
        <p:txBody>
          <a:bodyPr lIns="0" tIns="0" rIns="34290" bIns="0" anchor="ctr"/>
          <a:lstStyle>
            <a:defPPr>
              <a:defRPr lang="en-US"/>
            </a:defPPr>
            <a:lvl1pPr marL="0" algn="r" defTabSz="685800" rtl="0" eaLnBrk="1" latinLnBrk="0" hangingPunct="1">
              <a:defRPr sz="563"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33A556B-7C63-244D-9B7C-B0EA8042B330}" type="slidenum">
              <a:rPr lang="en-US" smtClean="0"/>
              <a:pPr/>
              <a:t>12</a:t>
            </a:fld>
            <a:endParaRPr lang="en-US" dirty="0"/>
          </a:p>
        </p:txBody>
      </p:sp>
      <p:sp>
        <p:nvSpPr>
          <p:cNvPr id="4" name="TextBox 3">
            <a:extLst>
              <a:ext uri="{FF2B5EF4-FFF2-40B4-BE49-F238E27FC236}">
                <a16:creationId xmlns:a16="http://schemas.microsoft.com/office/drawing/2014/main" id="{C9AC66FC-82EB-DEC9-7ACA-FCA574AD7B11}"/>
              </a:ext>
            </a:extLst>
          </p:cNvPr>
          <p:cNvSpPr txBox="1"/>
          <p:nvPr/>
        </p:nvSpPr>
        <p:spPr>
          <a:xfrm>
            <a:off x="1554481" y="2125267"/>
            <a:ext cx="6125051" cy="715581"/>
          </a:xfrm>
          <a:prstGeom prst="rect">
            <a:avLst/>
          </a:prstGeom>
          <a:noFill/>
        </p:spPr>
        <p:txBody>
          <a:bodyPr wrap="square" rtlCol="0">
            <a:spAutoFit/>
          </a:bodyPr>
          <a:lstStyle/>
          <a:p>
            <a:endParaRPr lang="en-US" sz="1350" dirty="0"/>
          </a:p>
          <a:p>
            <a:endParaRPr lang="en-US" sz="1350" dirty="0"/>
          </a:p>
          <a:p>
            <a:endParaRPr lang="en-US" sz="1350" dirty="0"/>
          </a:p>
        </p:txBody>
      </p:sp>
      <p:sp>
        <p:nvSpPr>
          <p:cNvPr id="7" name="TextBox 6">
            <a:extLst>
              <a:ext uri="{FF2B5EF4-FFF2-40B4-BE49-F238E27FC236}">
                <a16:creationId xmlns:a16="http://schemas.microsoft.com/office/drawing/2014/main" id="{A2BA657F-6169-DA2A-FF57-2E0C29AFA669}"/>
              </a:ext>
            </a:extLst>
          </p:cNvPr>
          <p:cNvSpPr txBox="1"/>
          <p:nvPr/>
        </p:nvSpPr>
        <p:spPr>
          <a:xfrm>
            <a:off x="6927575" y="5198581"/>
            <a:ext cx="1003851" cy="215444"/>
          </a:xfrm>
          <a:prstGeom prst="rect">
            <a:avLst/>
          </a:prstGeom>
          <a:solidFill>
            <a:schemeClr val="accent1">
              <a:lumMod val="20000"/>
              <a:lumOff val="80000"/>
            </a:schemeClr>
          </a:solidFill>
        </p:spPr>
        <p:txBody>
          <a:bodyPr wrap="square" rtlCol="0">
            <a:spAutoFit/>
          </a:bodyPr>
          <a:lstStyle/>
          <a:p>
            <a:r>
              <a:rPr lang="en-US" sz="800" dirty="0"/>
              <a:t>8/1/23 – 9/20/24</a:t>
            </a:r>
          </a:p>
        </p:txBody>
      </p:sp>
      <p:pic>
        <p:nvPicPr>
          <p:cNvPr id="6" name="Picture 5">
            <a:extLst>
              <a:ext uri="{FF2B5EF4-FFF2-40B4-BE49-F238E27FC236}">
                <a16:creationId xmlns:a16="http://schemas.microsoft.com/office/drawing/2014/main" id="{36766FF3-7DF8-B173-4F6E-0363C0939F91}"/>
              </a:ext>
            </a:extLst>
          </p:cNvPr>
          <p:cNvPicPr>
            <a:picLocks noChangeAspect="1"/>
          </p:cNvPicPr>
          <p:nvPr/>
        </p:nvPicPr>
        <p:blipFill>
          <a:blip r:embed="rId2"/>
          <a:stretch>
            <a:fillRect/>
          </a:stretch>
        </p:blipFill>
        <p:spPr>
          <a:xfrm>
            <a:off x="428625" y="1770757"/>
            <a:ext cx="8685607" cy="3960862"/>
          </a:xfrm>
          <a:prstGeom prst="rect">
            <a:avLst/>
          </a:prstGeom>
        </p:spPr>
      </p:pic>
      <p:sp>
        <p:nvSpPr>
          <p:cNvPr id="5" name="Rectangle 4">
            <a:extLst>
              <a:ext uri="{FF2B5EF4-FFF2-40B4-BE49-F238E27FC236}">
                <a16:creationId xmlns:a16="http://schemas.microsoft.com/office/drawing/2014/main" id="{8FAB47C6-5E3B-E9B2-B0E8-4262E3726CFC}"/>
              </a:ext>
            </a:extLst>
          </p:cNvPr>
          <p:cNvSpPr/>
          <p:nvPr/>
        </p:nvSpPr>
        <p:spPr>
          <a:xfrm>
            <a:off x="242902" y="5141814"/>
            <a:ext cx="7901268" cy="5898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99297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3A5B-66BF-C628-2E8A-01FEE656DED3}"/>
              </a:ext>
            </a:extLst>
          </p:cNvPr>
          <p:cNvSpPr>
            <a:spLocks noGrp="1"/>
          </p:cNvSpPr>
          <p:nvPr>
            <p:ph type="title"/>
          </p:nvPr>
        </p:nvSpPr>
        <p:spPr/>
        <p:txBody>
          <a:bodyPr/>
          <a:lstStyle/>
          <a:p>
            <a:r>
              <a:rPr lang="en-US" dirty="0"/>
              <a:t>Risks</a:t>
            </a:r>
          </a:p>
        </p:txBody>
      </p:sp>
      <p:sp>
        <p:nvSpPr>
          <p:cNvPr id="3" name="Slide Number Placeholder 2">
            <a:extLst>
              <a:ext uri="{FF2B5EF4-FFF2-40B4-BE49-F238E27FC236}">
                <a16:creationId xmlns:a16="http://schemas.microsoft.com/office/drawing/2014/main" id="{55131C72-BC45-8FB7-059D-1099908AEB54}"/>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sp>
        <p:nvSpPr>
          <p:cNvPr id="4" name="TextBox 3">
            <a:extLst>
              <a:ext uri="{FF2B5EF4-FFF2-40B4-BE49-F238E27FC236}">
                <a16:creationId xmlns:a16="http://schemas.microsoft.com/office/drawing/2014/main" id="{3514207A-CCED-F77F-CDAB-DCF72AFE601F}"/>
              </a:ext>
            </a:extLst>
          </p:cNvPr>
          <p:cNvSpPr txBox="1"/>
          <p:nvPr/>
        </p:nvSpPr>
        <p:spPr>
          <a:xfrm>
            <a:off x="516836" y="1958009"/>
            <a:ext cx="7951304" cy="1661993"/>
          </a:xfrm>
          <a:prstGeom prst="rect">
            <a:avLst/>
          </a:prstGeom>
          <a:noFill/>
        </p:spPr>
        <p:txBody>
          <a:bodyPr wrap="square" rtlCol="0">
            <a:spAutoFit/>
          </a:bodyPr>
          <a:lstStyle/>
          <a:p>
            <a:pPr marL="285750" indent="-285750">
              <a:buFont typeface="Arial" panose="020B0604020202020204" pitchFamily="34" charset="0"/>
              <a:buChar char="•"/>
            </a:pPr>
            <a:r>
              <a:rPr lang="en-US" sz="2400" dirty="0"/>
              <a:t>Interfacing with existing beamline hardware may result in unknown surprises</a:t>
            </a:r>
          </a:p>
          <a:p>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1267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B8E1-B2AD-C2E6-ECBC-5537CF8C1876}"/>
              </a:ext>
            </a:extLst>
          </p:cNvPr>
          <p:cNvSpPr>
            <a:spLocks noGrp="1"/>
          </p:cNvSpPr>
          <p:nvPr>
            <p:ph type="title"/>
          </p:nvPr>
        </p:nvSpPr>
        <p:spPr/>
        <p:txBody>
          <a:bodyPr/>
          <a:lstStyle/>
          <a:p>
            <a:r>
              <a:rPr lang="en-US" dirty="0"/>
              <a:t>Personnel</a:t>
            </a:r>
          </a:p>
        </p:txBody>
      </p:sp>
      <p:sp>
        <p:nvSpPr>
          <p:cNvPr id="3" name="Slide Number Placeholder 2">
            <a:extLst>
              <a:ext uri="{FF2B5EF4-FFF2-40B4-BE49-F238E27FC236}">
                <a16:creationId xmlns:a16="http://schemas.microsoft.com/office/drawing/2014/main" id="{803D7D73-3312-11EF-C81D-D97DF0160E9E}"/>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sp>
        <p:nvSpPr>
          <p:cNvPr id="4" name="Content Placeholder 2">
            <a:extLst>
              <a:ext uri="{FF2B5EF4-FFF2-40B4-BE49-F238E27FC236}">
                <a16:creationId xmlns:a16="http://schemas.microsoft.com/office/drawing/2014/main" id="{EA07B8CE-0D4F-79A6-BC04-7D6F4BEC5C13}"/>
              </a:ext>
            </a:extLst>
          </p:cNvPr>
          <p:cNvSpPr txBox="1">
            <a:spLocks/>
          </p:cNvSpPr>
          <p:nvPr/>
        </p:nvSpPr>
        <p:spPr>
          <a:xfrm>
            <a:off x="428625" y="1825626"/>
            <a:ext cx="8566288"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dirty="0"/>
              <a:t>Systems Engineer – Lenny </a:t>
            </a:r>
            <a:r>
              <a:rPr lang="en-US" dirty="0" err="1"/>
              <a:t>DeSanto</a:t>
            </a:r>
            <a:endParaRPr lang="en-US" dirty="0"/>
          </a:p>
          <a:p>
            <a:pPr marL="342900" indent="-342900"/>
            <a:r>
              <a:rPr lang="en-US" dirty="0"/>
              <a:t>BPM system - Rob </a:t>
            </a:r>
            <a:r>
              <a:rPr lang="en-US" dirty="0" err="1"/>
              <a:t>Hulsart</a:t>
            </a:r>
            <a:r>
              <a:rPr lang="en-US" dirty="0"/>
              <a:t>, Tommy Tang </a:t>
            </a:r>
          </a:p>
          <a:p>
            <a:pPr marL="342900" indent="-342900"/>
            <a:r>
              <a:rPr lang="en-US" dirty="0"/>
              <a:t>SEM systems – Motion: Lenny </a:t>
            </a:r>
            <a:r>
              <a:rPr lang="en-US" dirty="0" err="1"/>
              <a:t>DeSanto</a:t>
            </a:r>
            <a:r>
              <a:rPr lang="en-US" dirty="0"/>
              <a:t>, Digitizers and processing electronics: Chris Degen</a:t>
            </a:r>
          </a:p>
          <a:p>
            <a:pPr marL="342900" indent="-342900"/>
            <a:r>
              <a:rPr lang="en-US" dirty="0"/>
              <a:t>Multiwire – Mechanical – Lenny </a:t>
            </a:r>
            <a:r>
              <a:rPr lang="en-US" dirty="0" err="1"/>
              <a:t>Desanto</a:t>
            </a:r>
            <a:r>
              <a:rPr lang="en-US" dirty="0"/>
              <a:t>, Digitizers and processing electronics – Chris Degen </a:t>
            </a:r>
          </a:p>
          <a:p>
            <a:pPr marL="342900" indent="-342900"/>
            <a:r>
              <a:rPr lang="en-US" dirty="0"/>
              <a:t>Beam current transformers - Matt </a:t>
            </a:r>
            <a:r>
              <a:rPr lang="en-US" dirty="0" err="1"/>
              <a:t>Paniccia</a:t>
            </a:r>
            <a:r>
              <a:rPr lang="en-US" dirty="0"/>
              <a:t>, Adam </a:t>
            </a:r>
            <a:r>
              <a:rPr lang="en-US" dirty="0" err="1"/>
              <a:t>Pramberger</a:t>
            </a:r>
            <a:r>
              <a:rPr lang="en-US" dirty="0"/>
              <a:t>, Chris Degen</a:t>
            </a:r>
          </a:p>
          <a:p>
            <a:pPr marL="342900" indent="-342900"/>
            <a:r>
              <a:rPr lang="en-US" dirty="0"/>
              <a:t>Slit and Collector systems – Mechanical: Lenny </a:t>
            </a:r>
            <a:r>
              <a:rPr lang="en-US" dirty="0" err="1"/>
              <a:t>Desanto</a:t>
            </a:r>
            <a:r>
              <a:rPr lang="en-US" dirty="0"/>
              <a:t>, Digitizers and processing electronics: Chris Degen </a:t>
            </a:r>
          </a:p>
          <a:p>
            <a:pPr marL="342900" indent="-342900"/>
            <a:endParaRPr lang="en-US" dirty="0"/>
          </a:p>
          <a:p>
            <a:pPr marL="0" indent="0">
              <a:buNone/>
            </a:pPr>
            <a:endParaRPr lang="en-US" dirty="0"/>
          </a:p>
          <a:p>
            <a:pPr marL="342900" indent="-342900"/>
            <a:endParaRPr lang="en-US" dirty="0"/>
          </a:p>
        </p:txBody>
      </p:sp>
    </p:spTree>
    <p:extLst>
      <p:ext uri="{BB962C8B-B14F-4D97-AF65-F5344CB8AC3E}">
        <p14:creationId xmlns:p14="http://schemas.microsoft.com/office/powerpoint/2010/main" val="839449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88F9-9BC0-509D-6347-FD40FDC64AFD}"/>
              </a:ext>
            </a:extLst>
          </p:cNvPr>
          <p:cNvSpPr>
            <a:spLocks noGrp="1"/>
          </p:cNvSpPr>
          <p:nvPr>
            <p:ph type="title"/>
          </p:nvPr>
        </p:nvSpPr>
        <p:spPr/>
        <p:txBody>
          <a:bodyPr/>
          <a:lstStyle/>
          <a:p>
            <a:r>
              <a:rPr lang="en-US" dirty="0"/>
              <a:t>Summary</a:t>
            </a:r>
          </a:p>
        </p:txBody>
      </p:sp>
      <p:sp>
        <p:nvSpPr>
          <p:cNvPr id="3" name="Slide Number Placeholder 2">
            <a:extLst>
              <a:ext uri="{FF2B5EF4-FFF2-40B4-BE49-F238E27FC236}">
                <a16:creationId xmlns:a16="http://schemas.microsoft.com/office/drawing/2014/main" id="{94B2CF44-2783-08D0-4B23-0BF7E46955C6}"/>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sp>
        <p:nvSpPr>
          <p:cNvPr id="4" name="Content Placeholder 2">
            <a:extLst>
              <a:ext uri="{FF2B5EF4-FFF2-40B4-BE49-F238E27FC236}">
                <a16:creationId xmlns:a16="http://schemas.microsoft.com/office/drawing/2014/main" id="{0B926E7B-92C6-33C5-C8B1-B1C42FB921EE}"/>
              </a:ext>
            </a:extLst>
          </p:cNvPr>
          <p:cNvSpPr txBox="1">
            <a:spLocks/>
          </p:cNvSpPr>
          <p:nvPr/>
        </p:nvSpPr>
        <p:spPr>
          <a:xfrm>
            <a:off x="428625" y="1825626"/>
            <a:ext cx="8566288"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dirty="0"/>
              <a:t>Planning to use previously proven technology</a:t>
            </a:r>
          </a:p>
          <a:p>
            <a:pPr marL="342900" indent="-342900"/>
            <a:r>
              <a:rPr lang="en-US" dirty="0"/>
              <a:t>Several existing beamline devices will be re-used</a:t>
            </a:r>
          </a:p>
          <a:p>
            <a:pPr marL="342900" indent="-342900"/>
            <a:r>
              <a:rPr lang="en-US" dirty="0"/>
              <a:t>BPM electronic modules already tested with existing Linac BPMs</a:t>
            </a:r>
          </a:p>
          <a:p>
            <a:pPr marL="342900" indent="-342900"/>
            <a:r>
              <a:rPr lang="en-US" dirty="0"/>
              <a:t>If new digitizer and processing electronic designs are available, they will be used for the multiwire, SEMs, current transformers and slit &amp; collector emittance monitor. </a:t>
            </a:r>
          </a:p>
          <a:p>
            <a:pPr marL="342900" indent="-342900"/>
            <a:endParaRPr lang="en-US" dirty="0"/>
          </a:p>
          <a:p>
            <a:pPr marL="342900" indent="-342900"/>
            <a:endParaRPr lang="en-US" dirty="0"/>
          </a:p>
          <a:p>
            <a:pPr marL="342900" indent="-342900"/>
            <a:endParaRPr lang="en-US" dirty="0"/>
          </a:p>
          <a:p>
            <a:pPr marL="342900" indent="-342900"/>
            <a:endParaRPr lang="en-US" dirty="0"/>
          </a:p>
        </p:txBody>
      </p:sp>
    </p:spTree>
    <p:extLst>
      <p:ext uri="{BB962C8B-B14F-4D97-AF65-F5344CB8AC3E}">
        <p14:creationId xmlns:p14="http://schemas.microsoft.com/office/powerpoint/2010/main" val="114512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406A-4089-74FF-E67F-BDCA672AEE2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1B3A047-48B6-21C6-038B-C69D3372A262}"/>
              </a:ext>
            </a:extLst>
          </p:cNvPr>
          <p:cNvSpPr>
            <a:spLocks noGrp="1"/>
          </p:cNvSpPr>
          <p:nvPr>
            <p:ph idx="1"/>
          </p:nvPr>
        </p:nvSpPr>
        <p:spPr/>
        <p:txBody>
          <a:bodyPr/>
          <a:lstStyle/>
          <a:p>
            <a:pPr marL="342900" indent="-342900">
              <a:buFont typeface="Arial" panose="020B0604020202020204" pitchFamily="34" charset="0"/>
              <a:buChar char="•"/>
            </a:pPr>
            <a:r>
              <a:rPr lang="en-US" dirty="0"/>
              <a:t>Beam Instrumentation Devices and Cost Estimate </a:t>
            </a:r>
          </a:p>
          <a:p>
            <a:pPr marL="342900" indent="-342900">
              <a:buFont typeface="Arial" panose="020B0604020202020204" pitchFamily="34" charset="0"/>
              <a:buChar char="•"/>
            </a:pPr>
            <a:r>
              <a:rPr lang="en-US" dirty="0"/>
              <a:t>Schedule </a:t>
            </a:r>
          </a:p>
          <a:p>
            <a:pPr marL="342900" indent="-342900">
              <a:buFont typeface="Arial" panose="020B0604020202020204" pitchFamily="34" charset="0"/>
              <a:buChar char="•"/>
            </a:pPr>
            <a:r>
              <a:rPr lang="en-US" dirty="0"/>
              <a:t>Risks </a:t>
            </a:r>
          </a:p>
          <a:p>
            <a:pPr marL="342900" indent="-342900">
              <a:buFont typeface="Arial" panose="020B0604020202020204" pitchFamily="34" charset="0"/>
              <a:buChar char="•"/>
            </a:pPr>
            <a:r>
              <a:rPr lang="en-US" dirty="0"/>
              <a:t>Personnel</a:t>
            </a:r>
          </a:p>
          <a:p>
            <a:pPr marL="342900" indent="-342900">
              <a:buFont typeface="Arial" panose="020B0604020202020204" pitchFamily="34" charset="0"/>
              <a:buChar char="•"/>
            </a:pPr>
            <a:r>
              <a:rPr lang="en-US" dirty="0"/>
              <a:t>Summary </a:t>
            </a:r>
          </a:p>
        </p:txBody>
      </p:sp>
      <p:sp>
        <p:nvSpPr>
          <p:cNvPr id="4" name="Slide Number Placeholder 3">
            <a:extLst>
              <a:ext uri="{FF2B5EF4-FFF2-40B4-BE49-F238E27FC236}">
                <a16:creationId xmlns:a16="http://schemas.microsoft.com/office/drawing/2014/main" id="{5818DD52-8930-A38D-BF28-263D0F2A64A5}"/>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130112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1095789"/>
            <a:ext cx="6572250" cy="857250"/>
          </a:xfrm>
        </p:spPr>
        <p:txBody>
          <a:bodyPr>
            <a:normAutofit fontScale="90000"/>
          </a:bodyPr>
          <a:lstStyle/>
          <a:p>
            <a:r>
              <a:rPr lang="en-US" dirty="0"/>
              <a:t> Work Breakdown Structure (WBS) and Cost Estimate</a:t>
            </a:r>
          </a:p>
        </p:txBody>
      </p:sp>
      <p:sp>
        <p:nvSpPr>
          <p:cNvPr id="6" name="Slide Number Placeholder 5"/>
          <p:cNvSpPr>
            <a:spLocks noGrp="1"/>
          </p:cNvSpPr>
          <p:nvPr>
            <p:ph type="sldNum" sz="quarter" idx="10"/>
          </p:nvPr>
        </p:nvSpPr>
        <p:spPr bwMode="auto">
          <a:xfrm>
            <a:off x="2263588" y="6317959"/>
            <a:ext cx="775447" cy="315924"/>
          </a:xfrm>
          <a:prstGeom prst="rect">
            <a:avLst/>
          </a:prstGeom>
          <a:noFill/>
          <a:ln>
            <a:noFill/>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1DAA70-84B0-6E43-BFEA-2AF902FF2E57}" type="datetimeFigureOut">
              <a:rPr lang="en-US" smtClean="0"/>
              <a:pPr/>
              <a:t>9/12/22</a:t>
            </a:fld>
            <a:endParaRPr lang="en-US" dirty="0"/>
          </a:p>
        </p:txBody>
      </p:sp>
      <p:pic>
        <p:nvPicPr>
          <p:cNvPr id="4" name="Picture 3">
            <a:extLst>
              <a:ext uri="{FF2B5EF4-FFF2-40B4-BE49-F238E27FC236}">
                <a16:creationId xmlns:a16="http://schemas.microsoft.com/office/drawing/2014/main" id="{34681BDB-A4F7-23E8-AC4A-9E5ED9AB0FD3}"/>
              </a:ext>
            </a:extLst>
          </p:cNvPr>
          <p:cNvPicPr>
            <a:picLocks noChangeAspect="1"/>
          </p:cNvPicPr>
          <p:nvPr/>
        </p:nvPicPr>
        <p:blipFill>
          <a:blip r:embed="rId2"/>
          <a:stretch>
            <a:fillRect/>
          </a:stretch>
        </p:blipFill>
        <p:spPr>
          <a:xfrm>
            <a:off x="1424055" y="2053495"/>
            <a:ext cx="5304735" cy="4151532"/>
          </a:xfrm>
          <a:prstGeom prst="rect">
            <a:avLst/>
          </a:prstGeom>
        </p:spPr>
      </p:pic>
      <p:sp>
        <p:nvSpPr>
          <p:cNvPr id="3" name="Rectangle 2">
            <a:extLst>
              <a:ext uri="{FF2B5EF4-FFF2-40B4-BE49-F238E27FC236}">
                <a16:creationId xmlns:a16="http://schemas.microsoft.com/office/drawing/2014/main" id="{833CDD82-8F22-CD2D-6CE3-9538F417BEEB}"/>
              </a:ext>
            </a:extLst>
          </p:cNvPr>
          <p:cNvSpPr/>
          <p:nvPr/>
        </p:nvSpPr>
        <p:spPr>
          <a:xfrm>
            <a:off x="1079023" y="4547729"/>
            <a:ext cx="5994797" cy="516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p:txBody>
          <a:bodyPr/>
          <a:lstStyle/>
          <a:p>
            <a:r>
              <a:rPr lang="en-US" dirty="0"/>
              <a:t>Beam Instrumentation Devices</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graphicFrame>
        <p:nvGraphicFramePr>
          <p:cNvPr id="4" name="Table 4">
            <a:extLst>
              <a:ext uri="{FF2B5EF4-FFF2-40B4-BE49-F238E27FC236}">
                <a16:creationId xmlns:a16="http://schemas.microsoft.com/office/drawing/2014/main" id="{20B52450-E293-F3BF-CF85-1114DD630556}"/>
              </a:ext>
            </a:extLst>
          </p:cNvPr>
          <p:cNvGraphicFramePr>
            <a:graphicFrameLocks noGrp="1"/>
          </p:cNvGraphicFramePr>
          <p:nvPr>
            <p:extLst>
              <p:ext uri="{D42A27DB-BD31-4B8C-83A1-F6EECF244321}">
                <p14:modId xmlns:p14="http://schemas.microsoft.com/office/powerpoint/2010/main" val="4014866029"/>
              </p:ext>
            </p:extLst>
          </p:nvPr>
        </p:nvGraphicFramePr>
        <p:xfrm>
          <a:off x="496956" y="1591100"/>
          <a:ext cx="7894053" cy="4282246"/>
        </p:xfrm>
        <a:graphic>
          <a:graphicData uri="http://schemas.openxmlformats.org/drawingml/2006/table">
            <a:tbl>
              <a:tblPr firstRow="1" bandRow="1">
                <a:tableStyleId>{5C22544A-7EE6-4342-B048-85BDC9FD1C3A}</a:tableStyleId>
              </a:tblPr>
              <a:tblGrid>
                <a:gridCol w="2589149">
                  <a:extLst>
                    <a:ext uri="{9D8B030D-6E8A-4147-A177-3AD203B41FA5}">
                      <a16:colId xmlns:a16="http://schemas.microsoft.com/office/drawing/2014/main" val="3425346367"/>
                    </a:ext>
                  </a:extLst>
                </a:gridCol>
                <a:gridCol w="4282741">
                  <a:extLst>
                    <a:ext uri="{9D8B030D-6E8A-4147-A177-3AD203B41FA5}">
                      <a16:colId xmlns:a16="http://schemas.microsoft.com/office/drawing/2014/main" val="2596048906"/>
                    </a:ext>
                  </a:extLst>
                </a:gridCol>
                <a:gridCol w="1022163">
                  <a:extLst>
                    <a:ext uri="{9D8B030D-6E8A-4147-A177-3AD203B41FA5}">
                      <a16:colId xmlns:a16="http://schemas.microsoft.com/office/drawing/2014/main" val="352692932"/>
                    </a:ext>
                  </a:extLst>
                </a:gridCol>
              </a:tblGrid>
              <a:tr h="370840">
                <a:tc>
                  <a:txBody>
                    <a:bodyPr/>
                    <a:lstStyle/>
                    <a:p>
                      <a:r>
                        <a:rPr lang="en-US" dirty="0"/>
                        <a:t>Device</a:t>
                      </a:r>
                    </a:p>
                  </a:txBody>
                  <a:tcPr/>
                </a:tc>
                <a:tc>
                  <a:txBody>
                    <a:bodyPr/>
                    <a:lstStyle/>
                    <a:p>
                      <a:r>
                        <a:rPr lang="en-US" dirty="0"/>
                        <a:t>Comments</a:t>
                      </a:r>
                    </a:p>
                  </a:txBody>
                  <a:tcPr/>
                </a:tc>
                <a:tc>
                  <a:txBody>
                    <a:bodyPr/>
                    <a:lstStyle/>
                    <a:p>
                      <a:r>
                        <a:rPr lang="en-US" dirty="0"/>
                        <a:t>Qty</a:t>
                      </a:r>
                    </a:p>
                  </a:txBody>
                  <a:tcPr/>
                </a:tc>
                <a:extLst>
                  <a:ext uri="{0D108BD9-81ED-4DB2-BD59-A6C34878D82A}">
                    <a16:rowId xmlns:a16="http://schemas.microsoft.com/office/drawing/2014/main" val="1394729231"/>
                  </a:ext>
                </a:extLst>
              </a:tr>
              <a:tr h="546377">
                <a:tc>
                  <a:txBody>
                    <a:bodyPr/>
                    <a:lstStyle/>
                    <a:p>
                      <a:pPr algn="l" fontAlgn="b"/>
                      <a:r>
                        <a:rPr lang="en-US" sz="1400" b="0" i="0" u="none" strike="noStrike" dirty="0">
                          <a:effectLst/>
                          <a:latin typeface="+mn-lt"/>
                        </a:rPr>
                        <a:t>Beam Position Monitor Chambers</a:t>
                      </a:r>
                    </a:p>
                  </a:txBody>
                  <a:tcPr marL="9525" marR="9525" marT="9525" marB="0" anchor="b"/>
                </a:tc>
                <a:tc>
                  <a:txBody>
                    <a:bodyPr/>
                    <a:lstStyle/>
                    <a:p>
                      <a:pPr algn="l" fontAlgn="b"/>
                      <a:r>
                        <a:rPr lang="en-US" sz="1200" b="0" i="0" u="none" strike="noStrike" dirty="0">
                          <a:effectLst/>
                          <a:latin typeface="Arial MT"/>
                        </a:rPr>
                        <a:t>Similar to BLIP BPMs.  1 after tank 9, 1 between BM1 and BM2</a:t>
                      </a:r>
                    </a:p>
                  </a:txBody>
                  <a:tcPr marL="9525" marR="9525" marT="9525" marB="0" anchor="b"/>
                </a:tc>
                <a:tc>
                  <a:txBody>
                    <a:bodyPr/>
                    <a:lstStyle/>
                    <a:p>
                      <a:pPr algn="ctr"/>
                      <a:r>
                        <a:rPr lang="en-US" dirty="0"/>
                        <a:t>2</a:t>
                      </a:r>
                    </a:p>
                  </a:txBody>
                  <a:tcPr/>
                </a:tc>
                <a:extLst>
                  <a:ext uri="{0D108BD9-81ED-4DB2-BD59-A6C34878D82A}">
                    <a16:rowId xmlns:a16="http://schemas.microsoft.com/office/drawing/2014/main" val="2652983455"/>
                  </a:ext>
                </a:extLst>
              </a:tr>
              <a:tr h="546652">
                <a:tc>
                  <a:txBody>
                    <a:bodyPr/>
                    <a:lstStyle/>
                    <a:p>
                      <a:pPr algn="l" fontAlgn="b"/>
                      <a:r>
                        <a:rPr lang="en-US" sz="1400" b="0" i="0" u="none" strike="noStrike" dirty="0">
                          <a:effectLst/>
                          <a:latin typeface="+mn-lt"/>
                        </a:rPr>
                        <a:t>Beam Position Monitor Electronics</a:t>
                      </a:r>
                    </a:p>
                  </a:txBody>
                  <a:tcPr marL="9525" marR="9525" marT="9525" marB="0" anchor="b"/>
                </a:tc>
                <a:tc>
                  <a:txBody>
                    <a:bodyPr/>
                    <a:lstStyle/>
                    <a:p>
                      <a:pPr algn="l" fontAlgn="b"/>
                      <a:r>
                        <a:rPr lang="en-US" sz="1200" b="0" i="0" u="none" strike="noStrike" dirty="0">
                          <a:effectLst/>
                          <a:latin typeface="Arial MT"/>
                        </a:rPr>
                        <a:t>For existing 7 BPM devices after tanks 2-8 (exc. tank 3), and 2 new BPM chambers</a:t>
                      </a:r>
                    </a:p>
                  </a:txBody>
                  <a:tcPr marL="9525" marR="9525" marT="9525" marB="0" anchor="b"/>
                </a:tc>
                <a:tc>
                  <a:txBody>
                    <a:bodyPr/>
                    <a:lstStyle/>
                    <a:p>
                      <a:pPr algn="ctr"/>
                      <a:r>
                        <a:rPr lang="en-US" dirty="0"/>
                        <a:t>9</a:t>
                      </a:r>
                    </a:p>
                  </a:txBody>
                  <a:tcPr/>
                </a:tc>
                <a:extLst>
                  <a:ext uri="{0D108BD9-81ED-4DB2-BD59-A6C34878D82A}">
                    <a16:rowId xmlns:a16="http://schemas.microsoft.com/office/drawing/2014/main" val="1972501103"/>
                  </a:ext>
                </a:extLst>
              </a:tr>
              <a:tr h="788606">
                <a:tc>
                  <a:txBody>
                    <a:bodyPr/>
                    <a:lstStyle/>
                    <a:p>
                      <a:pPr algn="l" fontAlgn="b"/>
                      <a:r>
                        <a:rPr lang="en-US" sz="1400" b="0" i="0" u="none" strike="noStrike" dirty="0">
                          <a:effectLst/>
                          <a:latin typeface="+mn-lt"/>
                        </a:rPr>
                        <a:t>Single Wire Stepped Secondary Emission Monitors (SEM)</a:t>
                      </a:r>
                    </a:p>
                  </a:txBody>
                  <a:tcPr marL="9525" marR="9525" marT="9525" marB="0" anchor="b"/>
                </a:tc>
                <a:tc>
                  <a:txBody>
                    <a:bodyPr/>
                    <a:lstStyle/>
                    <a:p>
                      <a:pPr algn="l" fontAlgn="b"/>
                      <a:r>
                        <a:rPr lang="en-US" sz="1200" b="0" i="0" u="none" strike="noStrike" dirty="0">
                          <a:effectLst/>
                          <a:latin typeface="Arial MT"/>
                        </a:rPr>
                        <a:t>Electronics &amp; motion upgrade for HEBT and BLIP. Assume mm resolution pot position readback is adequate. All beamline SEM devices to be reused.</a:t>
                      </a:r>
                    </a:p>
                  </a:txBody>
                  <a:tcPr marL="9525" marR="9525" marT="9525" marB="0" anchor="b"/>
                </a:tc>
                <a:tc>
                  <a:txBody>
                    <a:bodyPr/>
                    <a:lstStyle/>
                    <a:p>
                      <a:pPr algn="ctr"/>
                      <a:r>
                        <a:rPr lang="en-US" dirty="0"/>
                        <a:t>20</a:t>
                      </a:r>
                    </a:p>
                  </a:txBody>
                  <a:tcPr/>
                </a:tc>
                <a:extLst>
                  <a:ext uri="{0D108BD9-81ED-4DB2-BD59-A6C34878D82A}">
                    <a16:rowId xmlns:a16="http://schemas.microsoft.com/office/drawing/2014/main" val="1370703233"/>
                  </a:ext>
                </a:extLst>
              </a:tr>
              <a:tr h="518768">
                <a:tc>
                  <a:txBody>
                    <a:bodyPr/>
                    <a:lstStyle/>
                    <a:p>
                      <a:pPr algn="l" fontAlgn="b"/>
                      <a:r>
                        <a:rPr lang="en-US" sz="1400" b="0" i="0" u="none" strike="noStrike" dirty="0">
                          <a:effectLst/>
                          <a:latin typeface="+mn-lt"/>
                        </a:rPr>
                        <a:t>Multiwire (Harp) X&amp;Y</a:t>
                      </a:r>
                    </a:p>
                  </a:txBody>
                  <a:tcPr marL="9525" marR="9525" marT="9525"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MT"/>
                        </a:rPr>
                        <a:t>Between BM1 and BM2 dipoles</a:t>
                      </a:r>
                    </a:p>
                    <a:p>
                      <a:pPr algn="l" fontAlgn="b"/>
                      <a:endParaRPr lang="en-US" sz="1200" b="0" i="0" u="none" strike="noStrike" dirty="0">
                        <a:effectLst/>
                        <a:latin typeface="Arial MT"/>
                      </a:endParaRPr>
                    </a:p>
                  </a:txBody>
                  <a:tcPr marL="9525" marR="9525" marT="9525" marB="0" anchor="b"/>
                </a:tc>
                <a:tc>
                  <a:txBody>
                    <a:bodyPr/>
                    <a:lstStyle/>
                    <a:p>
                      <a:pPr algn="ctr"/>
                      <a:r>
                        <a:rPr lang="en-US" dirty="0"/>
                        <a:t>1</a:t>
                      </a:r>
                    </a:p>
                  </a:txBody>
                  <a:tcPr/>
                </a:tc>
                <a:extLst>
                  <a:ext uri="{0D108BD9-81ED-4DB2-BD59-A6C34878D82A}">
                    <a16:rowId xmlns:a16="http://schemas.microsoft.com/office/drawing/2014/main" val="2765649438"/>
                  </a:ext>
                </a:extLst>
              </a:tr>
              <a:tr h="526118">
                <a:tc>
                  <a:txBody>
                    <a:bodyPr/>
                    <a:lstStyle/>
                    <a:p>
                      <a:pPr algn="l" fontAlgn="b"/>
                      <a:r>
                        <a:rPr lang="en-US" sz="1400" b="0" i="0" u="none" strike="noStrike" dirty="0">
                          <a:effectLst/>
                          <a:latin typeface="+mn-lt"/>
                        </a:rPr>
                        <a:t>Beam Current Transformers</a:t>
                      </a:r>
                    </a:p>
                  </a:txBody>
                  <a:tcPr marL="9525" marR="9525" marT="9525" marB="0" anchor="b"/>
                </a:tc>
                <a:tc>
                  <a:txBody>
                    <a:bodyPr/>
                    <a:lstStyle/>
                    <a:p>
                      <a:pPr algn="l" fontAlgn="b"/>
                      <a:r>
                        <a:rPr lang="en-US" sz="1200" b="0" i="0" u="none" strike="noStrike" dirty="0">
                          <a:effectLst/>
                          <a:latin typeface="Arial MT"/>
                        </a:rPr>
                        <a:t>Tanks 2-9 (to replace old failed devices), between BM1 and BM2, before booster split</a:t>
                      </a:r>
                    </a:p>
                  </a:txBody>
                  <a:tcPr marL="9525" marR="9525" marT="9525" marB="0" anchor="b"/>
                </a:tc>
                <a:tc>
                  <a:txBody>
                    <a:bodyPr/>
                    <a:lstStyle/>
                    <a:p>
                      <a:pPr algn="ctr"/>
                      <a:r>
                        <a:rPr lang="en-US" dirty="0"/>
                        <a:t>11</a:t>
                      </a:r>
                    </a:p>
                  </a:txBody>
                  <a:tcPr/>
                </a:tc>
                <a:extLst>
                  <a:ext uri="{0D108BD9-81ED-4DB2-BD59-A6C34878D82A}">
                    <a16:rowId xmlns:a16="http://schemas.microsoft.com/office/drawing/2014/main" val="4210776522"/>
                  </a:ext>
                </a:extLst>
              </a:tr>
              <a:tr h="638515">
                <a:tc>
                  <a:txBody>
                    <a:bodyPr/>
                    <a:lstStyle/>
                    <a:p>
                      <a:pPr algn="l" fontAlgn="b"/>
                      <a:r>
                        <a:rPr lang="en-US" sz="1400" b="0" i="0" u="none" strike="noStrike" dirty="0">
                          <a:effectLst/>
                          <a:latin typeface="+mn-lt"/>
                        </a:rPr>
                        <a:t>Slit and Collector Emittance Monitor</a:t>
                      </a:r>
                    </a:p>
                  </a:txBody>
                  <a:tcPr marL="9525" marR="9525" marT="9525" marB="0" anchor="b"/>
                </a:tc>
                <a:tc>
                  <a:txBody>
                    <a:bodyPr/>
                    <a:lstStyle/>
                    <a:p>
                      <a:pPr algn="l" fontAlgn="b"/>
                      <a:endParaRPr lang="en-US" sz="400" b="0" i="0" u="none" strike="noStrike" dirty="0">
                        <a:effectLst/>
                        <a:latin typeface="Arial MT"/>
                      </a:endParaRPr>
                    </a:p>
                    <a:p>
                      <a:pPr algn="l" fontAlgn="b"/>
                      <a:r>
                        <a:rPr lang="en-US" sz="1200" b="0" i="0" u="none" strike="noStrike" dirty="0">
                          <a:effectLst/>
                          <a:latin typeface="Arial MT"/>
                        </a:rPr>
                        <a:t>In front of tank 1.  Existing device is a harp with 32H X 32V wires and slit upstream. Both the slit and the harp head will be scanned across the beam using stepper motors.  Beam line devices exists, need new motion controls and signal processing electronics.</a:t>
                      </a:r>
                    </a:p>
                  </a:txBody>
                  <a:tcPr marL="9525" marR="9525" marT="9525" marB="0" anchor="b"/>
                </a:tc>
                <a:tc>
                  <a:txBody>
                    <a:bodyPr/>
                    <a:lstStyle/>
                    <a:p>
                      <a:pPr algn="ctr"/>
                      <a:r>
                        <a:rPr lang="en-US" dirty="0"/>
                        <a:t>2</a:t>
                      </a:r>
                    </a:p>
                    <a:p>
                      <a:pPr algn="ctr"/>
                      <a:endParaRPr lang="en-US" dirty="0"/>
                    </a:p>
                    <a:p>
                      <a:pPr algn="ctr"/>
                      <a:r>
                        <a:rPr lang="en-US" dirty="0"/>
                        <a:t>(1 Vert</a:t>
                      </a:r>
                    </a:p>
                    <a:p>
                      <a:pPr algn="ctr"/>
                      <a:r>
                        <a:rPr lang="en-US" dirty="0"/>
                        <a:t>1 Horiz)</a:t>
                      </a:r>
                    </a:p>
                  </a:txBody>
                  <a:tcPr/>
                </a:tc>
                <a:extLst>
                  <a:ext uri="{0D108BD9-81ED-4DB2-BD59-A6C34878D82A}">
                    <a16:rowId xmlns:a16="http://schemas.microsoft.com/office/drawing/2014/main" val="2402818509"/>
                  </a:ext>
                </a:extLst>
              </a:tr>
            </a:tbl>
          </a:graphicData>
        </a:graphic>
      </p:graphicFrame>
    </p:spTree>
    <p:extLst>
      <p:ext uri="{BB962C8B-B14F-4D97-AF65-F5344CB8AC3E}">
        <p14:creationId xmlns:p14="http://schemas.microsoft.com/office/powerpoint/2010/main" val="168954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89B0-3786-FC52-99D2-19649E2CA024}"/>
              </a:ext>
            </a:extLst>
          </p:cNvPr>
          <p:cNvSpPr>
            <a:spLocks noGrp="1"/>
          </p:cNvSpPr>
          <p:nvPr>
            <p:ph type="title"/>
          </p:nvPr>
        </p:nvSpPr>
        <p:spPr/>
        <p:txBody>
          <a:bodyPr/>
          <a:lstStyle/>
          <a:p>
            <a:r>
              <a:rPr lang="en-US" dirty="0"/>
              <a:t>Drawing of Inter-tank BPM and CT</a:t>
            </a:r>
          </a:p>
        </p:txBody>
      </p:sp>
      <p:sp>
        <p:nvSpPr>
          <p:cNvPr id="3" name="Slide Number Placeholder 2">
            <a:extLst>
              <a:ext uri="{FF2B5EF4-FFF2-40B4-BE49-F238E27FC236}">
                <a16:creationId xmlns:a16="http://schemas.microsoft.com/office/drawing/2014/main" id="{CCA31226-1ED7-8D88-B62E-99C744862E7C}"/>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pic>
        <p:nvPicPr>
          <p:cNvPr id="4" name="Picture 3">
            <a:extLst>
              <a:ext uri="{FF2B5EF4-FFF2-40B4-BE49-F238E27FC236}">
                <a16:creationId xmlns:a16="http://schemas.microsoft.com/office/drawing/2014/main" id="{6B54480B-C20A-4CE6-67BD-52FDE6230A81}"/>
              </a:ext>
            </a:extLst>
          </p:cNvPr>
          <p:cNvPicPr>
            <a:picLocks noChangeAspect="1"/>
          </p:cNvPicPr>
          <p:nvPr/>
        </p:nvPicPr>
        <p:blipFill>
          <a:blip r:embed="rId2"/>
          <a:stretch>
            <a:fillRect/>
          </a:stretch>
        </p:blipFill>
        <p:spPr>
          <a:xfrm>
            <a:off x="1174449" y="1436568"/>
            <a:ext cx="6349473" cy="5331980"/>
          </a:xfrm>
          <a:prstGeom prst="rect">
            <a:avLst/>
          </a:prstGeom>
        </p:spPr>
      </p:pic>
    </p:spTree>
    <p:extLst>
      <p:ext uri="{BB962C8B-B14F-4D97-AF65-F5344CB8AC3E}">
        <p14:creationId xmlns:p14="http://schemas.microsoft.com/office/powerpoint/2010/main" val="255136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FF1F-0EDB-3DE7-AFC2-AF13654401BC}"/>
              </a:ext>
            </a:extLst>
          </p:cNvPr>
          <p:cNvSpPr>
            <a:spLocks noGrp="1"/>
          </p:cNvSpPr>
          <p:nvPr>
            <p:ph type="title"/>
          </p:nvPr>
        </p:nvSpPr>
        <p:spPr/>
        <p:txBody>
          <a:bodyPr/>
          <a:lstStyle/>
          <a:p>
            <a:r>
              <a:rPr lang="en-US" dirty="0"/>
              <a:t>Beam position monitors (BPMs)</a:t>
            </a:r>
          </a:p>
        </p:txBody>
      </p:sp>
      <p:sp>
        <p:nvSpPr>
          <p:cNvPr id="3" name="Slide Number Placeholder 2">
            <a:extLst>
              <a:ext uri="{FF2B5EF4-FFF2-40B4-BE49-F238E27FC236}">
                <a16:creationId xmlns:a16="http://schemas.microsoft.com/office/drawing/2014/main" id="{C9950353-ACB3-EF0E-DAAD-38F080E33519}"/>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3074" name="Picture 2">
            <a:extLst>
              <a:ext uri="{FF2B5EF4-FFF2-40B4-BE49-F238E27FC236}">
                <a16:creationId xmlns:a16="http://schemas.microsoft.com/office/drawing/2014/main" id="{BCBD7CA1-4B47-CC93-53C8-50FA0968F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507" y="1428174"/>
            <a:ext cx="3372475" cy="2529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B68181-BBA5-DDB1-4B67-90A2FE6AD47B}"/>
              </a:ext>
            </a:extLst>
          </p:cNvPr>
          <p:cNvSpPr txBox="1"/>
          <p:nvPr/>
        </p:nvSpPr>
        <p:spPr>
          <a:xfrm>
            <a:off x="347020" y="2061239"/>
            <a:ext cx="1545731" cy="1384995"/>
          </a:xfrm>
          <a:prstGeom prst="rect">
            <a:avLst/>
          </a:prstGeom>
          <a:noFill/>
        </p:spPr>
        <p:txBody>
          <a:bodyPr wrap="square" rtlCol="0">
            <a:spAutoFit/>
          </a:bodyPr>
          <a:lstStyle/>
          <a:p>
            <a:r>
              <a:rPr lang="en-US" sz="1400" dirty="0"/>
              <a:t>BLIP Beam Position Monitor chamber.  New BPM chambers to be similar design.</a:t>
            </a:r>
          </a:p>
        </p:txBody>
      </p:sp>
      <p:pic>
        <p:nvPicPr>
          <p:cNvPr id="6" name="Picture 5">
            <a:extLst>
              <a:ext uri="{FF2B5EF4-FFF2-40B4-BE49-F238E27FC236}">
                <a16:creationId xmlns:a16="http://schemas.microsoft.com/office/drawing/2014/main" id="{C9E7F08D-E7A1-DF50-018A-791B996DB4D2}"/>
              </a:ext>
            </a:extLst>
          </p:cNvPr>
          <p:cNvPicPr>
            <a:picLocks noChangeAspect="1"/>
          </p:cNvPicPr>
          <p:nvPr/>
        </p:nvPicPr>
        <p:blipFill>
          <a:blip r:embed="rId3"/>
          <a:stretch>
            <a:fillRect/>
          </a:stretch>
        </p:blipFill>
        <p:spPr>
          <a:xfrm>
            <a:off x="5831439" y="1773431"/>
            <a:ext cx="2914108" cy="3914913"/>
          </a:xfrm>
          <a:prstGeom prst="rect">
            <a:avLst/>
          </a:prstGeom>
        </p:spPr>
      </p:pic>
      <p:sp>
        <p:nvSpPr>
          <p:cNvPr id="7" name="TextBox 6">
            <a:extLst>
              <a:ext uri="{FF2B5EF4-FFF2-40B4-BE49-F238E27FC236}">
                <a16:creationId xmlns:a16="http://schemas.microsoft.com/office/drawing/2014/main" id="{70399680-C1F4-E14D-4471-BF8A02D11EFC}"/>
              </a:ext>
            </a:extLst>
          </p:cNvPr>
          <p:cNvSpPr txBox="1"/>
          <p:nvPr/>
        </p:nvSpPr>
        <p:spPr>
          <a:xfrm>
            <a:off x="6120848" y="5688344"/>
            <a:ext cx="2594527" cy="738664"/>
          </a:xfrm>
          <a:prstGeom prst="rect">
            <a:avLst/>
          </a:prstGeom>
          <a:noFill/>
        </p:spPr>
        <p:txBody>
          <a:bodyPr wrap="square" rtlCol="0">
            <a:spAutoFit/>
          </a:bodyPr>
          <a:lstStyle/>
          <a:p>
            <a:r>
              <a:rPr lang="en-US" sz="1400" dirty="0"/>
              <a:t>V301 BPM electronics module (BNL in-house design) planned to be used</a:t>
            </a:r>
          </a:p>
        </p:txBody>
      </p:sp>
      <p:pic>
        <p:nvPicPr>
          <p:cNvPr id="8" name="Picture 7">
            <a:extLst>
              <a:ext uri="{FF2B5EF4-FFF2-40B4-BE49-F238E27FC236}">
                <a16:creationId xmlns:a16="http://schemas.microsoft.com/office/drawing/2014/main" id="{390F6BA0-532F-304B-E4BC-1F131951799C}"/>
              </a:ext>
            </a:extLst>
          </p:cNvPr>
          <p:cNvPicPr>
            <a:picLocks noChangeAspect="1"/>
          </p:cNvPicPr>
          <p:nvPr/>
        </p:nvPicPr>
        <p:blipFill>
          <a:blip r:embed="rId4"/>
          <a:stretch>
            <a:fillRect/>
          </a:stretch>
        </p:blipFill>
        <p:spPr>
          <a:xfrm>
            <a:off x="1793468" y="4031397"/>
            <a:ext cx="3516018" cy="2826603"/>
          </a:xfrm>
          <a:prstGeom prst="rect">
            <a:avLst/>
          </a:prstGeom>
        </p:spPr>
      </p:pic>
      <p:sp>
        <p:nvSpPr>
          <p:cNvPr id="9" name="TextBox 8">
            <a:extLst>
              <a:ext uri="{FF2B5EF4-FFF2-40B4-BE49-F238E27FC236}">
                <a16:creationId xmlns:a16="http://schemas.microsoft.com/office/drawing/2014/main" id="{EFA1284A-18E4-BBB1-0CB9-47F32D0DF9BC}"/>
              </a:ext>
            </a:extLst>
          </p:cNvPr>
          <p:cNvSpPr txBox="1"/>
          <p:nvPr/>
        </p:nvSpPr>
        <p:spPr>
          <a:xfrm>
            <a:off x="548692" y="4507036"/>
            <a:ext cx="1244776" cy="954107"/>
          </a:xfrm>
          <a:prstGeom prst="rect">
            <a:avLst/>
          </a:prstGeom>
          <a:noFill/>
        </p:spPr>
        <p:txBody>
          <a:bodyPr wrap="square" rtlCol="0">
            <a:spAutoFit/>
          </a:bodyPr>
          <a:lstStyle/>
          <a:p>
            <a:r>
              <a:rPr lang="en-US" sz="1400" dirty="0"/>
              <a:t>V301 BPM electronic modules in VME chassis</a:t>
            </a:r>
          </a:p>
        </p:txBody>
      </p:sp>
    </p:spTree>
    <p:extLst>
      <p:ext uri="{BB962C8B-B14F-4D97-AF65-F5344CB8AC3E}">
        <p14:creationId xmlns:p14="http://schemas.microsoft.com/office/powerpoint/2010/main" val="209802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908F-9D87-46A5-1989-42BD4348178D}"/>
              </a:ext>
            </a:extLst>
          </p:cNvPr>
          <p:cNvSpPr>
            <a:spLocks noGrp="1"/>
          </p:cNvSpPr>
          <p:nvPr>
            <p:ph type="title"/>
          </p:nvPr>
        </p:nvSpPr>
        <p:spPr/>
        <p:txBody>
          <a:bodyPr/>
          <a:lstStyle/>
          <a:p>
            <a:r>
              <a:rPr lang="en-US" dirty="0"/>
              <a:t>Digitizer and Processing Electronics</a:t>
            </a:r>
          </a:p>
        </p:txBody>
      </p:sp>
      <p:sp>
        <p:nvSpPr>
          <p:cNvPr id="3" name="Slide Number Placeholder 2">
            <a:extLst>
              <a:ext uri="{FF2B5EF4-FFF2-40B4-BE49-F238E27FC236}">
                <a16:creationId xmlns:a16="http://schemas.microsoft.com/office/drawing/2014/main" id="{1CE14C6B-8211-13AB-B76B-9C586E19C688}"/>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4" name="Content Placeholder 2">
            <a:extLst>
              <a:ext uri="{FF2B5EF4-FFF2-40B4-BE49-F238E27FC236}">
                <a16:creationId xmlns:a16="http://schemas.microsoft.com/office/drawing/2014/main" id="{3AAD9807-8B9B-FB8A-7FC4-90793E0A30F8}"/>
              </a:ext>
            </a:extLst>
          </p:cNvPr>
          <p:cNvSpPr txBox="1">
            <a:spLocks/>
          </p:cNvSpPr>
          <p:nvPr/>
        </p:nvSpPr>
        <p:spPr>
          <a:xfrm>
            <a:off x="428625" y="1825626"/>
            <a:ext cx="8566288"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dirty="0"/>
              <a:t>The project estimate is based on proven electronic designs that have been used for previous developments including the BLIP raster upgrade.</a:t>
            </a:r>
          </a:p>
          <a:p>
            <a:pPr marL="342900" indent="-342900"/>
            <a:r>
              <a:rPr lang="en-US" dirty="0"/>
              <a:t>New digitizer and processing electronics are planned to be developed for general purpose upgrades throughout the Collider-Accelerator facility, including EIC.  This development is not planned to be funded by the LIUP2 project.</a:t>
            </a:r>
          </a:p>
          <a:p>
            <a:pPr marL="342900" indent="-342900"/>
            <a:r>
              <a:rPr lang="en-US" dirty="0"/>
              <a:t>If the new electronic designs become available, they will be used for the LIUP2 project, specifically for the multiwire, SEMs, current transformers and slit &amp; collector emittance monitor. </a:t>
            </a:r>
          </a:p>
          <a:p>
            <a:pPr marL="342900" indent="-342900"/>
            <a:endParaRPr lang="en-US" dirty="0"/>
          </a:p>
          <a:p>
            <a:pPr marL="342900" indent="-342900"/>
            <a:endParaRPr lang="en-US" dirty="0"/>
          </a:p>
          <a:p>
            <a:pPr marL="342900" indent="-342900"/>
            <a:endParaRPr lang="en-US" dirty="0"/>
          </a:p>
        </p:txBody>
      </p:sp>
    </p:spTree>
    <p:extLst>
      <p:ext uri="{BB962C8B-B14F-4D97-AF65-F5344CB8AC3E}">
        <p14:creationId xmlns:p14="http://schemas.microsoft.com/office/powerpoint/2010/main" val="333331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C31D-1CFF-2760-F3C0-353EDB73D344}"/>
              </a:ext>
            </a:extLst>
          </p:cNvPr>
          <p:cNvSpPr>
            <a:spLocks noGrp="1"/>
          </p:cNvSpPr>
          <p:nvPr>
            <p:ph type="title"/>
          </p:nvPr>
        </p:nvSpPr>
        <p:spPr/>
        <p:txBody>
          <a:bodyPr/>
          <a:lstStyle/>
          <a:p>
            <a:r>
              <a:rPr lang="en-US" dirty="0"/>
              <a:t>Single Wire Secondary Emission Monitor (SEM)</a:t>
            </a:r>
          </a:p>
        </p:txBody>
      </p:sp>
      <p:sp>
        <p:nvSpPr>
          <p:cNvPr id="3" name="Slide Number Placeholder 2">
            <a:extLst>
              <a:ext uri="{FF2B5EF4-FFF2-40B4-BE49-F238E27FC236}">
                <a16:creationId xmlns:a16="http://schemas.microsoft.com/office/drawing/2014/main" id="{0DAEB765-FD74-0F2C-505A-912A3697205D}"/>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pic>
        <p:nvPicPr>
          <p:cNvPr id="4" name="Picture 3">
            <a:extLst>
              <a:ext uri="{FF2B5EF4-FFF2-40B4-BE49-F238E27FC236}">
                <a16:creationId xmlns:a16="http://schemas.microsoft.com/office/drawing/2014/main" id="{29EC2E97-F0A5-ED99-2660-EFCE4F11B9D1}"/>
              </a:ext>
            </a:extLst>
          </p:cNvPr>
          <p:cNvPicPr>
            <a:picLocks noChangeAspect="1"/>
          </p:cNvPicPr>
          <p:nvPr/>
        </p:nvPicPr>
        <p:blipFill>
          <a:blip r:embed="rId2"/>
          <a:stretch>
            <a:fillRect/>
          </a:stretch>
        </p:blipFill>
        <p:spPr>
          <a:xfrm>
            <a:off x="981514" y="1888434"/>
            <a:ext cx="3204566" cy="4601817"/>
          </a:xfrm>
          <a:prstGeom prst="rect">
            <a:avLst/>
          </a:prstGeom>
        </p:spPr>
      </p:pic>
      <p:sp>
        <p:nvSpPr>
          <p:cNvPr id="5" name="TextBox 4">
            <a:extLst>
              <a:ext uri="{FF2B5EF4-FFF2-40B4-BE49-F238E27FC236}">
                <a16:creationId xmlns:a16="http://schemas.microsoft.com/office/drawing/2014/main" id="{C02A84FE-47C0-9923-D1FF-23161684BEF2}"/>
              </a:ext>
            </a:extLst>
          </p:cNvPr>
          <p:cNvSpPr txBox="1"/>
          <p:nvPr/>
        </p:nvSpPr>
        <p:spPr>
          <a:xfrm>
            <a:off x="4295411" y="2249316"/>
            <a:ext cx="4580233" cy="1169551"/>
          </a:xfrm>
          <a:prstGeom prst="rect">
            <a:avLst/>
          </a:prstGeom>
          <a:noFill/>
        </p:spPr>
        <p:txBody>
          <a:bodyPr wrap="square" rtlCol="0">
            <a:spAutoFit/>
          </a:bodyPr>
          <a:lstStyle/>
          <a:p>
            <a:r>
              <a:rPr lang="en-US" sz="1400" dirty="0"/>
              <a:t>Typical existing Linac single wire SEM (note 2 diagonal wires - one for horizontal, one for vertical </a:t>
            </a:r>
            <a:r>
              <a:rPr lang="en-US" sz="1400" dirty="0" err="1"/>
              <a:t>measurments</a:t>
            </a:r>
            <a:r>
              <a:rPr lang="en-US" sz="1400" dirty="0"/>
              <a:t>)</a:t>
            </a:r>
          </a:p>
          <a:p>
            <a:endParaRPr lang="en-US" sz="1400" dirty="0"/>
          </a:p>
          <a:p>
            <a:pPr marL="285750" indent="-285750">
              <a:buFontTx/>
              <a:buChar char="-"/>
            </a:pPr>
            <a:r>
              <a:rPr lang="en-US" sz="1400" dirty="0"/>
              <a:t>New stepper motor control systems to be installed</a:t>
            </a:r>
          </a:p>
          <a:p>
            <a:pPr marL="285750" indent="-285750">
              <a:buFontTx/>
              <a:buChar char="-"/>
            </a:pPr>
            <a:r>
              <a:rPr lang="en-US" sz="1400" dirty="0"/>
              <a:t>New digitizer electronics to be installed</a:t>
            </a:r>
          </a:p>
        </p:txBody>
      </p:sp>
    </p:spTree>
    <p:extLst>
      <p:ext uri="{BB962C8B-B14F-4D97-AF65-F5344CB8AC3E}">
        <p14:creationId xmlns:p14="http://schemas.microsoft.com/office/powerpoint/2010/main" val="12633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83ED-D085-5E34-8957-F938718B5B16}"/>
              </a:ext>
            </a:extLst>
          </p:cNvPr>
          <p:cNvSpPr>
            <a:spLocks noGrp="1"/>
          </p:cNvSpPr>
          <p:nvPr>
            <p:ph type="title"/>
          </p:nvPr>
        </p:nvSpPr>
        <p:spPr/>
        <p:txBody>
          <a:bodyPr/>
          <a:lstStyle/>
          <a:p>
            <a:r>
              <a:rPr lang="en-US" dirty="0"/>
              <a:t>Multiwire</a:t>
            </a:r>
          </a:p>
        </p:txBody>
      </p:sp>
      <p:sp>
        <p:nvSpPr>
          <p:cNvPr id="3" name="Slide Number Placeholder 2">
            <a:extLst>
              <a:ext uri="{FF2B5EF4-FFF2-40B4-BE49-F238E27FC236}">
                <a16:creationId xmlns:a16="http://schemas.microsoft.com/office/drawing/2014/main" id="{92136880-6198-AA92-D84C-97751C68FBF1}"/>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pic>
        <p:nvPicPr>
          <p:cNvPr id="4" name="Picture 3">
            <a:extLst>
              <a:ext uri="{FF2B5EF4-FFF2-40B4-BE49-F238E27FC236}">
                <a16:creationId xmlns:a16="http://schemas.microsoft.com/office/drawing/2014/main" id="{57D43C5D-6519-7215-0343-8F720421300B}"/>
              </a:ext>
            </a:extLst>
          </p:cNvPr>
          <p:cNvPicPr>
            <a:picLocks noChangeAspect="1"/>
          </p:cNvPicPr>
          <p:nvPr/>
        </p:nvPicPr>
        <p:blipFill>
          <a:blip r:embed="rId2"/>
          <a:stretch>
            <a:fillRect/>
          </a:stretch>
        </p:blipFill>
        <p:spPr>
          <a:xfrm>
            <a:off x="1015724" y="1539739"/>
            <a:ext cx="2730547" cy="4419048"/>
          </a:xfrm>
          <a:prstGeom prst="rect">
            <a:avLst/>
          </a:prstGeom>
        </p:spPr>
      </p:pic>
      <p:sp>
        <p:nvSpPr>
          <p:cNvPr id="5" name="TextBox 4">
            <a:extLst>
              <a:ext uri="{FF2B5EF4-FFF2-40B4-BE49-F238E27FC236}">
                <a16:creationId xmlns:a16="http://schemas.microsoft.com/office/drawing/2014/main" id="{81976C7A-0CA5-D7B4-5BF1-7ABDCFC38FEA}"/>
              </a:ext>
            </a:extLst>
          </p:cNvPr>
          <p:cNvSpPr txBox="1"/>
          <p:nvPr/>
        </p:nvSpPr>
        <p:spPr>
          <a:xfrm>
            <a:off x="953927" y="5934670"/>
            <a:ext cx="2821471" cy="923330"/>
          </a:xfrm>
          <a:prstGeom prst="rect">
            <a:avLst/>
          </a:prstGeom>
          <a:noFill/>
        </p:spPr>
        <p:txBody>
          <a:bodyPr wrap="square" rtlCol="0">
            <a:spAutoFit/>
          </a:bodyPr>
          <a:lstStyle/>
          <a:p>
            <a:r>
              <a:rPr lang="en-US" dirty="0"/>
              <a:t>BLIP plunging multiwire assembly (32 horizontal and 32 vertical wires)</a:t>
            </a:r>
          </a:p>
        </p:txBody>
      </p:sp>
      <p:pic>
        <p:nvPicPr>
          <p:cNvPr id="2050" name="Picture 2">
            <a:extLst>
              <a:ext uri="{FF2B5EF4-FFF2-40B4-BE49-F238E27FC236}">
                <a16:creationId xmlns:a16="http://schemas.microsoft.com/office/drawing/2014/main" id="{0398AECD-9665-A0FF-7A84-7EF4E60B5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015" y="735074"/>
            <a:ext cx="3026465" cy="4035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CEF868-432C-E03E-F876-DE3F0620BB96}"/>
              </a:ext>
            </a:extLst>
          </p:cNvPr>
          <p:cNvSpPr txBox="1"/>
          <p:nvPr/>
        </p:nvSpPr>
        <p:spPr>
          <a:xfrm>
            <a:off x="4963511" y="4842549"/>
            <a:ext cx="2821471" cy="646331"/>
          </a:xfrm>
          <a:prstGeom prst="rect">
            <a:avLst/>
          </a:prstGeom>
          <a:noFill/>
        </p:spPr>
        <p:txBody>
          <a:bodyPr wrap="square" rtlCol="0">
            <a:spAutoFit/>
          </a:bodyPr>
          <a:lstStyle/>
          <a:p>
            <a:r>
              <a:rPr lang="en-US" dirty="0"/>
              <a:t>View of multiwire inserted in beam path</a:t>
            </a:r>
          </a:p>
        </p:txBody>
      </p:sp>
      <p:sp>
        <p:nvSpPr>
          <p:cNvPr id="7" name="TextBox 6">
            <a:extLst>
              <a:ext uri="{FF2B5EF4-FFF2-40B4-BE49-F238E27FC236}">
                <a16:creationId xmlns:a16="http://schemas.microsoft.com/office/drawing/2014/main" id="{1A683E6B-5ABB-CE84-6183-57352C2BAC7E}"/>
              </a:ext>
            </a:extLst>
          </p:cNvPr>
          <p:cNvSpPr txBox="1"/>
          <p:nvPr/>
        </p:nvSpPr>
        <p:spPr>
          <a:xfrm>
            <a:off x="4572000" y="5577932"/>
            <a:ext cx="4005470" cy="1477328"/>
          </a:xfrm>
          <a:prstGeom prst="rect">
            <a:avLst/>
          </a:prstGeom>
          <a:noFill/>
        </p:spPr>
        <p:txBody>
          <a:bodyPr wrap="square" rtlCol="0">
            <a:spAutoFit/>
          </a:bodyPr>
          <a:lstStyle/>
          <a:p>
            <a:pPr marL="285750" indent="-285750">
              <a:buFontTx/>
              <a:buChar char="-"/>
            </a:pPr>
            <a:r>
              <a:rPr lang="en-US" dirty="0"/>
              <a:t>Similar multiwire to be procured from outside vendor</a:t>
            </a:r>
          </a:p>
          <a:p>
            <a:pPr marL="285750" indent="-285750">
              <a:buFontTx/>
              <a:buChar char="-"/>
            </a:pPr>
            <a:r>
              <a:rPr lang="en-US" dirty="0"/>
              <a:t>Digitizer and processing electronics to be installed</a:t>
            </a:r>
          </a:p>
          <a:p>
            <a:endParaRPr lang="en-US" dirty="0"/>
          </a:p>
        </p:txBody>
      </p:sp>
    </p:spTree>
    <p:extLst>
      <p:ext uri="{BB962C8B-B14F-4D97-AF65-F5344CB8AC3E}">
        <p14:creationId xmlns:p14="http://schemas.microsoft.com/office/powerpoint/2010/main" val="226259194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ECDA4FB42B774A9ACD36B968BC44E0" ma:contentTypeVersion="4" ma:contentTypeDescription="Create a new document." ma:contentTypeScope="" ma:versionID="6faabfdbb882aeb4af6efa112d10a728">
  <xsd:schema xmlns:xsd="http://www.w3.org/2001/XMLSchema" xmlns:xs="http://www.w3.org/2001/XMLSchema" xmlns:p="http://schemas.microsoft.com/office/2006/metadata/properties" xmlns:ns2="ec27e175-f524-4e9d-a445-5321456f3f33" xmlns:ns3="11378822-eb24-4592-8eb7-8f72ed701ff5" targetNamespace="http://schemas.microsoft.com/office/2006/metadata/properties" ma:root="true" ma:fieldsID="10795e240b6bcd1dc6c85c017bbbcdb6" ns2:_="" ns3:_="">
    <xsd:import namespace="ec27e175-f524-4e9d-a445-5321456f3f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7e175-f524-4e9d-a445-5321456f3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Davidson, Courtney</DisplayName>
        <AccountId>519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8DFCA6-05F2-4B98-A611-7CEC9452CA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7e175-f524-4e9d-a445-5321456f3f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7A184C-6CD4-49F1-ADF2-56A775E6AC19}">
  <ds:schemaRefs>
    <ds:schemaRef ds:uri="http://schemas.microsoft.com/office/2006/metadata/properties"/>
    <ds:schemaRef ds:uri="http://schemas.microsoft.com/office/infopath/2007/PartnerControls"/>
    <ds:schemaRef ds:uri="11378822-eb24-4592-8eb7-8f72ed701ff5"/>
  </ds:schemaRefs>
</ds:datastoreItem>
</file>

<file path=customXml/itemProps3.xml><?xml version="1.0" encoding="utf-8"?>
<ds:datastoreItem xmlns:ds="http://schemas.openxmlformats.org/officeDocument/2006/customXml" ds:itemID="{85852B85-6906-4058-9EE8-A2B9EFB1CB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BNL</Template>
  <TotalTime>5896</TotalTime>
  <Words>687</Words>
  <Application>Microsoft Macintosh PowerPoint</Application>
  <PresentationFormat>On-screen Show (4:3)</PresentationFormat>
  <Paragraphs>104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MT</vt:lpstr>
      <vt:lpstr>Calibri</vt:lpstr>
      <vt:lpstr>BNL</vt:lpstr>
      <vt:lpstr>Beam Instrumentation</vt:lpstr>
      <vt:lpstr>Outline</vt:lpstr>
      <vt:lpstr> Work Breakdown Structure (WBS) and Cost Estimate</vt:lpstr>
      <vt:lpstr>Beam Instrumentation Devices</vt:lpstr>
      <vt:lpstr>Drawing of Inter-tank BPM and CT</vt:lpstr>
      <vt:lpstr>Beam position monitors (BPMs)</vt:lpstr>
      <vt:lpstr>Digitizer and Processing Electronics</vt:lpstr>
      <vt:lpstr>Single Wire Secondary Emission Monitor (SEM)</vt:lpstr>
      <vt:lpstr>Multiwire</vt:lpstr>
      <vt:lpstr>Current Transformers</vt:lpstr>
      <vt:lpstr>Slit and Collector Emittance Monitor</vt:lpstr>
      <vt:lpstr>Schedule: Summary  </vt:lpstr>
      <vt:lpstr>Risks</vt:lpstr>
      <vt:lpstr>Personnel</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Raparia, Deepak</dc:creator>
  <cp:keywords/>
  <dc:description/>
  <cp:lastModifiedBy>Raparia, Deepak</cp:lastModifiedBy>
  <cp:revision>25</cp:revision>
  <dcterms:created xsi:type="dcterms:W3CDTF">2022-08-09T16:59:55Z</dcterms:created>
  <dcterms:modified xsi:type="dcterms:W3CDTF">2022-09-12T17:35:41Z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0x0101001FECDA4FB42B774A9ACD36B968BC44E0</vt:lpwstr>
  </property>
  <property fmtid="{D5CDD505-2E9C-101B-9397-08002B2CF9AE}" pid="3" name="SharedWithUsers">
    <vt:lpwstr>504;#Fliller, Raymond;#15;#DiFilippo, Lynanne</vt:lpwstr>
  </property>
</Properties>
</file>