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7"/>
  </p:notesMasterIdLst>
  <p:sldIdLst>
    <p:sldId id="256" r:id="rId5"/>
    <p:sldId id="260" r:id="rId6"/>
    <p:sldId id="257" r:id="rId7"/>
    <p:sldId id="262" r:id="rId8"/>
    <p:sldId id="263" r:id="rId9"/>
    <p:sldId id="258" r:id="rId10"/>
    <p:sldId id="265" r:id="rId11"/>
    <p:sldId id="268" r:id="rId12"/>
    <p:sldId id="266" r:id="rId13"/>
    <p:sldId id="270" r:id="rId14"/>
    <p:sldId id="269" r:id="rId15"/>
    <p:sldId id="267" r:id="rId16"/>
    <p:sldId id="261" r:id="rId17"/>
    <p:sldId id="272" r:id="rId18"/>
    <p:sldId id="273" r:id="rId19"/>
    <p:sldId id="274" r:id="rId20"/>
    <p:sldId id="278" r:id="rId21"/>
    <p:sldId id="282" r:id="rId22"/>
    <p:sldId id="279" r:id="rId23"/>
    <p:sldId id="280" r:id="rId24"/>
    <p:sldId id="283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76E12E-2696-DFA4-1D52-93FB6B3A8BD9}" v="94" dt="2022-09-09T11:28:17.115"/>
    <p1510:client id="{2407F64E-E863-FA55-218B-F5E8B803DAA9}" v="8" dt="2022-09-09T13:45:28.271"/>
    <p1510:client id="{7C6F901A-2997-1D69-4A5B-8FB7F16C7DD3}" v="279" dt="2022-09-03T16:28:40.055"/>
    <p1510:client id="{C0CA9833-61F0-4E75-8AE6-C2CD4F58DAE2}" v="60" dt="2022-08-29T16:12:30.1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9/12/22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LINAC INTENSITY UPGRADE PHASE II CONTROLS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09/15/2022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Omar Gould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05EFB2-94FD-9024-014E-BF4CFC5631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FE0F44-BACA-9DFE-A28A-B8E33C37D8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RATIONALE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D4697-7DA3-110B-24F5-4CB016CA44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CONTROLS TECHNOLOGY</a:t>
            </a:r>
          </a:p>
        </p:txBody>
      </p:sp>
    </p:spTree>
    <p:extLst>
      <p:ext uri="{BB962C8B-B14F-4D97-AF65-F5344CB8AC3E}">
        <p14:creationId xmlns:p14="http://schemas.microsoft.com/office/powerpoint/2010/main" val="822423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DDB5A-F99A-1287-531C-6512EA81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solidFill>
                  <a:srgbClr val="000000"/>
                </a:solidFill>
                <a:latin typeface="Univers"/>
              </a:rPr>
              <a:t>Rationale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Univers"/>
              </a:rPr>
              <a:t> For Controls Upgrade</a:t>
            </a:r>
            <a:r>
              <a:rPr lang="en-US" b="0" i="0">
                <a:solidFill>
                  <a:srgbClr val="000000"/>
                </a:solidFill>
                <a:effectLst/>
                <a:latin typeface="Univers"/>
              </a:rPr>
              <a:t>​</a:t>
            </a:r>
            <a:endParaRPr lang="en-US">
              <a:latin typeface="Univer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B10A6-FAD3-2346-2481-92BD69D56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Datacon Systems are in operation for over five decades</a:t>
            </a:r>
            <a:r>
              <a:rPr lang="en-US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Availability of newer technology</a:t>
            </a:r>
            <a:r>
              <a:rPr lang="en-US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Noisy</a:t>
            </a:r>
            <a:r>
              <a:rPr lang="en-US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Serial Communication resulting in slower operation as devices are added</a:t>
            </a:r>
            <a:r>
              <a:rPr lang="en-US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Obsolete; replacing components is more difficult</a:t>
            </a:r>
            <a:r>
              <a:rPr lang="en-US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New power supply systems are proposed for the LIUP II </a:t>
            </a:r>
            <a:r>
              <a:rPr lang="en-US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Need to accommodate new power supply specifications</a:t>
            </a:r>
            <a:r>
              <a:rPr lang="en-US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Ease of expanding Controls</a:t>
            </a:r>
            <a:r>
              <a:rPr lang="en-US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Performance Improvement</a:t>
            </a:r>
            <a:r>
              <a:rPr lang="en-US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A802F-1AD2-B418-1057-28CDB3784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2436860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47A3-EBAC-5C4E-8CD3-74DAF0B9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PROPOSAL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D80E2-64A8-2746-84CE-DAC7C5339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CONTROLS TECHNOLOGY</a:t>
            </a:r>
          </a:p>
        </p:txBody>
      </p:sp>
    </p:spTree>
    <p:extLst>
      <p:ext uri="{BB962C8B-B14F-4D97-AF65-F5344CB8AC3E}">
        <p14:creationId xmlns:p14="http://schemas.microsoft.com/office/powerpoint/2010/main" val="1181202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98ECB3-77A5-3D4D-9BF7-4BAB10DFD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AA77AB-6176-954F-B865-28A9CCC08A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PROPOSAL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A02A00-DA3D-7841-B8F1-67D0EAA81A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CONTROLS TECHNOLOGY</a:t>
            </a:r>
          </a:p>
        </p:txBody>
      </p:sp>
    </p:spTree>
    <p:extLst>
      <p:ext uri="{BB962C8B-B14F-4D97-AF65-F5344CB8AC3E}">
        <p14:creationId xmlns:p14="http://schemas.microsoft.com/office/powerpoint/2010/main" val="3166334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A98EF-6834-E570-F2F2-15CF60DB6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Proposed Controls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01D7C-BE1B-63E8-FA8E-239DAD9E1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algn="l" rtl="0" fontAlgn="base"/>
            <a:r>
              <a:rPr lang="en-US" b="0" i="0" u="none" strike="noStrike">
                <a:solidFill>
                  <a:srgbClr val="000000"/>
                </a:solidFill>
                <a:effectLst/>
                <a:latin typeface="Univers"/>
              </a:rPr>
              <a:t>Quad Function Generator PSI Systems (QFG) For Quad PS</a:t>
            </a:r>
            <a:endParaRPr lang="en-US" b="0" i="0">
              <a:solidFill>
                <a:srgbClr val="000000"/>
              </a:solidFill>
              <a:effectLst/>
              <a:latin typeface="Univers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V233 Quad Function Generator 4 Channels</a:t>
            </a:r>
            <a:r>
              <a:rPr lang="en-US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100 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KHz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 setpoint/readback rate</a:t>
            </a:r>
            <a:r>
              <a:rPr lang="en-US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2 to 8 modules per MOD for nine MODs</a:t>
            </a:r>
            <a:r>
              <a:rPr lang="en-US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PSI 100KHz Power Supply Interface 1 Channel</a:t>
            </a:r>
            <a:r>
              <a:rPr lang="en-US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8 to 32 modules per MOD for nine MODs</a:t>
            </a:r>
            <a:r>
              <a:rPr lang="en-US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V202 Delay Modules 8 Channels</a:t>
            </a:r>
            <a:r>
              <a:rPr lang="en-US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1 to 4 modules per MOD for nine MODs</a:t>
            </a:r>
            <a:r>
              <a:rPr lang="en-US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/>
            <a:r>
              <a:rPr lang="en-US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Univers"/>
              </a:rPr>
              <a:t>This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Univers"/>
              </a:rPr>
              <a:t> </a:t>
            </a:r>
            <a:r>
              <a:rPr lang="en-US">
                <a:solidFill>
                  <a:srgbClr val="000000"/>
                </a:solidFill>
                <a:latin typeface="Univers"/>
              </a:rPr>
              <a:t>system will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Univers"/>
              </a:rPr>
              <a:t> provide noise reduction in addition to meeting and exceeding the specifications of the devices.</a:t>
            </a:r>
            <a:r>
              <a:rPr lang="en-US" b="0" i="0">
                <a:solidFill>
                  <a:srgbClr val="000000"/>
                </a:solidFill>
                <a:effectLst/>
                <a:latin typeface="Univers"/>
              </a:rPr>
              <a:t>​</a:t>
            </a:r>
          </a:p>
          <a:p>
            <a:pPr marL="0" indent="0" algn="l" rtl="0" fontAlgn="base"/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CAE38-9669-2624-3813-5B925E4D2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14</a:t>
            </a:fld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80968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37D10-2DB6-9B4D-5572-B25673AAD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530226"/>
          </a:xfrm>
        </p:spPr>
        <p:txBody>
          <a:bodyPr/>
          <a:lstStyle/>
          <a:p>
            <a:r>
              <a:rPr lang="en-US"/>
              <a:t>Software Controls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CCC757-358A-60EA-CBED-4B87FE6E7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995363"/>
            <a:ext cx="2949178" cy="4873625"/>
          </a:xfrm>
        </p:spPr>
        <p:txBody>
          <a:bodyPr>
            <a:noAutofit/>
          </a:bodyPr>
          <a:lstStyle/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Existing software will be utilized for interfacing with the upgraded controls.</a:t>
            </a:r>
            <a:r>
              <a:rPr lang="en-US" sz="1600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14350" lvl="1" indent="-17145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Note Python is replacing Java</a:t>
            </a:r>
            <a:r>
              <a:rPr lang="en-US" sz="1600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14350" lvl="1" indent="-17145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Reflected Server is no longer utilized</a:t>
            </a:r>
            <a:r>
              <a:rPr lang="en-US" sz="1600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sz="16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Presently being used for the upgraded Controls in MOD 2, BM1, and a few other MODs.</a:t>
            </a:r>
            <a:r>
              <a:rPr lang="en-US" sz="1600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sz="16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Applications will remain the same for user interfaces with devices.</a:t>
            </a:r>
            <a:r>
              <a:rPr lang="en-US" sz="1600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sz="16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ADOs and applications customizations will be implemented as needed.</a:t>
            </a:r>
            <a:endParaRPr lang="en-US" sz="16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27CAA-FF7C-C3D8-C799-3ED5A4A0F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15</a:t>
            </a:fld>
            <a:endParaRPr lang="en-US" sz="75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5CF2E7-957D-0357-34C3-AB9E9A1A28A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" b="911"/>
          <a:stretch>
            <a:fillRect/>
          </a:stretch>
        </p:blipFill>
        <p:spPr bwMode="auto">
          <a:xfrm>
            <a:off x="3579019" y="987426"/>
            <a:ext cx="4937522" cy="532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070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5CF56-0D6E-3281-8F24-E443A7B41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7"/>
            <a:ext cx="8286750" cy="617854"/>
          </a:xfrm>
        </p:spPr>
        <p:txBody>
          <a:bodyPr>
            <a:normAutofit fontScale="90000"/>
          </a:bodyPr>
          <a:lstStyle/>
          <a:p>
            <a:r>
              <a:rPr lang="en-US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Cost: By WBS</a:t>
            </a:r>
            <a:r>
              <a:rPr lang="en-US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br>
              <a:rPr lang="en-US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</a:br>
            <a:r>
              <a:rPr lang="en-US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7E1A1-5CB5-95A9-BA51-CDD5000E5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16</a:t>
            </a:fld>
            <a:endParaRPr lang="en-US" sz="7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65BB34-041D-2E6E-5A62-EFBC381E5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13" y="1277913"/>
            <a:ext cx="6663559" cy="52149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073C8EC-C4EA-0AC0-A096-10C8AFE09DBE}"/>
              </a:ext>
            </a:extLst>
          </p:cNvPr>
          <p:cNvSpPr/>
          <p:nvPr/>
        </p:nvSpPr>
        <p:spPr>
          <a:xfrm>
            <a:off x="428625" y="3775362"/>
            <a:ext cx="7962385" cy="617853"/>
          </a:xfrm>
          <a:prstGeom prst="rect">
            <a:avLst/>
          </a:prstGeom>
          <a:solidFill>
            <a:srgbClr val="FFFF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99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78DEC8-82A1-E742-6E8D-96114D62C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B725D7-A98E-4BA4-B7DC-7CB4849E81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TIMELINE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B6815-D224-603D-2620-0ADA16123C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CONTROLS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808147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C32E94-EF18-2642-650C-A97538219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E6518C-134A-9D00-7546-DBD05E45C4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TIMELINE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29D491-27DC-B852-F966-7297D84909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CONTROLS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608040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B1827-60DD-5C43-BAA7-6503CA8CF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Schedule: Summary </a:t>
            </a:r>
            <a:r>
              <a:rPr lang="en-US" b="0" i="0" dirty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br>
              <a:rPr lang="en-US" b="0" i="0" dirty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7F499-DF58-5522-C38E-06222AB11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19</a:t>
            </a:fld>
            <a:endParaRPr lang="en-US" sz="75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08D435C-89FD-2526-145D-8FF4F446F1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237" y="1650999"/>
            <a:ext cx="8756199" cy="39930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BAA662-17A3-8FB8-8E36-CF575E8D14A9}"/>
              </a:ext>
            </a:extLst>
          </p:cNvPr>
          <p:cNvSpPr/>
          <p:nvPr/>
        </p:nvSpPr>
        <p:spPr>
          <a:xfrm>
            <a:off x="305237" y="4199889"/>
            <a:ext cx="7140686" cy="617853"/>
          </a:xfrm>
          <a:prstGeom prst="rect">
            <a:avLst/>
          </a:prstGeom>
          <a:solidFill>
            <a:srgbClr val="FFFF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08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BF63D-F575-484A-BC46-59E485E574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LINAC INTENSITY UPGRADE PHASE II CONTROLS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687CA-4DEE-1B47-B816-4C68BCCADA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09/15/2022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607F09-5764-A242-ABEB-396D1B9BF1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Omar Gould</a:t>
            </a:r>
          </a:p>
        </p:txBody>
      </p:sp>
    </p:spTree>
    <p:extLst>
      <p:ext uri="{BB962C8B-B14F-4D97-AF65-F5344CB8AC3E}">
        <p14:creationId xmlns:p14="http://schemas.microsoft.com/office/powerpoint/2010/main" val="2421414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6900DA-F87A-ABB4-53BE-42A81929ED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46BDC4-ED6E-06FB-846B-4E86886C4A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611BC-B489-20AD-2FE8-36F292965B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LINAC CONTROLS UPGRADE</a:t>
            </a:r>
          </a:p>
        </p:txBody>
      </p:sp>
    </p:spTree>
    <p:extLst>
      <p:ext uri="{BB962C8B-B14F-4D97-AF65-F5344CB8AC3E}">
        <p14:creationId xmlns:p14="http://schemas.microsoft.com/office/powerpoint/2010/main" val="471236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4CF915-3DF9-2863-D50C-CAD57FB71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F23048-613A-2A43-7FAF-84FD8075AD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970C00-9CD2-E685-29BF-D72D7C03B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LINAC CONTROLS UPGRADE</a:t>
            </a:r>
          </a:p>
        </p:txBody>
      </p:sp>
    </p:spTree>
    <p:extLst>
      <p:ext uri="{BB962C8B-B14F-4D97-AF65-F5344CB8AC3E}">
        <p14:creationId xmlns:p14="http://schemas.microsoft.com/office/powerpoint/2010/main" val="451862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8F894-A036-64D6-72EB-70D478B33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0DB5D-F48C-2B43-0239-770D779DE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Univers"/>
              </a:rPr>
              <a:t>The proposed Controls </a:t>
            </a:r>
            <a:r>
              <a:rPr lang="en-US">
                <a:solidFill>
                  <a:srgbClr val="000000"/>
                </a:solidFill>
                <a:latin typeface="Univers"/>
              </a:rPr>
              <a:t>System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Univers"/>
              </a:rPr>
              <a:t> </a:t>
            </a:r>
            <a:r>
              <a:rPr lang="en-US">
                <a:solidFill>
                  <a:srgbClr val="000000"/>
                </a:solidFill>
                <a:latin typeface="Univers"/>
              </a:rPr>
              <a:t>is a proven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Univers"/>
              </a:rPr>
              <a:t> </a:t>
            </a:r>
            <a:r>
              <a:rPr lang="en-US">
                <a:solidFill>
                  <a:srgbClr val="000000"/>
                </a:solidFill>
                <a:latin typeface="Univers"/>
              </a:rPr>
              <a:t>technology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Univers"/>
              </a:rPr>
              <a:t> currently in use throughout the Collider-Accelerator Facility. Two power supplies in MOD 2 of the 200 MeV LINAC have proven that the QFG System meets and exceeds specifications.</a:t>
            </a:r>
            <a:r>
              <a:rPr lang="en-US" b="0" i="0">
                <a:solidFill>
                  <a:srgbClr val="000000"/>
                </a:solidFill>
                <a:effectLst/>
                <a:latin typeface="Univers"/>
              </a:rPr>
              <a:t>​</a:t>
            </a:r>
          </a:p>
          <a:p>
            <a:pPr algn="l" rtl="0" fontAlgn="base"/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The noise reduction is significant resulting in improved and reliable performance.</a:t>
            </a:r>
            <a:r>
              <a:rPr lang="en-US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</a:p>
          <a:p>
            <a:pPr algn="l" rtl="0" fontAlgn="base"/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Univers"/>
              </a:rPr>
              <a:t>The proposed Controls </a:t>
            </a:r>
            <a:r>
              <a:rPr lang="en-US">
                <a:solidFill>
                  <a:srgbClr val="000000"/>
                </a:solidFill>
                <a:latin typeface="Univers"/>
              </a:rPr>
              <a:t>System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Univers"/>
              </a:rPr>
              <a:t> will support LINAC operations for the foreseeable future.</a:t>
            </a:r>
            <a:r>
              <a:rPr lang="en-US" b="0" i="0">
                <a:solidFill>
                  <a:srgbClr val="000000"/>
                </a:solidFill>
                <a:effectLst/>
                <a:latin typeface="Univers"/>
              </a:rPr>
              <a:t>​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CA66F-EDE7-F6A4-33EE-CF3C553B63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22</a:t>
            </a:fld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4220518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Introduction</a:t>
            </a:r>
          </a:p>
          <a:p>
            <a:endParaRPr lang="en-US"/>
          </a:p>
          <a:p>
            <a:r>
              <a:rPr lang="en-US" dirty="0"/>
              <a:t>LINAC Controls Overview</a:t>
            </a:r>
            <a:endParaRPr lang="en-US" dirty="0">
              <a:cs typeface="Arial"/>
            </a:endParaRPr>
          </a:p>
          <a:p>
            <a:endParaRPr lang="en-US"/>
          </a:p>
          <a:p>
            <a:r>
              <a:rPr lang="en-US" dirty="0"/>
              <a:t>Rationale For Controls Upgrade</a:t>
            </a:r>
            <a:endParaRPr lang="en-US" dirty="0">
              <a:cs typeface="Arial"/>
            </a:endParaRPr>
          </a:p>
          <a:p>
            <a:endParaRPr lang="en-US"/>
          </a:p>
          <a:p>
            <a:r>
              <a:rPr lang="en-US" dirty="0"/>
              <a:t>Proposed Controls Technology</a:t>
            </a:r>
            <a:endParaRPr lang="en-US" dirty="0">
              <a:cs typeface="Arial"/>
            </a:endParaRPr>
          </a:p>
          <a:p>
            <a:endParaRPr lang="en-US"/>
          </a:p>
          <a:p>
            <a:r>
              <a:rPr lang="en-US" dirty="0"/>
              <a:t>Timeline</a:t>
            </a:r>
            <a:endParaRPr lang="en-US" dirty="0">
              <a:cs typeface="Arial"/>
            </a:endParaRPr>
          </a:p>
          <a:p>
            <a:endParaRPr lang="en-US"/>
          </a:p>
          <a:p>
            <a:r>
              <a:rPr lang="en-US" dirty="0"/>
              <a:t>Summary</a:t>
            </a: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The Controls Datacon System at the 200 MeV LINAC has been in operation for over five decades.</a:t>
            </a:r>
            <a:r>
              <a:rPr lang="en-US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Over the years as new accelerator systems have been installed at LINAC, a more modern Controls System has been implemented as an interface.</a:t>
            </a:r>
            <a:r>
              <a:rPr lang="en-US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The need to significantly expand the capabilities of the LINAC has required a Controls upgrade to meet the new specifications and to maintain reliability.</a:t>
            </a:r>
            <a:r>
              <a:rPr lang="en-US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19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continued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 fontAlgn="base"/>
            <a:r>
              <a:rPr lang="en-US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The 200 MeV LINAC currently has two primary types of Controls for its devices:</a:t>
            </a:r>
            <a:r>
              <a:rPr lang="en-US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Datacon Systems</a:t>
            </a:r>
            <a:r>
              <a:rPr lang="en-US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Front End Computer Remote I/O Systems (FRIO)</a:t>
            </a:r>
            <a:r>
              <a:rPr lang="en-US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endParaRPr lang="en-US" b="0" i="0" u="none" strike="noStrike">
              <a:solidFill>
                <a:srgbClr val="000000"/>
              </a:solidFill>
              <a:effectLst/>
              <a:latin typeface="Univers" panose="020B0503020202020204" pitchFamily="34" charset="0"/>
            </a:endParaRPr>
          </a:p>
          <a:p>
            <a:pPr algn="l" rtl="0" fontAlgn="base"/>
            <a:r>
              <a:rPr lang="en-US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A test configuration exist in MOD 2 for two Quad power supplies:</a:t>
            </a:r>
            <a:r>
              <a:rPr lang="en-US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Quad Function Generator PSI Systems (QFG)</a:t>
            </a:r>
            <a:r>
              <a:rPr lang="en-US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endParaRPr lang="en-US" b="0" i="0" u="none" strike="noStrike">
              <a:solidFill>
                <a:srgbClr val="000000"/>
              </a:solidFill>
              <a:effectLst/>
              <a:latin typeface="Univers" panose="020B0503020202020204" pitchFamily="34" charset="0"/>
            </a:endParaRPr>
          </a:p>
          <a:p>
            <a:pPr algn="l" rtl="0" fontAlgn="base"/>
            <a:r>
              <a:rPr lang="en-US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The Datacon System will be removed completely from</a:t>
            </a:r>
          </a:p>
          <a:p>
            <a:pPr algn="l" rtl="0" fontAlgn="base"/>
            <a:r>
              <a:rPr lang="en-US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LINAC operations and replaced with two primary Controls</a:t>
            </a:r>
          </a:p>
          <a:p>
            <a:pPr algn="l" rtl="0" fontAlgn="base"/>
            <a:r>
              <a:rPr lang="en-US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Systems.</a:t>
            </a:r>
            <a:r>
              <a:rPr lang="en-US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89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47A3-EBAC-5C4E-8CD3-74DAF0B9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D80E2-64A8-2746-84CE-DAC7C5339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LINAC CONTROLS</a:t>
            </a:r>
          </a:p>
        </p:txBody>
      </p:sp>
    </p:spTree>
    <p:extLst>
      <p:ext uri="{BB962C8B-B14F-4D97-AF65-F5344CB8AC3E}">
        <p14:creationId xmlns:p14="http://schemas.microsoft.com/office/powerpoint/2010/main" val="1215709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36001-60D6-17E1-D378-D2EF88C77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Existing Hardware Controls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59051-C089-BA37-A243-E70AEB282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38000"/>
            <a:ext cx="8286750" cy="473395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l" rtl="0" fontAlgn="base"/>
            <a:r>
              <a:rPr lang="en-US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The 200 MeV LINAC at BNL currently has two primary types of Controls for its devices:</a:t>
            </a:r>
            <a:r>
              <a:rPr lang="en-US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Datacon Systems</a:t>
            </a:r>
            <a:r>
              <a:rPr lang="en-US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Front End Computer Remote I/O Systems (FRIO)</a:t>
            </a:r>
            <a:r>
              <a:rPr lang="en-US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000000"/>
                </a:solidFill>
                <a:effectLst/>
                <a:latin typeface="Univers"/>
              </a:rPr>
              <a:t>VME-4140 Analog Output Module 32 Channels</a:t>
            </a:r>
            <a:r>
              <a:rPr lang="en-US" b="0" i="0">
                <a:solidFill>
                  <a:srgbClr val="000000"/>
                </a:solidFill>
                <a:effectLst/>
                <a:latin typeface="Univers"/>
              </a:rPr>
              <a:t>​</a:t>
            </a:r>
          </a:p>
          <a:p>
            <a:pPr lvl="1" fontAlgn="base"/>
            <a:r>
              <a:rPr lang="en-US" b="0" i="0" u="none" strike="noStrike">
                <a:solidFill>
                  <a:srgbClr val="000000"/>
                </a:solidFill>
                <a:effectLst/>
                <a:latin typeface="Univers"/>
              </a:rPr>
              <a:t>VME-3122 Analog Input Module 32 Channels</a:t>
            </a:r>
            <a:r>
              <a:rPr lang="en-US" b="0" i="0">
                <a:solidFill>
                  <a:srgbClr val="000000"/>
                </a:solidFill>
                <a:effectLst/>
                <a:latin typeface="Univers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>
                <a:solidFill>
                  <a:srgbClr val="000000"/>
                </a:solidFill>
                <a:latin typeface="Univers"/>
              </a:rPr>
              <a:t>Existing FRIO systems will remain in operation for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the HEBT, BLIP, LEBT and MEBT, </a:t>
            </a:r>
            <a:r>
              <a:rPr lang="en-US">
                <a:latin typeface="Arial"/>
                <a:cs typeface="Arial"/>
              </a:rPr>
              <a:t>Source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regions.</a:t>
            </a:r>
            <a:endParaRPr lang="en-US">
              <a:solidFill>
                <a:srgbClr val="000000"/>
              </a:solidFill>
              <a:latin typeface="Univers"/>
              <a:cs typeface="Arial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Related Exception:</a:t>
            </a:r>
            <a:r>
              <a:rPr lang="en-US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Quad Function Generator PSI System for BM1 in HEBT beam line</a:t>
            </a:r>
            <a:r>
              <a:rPr lang="en-US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A Test configuration exist in MOD 2 for 2 Quad power supplies:</a:t>
            </a:r>
            <a:r>
              <a:rPr lang="en-US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Quad Function Generator PSI Systems (QFG)</a:t>
            </a:r>
            <a:r>
              <a:rPr lang="en-US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V202 Delay Module</a:t>
            </a:r>
            <a:r>
              <a:rPr lang="en-US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9B1F0C-F489-8BB6-8EDD-9E6FAA0A7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1729206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36001-60D6-17E1-D378-D2EF88C77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Device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59051-C089-BA37-A243-E70AEB282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Vacuum Systems</a:t>
            </a:r>
            <a:r>
              <a:rPr lang="en-US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readbacks</a:t>
            </a:r>
            <a:r>
              <a:rPr lang="en-US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Pulsed Power Supplies</a:t>
            </a:r>
            <a:r>
              <a:rPr lang="en-US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Setpoints and readbacks</a:t>
            </a:r>
            <a:r>
              <a:rPr lang="en-US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Functions and readbacks</a:t>
            </a:r>
            <a:r>
              <a:rPr lang="en-US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DC Power Supplies</a:t>
            </a:r>
            <a:r>
              <a:rPr lang="en-US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Setpoints and readbacks</a:t>
            </a:r>
            <a:r>
              <a:rPr lang="en-US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Instrumentation</a:t>
            </a:r>
            <a:r>
              <a:rPr lang="en-US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Readbacks</a:t>
            </a:r>
            <a:r>
              <a:rPr lang="en-US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Sources</a:t>
            </a:r>
            <a:r>
              <a:rPr lang="en-US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Setpoints and readbacks</a:t>
            </a:r>
            <a:r>
              <a:rPr lang="en-US" b="0" i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9B1F0C-F489-8BB6-8EDD-9E6FAA0A7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3445518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47A3-EBAC-5C4E-8CD3-74DAF0B9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RATIONALE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D80E2-64A8-2746-84CE-DAC7C5339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CONTROLS TECHNOLOGY</a:t>
            </a:r>
          </a:p>
        </p:txBody>
      </p:sp>
    </p:spTree>
    <p:extLst>
      <p:ext uri="{BB962C8B-B14F-4D97-AF65-F5344CB8AC3E}">
        <p14:creationId xmlns:p14="http://schemas.microsoft.com/office/powerpoint/2010/main" val="4289322189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656D8F76F44418FADC08EBCB4FA38" ma:contentTypeVersion="4" ma:contentTypeDescription="Create a new document." ma:contentTypeScope="" ma:versionID="50332011026a17a24b9028aabf9dfdaa">
  <xsd:schema xmlns:xsd="http://www.w3.org/2001/XMLSchema" xmlns:xs="http://www.w3.org/2001/XMLSchema" xmlns:p="http://schemas.microsoft.com/office/2006/metadata/properties" xmlns:ns2="52d4f25a-375b-4e94-ba01-ee710e62ae58" xmlns:ns3="fba83d63-3cfc-49a2-a2a7-751519b8bbbe" targetNamespace="http://schemas.microsoft.com/office/2006/metadata/properties" ma:root="true" ma:fieldsID="4780b2c198d22d3b40bdbbbedf3859cd" ns2:_="" ns3:_="">
    <xsd:import namespace="52d4f25a-375b-4e94-ba01-ee710e62ae58"/>
    <xsd:import namespace="fba83d63-3cfc-49a2-a2a7-751519b8b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d4f25a-375b-4e94-ba01-ee710e62ae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a83d63-3cfc-49a2-a2a7-751519b8bbb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ba83d63-3cfc-49a2-a2a7-751519b8bbbe">
      <UserInfo>
        <DisplayName>Raparia, Deepak</DisplayName>
        <AccountId>15</AccountId>
        <AccountType/>
      </UserInfo>
      <UserInfo>
        <DisplayName>Theisen, Charles</DisplayName>
        <AccountId>16</AccountId>
        <AccountType/>
      </UserInfo>
      <UserInfo>
        <DisplayName>Harvey, Margaret</DisplayName>
        <AccountId>131</AccountId>
        <AccountType/>
      </UserInfo>
      <UserInfo>
        <DisplayName>Morris, John</DisplayName>
        <AccountId>132</AccountId>
        <AccountType/>
      </UserInfo>
      <UserInfo>
        <DisplayName>Schoenfeld, Ralph</DisplayName>
        <AccountId>82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B3F574B-7F12-4358-9947-D67B133821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d4f25a-375b-4e94-ba01-ee710e62ae58"/>
    <ds:schemaRef ds:uri="fba83d63-3cfc-49a2-a2a7-751519b8b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3E4C37-AF85-4615-B9BE-E42DCA7253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E9B7B1-1C0B-4520-BA27-AC2B387219D5}">
  <ds:schemaRefs>
    <ds:schemaRef ds:uri="fba83d63-3cfc-49a2-a2a7-751519b8bbbe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52d4f25a-375b-4e94-ba01-ee710e62ae58"/>
    <ds:schemaRef ds:uri="http://schemas.microsoft.com/office/infopath/2007/PartnerControls"/>
    <ds:schemaRef ds:uri="http://purl.org/dc/terms/"/>
    <ds:schemaRef ds:uri="http://purl.org/dc/elements/1.1/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bnl_ppt_template_2021_standard_compressed</Template>
  <TotalTime>5</TotalTime>
  <Words>629</Words>
  <Application>Microsoft Macintosh PowerPoint</Application>
  <PresentationFormat>On-screen Show (4:3)</PresentationFormat>
  <Paragraphs>132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Segoe UI</vt:lpstr>
      <vt:lpstr>Univers</vt:lpstr>
      <vt:lpstr>BNL</vt:lpstr>
      <vt:lpstr>LINAC INTENSITY UPGRADE PHASE II CONTROLS</vt:lpstr>
      <vt:lpstr>LINAC INTENSITY UPGRADE PHASE II CONTROLS</vt:lpstr>
      <vt:lpstr>AGENDA</vt:lpstr>
      <vt:lpstr>Introduction</vt:lpstr>
      <vt:lpstr>Introduction continued</vt:lpstr>
      <vt:lpstr>OVERVIEW</vt:lpstr>
      <vt:lpstr>Existing Hardware Controls</vt:lpstr>
      <vt:lpstr>Device Types</vt:lpstr>
      <vt:lpstr>RATIONALE</vt:lpstr>
      <vt:lpstr>RATIONALE</vt:lpstr>
      <vt:lpstr>Rationale For Controls Upgrade​</vt:lpstr>
      <vt:lpstr>PROPOSAL</vt:lpstr>
      <vt:lpstr>PROPOSAL</vt:lpstr>
      <vt:lpstr>Proposed Controls</vt:lpstr>
      <vt:lpstr>Software Controls</vt:lpstr>
      <vt:lpstr>Cost: By WBS​ ​</vt:lpstr>
      <vt:lpstr>TIMELINE</vt:lpstr>
      <vt:lpstr>TIMELINE</vt:lpstr>
      <vt:lpstr>Schedule: Summary ​ </vt:lpstr>
      <vt:lpstr>Summary</vt:lpstr>
      <vt:lpstr>SUMMARY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Gould, Omar</dc:creator>
  <cp:keywords/>
  <dc:description/>
  <cp:lastModifiedBy>Raparia, Deepak</cp:lastModifiedBy>
  <cp:revision>6</cp:revision>
  <dcterms:created xsi:type="dcterms:W3CDTF">2022-08-23T12:12:35Z</dcterms:created>
  <dcterms:modified xsi:type="dcterms:W3CDTF">2022-09-12T17:33:26Z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0x01010090D656D8F76F44418FADC08EBCB4FA38</vt:lpwstr>
  </property>
</Properties>
</file>