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4"/>
  </p:sldMasterIdLst>
  <p:notesMasterIdLst>
    <p:notesMasterId r:id="rId14"/>
  </p:notesMasterIdLst>
  <p:sldIdLst>
    <p:sldId id="256" r:id="rId5"/>
    <p:sldId id="260" r:id="rId6"/>
    <p:sldId id="263" r:id="rId7"/>
    <p:sldId id="261" r:id="rId8"/>
    <p:sldId id="266" r:id="rId9"/>
    <p:sldId id="267" r:id="rId10"/>
    <p:sldId id="265" r:id="rId11"/>
    <p:sldId id="259" r:id="rId12"/>
    <p:sldId id="258"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39"/>
    <p:restoredTop sz="94694"/>
  </p:normalViewPr>
  <p:slideViewPr>
    <p:cSldViewPr snapToGrid="0" snapToObjects="1">
      <p:cViewPr varScale="1">
        <p:scale>
          <a:sx n="128" d="100"/>
          <a:sy n="128" d="100"/>
        </p:scale>
        <p:origin x="176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36F475-F7F5-6C41-B37C-656C49194CAF}" type="datetimeFigureOut">
              <a:rPr lang="en-US" smtClean="0"/>
              <a:t>9/15/22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5839EF-EF2D-A244-8B03-02564FD38722}" type="slidenum">
              <a:rPr lang="en-US" smtClean="0"/>
              <a:t>‹#›</a:t>
            </a:fld>
            <a:endParaRPr lang="en-US"/>
          </a:p>
        </p:txBody>
      </p:sp>
    </p:spTree>
    <p:extLst>
      <p:ext uri="{BB962C8B-B14F-4D97-AF65-F5344CB8AC3E}">
        <p14:creationId xmlns:p14="http://schemas.microsoft.com/office/powerpoint/2010/main" val="2679280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FD422-CF21-5F4B-9F3C-D943F67A9BE0}"/>
              </a:ext>
            </a:extLst>
          </p:cNvPr>
          <p:cNvSpPr>
            <a:spLocks noGrp="1"/>
          </p:cNvSpPr>
          <p:nvPr>
            <p:ph type="ctrTitle" hasCustomPrompt="1"/>
          </p:nvPr>
        </p:nvSpPr>
        <p:spPr>
          <a:xfrm>
            <a:off x="609882" y="2541806"/>
            <a:ext cx="7750969" cy="1947460"/>
          </a:xfrm>
        </p:spPr>
        <p:txBody>
          <a:bodyPr anchor="t" anchorCtr="0">
            <a:normAutofit/>
          </a:bodyPr>
          <a:lstStyle>
            <a:lvl1pPr algn="l">
              <a:defRPr sz="4800" b="1" i="0">
                <a:solidFill>
                  <a:schemeClr val="bg1"/>
                </a:solidFill>
                <a:latin typeface="+mn-lt"/>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B4A5F0DF-C789-3B48-88B2-EEF178B1680D}"/>
              </a:ext>
            </a:extLst>
          </p:cNvPr>
          <p:cNvSpPr>
            <a:spLocks noGrp="1"/>
          </p:cNvSpPr>
          <p:nvPr>
            <p:ph type="subTitle" idx="1" hasCustomPrompt="1"/>
          </p:nvPr>
        </p:nvSpPr>
        <p:spPr>
          <a:xfrm>
            <a:off x="609882" y="5773230"/>
            <a:ext cx="7750969" cy="746185"/>
          </a:xfrm>
        </p:spPr>
        <p:txBody>
          <a:bodyPr>
            <a:normAutofit/>
          </a:bodyPr>
          <a:lstStyle>
            <a:lvl1pPr marL="0" indent="0" algn="l">
              <a:buNone/>
              <a:defRPr sz="1800">
                <a:solidFill>
                  <a:srgbClr val="FFFF00"/>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LIUP2 Director Review</a:t>
            </a:r>
          </a:p>
          <a:p>
            <a:r>
              <a:rPr lang="en-US" dirty="0"/>
              <a:t>12-14 September 2022</a:t>
            </a:r>
          </a:p>
        </p:txBody>
      </p:sp>
      <p:sp>
        <p:nvSpPr>
          <p:cNvPr id="5" name="Text Placeholder 4">
            <a:extLst>
              <a:ext uri="{FF2B5EF4-FFF2-40B4-BE49-F238E27FC236}">
                <a16:creationId xmlns:a16="http://schemas.microsoft.com/office/drawing/2014/main" id="{4B87851E-C1E1-6E46-8D1B-95D6C1888590}"/>
              </a:ext>
            </a:extLst>
          </p:cNvPr>
          <p:cNvSpPr>
            <a:spLocks noGrp="1"/>
          </p:cNvSpPr>
          <p:nvPr>
            <p:ph type="body" sz="quarter" idx="10"/>
          </p:nvPr>
        </p:nvSpPr>
        <p:spPr>
          <a:xfrm>
            <a:off x="609882" y="4501445"/>
            <a:ext cx="7750969" cy="1259607"/>
          </a:xfrm>
        </p:spPr>
        <p:txBody>
          <a:bodyPr>
            <a:noAutofit/>
          </a:bodyPr>
          <a:lstStyle>
            <a:lvl1pPr marL="0" indent="0">
              <a:buFontTx/>
              <a:buNone/>
              <a:defRPr sz="2400">
                <a:solidFill>
                  <a:schemeClr val="bg1"/>
                </a:solidFill>
              </a:defRPr>
            </a:lvl1pPr>
            <a:lvl2pPr marL="342900" indent="0">
              <a:buFontTx/>
              <a:buNone/>
              <a:defRPr sz="1500"/>
            </a:lvl2pPr>
            <a:lvl3pPr marL="685800" indent="0">
              <a:buFontTx/>
              <a:buNone/>
              <a:defRPr sz="1500"/>
            </a:lvl3pPr>
            <a:lvl4pPr marL="1028700" indent="0">
              <a:buFontTx/>
              <a:buNone/>
              <a:defRPr sz="1500"/>
            </a:lvl4pPr>
            <a:lvl5pPr marL="1371600" indent="0">
              <a:buFontTx/>
              <a:buNone/>
              <a:defRPr sz="1500"/>
            </a:lvl5pPr>
          </a:lstStyle>
          <a:p>
            <a:pPr lvl="0"/>
            <a:r>
              <a:rPr lang="en-US"/>
              <a:t>Click to edit Master text styles</a:t>
            </a:r>
          </a:p>
        </p:txBody>
      </p:sp>
      <p:pic>
        <p:nvPicPr>
          <p:cNvPr id="7" name="Picture 6" descr="Graphical user interface&#10;&#10;Description automatically generated with medium confidence">
            <a:extLst>
              <a:ext uri="{FF2B5EF4-FFF2-40B4-BE49-F238E27FC236}">
                <a16:creationId xmlns:a16="http://schemas.microsoft.com/office/drawing/2014/main" id="{4CEC2187-E5FA-944C-A56A-E562C9C1C5D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436664" y="5761051"/>
            <a:ext cx="3238500" cy="419100"/>
          </a:xfrm>
          <a:prstGeom prst="rect">
            <a:avLst/>
          </a:prstGeom>
        </p:spPr>
      </p:pic>
    </p:spTree>
    <p:extLst>
      <p:ext uri="{BB962C8B-B14F-4D97-AF65-F5344CB8AC3E}">
        <p14:creationId xmlns:p14="http://schemas.microsoft.com/office/powerpoint/2010/main" val="642655364"/>
      </p:ext>
    </p:extLst>
  </p:cSld>
  <p:clrMapOvr>
    <a:masterClrMapping/>
  </p:clrMapOvr>
  <p:extLst>
    <p:ext uri="{DCECCB84-F9BA-43D5-87BE-67443E8EF086}">
      <p15:sldGuideLst xmlns:p15="http://schemas.microsoft.com/office/powerpoint/2012/main">
        <p15:guide id="7" orient="horz" pos="2160" userDrawn="1">
          <p15:clr>
            <a:srgbClr val="FBAE40"/>
          </p15:clr>
        </p15:guide>
        <p15:guide id="8" pos="2880" userDrawn="1">
          <p15:clr>
            <a:srgbClr val="FBAE40"/>
          </p15:clr>
        </p15:guide>
        <p15:guide id="9" orient="horz" pos="3888" userDrawn="1">
          <p15:clr>
            <a:srgbClr val="FBAE40"/>
          </p15:clr>
        </p15:guide>
        <p15:guide id="10" pos="270" userDrawn="1">
          <p15:clr>
            <a:srgbClr val="FBAE40"/>
          </p15:clr>
        </p15:guide>
        <p15:guide id="11" pos="5490" userDrawn="1">
          <p15:clr>
            <a:srgbClr val="FBAE40"/>
          </p15:clr>
        </p15:guide>
        <p15:guide id="12" orient="horz" pos="398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0FA0D-AA3C-664A-87D2-78DEA605DFE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105DD7F-359B-0241-A0E1-CB414639490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194FE3B0-EE83-EE47-9729-1EF195304D10}"/>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23816605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7785AC-BC0C-8F4E-B552-D8A6AD40EEB4}"/>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59A820-91F6-F544-8B07-61605B067C56}"/>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E1FAE437-C75F-3A40-9104-1FFF2D5E7948}"/>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1066097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F96C7-1801-CD4F-9F28-C99CEA00AE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81FB783-2389-2044-9FEC-A01C09265EC1}"/>
              </a:ext>
            </a:extLst>
          </p:cNvPr>
          <p:cNvSpPr>
            <a:spLocks noGrp="1"/>
          </p:cNvSpPr>
          <p:nvPr>
            <p:ph idx="1"/>
          </p:nvPr>
        </p:nvSpPr>
        <p:spPr/>
        <p:txBody>
          <a:bodyPr/>
          <a:lstStyle>
            <a:lvl1pPr>
              <a:buFont typeface="Arial" panose="020B0604020202020204" pitchFamily="34" charse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84785F67-179E-4145-8BCB-4A0C61A894B6}"/>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27945689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0C4E73FD-DB7D-6846-A2AE-E73A318442F4}"/>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solidFill>
                  <a:schemeClr val="tx1"/>
                </a:solidFill>
              </a:defRPr>
            </a:lvl1pPr>
          </a:lstStyle>
          <a:p>
            <a:fld id="{933A556B-7C63-244D-9B7C-B0EA8042B330}" type="slidenum">
              <a:rPr lang="en-US" smtClean="0"/>
              <a:pPr/>
              <a:t>‹#›</a:t>
            </a:fld>
            <a:endParaRPr lang="en-US" dirty="0"/>
          </a:p>
        </p:txBody>
      </p:sp>
      <p:sp>
        <p:nvSpPr>
          <p:cNvPr id="7" name="Title 1">
            <a:extLst>
              <a:ext uri="{FF2B5EF4-FFF2-40B4-BE49-F238E27FC236}">
                <a16:creationId xmlns:a16="http://schemas.microsoft.com/office/drawing/2014/main" id="{27110BA2-9B68-CC4C-A636-3277ABFA5F1F}"/>
              </a:ext>
            </a:extLst>
          </p:cNvPr>
          <p:cNvSpPr>
            <a:spLocks noGrp="1"/>
          </p:cNvSpPr>
          <p:nvPr>
            <p:ph type="ctrTitle" hasCustomPrompt="1"/>
          </p:nvPr>
        </p:nvSpPr>
        <p:spPr>
          <a:xfrm>
            <a:off x="609882" y="2541806"/>
            <a:ext cx="7750969" cy="1947460"/>
          </a:xfrm>
        </p:spPr>
        <p:txBody>
          <a:bodyPr anchor="t" anchorCtr="0">
            <a:normAutofit/>
          </a:bodyPr>
          <a:lstStyle>
            <a:lvl1pPr algn="l">
              <a:defRPr sz="4800" b="1" i="0">
                <a:solidFill>
                  <a:schemeClr val="bg1"/>
                </a:solidFill>
                <a:latin typeface="+mn-lt"/>
                <a:cs typeface="Arial" panose="020B0604020202020204" pitchFamily="34" charset="0"/>
              </a:defRPr>
            </a:lvl1pPr>
          </a:lstStyle>
          <a:p>
            <a:r>
              <a:rPr lang="en-US" dirty="0"/>
              <a:t>Click To Edit Master Title Style</a:t>
            </a:r>
          </a:p>
        </p:txBody>
      </p:sp>
      <p:sp>
        <p:nvSpPr>
          <p:cNvPr id="8" name="Text Placeholder 4">
            <a:extLst>
              <a:ext uri="{FF2B5EF4-FFF2-40B4-BE49-F238E27FC236}">
                <a16:creationId xmlns:a16="http://schemas.microsoft.com/office/drawing/2014/main" id="{9FCBF15F-CA7F-7641-B9E3-4E9C3E92F434}"/>
              </a:ext>
            </a:extLst>
          </p:cNvPr>
          <p:cNvSpPr>
            <a:spLocks noGrp="1"/>
          </p:cNvSpPr>
          <p:nvPr>
            <p:ph type="body" sz="quarter" idx="10"/>
          </p:nvPr>
        </p:nvSpPr>
        <p:spPr>
          <a:xfrm>
            <a:off x="609882" y="4501445"/>
            <a:ext cx="7750969" cy="1259607"/>
          </a:xfrm>
        </p:spPr>
        <p:txBody>
          <a:bodyPr>
            <a:noAutofit/>
          </a:bodyPr>
          <a:lstStyle>
            <a:lvl1pPr marL="0" indent="0">
              <a:buFontTx/>
              <a:buNone/>
              <a:defRPr sz="2400">
                <a:solidFill>
                  <a:schemeClr val="bg1"/>
                </a:solidFill>
              </a:defRPr>
            </a:lvl1pPr>
            <a:lvl2pPr marL="342900" indent="0">
              <a:buFontTx/>
              <a:buNone/>
              <a:defRPr sz="1500"/>
            </a:lvl2pPr>
            <a:lvl3pPr marL="685800" indent="0">
              <a:buFontTx/>
              <a:buNone/>
              <a:defRPr sz="1500"/>
            </a:lvl3pPr>
            <a:lvl4pPr marL="1028700" indent="0">
              <a:buFontTx/>
              <a:buNone/>
              <a:defRPr sz="1500"/>
            </a:lvl4pPr>
            <a:lvl5pPr marL="1371600" indent="0">
              <a:buFontTx/>
              <a:buNone/>
              <a:defRPr sz="1500"/>
            </a:lvl5pPr>
          </a:lstStyle>
          <a:p>
            <a:pPr lvl="0"/>
            <a:r>
              <a:rPr lang="en-US"/>
              <a:t>Click to edit Master text styles</a:t>
            </a:r>
          </a:p>
        </p:txBody>
      </p:sp>
    </p:spTree>
    <p:extLst>
      <p:ext uri="{BB962C8B-B14F-4D97-AF65-F5344CB8AC3E}">
        <p14:creationId xmlns:p14="http://schemas.microsoft.com/office/powerpoint/2010/main" val="4223687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B965E-00C4-6F4C-8817-84A69C14D2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8926A3-B154-C14C-BFED-E141D3C8B7D4}"/>
              </a:ext>
            </a:extLst>
          </p:cNvPr>
          <p:cNvSpPr>
            <a:spLocks noGrp="1"/>
          </p:cNvSpPr>
          <p:nvPr>
            <p:ph sz="half" idx="1"/>
          </p:nvPr>
        </p:nvSpPr>
        <p:spPr>
          <a:xfrm>
            <a:off x="428625"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940C922-34CF-D846-A402-06F51B18941E}"/>
              </a:ext>
            </a:extLst>
          </p:cNvPr>
          <p:cNvSpPr>
            <a:spLocks noGrp="1"/>
          </p:cNvSpPr>
          <p:nvPr>
            <p:ph sz="half" idx="2"/>
          </p:nvPr>
        </p:nvSpPr>
        <p:spPr>
          <a:xfrm>
            <a:off x="457200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471868AE-308B-D548-82A1-318656FC5556}"/>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36306142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ACFC5-D97A-B448-B815-E68D1A9731E8}"/>
              </a:ext>
            </a:extLst>
          </p:cNvPr>
          <p:cNvSpPr>
            <a:spLocks noGrp="1"/>
          </p:cNvSpPr>
          <p:nvPr>
            <p:ph type="title"/>
          </p:nvPr>
        </p:nvSpPr>
        <p:spPr>
          <a:xfrm>
            <a:off x="428625"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EBFB46D-01D9-1D44-ABED-AC6282C16BC1}"/>
              </a:ext>
            </a:extLst>
          </p:cNvPr>
          <p:cNvSpPr>
            <a:spLocks noGrp="1"/>
          </p:cNvSpPr>
          <p:nvPr>
            <p:ph type="body" idx="1"/>
          </p:nvPr>
        </p:nvSpPr>
        <p:spPr>
          <a:xfrm>
            <a:off x="428626"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A08F9F48-3F7F-A545-9387-0732A54B5B13}"/>
              </a:ext>
            </a:extLst>
          </p:cNvPr>
          <p:cNvSpPr>
            <a:spLocks noGrp="1"/>
          </p:cNvSpPr>
          <p:nvPr>
            <p:ph sz="half" idx="2"/>
          </p:nvPr>
        </p:nvSpPr>
        <p:spPr>
          <a:xfrm>
            <a:off x="428626"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90C0DC1-B7CB-B343-8B4E-8D57625AEA93}"/>
              </a:ext>
            </a:extLst>
          </p:cNvPr>
          <p:cNvSpPr>
            <a:spLocks noGrp="1"/>
          </p:cNvSpPr>
          <p:nvPr>
            <p:ph type="body" sz="quarter" idx="3"/>
          </p:nvPr>
        </p:nvSpPr>
        <p:spPr>
          <a:xfrm>
            <a:off x="457200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782689F1-F4A7-6440-A9D9-1BF6E3E127B0}"/>
              </a:ext>
            </a:extLst>
          </p:cNvPr>
          <p:cNvSpPr>
            <a:spLocks noGrp="1"/>
          </p:cNvSpPr>
          <p:nvPr>
            <p:ph sz="quarter" idx="4"/>
          </p:nvPr>
        </p:nvSpPr>
        <p:spPr>
          <a:xfrm>
            <a:off x="457200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a16="http://schemas.microsoft.com/office/drawing/2014/main" id="{24E88283-FA1D-D040-8AFC-1D07DFC302AA}"/>
              </a:ext>
            </a:extLst>
          </p:cNvPr>
          <p:cNvSpPr>
            <a:spLocks noGrp="1"/>
          </p:cNvSpPr>
          <p:nvPr>
            <p:ph type="sldNum" sz="quarter" idx="10"/>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35739312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B70F5-09AC-CD48-85DB-1752A5E862CB}"/>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00D6FDB5-5C90-C844-8D34-266A469CEC57}"/>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41335934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87D20343-9337-0E42-A01C-2815CA8E0561}"/>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23912526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84E83-FA30-AE49-A809-D1503D6A5772}"/>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1FF97B18-F1D3-C845-98E1-FCEEFD596FE2}"/>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B0677A6-B440-D244-B039-82AFE3A152A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8" name="Slide Number Placeholder 5">
            <a:extLst>
              <a:ext uri="{FF2B5EF4-FFF2-40B4-BE49-F238E27FC236}">
                <a16:creationId xmlns:a16="http://schemas.microsoft.com/office/drawing/2014/main" id="{6ACFED41-9DB8-3441-9E99-88FCE31DC294}"/>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4160339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999BF-B963-A049-A11E-595313950FC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6BA4A0F9-2FD7-DE46-AE52-AD7C0C073AC7}"/>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A59413AE-9723-9D45-B482-FF92ED073F46}"/>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8" name="Slide Number Placeholder 5">
            <a:extLst>
              <a:ext uri="{FF2B5EF4-FFF2-40B4-BE49-F238E27FC236}">
                <a16:creationId xmlns:a16="http://schemas.microsoft.com/office/drawing/2014/main" id="{B0BC717A-FCD7-0D46-A097-931C02281585}"/>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18119199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D7DAAA2-8718-2247-8539-9A0DC22C048C}"/>
              </a:ext>
            </a:extLst>
          </p:cNvPr>
          <p:cNvSpPr>
            <a:spLocks noGrp="1"/>
          </p:cNvSpPr>
          <p:nvPr>
            <p:ph type="title"/>
          </p:nvPr>
        </p:nvSpPr>
        <p:spPr>
          <a:xfrm>
            <a:off x="428625" y="365126"/>
            <a:ext cx="8286750" cy="1325563"/>
          </a:xfrm>
          <a:prstGeom prst="rect">
            <a:avLst/>
          </a:prstGeom>
        </p:spPr>
        <p:txBody>
          <a:bodyPr vert="horz" lIns="91440" tIns="45720" rIns="91440" bIns="45720" rtlCol="0" anchor="ctr">
            <a:normAutofit/>
          </a:bodyPr>
          <a:lstStyle/>
          <a:p>
            <a:endParaRPr lang="en-US" dirty="0"/>
          </a:p>
        </p:txBody>
      </p:sp>
      <p:sp>
        <p:nvSpPr>
          <p:cNvPr id="3" name="Text Placeholder 2">
            <a:extLst>
              <a:ext uri="{FF2B5EF4-FFF2-40B4-BE49-F238E27FC236}">
                <a16:creationId xmlns:a16="http://schemas.microsoft.com/office/drawing/2014/main" id="{A73056FE-C136-A54B-9DE3-EACD8E08FED9}"/>
              </a:ext>
            </a:extLst>
          </p:cNvPr>
          <p:cNvSpPr>
            <a:spLocks noGrp="1"/>
          </p:cNvSpPr>
          <p:nvPr>
            <p:ph type="body" idx="1"/>
          </p:nvPr>
        </p:nvSpPr>
        <p:spPr>
          <a:xfrm>
            <a:off x="428625" y="1825626"/>
            <a:ext cx="8286750" cy="42071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Slide Number Placeholder 5">
            <a:extLst>
              <a:ext uri="{FF2B5EF4-FFF2-40B4-BE49-F238E27FC236}">
                <a16:creationId xmlns:a16="http://schemas.microsoft.com/office/drawing/2014/main" id="{125833E0-DD3D-DF4F-9316-F67B7A80E307}"/>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5445211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685800" rtl="0" eaLnBrk="1" latinLnBrk="0" hangingPunct="1">
        <a:lnSpc>
          <a:spcPct val="90000"/>
        </a:lnSpc>
        <a:spcBef>
          <a:spcPct val="0"/>
        </a:spcBef>
        <a:buNone/>
        <a:defRPr sz="3600" b="1" kern="1200">
          <a:solidFill>
            <a:schemeClr val="tx1"/>
          </a:solidFill>
          <a:latin typeface="+mn-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7" orient="horz" pos="2160" userDrawn="1">
          <p15:clr>
            <a:srgbClr val="F26B43"/>
          </p15:clr>
        </p15:guide>
        <p15:guide id="8" pos="2880" userDrawn="1">
          <p15:clr>
            <a:srgbClr val="F26B43"/>
          </p15:clr>
        </p15:guide>
        <p15:guide id="9" pos="270" userDrawn="1">
          <p15:clr>
            <a:srgbClr val="F26B43"/>
          </p15:clr>
        </p15:guide>
        <p15:guide id="10" orient="horz" pos="3888" userDrawn="1">
          <p15:clr>
            <a:srgbClr val="F26B43"/>
          </p15:clr>
        </p15:guide>
        <p15:guide id="11" pos="5490" userDrawn="1">
          <p15:clr>
            <a:srgbClr val="F26B43"/>
          </p15:clr>
        </p15:guide>
        <p15:guide id="12" orient="horz" pos="412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c-ad.bnl.gov/esshq/snd/opm/Ch06/06-05.PDF" TargetMode="External"/><Relationship Id="rId2" Type="http://schemas.openxmlformats.org/officeDocument/2006/relationships/hyperlink" Target="https://www.c-ad.bnl.gov/esshq/snd/opm/Ch06/06-08.PDF"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c-ad.bnl.gov/esshq/snd/opm/Ch06/06-06.PDF" TargetMode="External"/><Relationship Id="rId2" Type="http://schemas.openxmlformats.org/officeDocument/2006/relationships/hyperlink" Target="https://www.c-ad.bnl.gov/esshq/snd/opm/Ch02/02-05-03-01.PDF"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56CBC-DA70-7741-BB3F-BCDBBE052F88}"/>
              </a:ext>
            </a:extLst>
          </p:cNvPr>
          <p:cNvSpPr>
            <a:spLocks noGrp="1"/>
          </p:cNvSpPr>
          <p:nvPr>
            <p:ph type="ctrTitle"/>
          </p:nvPr>
        </p:nvSpPr>
        <p:spPr/>
        <p:txBody>
          <a:bodyPr/>
          <a:lstStyle/>
          <a:p>
            <a:r>
              <a:rPr lang="en-US" dirty="0"/>
              <a:t>Q and A</a:t>
            </a:r>
          </a:p>
        </p:txBody>
      </p:sp>
      <p:sp>
        <p:nvSpPr>
          <p:cNvPr id="3" name="Subtitle 2">
            <a:extLst>
              <a:ext uri="{FF2B5EF4-FFF2-40B4-BE49-F238E27FC236}">
                <a16:creationId xmlns:a16="http://schemas.microsoft.com/office/drawing/2014/main" id="{FDB0E14B-6889-F849-8A8C-D01D7C36038D}"/>
              </a:ext>
            </a:extLst>
          </p:cNvPr>
          <p:cNvSpPr>
            <a:spLocks noGrp="1"/>
          </p:cNvSpPr>
          <p:nvPr>
            <p:ph type="subTitle" idx="1"/>
          </p:nvPr>
        </p:nvSpPr>
        <p:spPr/>
        <p:txBody>
          <a:bodyPr/>
          <a:lstStyle/>
          <a:p>
            <a:r>
              <a:rPr lang="en-US" dirty="0">
                <a:solidFill>
                  <a:srgbClr val="FF0000"/>
                </a:solidFill>
              </a:rPr>
              <a:t>12-14 September 2022</a:t>
            </a:r>
          </a:p>
        </p:txBody>
      </p:sp>
      <p:sp>
        <p:nvSpPr>
          <p:cNvPr id="4" name="Text Placeholder 3">
            <a:extLst>
              <a:ext uri="{FF2B5EF4-FFF2-40B4-BE49-F238E27FC236}">
                <a16:creationId xmlns:a16="http://schemas.microsoft.com/office/drawing/2014/main" id="{BD0F4563-AB5E-1F4E-B28C-08AC1323034C}"/>
              </a:ext>
            </a:extLst>
          </p:cNvPr>
          <p:cNvSpPr>
            <a:spLocks noGrp="1"/>
          </p:cNvSpPr>
          <p:nvPr>
            <p:ph type="body" sz="quarter" idx="10"/>
          </p:nvPr>
        </p:nvSpPr>
        <p:spPr/>
        <p:txBody>
          <a:bodyPr/>
          <a:lstStyle/>
          <a:p>
            <a:r>
              <a:rPr lang="en-US" dirty="0"/>
              <a:t>Presenter(s)</a:t>
            </a:r>
          </a:p>
          <a:p>
            <a:r>
              <a:rPr lang="en-US" dirty="0">
                <a:solidFill>
                  <a:srgbClr val="FFFF00"/>
                </a:solidFill>
              </a:rPr>
              <a:t>LIUP2 Director Review </a:t>
            </a:r>
          </a:p>
        </p:txBody>
      </p:sp>
    </p:spTree>
    <p:extLst>
      <p:ext uri="{BB962C8B-B14F-4D97-AF65-F5344CB8AC3E}">
        <p14:creationId xmlns:p14="http://schemas.microsoft.com/office/powerpoint/2010/main" val="22467559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A1F14-750B-324B-7D1C-6AC6391BAE54}"/>
              </a:ext>
            </a:extLst>
          </p:cNvPr>
          <p:cNvSpPr>
            <a:spLocks noGrp="1"/>
          </p:cNvSpPr>
          <p:nvPr>
            <p:ph type="title"/>
          </p:nvPr>
        </p:nvSpPr>
        <p:spPr/>
        <p:txBody>
          <a:bodyPr/>
          <a:lstStyle/>
          <a:p>
            <a:r>
              <a:rPr lang="en-US" dirty="0"/>
              <a:t>Question #1 </a:t>
            </a:r>
          </a:p>
        </p:txBody>
      </p:sp>
      <p:sp>
        <p:nvSpPr>
          <p:cNvPr id="3" name="Content Placeholder 2">
            <a:extLst>
              <a:ext uri="{FF2B5EF4-FFF2-40B4-BE49-F238E27FC236}">
                <a16:creationId xmlns:a16="http://schemas.microsoft.com/office/drawing/2014/main" id="{22DD00B2-FA4B-00D6-21F2-B3BBB4F09B04}"/>
              </a:ext>
            </a:extLst>
          </p:cNvPr>
          <p:cNvSpPr>
            <a:spLocks noGrp="1"/>
          </p:cNvSpPr>
          <p:nvPr>
            <p:ph idx="1"/>
          </p:nvPr>
        </p:nvSpPr>
        <p:spPr/>
        <p:txBody>
          <a:bodyPr/>
          <a:lstStyle/>
          <a:p>
            <a:r>
              <a:rPr lang="en-US" dirty="0"/>
              <a:t>  </a:t>
            </a:r>
            <a:r>
              <a:rPr lang="en-US" b="0" i="0" u="none" strike="noStrike" dirty="0">
                <a:solidFill>
                  <a:srgbClr val="000000"/>
                </a:solidFill>
                <a:effectLst/>
                <a:latin typeface="Calibri" panose="020F0502020204030204" pitchFamily="34" charset="0"/>
              </a:rPr>
              <a:t>Based on the information provided in the presentations (e.g., the source current), it appears the upgrade will be capable of violating the ASE. We want to understand how the lab will ensure the linac/BLIP cannot accidently violate the ASE. Also, we want to understand whether the ASE for other beam lines/machines/enclosures will be affected the by the Linac intensity upgrade. Can somebody please describe what measures and credited controls are used now and if they will need to be upgraded?</a:t>
            </a:r>
            <a:endParaRPr lang="en-US" dirty="0"/>
          </a:p>
        </p:txBody>
      </p:sp>
      <p:sp>
        <p:nvSpPr>
          <p:cNvPr id="4" name="Slide Number Placeholder 3">
            <a:extLst>
              <a:ext uri="{FF2B5EF4-FFF2-40B4-BE49-F238E27FC236}">
                <a16:creationId xmlns:a16="http://schemas.microsoft.com/office/drawing/2014/main" id="{B66C3F50-B5CF-2733-D970-90170F83A7CF}"/>
              </a:ext>
            </a:extLst>
          </p:cNvPr>
          <p:cNvSpPr>
            <a:spLocks noGrp="1"/>
          </p:cNvSpPr>
          <p:nvPr>
            <p:ph type="sldNum" sz="quarter" idx="4"/>
          </p:nvPr>
        </p:nvSpPr>
        <p:spPr/>
        <p:txBody>
          <a:bodyPr/>
          <a:lstStyle/>
          <a:p>
            <a:fld id="{933A556B-7C63-244D-9B7C-B0EA8042B330}" type="slidenum">
              <a:rPr lang="en-US" smtClean="0"/>
              <a:pPr/>
              <a:t>2</a:t>
            </a:fld>
            <a:endParaRPr lang="en-US" sz="750" dirty="0"/>
          </a:p>
        </p:txBody>
      </p:sp>
    </p:spTree>
    <p:extLst>
      <p:ext uri="{BB962C8B-B14F-4D97-AF65-F5344CB8AC3E}">
        <p14:creationId xmlns:p14="http://schemas.microsoft.com/office/powerpoint/2010/main" val="16702136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1F8EA-3A3C-620B-BF70-E8E9BF10250B}"/>
              </a:ext>
            </a:extLst>
          </p:cNvPr>
          <p:cNvSpPr>
            <a:spLocks noGrp="1"/>
          </p:cNvSpPr>
          <p:nvPr>
            <p:ph type="title"/>
          </p:nvPr>
        </p:nvSpPr>
        <p:spPr/>
        <p:txBody>
          <a:bodyPr/>
          <a:lstStyle/>
          <a:p>
            <a:r>
              <a:rPr lang="en-US" dirty="0"/>
              <a:t>ASE</a:t>
            </a:r>
          </a:p>
        </p:txBody>
      </p:sp>
      <p:sp>
        <p:nvSpPr>
          <p:cNvPr id="3" name="Content Placeholder 2">
            <a:extLst>
              <a:ext uri="{FF2B5EF4-FFF2-40B4-BE49-F238E27FC236}">
                <a16:creationId xmlns:a16="http://schemas.microsoft.com/office/drawing/2014/main" id="{9A6BCC0A-B1CE-CF9D-9893-8CA939A30415}"/>
              </a:ext>
            </a:extLst>
          </p:cNvPr>
          <p:cNvSpPr>
            <a:spLocks noGrp="1"/>
          </p:cNvSpPr>
          <p:nvPr>
            <p:ph idx="1"/>
          </p:nvPr>
        </p:nvSpPr>
        <p:spPr/>
        <p:txBody>
          <a:bodyPr>
            <a:normAutofit/>
          </a:bodyPr>
          <a:lstStyle/>
          <a:p>
            <a:pPr marL="342900" indent="-342900">
              <a:buFont typeface="Arial" panose="020B0604020202020204" pitchFamily="34" charset="0"/>
              <a:buChar char="•"/>
            </a:pPr>
            <a:r>
              <a:rPr lang="en-US" sz="1800" b="0" i="0" u="none" strike="noStrike" dirty="0">
                <a:solidFill>
                  <a:srgbClr val="000000"/>
                </a:solidFill>
                <a:effectLst/>
                <a:latin typeface="Times New Roman" panose="02020603050405020304" pitchFamily="18" charset="0"/>
              </a:rPr>
              <a:t>The maximum product of the number of low-energy unpolarized protons or polarized protons and nucleon kinetic energy accelerated in the Linac must not exceed 1.44 x 10E18 </a:t>
            </a:r>
            <a:r>
              <a:rPr lang="en-US" sz="1800" b="0" i="0" u="none" strike="noStrike" dirty="0" err="1">
                <a:solidFill>
                  <a:srgbClr val="000000"/>
                </a:solidFill>
                <a:effectLst/>
                <a:latin typeface="Times New Roman" panose="02020603050405020304" pitchFamily="18" charset="0"/>
              </a:rPr>
              <a:t>GeVin</a:t>
            </a:r>
            <a:r>
              <a:rPr lang="en-US" sz="1800" b="0" i="0" u="none" strike="noStrike" dirty="0">
                <a:solidFill>
                  <a:srgbClr val="000000"/>
                </a:solidFill>
                <a:effectLst/>
                <a:latin typeface="Times New Roman" panose="02020603050405020304" pitchFamily="18" charset="0"/>
              </a:rPr>
              <a:t> one hour (</a:t>
            </a:r>
            <a:r>
              <a:rPr lang="en-US" sz="1800" b="1" i="0" u="none" strike="noStrike" dirty="0">
                <a:solidFill>
                  <a:srgbClr val="000000"/>
                </a:solidFill>
                <a:effectLst/>
                <a:latin typeface="Times New Roman" panose="02020603050405020304" pitchFamily="18" charset="0"/>
              </a:rPr>
              <a:t>i.e., 320 </a:t>
            </a:r>
            <a:r>
              <a:rPr lang="en-US" sz="1800" b="1" i="0" u="none" strike="noStrike" dirty="0" err="1">
                <a:solidFill>
                  <a:srgbClr val="000000"/>
                </a:solidFill>
                <a:effectLst/>
                <a:latin typeface="Times New Roman" panose="02020603050405020304" pitchFamily="18" charset="0"/>
              </a:rPr>
              <a:t>microA</a:t>
            </a:r>
            <a:r>
              <a:rPr lang="en-US" sz="1800" b="1" i="0" u="none" strike="noStrike" dirty="0">
                <a:solidFill>
                  <a:srgbClr val="000000"/>
                </a:solidFill>
                <a:effectLst/>
                <a:latin typeface="Times New Roman" panose="02020603050405020304" pitchFamily="18" charset="0"/>
              </a:rPr>
              <a:t> </a:t>
            </a:r>
            <a:r>
              <a:rPr lang="en-US" sz="1800" b="1" dirty="0">
                <a:solidFill>
                  <a:srgbClr val="000000"/>
                </a:solidFill>
                <a:latin typeface="Times New Roman" panose="02020603050405020304" pitchFamily="18" charset="0"/>
              </a:rPr>
              <a:t>for</a:t>
            </a:r>
            <a:r>
              <a:rPr lang="en-US" sz="1800" b="1" i="0" u="none" strike="noStrike" dirty="0">
                <a:solidFill>
                  <a:srgbClr val="000000"/>
                </a:solidFill>
                <a:effectLst/>
                <a:latin typeface="Times New Roman" panose="02020603050405020304" pitchFamily="18" charset="0"/>
              </a:rPr>
              <a:t> one hour (average) at 200 MeV</a:t>
            </a:r>
            <a:r>
              <a:rPr lang="en-US" sz="1800" b="0" i="0" u="none" strike="noStrike" dirty="0">
                <a:solidFill>
                  <a:srgbClr val="000000"/>
                </a:solidFill>
                <a:effectLst/>
                <a:latin typeface="Times New Roman" panose="02020603050405020304" pitchFamily="18" charset="0"/>
              </a:rPr>
              <a:t>).  BLIP passively receives beam delivered by the Linac, therefore the maximum BLIP beam characteristics are defined by this Linac limit</a:t>
            </a:r>
          </a:p>
          <a:p>
            <a:pPr marL="342900" indent="-342900">
              <a:buFont typeface="Arial" panose="020B0604020202020204" pitchFamily="34" charset="0"/>
              <a:buChar char="•"/>
            </a:pPr>
            <a:r>
              <a:rPr lang="en-US" sz="1800" b="0" i="0" u="none" strike="noStrike" dirty="0">
                <a:solidFill>
                  <a:srgbClr val="000000"/>
                </a:solidFill>
                <a:effectLst/>
                <a:latin typeface="Times New Roman" panose="02020603050405020304" pitchFamily="18" charset="0"/>
              </a:rPr>
              <a:t>The maximum product of the number of low-energy and high-energy unpolarized protons or polarized protons and proton kinetic energy accelerated in the Booster ring must not exceed 1.1 x 10E18 GeV   in one hour.   The equivalent for ions between 2 and 238 atomic mass units is 1.1x10e18 GeV/u in one hour.</a:t>
            </a:r>
          </a:p>
          <a:p>
            <a:pPr marL="342900" indent="-342900">
              <a:buFont typeface="Arial" panose="020B0604020202020204" pitchFamily="34" charset="0"/>
              <a:buChar char="•"/>
            </a:pPr>
            <a:r>
              <a:rPr lang="en-US" sz="1800" b="0" i="0" u="none" strike="noStrike" dirty="0">
                <a:solidFill>
                  <a:srgbClr val="000000"/>
                </a:solidFill>
                <a:effectLst/>
                <a:latin typeface="Times New Roman" panose="02020603050405020304" pitchFamily="18" charset="0"/>
              </a:rPr>
              <a:t>The maximum product of the number of high-energy unpolarized protons or polarized protons and proton kinetic energy accelerated in the AGS ring must not exceed 1.1 x 10E19 GeV in one hour.  The equivalent for ions between 2 and 238 atomic mass units is 1.1x10e19 GeV/u in one hour</a:t>
            </a:r>
            <a:endParaRPr lang="en-US" sz="1800" dirty="0"/>
          </a:p>
        </p:txBody>
      </p:sp>
      <p:sp>
        <p:nvSpPr>
          <p:cNvPr id="4" name="Slide Number Placeholder 3">
            <a:extLst>
              <a:ext uri="{FF2B5EF4-FFF2-40B4-BE49-F238E27FC236}">
                <a16:creationId xmlns:a16="http://schemas.microsoft.com/office/drawing/2014/main" id="{B643E711-E63C-C80C-F6F7-076EB59F137D}"/>
              </a:ext>
            </a:extLst>
          </p:cNvPr>
          <p:cNvSpPr>
            <a:spLocks noGrp="1"/>
          </p:cNvSpPr>
          <p:nvPr>
            <p:ph type="sldNum" sz="quarter" idx="4"/>
          </p:nvPr>
        </p:nvSpPr>
        <p:spPr/>
        <p:txBody>
          <a:bodyPr/>
          <a:lstStyle/>
          <a:p>
            <a:fld id="{933A556B-7C63-244D-9B7C-B0EA8042B330}" type="slidenum">
              <a:rPr lang="en-US" smtClean="0"/>
              <a:pPr/>
              <a:t>3</a:t>
            </a:fld>
            <a:endParaRPr lang="en-US" sz="750" dirty="0"/>
          </a:p>
        </p:txBody>
      </p:sp>
    </p:spTree>
    <p:extLst>
      <p:ext uri="{BB962C8B-B14F-4D97-AF65-F5344CB8AC3E}">
        <p14:creationId xmlns:p14="http://schemas.microsoft.com/office/powerpoint/2010/main" val="4319216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3C6E5-F3D6-AA8D-D918-4E6DF676151E}"/>
              </a:ext>
            </a:extLst>
          </p:cNvPr>
          <p:cNvSpPr>
            <a:spLocks noGrp="1"/>
          </p:cNvSpPr>
          <p:nvPr>
            <p:ph type="title"/>
          </p:nvPr>
        </p:nvSpPr>
        <p:spPr/>
        <p:txBody>
          <a:bodyPr/>
          <a:lstStyle/>
          <a:p>
            <a:r>
              <a:rPr lang="en-US" dirty="0"/>
              <a:t>Linac and BLIP </a:t>
            </a:r>
          </a:p>
        </p:txBody>
      </p:sp>
      <p:sp>
        <p:nvSpPr>
          <p:cNvPr id="3" name="Content Placeholder 2">
            <a:extLst>
              <a:ext uri="{FF2B5EF4-FFF2-40B4-BE49-F238E27FC236}">
                <a16:creationId xmlns:a16="http://schemas.microsoft.com/office/drawing/2014/main" id="{6B0C9EBA-70DC-52BB-FCAC-87D67E918E31}"/>
              </a:ext>
            </a:extLst>
          </p:cNvPr>
          <p:cNvSpPr>
            <a:spLocks noGrp="1"/>
          </p:cNvSpPr>
          <p:nvPr>
            <p:ph idx="1"/>
          </p:nvPr>
        </p:nvSpPr>
        <p:spPr/>
        <p:txBody>
          <a:bodyPr/>
          <a:lstStyle/>
          <a:p>
            <a:pPr marL="342900" indent="-342900">
              <a:buFont typeface="Arial" panose="020B0604020202020204" pitchFamily="34" charset="0"/>
              <a:buChar char="•"/>
            </a:pPr>
            <a:r>
              <a:rPr lang="en-US" dirty="0"/>
              <a:t>Administratively control average beam current to BLIP</a:t>
            </a:r>
          </a:p>
          <a:p>
            <a:pPr marL="0" indent="0"/>
            <a:r>
              <a:rPr lang="en-US" dirty="0"/>
              <a:t>    </a:t>
            </a:r>
          </a:p>
          <a:p>
            <a:pPr marL="0" indent="0"/>
            <a:r>
              <a:rPr lang="en-US" sz="2000" dirty="0"/>
              <a:t>	We are running with limit  with average beam current  200 </a:t>
            </a:r>
            <a:r>
              <a:rPr lang="en-US" sz="2000" dirty="0" err="1"/>
              <a:t>uA</a:t>
            </a:r>
            <a:r>
              <a:rPr lang="en-US" sz="2000" dirty="0"/>
              <a:t>  measured by </a:t>
            </a:r>
            <a:r>
              <a:rPr lang="en-US" sz="2000" b="0" i="0" u="none" strike="noStrike">
                <a:solidFill>
                  <a:srgbClr val="000000"/>
                </a:solidFill>
                <a:effectLst/>
                <a:latin typeface="Calibri" panose="020F0502020204030204" pitchFamily="34" charset="0"/>
              </a:rPr>
              <a:t>current transformers (two)</a:t>
            </a:r>
            <a:r>
              <a:rPr lang="en-US" sz="2000"/>
              <a:t>  </a:t>
            </a:r>
            <a:r>
              <a:rPr lang="en-US" sz="2000" dirty="0"/>
              <a:t>in the end of BLIP beam line, </a:t>
            </a:r>
            <a:r>
              <a:rPr lang="en-US" sz="2000" b="0" i="0" u="none" strike="noStrike" dirty="0">
                <a:solidFill>
                  <a:srgbClr val="000000"/>
                </a:solidFill>
                <a:effectLst/>
                <a:latin typeface="Calibri" panose="020F0502020204030204" pitchFamily="34" charset="0"/>
              </a:rPr>
              <a:t>interlocks via software</a:t>
            </a:r>
            <a:endParaRPr lang="en-US" sz="2000" dirty="0"/>
          </a:p>
          <a:p>
            <a:pPr marL="0" indent="0"/>
            <a:r>
              <a:rPr lang="en-US" dirty="0"/>
              <a:t>  </a:t>
            </a:r>
          </a:p>
        </p:txBody>
      </p:sp>
      <p:sp>
        <p:nvSpPr>
          <p:cNvPr id="4" name="Slide Number Placeholder 3">
            <a:extLst>
              <a:ext uri="{FF2B5EF4-FFF2-40B4-BE49-F238E27FC236}">
                <a16:creationId xmlns:a16="http://schemas.microsoft.com/office/drawing/2014/main" id="{5D742FED-C062-88A2-A6B3-45C2845295BE}"/>
              </a:ext>
            </a:extLst>
          </p:cNvPr>
          <p:cNvSpPr>
            <a:spLocks noGrp="1"/>
          </p:cNvSpPr>
          <p:nvPr>
            <p:ph type="sldNum" sz="quarter" idx="4"/>
          </p:nvPr>
        </p:nvSpPr>
        <p:spPr/>
        <p:txBody>
          <a:bodyPr/>
          <a:lstStyle/>
          <a:p>
            <a:fld id="{933A556B-7C63-244D-9B7C-B0EA8042B330}" type="slidenum">
              <a:rPr lang="en-US" smtClean="0"/>
              <a:pPr/>
              <a:t>4</a:t>
            </a:fld>
            <a:endParaRPr lang="en-US" sz="750" dirty="0"/>
          </a:p>
        </p:txBody>
      </p:sp>
    </p:spTree>
    <p:extLst>
      <p:ext uri="{BB962C8B-B14F-4D97-AF65-F5344CB8AC3E}">
        <p14:creationId xmlns:p14="http://schemas.microsoft.com/office/powerpoint/2010/main" val="26000307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AC631F-102C-C8E9-35F7-F035AF9A340E}"/>
              </a:ext>
            </a:extLst>
          </p:cNvPr>
          <p:cNvSpPr>
            <a:spLocks noGrp="1"/>
          </p:cNvSpPr>
          <p:nvPr>
            <p:ph type="title"/>
          </p:nvPr>
        </p:nvSpPr>
        <p:spPr/>
        <p:txBody>
          <a:bodyPr/>
          <a:lstStyle/>
          <a:p>
            <a:r>
              <a:rPr lang="en-US" dirty="0"/>
              <a:t>RHIC and AGS</a:t>
            </a:r>
          </a:p>
        </p:txBody>
      </p:sp>
      <p:sp>
        <p:nvSpPr>
          <p:cNvPr id="3" name="Content Placeholder 2">
            <a:extLst>
              <a:ext uri="{FF2B5EF4-FFF2-40B4-BE49-F238E27FC236}">
                <a16:creationId xmlns:a16="http://schemas.microsoft.com/office/drawing/2014/main" id="{2B62D7B9-E0B4-0B85-F264-DB548A0B130C}"/>
              </a:ext>
            </a:extLst>
          </p:cNvPr>
          <p:cNvSpPr>
            <a:spLocks noGrp="1"/>
          </p:cNvSpPr>
          <p:nvPr>
            <p:ph idx="1"/>
          </p:nvPr>
        </p:nvSpPr>
        <p:spPr/>
        <p:txBody>
          <a:bodyPr/>
          <a:lstStyle/>
          <a:p>
            <a:pPr marL="0" marR="0" algn="l">
              <a:spcBef>
                <a:spcPts val="0"/>
              </a:spcBef>
              <a:spcAft>
                <a:spcPts val="0"/>
              </a:spcAft>
            </a:pPr>
            <a:r>
              <a:rPr lang="en-US" b="0" i="0" u="none" strike="noStrike" dirty="0">
                <a:solidFill>
                  <a:srgbClr val="000000"/>
                </a:solidFill>
                <a:effectLst/>
                <a:latin typeface="Calibri" panose="020F0502020204030204" pitchFamily="34" charset="0"/>
              </a:rPr>
              <a:t>RHIC</a:t>
            </a:r>
          </a:p>
          <a:p>
            <a:pPr marL="0" marR="0" algn="l">
              <a:spcBef>
                <a:spcPts val="0"/>
              </a:spcBef>
              <a:spcAft>
                <a:spcPts val="0"/>
              </a:spcAft>
            </a:pPr>
            <a:r>
              <a:rPr lang="en-US" sz="1800" b="0" i="0" u="none" strike="noStrike" dirty="0">
                <a:solidFill>
                  <a:srgbClr val="000000"/>
                </a:solidFill>
                <a:effectLst/>
                <a:latin typeface="Calibri" panose="020F0502020204030204" pitchFamily="34" charset="0"/>
              </a:rPr>
              <a:t>A pair of commercial current transformers have been installed in the AGS in the</a:t>
            </a:r>
          </a:p>
          <a:p>
            <a:pPr marL="0" marR="0" algn="l">
              <a:spcBef>
                <a:spcPts val="0"/>
              </a:spcBef>
              <a:spcAft>
                <a:spcPts val="0"/>
              </a:spcAft>
            </a:pPr>
            <a:r>
              <a:rPr lang="en-US" sz="1800" b="0" i="0" u="none" strike="noStrike" dirty="0">
                <a:solidFill>
                  <a:srgbClr val="000000"/>
                </a:solidFill>
                <a:effectLst/>
                <a:latin typeface="Calibri" panose="020F0502020204030204" pitchFamily="34" charset="0"/>
              </a:rPr>
              <a:t>BI5 straight section. The transformers guard against a mistake that would send a</a:t>
            </a:r>
          </a:p>
          <a:p>
            <a:pPr marL="0" marR="0" algn="l">
              <a:spcBef>
                <a:spcPts val="0"/>
              </a:spcBef>
              <a:spcAft>
                <a:spcPts val="0"/>
              </a:spcAft>
            </a:pPr>
            <a:r>
              <a:rPr lang="en-US" sz="1800" b="0" i="0" u="none" strike="noStrike" dirty="0">
                <a:solidFill>
                  <a:srgbClr val="000000"/>
                </a:solidFill>
                <a:effectLst/>
                <a:latin typeface="Calibri" panose="020F0502020204030204" pitchFamily="34" charset="0"/>
              </a:rPr>
              <a:t>beam of high intensity protons, that were intended for BLIP, to RHIC. When in a</a:t>
            </a:r>
          </a:p>
          <a:p>
            <a:pPr marL="0" marR="0" algn="l">
              <a:spcBef>
                <a:spcPts val="0"/>
              </a:spcBef>
              <a:spcAft>
                <a:spcPts val="0"/>
              </a:spcAft>
            </a:pPr>
            <a:r>
              <a:rPr lang="en-US" sz="1800" b="0" i="0" u="none" strike="noStrike" dirty="0">
                <a:solidFill>
                  <a:srgbClr val="000000"/>
                </a:solidFill>
                <a:effectLst/>
                <a:latin typeface="Calibri" panose="020F0502020204030204" pitchFamily="34" charset="0"/>
              </a:rPr>
              <a:t>"fault" state, the current transformers act to turn off the beam via the AGS Beam</a:t>
            </a:r>
          </a:p>
          <a:p>
            <a:pPr marL="0" marR="0" algn="l">
              <a:spcBef>
                <a:spcPts val="0"/>
              </a:spcBef>
              <a:spcAft>
                <a:spcPts val="0"/>
              </a:spcAft>
            </a:pPr>
            <a:r>
              <a:rPr lang="en-US" sz="1800" b="0" i="0" u="none" strike="noStrike" dirty="0">
                <a:solidFill>
                  <a:srgbClr val="000000"/>
                </a:solidFill>
                <a:effectLst/>
                <a:latin typeface="Calibri" panose="020F0502020204030204" pitchFamily="34" charset="0"/>
              </a:rPr>
              <a:t>Inhibit system, and via the Access Controls system.</a:t>
            </a:r>
          </a:p>
          <a:p>
            <a:pPr marL="0" marR="0" algn="l">
              <a:spcBef>
                <a:spcPts val="0"/>
              </a:spcBef>
              <a:spcAft>
                <a:spcPts val="0"/>
              </a:spcAft>
            </a:pPr>
            <a:r>
              <a:rPr lang="en-US" sz="1800" b="1" i="0" u="none" strike="noStrike" dirty="0">
                <a:solidFill>
                  <a:srgbClr val="0000FF"/>
                </a:solidFill>
                <a:effectLst/>
                <a:latin typeface="Arial" panose="020B0604020202020204" pitchFamily="34" charset="0"/>
                <a:hlinkClick r:id="rId2"/>
              </a:rPr>
              <a:t>Procedure to Limit the Number of Protons in the AtR Transfer Line</a:t>
            </a:r>
            <a:r>
              <a:rPr lang="en-US" sz="1800" b="0" i="0" u="none" strike="noStrike" dirty="0">
                <a:solidFill>
                  <a:srgbClr val="000000"/>
                </a:solidFill>
                <a:effectLst/>
                <a:latin typeface="Calibri" panose="020F0502020204030204" pitchFamily="34" charset="0"/>
              </a:rPr>
              <a:t> OPM 6.8</a:t>
            </a:r>
          </a:p>
          <a:p>
            <a:pPr marL="0" marR="0" indent="0" algn="l">
              <a:spcBef>
                <a:spcPts val="0"/>
              </a:spcBef>
              <a:spcAft>
                <a:spcPts val="0"/>
              </a:spcAft>
            </a:pPr>
            <a:r>
              <a:rPr lang="en-US" sz="1800" b="0" i="0" u="none" strike="noStrike" dirty="0">
                <a:solidFill>
                  <a:srgbClr val="000000"/>
                </a:solidFill>
                <a:effectLst/>
                <a:latin typeface="Calibri" panose="020F0502020204030204" pitchFamily="34" charset="0"/>
              </a:rPr>
              <a:t>Hardware beam limits listed in procedure (2.5 E12 at full energy ) </a:t>
            </a:r>
          </a:p>
          <a:p>
            <a:pPr marL="0" indent="0"/>
            <a:r>
              <a:rPr lang="en-US" dirty="0"/>
              <a:t>AGS</a:t>
            </a:r>
          </a:p>
          <a:p>
            <a:pPr marL="0" marR="0" algn="l">
              <a:spcBef>
                <a:spcPts val="0"/>
              </a:spcBef>
              <a:spcAft>
                <a:spcPts val="0"/>
              </a:spcAft>
            </a:pPr>
            <a:r>
              <a:rPr lang="en-US" sz="1800" b="0" i="0" u="none" strike="noStrike" dirty="0">
                <a:solidFill>
                  <a:srgbClr val="000000"/>
                </a:solidFill>
                <a:effectLst/>
                <a:latin typeface="Calibri" panose="020F0502020204030204" pitchFamily="34" charset="0"/>
              </a:rPr>
              <a:t>Administrative limits, below the ASE, monitor AGS beam intensities. These alarm in the MCR and potentially can be used as permit interlocks via software.</a:t>
            </a:r>
          </a:p>
          <a:p>
            <a:pPr marL="0" marR="0" algn="l">
              <a:spcBef>
                <a:spcPts val="0"/>
              </a:spcBef>
              <a:spcAft>
                <a:spcPts val="0"/>
              </a:spcAft>
            </a:pPr>
            <a:r>
              <a:rPr lang="en-US" sz="1800" b="0" i="0" u="none" strike="noStrike" dirty="0">
                <a:solidFill>
                  <a:srgbClr val="000000"/>
                </a:solidFill>
                <a:effectLst/>
                <a:latin typeface="Calibri" panose="020F0502020204030204" pitchFamily="34" charset="0"/>
              </a:rPr>
              <a:t>This is not a credited control.</a:t>
            </a:r>
          </a:p>
          <a:p>
            <a:pPr marL="0" marR="0" algn="l">
              <a:spcBef>
                <a:spcPts val="0"/>
              </a:spcBef>
              <a:spcAft>
                <a:spcPts val="0"/>
              </a:spcAft>
            </a:pPr>
            <a:r>
              <a:rPr lang="en-US" sz="1800" b="1" i="0" u="none" strike="noStrike" dirty="0">
                <a:solidFill>
                  <a:srgbClr val="0000FF"/>
                </a:solidFill>
                <a:effectLst/>
                <a:latin typeface="Arial" panose="020B0604020202020204" pitchFamily="34" charset="0"/>
                <a:hlinkClick r:id="rId3"/>
              </a:rPr>
              <a:t>Monitoring Intensity Limits in the AGS</a:t>
            </a:r>
            <a:r>
              <a:rPr lang="en-US" sz="1800" b="0" i="0" u="none" strike="noStrike" dirty="0">
                <a:solidFill>
                  <a:srgbClr val="000000"/>
                </a:solidFill>
                <a:effectLst/>
                <a:latin typeface="Calibri" panose="020F0502020204030204" pitchFamily="34" charset="0"/>
              </a:rPr>
              <a:t> OPM 6.5</a:t>
            </a:r>
          </a:p>
          <a:p>
            <a:pPr marL="0" marR="0" indent="0" algn="l">
              <a:spcBef>
                <a:spcPts val="0"/>
              </a:spcBef>
              <a:spcAft>
                <a:spcPts val="0"/>
              </a:spcAft>
            </a:pPr>
            <a:r>
              <a:rPr lang="en-US" sz="1800" b="0" i="0" u="none" strike="noStrike" dirty="0">
                <a:solidFill>
                  <a:srgbClr val="000000"/>
                </a:solidFill>
                <a:effectLst/>
                <a:latin typeface="Calibri" panose="020F0502020204030204" pitchFamily="34" charset="0"/>
              </a:rPr>
              <a:t>The Admin limit of 1.25e+17 GeV/</a:t>
            </a:r>
            <a:r>
              <a:rPr lang="en-US" sz="1800" b="0" i="0" u="none" strike="noStrike" dirty="0" err="1">
                <a:solidFill>
                  <a:srgbClr val="000000"/>
                </a:solidFill>
                <a:effectLst/>
                <a:latin typeface="Calibri" panose="020F0502020204030204" pitchFamily="34" charset="0"/>
              </a:rPr>
              <a:t>hr</a:t>
            </a:r>
            <a:r>
              <a:rPr lang="en-US" sz="1800" b="0" i="0" u="none" strike="noStrike" dirty="0">
                <a:solidFill>
                  <a:srgbClr val="000000"/>
                </a:solidFill>
                <a:effectLst/>
                <a:latin typeface="Calibri" panose="020F0502020204030204" pitchFamily="34" charset="0"/>
              </a:rPr>
              <a:t> is less than the 1.1e+19 GeV/</a:t>
            </a:r>
            <a:r>
              <a:rPr lang="en-US" sz="1800" b="0" i="0" u="none" strike="noStrike" dirty="0" err="1">
                <a:solidFill>
                  <a:srgbClr val="000000"/>
                </a:solidFill>
                <a:effectLst/>
                <a:latin typeface="Calibri" panose="020F0502020204030204" pitchFamily="34" charset="0"/>
              </a:rPr>
              <a:t>hr</a:t>
            </a:r>
            <a:r>
              <a:rPr lang="en-US" sz="1800" b="0" i="0" u="none" strike="noStrike" dirty="0">
                <a:solidFill>
                  <a:srgbClr val="000000"/>
                </a:solidFill>
                <a:effectLst/>
                <a:latin typeface="Calibri" panose="020F0502020204030204" pitchFamily="34" charset="0"/>
              </a:rPr>
              <a:t> ASE limit.</a:t>
            </a:r>
          </a:p>
          <a:p>
            <a:pPr marL="0" marR="0" indent="0" algn="l">
              <a:spcBef>
                <a:spcPts val="0"/>
              </a:spcBef>
              <a:spcAft>
                <a:spcPts val="0"/>
              </a:spcAft>
            </a:pPr>
            <a:r>
              <a:rPr lang="en-US" sz="1800" b="0" i="0" u="none" strike="noStrike" dirty="0">
                <a:solidFill>
                  <a:srgbClr val="000000"/>
                </a:solidFill>
                <a:effectLst/>
                <a:latin typeface="Calibri" panose="020F0502020204030204" pitchFamily="34" charset="0"/>
              </a:rPr>
              <a:t>That translates to a particle limit of 5.6e+12 protons per cycle in the AGS.</a:t>
            </a:r>
          </a:p>
          <a:p>
            <a:pPr marL="0" indent="0"/>
            <a:endParaRPr lang="en-US" dirty="0"/>
          </a:p>
        </p:txBody>
      </p:sp>
      <p:sp>
        <p:nvSpPr>
          <p:cNvPr id="4" name="Slide Number Placeholder 3">
            <a:extLst>
              <a:ext uri="{FF2B5EF4-FFF2-40B4-BE49-F238E27FC236}">
                <a16:creationId xmlns:a16="http://schemas.microsoft.com/office/drawing/2014/main" id="{2CEF3F4A-1D84-5029-33F9-B7E1B22F3078}"/>
              </a:ext>
            </a:extLst>
          </p:cNvPr>
          <p:cNvSpPr>
            <a:spLocks noGrp="1"/>
          </p:cNvSpPr>
          <p:nvPr>
            <p:ph type="sldNum" sz="quarter" idx="4"/>
          </p:nvPr>
        </p:nvSpPr>
        <p:spPr/>
        <p:txBody>
          <a:bodyPr/>
          <a:lstStyle/>
          <a:p>
            <a:fld id="{933A556B-7C63-244D-9B7C-B0EA8042B330}" type="slidenum">
              <a:rPr lang="en-US" smtClean="0"/>
              <a:pPr/>
              <a:t>5</a:t>
            </a:fld>
            <a:endParaRPr lang="en-US" sz="750" dirty="0"/>
          </a:p>
        </p:txBody>
      </p:sp>
      <p:sp>
        <p:nvSpPr>
          <p:cNvPr id="5" name="AutoShape 2">
            <a:extLst>
              <a:ext uri="{FF2B5EF4-FFF2-40B4-BE49-F238E27FC236}">
                <a16:creationId xmlns:a16="http://schemas.microsoft.com/office/drawing/2014/main" id="{08EE22A5-E94C-3D8C-7152-91354E482B66}"/>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141221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C1CCA-BC08-ED1D-502A-F342E5654BDB}"/>
              </a:ext>
            </a:extLst>
          </p:cNvPr>
          <p:cNvSpPr>
            <a:spLocks noGrp="1"/>
          </p:cNvSpPr>
          <p:nvPr>
            <p:ph type="title"/>
          </p:nvPr>
        </p:nvSpPr>
        <p:spPr/>
        <p:txBody>
          <a:bodyPr/>
          <a:lstStyle/>
          <a:p>
            <a:r>
              <a:rPr lang="en-US" dirty="0"/>
              <a:t>Booster and ATR</a:t>
            </a:r>
          </a:p>
        </p:txBody>
      </p:sp>
      <p:sp>
        <p:nvSpPr>
          <p:cNvPr id="3" name="Content Placeholder 2">
            <a:extLst>
              <a:ext uri="{FF2B5EF4-FFF2-40B4-BE49-F238E27FC236}">
                <a16:creationId xmlns:a16="http://schemas.microsoft.com/office/drawing/2014/main" id="{7450AAC3-1359-CCB7-AEB8-C11FF0CF8848}"/>
              </a:ext>
            </a:extLst>
          </p:cNvPr>
          <p:cNvSpPr>
            <a:spLocks noGrp="1"/>
          </p:cNvSpPr>
          <p:nvPr>
            <p:ph idx="1"/>
          </p:nvPr>
        </p:nvSpPr>
        <p:spPr/>
        <p:txBody>
          <a:bodyPr>
            <a:normAutofit lnSpcReduction="10000"/>
          </a:bodyPr>
          <a:lstStyle/>
          <a:p>
            <a:r>
              <a:rPr lang="en-US" dirty="0"/>
              <a:t>Booster</a:t>
            </a:r>
          </a:p>
          <a:p>
            <a:pPr marL="0" marR="0" algn="l">
              <a:spcBef>
                <a:spcPts val="0"/>
              </a:spcBef>
              <a:spcAft>
                <a:spcPts val="0"/>
              </a:spcAft>
            </a:pPr>
            <a:r>
              <a:rPr lang="en-US" sz="1800" b="0" i="0" u="none" strike="noStrike" dirty="0">
                <a:solidFill>
                  <a:srgbClr val="000000"/>
                </a:solidFill>
                <a:effectLst/>
                <a:latin typeface="Calibri" panose="020F0502020204030204" pitchFamily="34" charset="0"/>
              </a:rPr>
              <a:t>Administrative limits, below the ASE, monitor Booster intensities for NSRL. These alarm in the MCR and potentially can be used as permit interlocks via software.</a:t>
            </a:r>
          </a:p>
          <a:p>
            <a:pPr marL="0" marR="0" algn="l">
              <a:spcBef>
                <a:spcPts val="0"/>
              </a:spcBef>
              <a:spcAft>
                <a:spcPts val="0"/>
              </a:spcAft>
            </a:pPr>
            <a:r>
              <a:rPr lang="en-US" sz="1800" b="0" i="0" u="none" strike="noStrike" dirty="0">
                <a:solidFill>
                  <a:srgbClr val="000000"/>
                </a:solidFill>
                <a:effectLst/>
                <a:latin typeface="Calibri" panose="020F0502020204030204" pitchFamily="34" charset="0"/>
              </a:rPr>
              <a:t>This is not a credited control.</a:t>
            </a:r>
          </a:p>
          <a:p>
            <a:pPr marL="0" marR="0" algn="l">
              <a:spcBef>
                <a:spcPts val="0"/>
              </a:spcBef>
              <a:spcAft>
                <a:spcPts val="0"/>
              </a:spcAft>
            </a:pPr>
            <a:r>
              <a:rPr lang="en-US" sz="1800" b="1" i="0" u="none" strike="noStrike" dirty="0">
                <a:solidFill>
                  <a:srgbClr val="0000FF"/>
                </a:solidFill>
                <a:effectLst/>
                <a:latin typeface="Arial" panose="020B0604020202020204" pitchFamily="34" charset="0"/>
                <a:hlinkClick r:id="rId2"/>
              </a:rPr>
              <a:t>Procedure to Ensure Compliance with the NSRL Energy-Flux ASE</a:t>
            </a:r>
            <a:r>
              <a:rPr lang="en-US" sz="1800" b="0" i="0" u="none" strike="noStrike" dirty="0">
                <a:solidFill>
                  <a:srgbClr val="000000"/>
                </a:solidFill>
                <a:effectLst/>
                <a:latin typeface="Calibri" panose="020F0502020204030204" pitchFamily="34" charset="0"/>
              </a:rPr>
              <a:t> OPM 2.5.3.1</a:t>
            </a:r>
          </a:p>
          <a:p>
            <a:pPr marL="0" marR="0" algn="l">
              <a:spcBef>
                <a:spcPts val="0"/>
              </a:spcBef>
              <a:spcAft>
                <a:spcPts val="0"/>
              </a:spcAft>
            </a:pPr>
            <a:r>
              <a:rPr lang="en-US" sz="1800" b="0" i="0" u="none" strike="noStrike" dirty="0">
                <a:solidFill>
                  <a:srgbClr val="000000"/>
                </a:solidFill>
                <a:effectLst/>
                <a:latin typeface="Calibri" panose="020F0502020204030204" pitchFamily="34" charset="0"/>
              </a:rPr>
              <a:t>The NSRL ASE limit of 1.0e+17 GeV/</a:t>
            </a:r>
            <a:r>
              <a:rPr lang="en-US" sz="1800" b="0" i="0" u="none" strike="noStrike" dirty="0" err="1">
                <a:solidFill>
                  <a:srgbClr val="000000"/>
                </a:solidFill>
                <a:effectLst/>
                <a:latin typeface="Calibri" panose="020F0502020204030204" pitchFamily="34" charset="0"/>
              </a:rPr>
              <a:t>yr</a:t>
            </a:r>
            <a:r>
              <a:rPr lang="en-US" sz="1800" b="0" i="0" u="none" strike="noStrike" dirty="0">
                <a:solidFill>
                  <a:srgbClr val="000000"/>
                </a:solidFill>
                <a:effectLst/>
                <a:latin typeface="Calibri" panose="020F0502020204030204" pitchFamily="34" charset="0"/>
              </a:rPr>
              <a:t> or 6.0e+14 GeV/</a:t>
            </a:r>
            <a:r>
              <a:rPr lang="en-US" sz="1800" b="0" i="0" u="none" strike="noStrike" dirty="0" err="1">
                <a:solidFill>
                  <a:srgbClr val="000000"/>
                </a:solidFill>
                <a:effectLst/>
                <a:latin typeface="Calibri" panose="020F0502020204030204" pitchFamily="34" charset="0"/>
              </a:rPr>
              <a:t>hr</a:t>
            </a:r>
            <a:r>
              <a:rPr lang="en-US" sz="1800" b="0" i="0" u="none" strike="noStrike" dirty="0">
                <a:solidFill>
                  <a:srgbClr val="000000"/>
                </a:solidFill>
                <a:effectLst/>
                <a:latin typeface="Calibri" panose="020F0502020204030204" pitchFamily="34" charset="0"/>
              </a:rPr>
              <a:t> in the NSRL line (or, effectively, in the Booster) is lower than the Booster ASE limit of 1.1e+18 GeV/hour.</a:t>
            </a:r>
          </a:p>
          <a:p>
            <a:pPr marL="0" marR="0" indent="0" algn="l">
              <a:spcBef>
                <a:spcPts val="0"/>
              </a:spcBef>
              <a:spcAft>
                <a:spcPts val="0"/>
              </a:spcAft>
            </a:pPr>
            <a:r>
              <a:rPr lang="en-US" sz="1800" b="0" i="0" u="none" strike="noStrike" dirty="0">
                <a:solidFill>
                  <a:srgbClr val="000000"/>
                </a:solidFill>
                <a:effectLst/>
                <a:latin typeface="Calibri" panose="020F0502020204030204" pitchFamily="34" charset="0"/>
              </a:rPr>
              <a:t>This system would warn of approach of yearly or hourly limits to NSRL.</a:t>
            </a:r>
          </a:p>
          <a:p>
            <a:r>
              <a:rPr lang="en-US" dirty="0"/>
              <a:t>ATR</a:t>
            </a:r>
          </a:p>
          <a:p>
            <a:pPr marL="0" marR="0" algn="l">
              <a:spcBef>
                <a:spcPts val="0"/>
              </a:spcBef>
              <a:spcAft>
                <a:spcPts val="0"/>
              </a:spcAft>
            </a:pPr>
            <a:r>
              <a:rPr lang="en-US" sz="1800" b="0" i="0" u="none" strike="noStrike" dirty="0">
                <a:solidFill>
                  <a:srgbClr val="000000"/>
                </a:solidFill>
                <a:effectLst/>
                <a:latin typeface="Calibri" panose="020F0502020204030204" pitchFamily="34" charset="0"/>
              </a:rPr>
              <a:t>Administrative limits, below the ASE, monitor </a:t>
            </a:r>
            <a:r>
              <a:rPr lang="en-US" sz="1800" b="0" i="0" u="none" strike="noStrike" dirty="0" err="1">
                <a:solidFill>
                  <a:srgbClr val="000000"/>
                </a:solidFill>
                <a:effectLst/>
                <a:latin typeface="Calibri" panose="020F0502020204030204" pitchFamily="34" charset="0"/>
              </a:rPr>
              <a:t>AtR</a:t>
            </a:r>
            <a:r>
              <a:rPr lang="en-US" sz="1800" b="0" i="0" u="none" strike="noStrike" dirty="0">
                <a:solidFill>
                  <a:srgbClr val="000000"/>
                </a:solidFill>
                <a:effectLst/>
                <a:latin typeface="Calibri" panose="020F0502020204030204" pitchFamily="34" charset="0"/>
              </a:rPr>
              <a:t> differential losses. These alarm in the MCR and potentially can be used as permit interlocks via software.</a:t>
            </a:r>
          </a:p>
          <a:p>
            <a:pPr marL="0" marR="0" algn="l">
              <a:spcBef>
                <a:spcPts val="0"/>
              </a:spcBef>
              <a:spcAft>
                <a:spcPts val="0"/>
              </a:spcAft>
            </a:pPr>
            <a:r>
              <a:rPr lang="en-US" sz="1800" b="0" i="0" u="none" strike="noStrike" dirty="0">
                <a:solidFill>
                  <a:srgbClr val="000000"/>
                </a:solidFill>
                <a:effectLst/>
                <a:latin typeface="Calibri" panose="020F0502020204030204" pitchFamily="34" charset="0"/>
              </a:rPr>
              <a:t>This is not a credited control.</a:t>
            </a:r>
          </a:p>
          <a:p>
            <a:pPr marL="0" marR="0" algn="l">
              <a:spcBef>
                <a:spcPts val="0"/>
              </a:spcBef>
              <a:spcAft>
                <a:spcPts val="0"/>
              </a:spcAft>
            </a:pPr>
            <a:r>
              <a:rPr lang="en-US" sz="1800" b="1" i="0" u="none" strike="noStrike" dirty="0">
                <a:solidFill>
                  <a:srgbClr val="0000FF"/>
                </a:solidFill>
                <a:effectLst/>
                <a:latin typeface="Arial" panose="020B0604020202020204" pitchFamily="34" charset="0"/>
                <a:hlinkClick r:id="rId3"/>
              </a:rPr>
              <a:t>Limiting Losses in the AtR Transport Line</a:t>
            </a:r>
            <a:r>
              <a:rPr lang="en-US" sz="1800" b="0" i="0" u="none" strike="noStrike" dirty="0">
                <a:solidFill>
                  <a:srgbClr val="000000"/>
                </a:solidFill>
                <a:effectLst/>
                <a:latin typeface="Calibri" panose="020F0502020204030204" pitchFamily="34" charset="0"/>
              </a:rPr>
              <a:t> OPM 6.6</a:t>
            </a:r>
          </a:p>
          <a:p>
            <a:pPr marL="0" marR="0" algn="l">
              <a:spcBef>
                <a:spcPts val="0"/>
              </a:spcBef>
              <a:spcAft>
                <a:spcPts val="0"/>
              </a:spcAft>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Alarms on more than 5.0e+10 protons lost (25% of nominal operation) within the </a:t>
            </a:r>
            <a:r>
              <a:rPr lang="en-US" sz="1800" b="0" i="0" u="none" strike="noStrike" dirty="0" err="1">
                <a:solidFill>
                  <a:srgbClr val="000000"/>
                </a:solidFill>
                <a:effectLst/>
                <a:latin typeface="Calibri" panose="020F0502020204030204" pitchFamily="34" charset="0"/>
              </a:rPr>
              <a:t>AtR</a:t>
            </a:r>
            <a:r>
              <a:rPr lang="en-US" sz="1800" b="0" i="0" u="none" strike="noStrike" dirty="0">
                <a:solidFill>
                  <a:srgbClr val="000000"/>
                </a:solidFill>
                <a:effectLst/>
                <a:latin typeface="Calibri" panose="020F0502020204030204" pitchFamily="34" charset="0"/>
              </a:rPr>
              <a:t> line.</a:t>
            </a:r>
          </a:p>
          <a:p>
            <a:endParaRPr lang="en-US" dirty="0"/>
          </a:p>
        </p:txBody>
      </p:sp>
      <p:sp>
        <p:nvSpPr>
          <p:cNvPr id="4" name="Slide Number Placeholder 3">
            <a:extLst>
              <a:ext uri="{FF2B5EF4-FFF2-40B4-BE49-F238E27FC236}">
                <a16:creationId xmlns:a16="http://schemas.microsoft.com/office/drawing/2014/main" id="{415C899B-92FD-F68A-D006-413AC014BD0B}"/>
              </a:ext>
            </a:extLst>
          </p:cNvPr>
          <p:cNvSpPr>
            <a:spLocks noGrp="1"/>
          </p:cNvSpPr>
          <p:nvPr>
            <p:ph type="sldNum" sz="quarter" idx="4"/>
          </p:nvPr>
        </p:nvSpPr>
        <p:spPr/>
        <p:txBody>
          <a:bodyPr/>
          <a:lstStyle/>
          <a:p>
            <a:fld id="{933A556B-7C63-244D-9B7C-B0EA8042B330}" type="slidenum">
              <a:rPr lang="en-US" smtClean="0"/>
              <a:pPr/>
              <a:t>6</a:t>
            </a:fld>
            <a:endParaRPr lang="en-US" sz="750" dirty="0"/>
          </a:p>
        </p:txBody>
      </p:sp>
    </p:spTree>
    <p:extLst>
      <p:ext uri="{BB962C8B-B14F-4D97-AF65-F5344CB8AC3E}">
        <p14:creationId xmlns:p14="http://schemas.microsoft.com/office/powerpoint/2010/main" val="39967396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C8AE3-8BDB-6EC2-4DF8-CAA79D997951}"/>
              </a:ext>
            </a:extLst>
          </p:cNvPr>
          <p:cNvSpPr>
            <a:spLocks noGrp="1"/>
          </p:cNvSpPr>
          <p:nvPr>
            <p:ph type="title"/>
          </p:nvPr>
        </p:nvSpPr>
        <p:spPr/>
        <p:txBody>
          <a:bodyPr/>
          <a:lstStyle/>
          <a:p>
            <a:r>
              <a:rPr lang="en-US" dirty="0"/>
              <a:t>Linac User </a:t>
            </a:r>
          </a:p>
        </p:txBody>
      </p:sp>
      <p:sp>
        <p:nvSpPr>
          <p:cNvPr id="3" name="Content Placeholder 2">
            <a:extLst>
              <a:ext uri="{FF2B5EF4-FFF2-40B4-BE49-F238E27FC236}">
                <a16:creationId xmlns:a16="http://schemas.microsoft.com/office/drawing/2014/main" id="{9A7A5717-C0F9-7CEE-58C9-830077609789}"/>
              </a:ext>
            </a:extLst>
          </p:cNvPr>
          <p:cNvSpPr>
            <a:spLocks noGrp="1"/>
          </p:cNvSpPr>
          <p:nvPr>
            <p:ph idx="1"/>
          </p:nvPr>
        </p:nvSpPr>
        <p:spPr/>
        <p:txBody>
          <a:bodyPr/>
          <a:lstStyle/>
          <a:p>
            <a:r>
              <a:rPr lang="en-US" dirty="0"/>
              <a:t>Linac can serve 8  User ( 8 kind  of beam)</a:t>
            </a:r>
          </a:p>
          <a:p>
            <a:r>
              <a:rPr lang="en-US" dirty="0"/>
              <a:t>User 1-4 can only be injected into booster</a:t>
            </a:r>
          </a:p>
          <a:p>
            <a:r>
              <a:rPr lang="en-US" dirty="0"/>
              <a:t>User 5 to  HEBT (200 MeV Polarimeter)</a:t>
            </a:r>
          </a:p>
          <a:p>
            <a:r>
              <a:rPr lang="en-US" dirty="0"/>
              <a:t>User 6 to BLIP</a:t>
            </a:r>
          </a:p>
          <a:p>
            <a:r>
              <a:rPr lang="en-US" dirty="0"/>
              <a:t>User 7 and 8 are not use </a:t>
            </a:r>
          </a:p>
          <a:p>
            <a:r>
              <a:rPr lang="en-US" dirty="0"/>
              <a:t>User 1-5 use OPPIS polarized proton</a:t>
            </a:r>
          </a:p>
          <a:p>
            <a:r>
              <a:rPr lang="en-US" dirty="0"/>
              <a:t>User 6 uses high intensity Source </a:t>
            </a:r>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59154B40-30B2-2BBF-E581-4DF8635E684F}"/>
              </a:ext>
            </a:extLst>
          </p:cNvPr>
          <p:cNvSpPr>
            <a:spLocks noGrp="1"/>
          </p:cNvSpPr>
          <p:nvPr>
            <p:ph type="sldNum" sz="quarter" idx="4"/>
          </p:nvPr>
        </p:nvSpPr>
        <p:spPr/>
        <p:txBody>
          <a:bodyPr/>
          <a:lstStyle/>
          <a:p>
            <a:fld id="{933A556B-7C63-244D-9B7C-B0EA8042B330}" type="slidenum">
              <a:rPr lang="en-US" smtClean="0"/>
              <a:pPr/>
              <a:t>7</a:t>
            </a:fld>
            <a:endParaRPr lang="en-US" sz="750" dirty="0"/>
          </a:p>
        </p:txBody>
      </p:sp>
    </p:spTree>
    <p:extLst>
      <p:ext uri="{BB962C8B-B14F-4D97-AF65-F5344CB8AC3E}">
        <p14:creationId xmlns:p14="http://schemas.microsoft.com/office/powerpoint/2010/main" val="3118709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C7D44-AB30-1348-91B6-81A4E6A65209}"/>
              </a:ext>
            </a:extLst>
          </p:cNvPr>
          <p:cNvSpPr>
            <a:spLocks noGrp="1"/>
          </p:cNvSpPr>
          <p:nvPr>
            <p:ph type="title"/>
          </p:nvPr>
        </p:nvSpPr>
        <p:spPr/>
        <p:txBody>
          <a:bodyPr/>
          <a:lstStyle/>
          <a:p>
            <a:r>
              <a:rPr lang="en-US" dirty="0"/>
              <a:t>Question 2</a:t>
            </a:r>
          </a:p>
        </p:txBody>
      </p:sp>
      <p:sp>
        <p:nvSpPr>
          <p:cNvPr id="3" name="Slide Number Placeholder 2">
            <a:extLst>
              <a:ext uri="{FF2B5EF4-FFF2-40B4-BE49-F238E27FC236}">
                <a16:creationId xmlns:a16="http://schemas.microsoft.com/office/drawing/2014/main" id="{13D17D59-0FDD-D644-96B9-C9F0AD7AB808}"/>
              </a:ext>
            </a:extLst>
          </p:cNvPr>
          <p:cNvSpPr>
            <a:spLocks noGrp="1"/>
          </p:cNvSpPr>
          <p:nvPr>
            <p:ph type="sldNum" sz="quarter" idx="4"/>
          </p:nvPr>
        </p:nvSpPr>
        <p:spPr/>
        <p:txBody>
          <a:bodyPr/>
          <a:lstStyle/>
          <a:p>
            <a:fld id="{933A556B-7C63-244D-9B7C-B0EA8042B330}" type="slidenum">
              <a:rPr lang="en-US" smtClean="0"/>
              <a:pPr/>
              <a:t>8</a:t>
            </a:fld>
            <a:endParaRPr lang="en-US" sz="750" dirty="0"/>
          </a:p>
        </p:txBody>
      </p:sp>
      <p:sp>
        <p:nvSpPr>
          <p:cNvPr id="4" name="TextBox 3">
            <a:extLst>
              <a:ext uri="{FF2B5EF4-FFF2-40B4-BE49-F238E27FC236}">
                <a16:creationId xmlns:a16="http://schemas.microsoft.com/office/drawing/2014/main" id="{9D820556-FADF-D1EB-6F6A-140BFE39CA64}"/>
              </a:ext>
            </a:extLst>
          </p:cNvPr>
          <p:cNvSpPr txBox="1"/>
          <p:nvPr/>
        </p:nvSpPr>
        <p:spPr>
          <a:xfrm>
            <a:off x="428625" y="1828799"/>
            <a:ext cx="8610947" cy="3139321"/>
          </a:xfrm>
          <a:prstGeom prst="rect">
            <a:avLst/>
          </a:prstGeom>
          <a:noFill/>
        </p:spPr>
        <p:txBody>
          <a:bodyPr wrap="none" rtlCol="0">
            <a:spAutoFit/>
          </a:bodyPr>
          <a:lstStyle/>
          <a:p>
            <a:pPr marL="0" marR="0" algn="l">
              <a:spcBef>
                <a:spcPts val="0"/>
              </a:spcBef>
              <a:spcAft>
                <a:spcPts val="0"/>
              </a:spcAft>
            </a:pPr>
            <a:r>
              <a:rPr lang="en-US" sz="1800" b="0" i="0" u="none" strike="noStrike" dirty="0">
                <a:solidFill>
                  <a:srgbClr val="000000"/>
                </a:solidFill>
                <a:effectLst/>
                <a:latin typeface="Calibri" panose="020F0502020204030204" pitchFamily="34" charset="0"/>
              </a:rPr>
              <a:t>Can you please clarify how the duration of schedule activities was determined? </a:t>
            </a:r>
          </a:p>
          <a:p>
            <a:pPr marL="0" marR="0" algn="l">
              <a:spcBef>
                <a:spcPts val="0"/>
              </a:spcBef>
              <a:spcAft>
                <a:spcPts val="0"/>
              </a:spcAft>
            </a:pPr>
            <a:r>
              <a:rPr lang="en-US" sz="1800" b="0" i="0" u="none" strike="noStrike" dirty="0">
                <a:solidFill>
                  <a:srgbClr val="000000"/>
                </a:solidFill>
                <a:effectLst/>
                <a:latin typeface="Calibri" panose="020F0502020204030204" pitchFamily="34" charset="0"/>
              </a:rPr>
              <a:t>It can be a question for the technical personnel who provided these estimates.</a:t>
            </a:r>
          </a:p>
          <a:p>
            <a:pPr marL="0" marR="0" algn="l">
              <a:spcBef>
                <a:spcPts val="0"/>
              </a:spcBef>
              <a:spcAft>
                <a:spcPts val="0"/>
              </a:spcAft>
            </a:pPr>
            <a:r>
              <a:rPr lang="en-US" sz="1800" b="0" i="0" u="none" strike="noStrike" dirty="0">
                <a:solidFill>
                  <a:srgbClr val="000000"/>
                </a:solidFill>
                <a:effectLst/>
                <a:latin typeface="Calibri" panose="020F0502020204030204" pitchFamily="34" charset="0"/>
              </a:rPr>
              <a:t> </a:t>
            </a:r>
          </a:p>
          <a:p>
            <a:pPr marL="0" marR="0" algn="l">
              <a:spcBef>
                <a:spcPts val="0"/>
              </a:spcBef>
              <a:spcAft>
                <a:spcPts val="0"/>
              </a:spcAft>
            </a:pPr>
            <a:r>
              <a:rPr lang="en-US" sz="1800" b="0" i="0" u="none" strike="noStrike" dirty="0">
                <a:solidFill>
                  <a:srgbClr val="000000"/>
                </a:solidFill>
                <a:effectLst/>
                <a:latin typeface="Calibri" panose="020F0502020204030204" pitchFamily="34" charset="0"/>
              </a:rPr>
              <a:t>This is what puzzles me. For example, the RF campaign for tanks 4-5 is 6 month long. </a:t>
            </a:r>
          </a:p>
          <a:p>
            <a:pPr marL="0" marR="0" algn="l">
              <a:spcBef>
                <a:spcPts val="0"/>
              </a:spcBef>
              <a:spcAft>
                <a:spcPts val="0"/>
              </a:spcAft>
            </a:pPr>
            <a:r>
              <a:rPr lang="en-US" sz="1800" b="0" i="0" u="none" strike="noStrike" dirty="0">
                <a:solidFill>
                  <a:srgbClr val="000000"/>
                </a:solidFill>
                <a:effectLst/>
                <a:latin typeface="Calibri" panose="020F0502020204030204" pitchFamily="34" charset="0"/>
              </a:rPr>
              <a:t>However, the budget corresponds (assuming $200k/year for a technician/engineer)</a:t>
            </a:r>
          </a:p>
          <a:p>
            <a:pPr marL="0" marR="0" algn="l">
              <a:spcBef>
                <a:spcPts val="0"/>
              </a:spcBef>
              <a:spcAft>
                <a:spcPts val="0"/>
              </a:spcAft>
            </a:pPr>
            <a:r>
              <a:rPr lang="en-US" sz="1800" b="0" i="0" u="none" strike="noStrike" dirty="0">
                <a:solidFill>
                  <a:srgbClr val="000000"/>
                </a:solidFill>
                <a:effectLst/>
                <a:latin typeface="Calibri" panose="020F0502020204030204" pitchFamily="34" charset="0"/>
              </a:rPr>
              <a:t> to only 2.5 FTE-month of work. This is a very significant discrepancy, especially, </a:t>
            </a:r>
          </a:p>
          <a:p>
            <a:pPr marL="0" marR="0" algn="l">
              <a:spcBef>
                <a:spcPts val="0"/>
              </a:spcBef>
              <a:spcAft>
                <a:spcPts val="0"/>
              </a:spcAft>
            </a:pPr>
            <a:r>
              <a:rPr lang="en-US" sz="1800" b="0" i="0" u="none" strike="noStrike" dirty="0">
                <a:solidFill>
                  <a:srgbClr val="000000"/>
                </a:solidFill>
                <a:effectLst/>
                <a:latin typeface="Calibri" panose="020F0502020204030204" pitchFamily="34" charset="0"/>
              </a:rPr>
              <a:t>considering technical personnel rarely work alone. </a:t>
            </a:r>
          </a:p>
          <a:p>
            <a:pPr marL="0" marR="0" algn="l">
              <a:spcBef>
                <a:spcPts val="0"/>
              </a:spcBef>
              <a:spcAft>
                <a:spcPts val="0"/>
              </a:spcAft>
            </a:pPr>
            <a:r>
              <a:rPr lang="en-US" sz="1800" b="0" i="0" u="none" strike="noStrike" dirty="0">
                <a:solidFill>
                  <a:srgbClr val="000000"/>
                </a:solidFill>
                <a:effectLst/>
                <a:latin typeface="Calibri" panose="020F0502020204030204" pitchFamily="34" charset="0"/>
              </a:rPr>
              <a:t>If I take it by face value, most of the time nobody works on the linac during the shutdown.</a:t>
            </a:r>
          </a:p>
          <a:p>
            <a:pPr marL="0" marR="0" algn="l">
              <a:spcBef>
                <a:spcPts val="0"/>
              </a:spcBef>
              <a:spcAft>
                <a:spcPts val="0"/>
              </a:spcAft>
            </a:pPr>
            <a:endParaRPr lang="en-US" dirty="0">
              <a:solidFill>
                <a:srgbClr val="000000"/>
              </a:solidFill>
              <a:latin typeface="Calibri" panose="020F0502020204030204" pitchFamily="34" charset="0"/>
            </a:endParaRPr>
          </a:p>
          <a:p>
            <a:pPr marL="0" marR="0" algn="l">
              <a:spcBef>
                <a:spcPts val="0"/>
              </a:spcBef>
              <a:spcAft>
                <a:spcPts val="0"/>
              </a:spcAft>
            </a:pPr>
            <a:endParaRPr lang="en-US" sz="1800" b="0" i="0" u="none" strike="noStrike" dirty="0">
              <a:solidFill>
                <a:srgbClr val="000000"/>
              </a:solidFill>
              <a:effectLst/>
              <a:latin typeface="Calibri" panose="020F0502020204030204" pitchFamily="34" charset="0"/>
            </a:endParaRPr>
          </a:p>
          <a:p>
            <a:endParaRPr lang="en-US" dirty="0"/>
          </a:p>
        </p:txBody>
      </p:sp>
      <p:pic>
        <p:nvPicPr>
          <p:cNvPr id="5" name="Picture 4">
            <a:extLst>
              <a:ext uri="{FF2B5EF4-FFF2-40B4-BE49-F238E27FC236}">
                <a16:creationId xmlns:a16="http://schemas.microsoft.com/office/drawing/2014/main" id="{25C3408E-064D-A6CD-F0FA-F7FB315CEE5C}"/>
              </a:ext>
            </a:extLst>
          </p:cNvPr>
          <p:cNvPicPr>
            <a:picLocks noChangeAspect="1"/>
          </p:cNvPicPr>
          <p:nvPr/>
        </p:nvPicPr>
        <p:blipFill>
          <a:blip r:embed="rId2"/>
          <a:stretch>
            <a:fillRect/>
          </a:stretch>
        </p:blipFill>
        <p:spPr>
          <a:xfrm>
            <a:off x="219681" y="4279070"/>
            <a:ext cx="8704638" cy="1177511"/>
          </a:xfrm>
          <a:prstGeom prst="rect">
            <a:avLst/>
          </a:prstGeom>
        </p:spPr>
      </p:pic>
      <p:sp>
        <p:nvSpPr>
          <p:cNvPr id="6" name="TextBox 5">
            <a:extLst>
              <a:ext uri="{FF2B5EF4-FFF2-40B4-BE49-F238E27FC236}">
                <a16:creationId xmlns:a16="http://schemas.microsoft.com/office/drawing/2014/main" id="{079E385E-CB19-8D2D-45E7-6B12311D17BD}"/>
              </a:ext>
            </a:extLst>
          </p:cNvPr>
          <p:cNvSpPr txBox="1"/>
          <p:nvPr/>
        </p:nvSpPr>
        <p:spPr>
          <a:xfrm>
            <a:off x="1202635" y="5963478"/>
            <a:ext cx="3544560" cy="369332"/>
          </a:xfrm>
          <a:prstGeom prst="rect">
            <a:avLst/>
          </a:prstGeom>
          <a:noFill/>
        </p:spPr>
        <p:txBody>
          <a:bodyPr wrap="none" rtlCol="0">
            <a:spAutoFit/>
          </a:bodyPr>
          <a:lstStyle/>
          <a:p>
            <a:r>
              <a:rPr lang="en-US" dirty="0"/>
              <a:t>Carlos will address this question </a:t>
            </a:r>
          </a:p>
        </p:txBody>
      </p:sp>
    </p:spTree>
    <p:extLst>
      <p:ext uri="{BB962C8B-B14F-4D97-AF65-F5344CB8AC3E}">
        <p14:creationId xmlns:p14="http://schemas.microsoft.com/office/powerpoint/2010/main" val="16895452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AE147A3-EBAC-5C4E-8CD3-74DAF0B9A4F7}"/>
              </a:ext>
            </a:extLst>
          </p:cNvPr>
          <p:cNvSpPr>
            <a:spLocks noGrp="1"/>
          </p:cNvSpPr>
          <p:nvPr>
            <p:ph type="sldNum" sz="quarter" idx="4"/>
          </p:nvPr>
        </p:nvSpPr>
        <p:spPr/>
        <p:txBody>
          <a:bodyPr/>
          <a:lstStyle/>
          <a:p>
            <a:fld id="{933A556B-7C63-244D-9B7C-B0EA8042B330}" type="slidenum">
              <a:rPr lang="en-US" smtClean="0"/>
              <a:pPr/>
              <a:t>9</a:t>
            </a:fld>
            <a:endParaRPr lang="en-US" dirty="0">
              <a:solidFill>
                <a:schemeClr val="bg1"/>
              </a:solidFill>
            </a:endParaRPr>
          </a:p>
        </p:txBody>
      </p:sp>
      <p:sp>
        <p:nvSpPr>
          <p:cNvPr id="2" name="Title 1">
            <a:extLst>
              <a:ext uri="{FF2B5EF4-FFF2-40B4-BE49-F238E27FC236}">
                <a16:creationId xmlns:a16="http://schemas.microsoft.com/office/drawing/2014/main" id="{0BDB68A9-B5EB-314F-849D-FB440A7B37AA}"/>
              </a:ext>
            </a:extLst>
          </p:cNvPr>
          <p:cNvSpPr>
            <a:spLocks noGrp="1"/>
          </p:cNvSpPr>
          <p:nvPr>
            <p:ph type="ctrTitle"/>
          </p:nvPr>
        </p:nvSpPr>
        <p:spPr/>
        <p:txBody>
          <a:bodyPr/>
          <a:lstStyle/>
          <a:p>
            <a:r>
              <a:rPr lang="en-US" dirty="0"/>
              <a:t>Section Break</a:t>
            </a:r>
          </a:p>
        </p:txBody>
      </p:sp>
      <p:sp>
        <p:nvSpPr>
          <p:cNvPr id="3" name="Text Placeholder 2">
            <a:extLst>
              <a:ext uri="{FF2B5EF4-FFF2-40B4-BE49-F238E27FC236}">
                <a16:creationId xmlns:a16="http://schemas.microsoft.com/office/drawing/2014/main" id="{23BD80E2-64A8-2746-84CE-DAC7C5339965}"/>
              </a:ext>
            </a:extLst>
          </p:cNvPr>
          <p:cNvSpPr>
            <a:spLocks noGrp="1"/>
          </p:cNvSpPr>
          <p:nvPr>
            <p:ph type="body" sz="quarter" idx="10"/>
          </p:nvPr>
        </p:nvSpPr>
        <p:spPr/>
        <p:txBody>
          <a:bodyPr/>
          <a:lstStyle/>
          <a:p>
            <a:r>
              <a:rPr lang="en-US" dirty="0"/>
              <a:t>Subtitle</a:t>
            </a:r>
          </a:p>
        </p:txBody>
      </p:sp>
    </p:spTree>
    <p:extLst>
      <p:ext uri="{BB962C8B-B14F-4D97-AF65-F5344CB8AC3E}">
        <p14:creationId xmlns:p14="http://schemas.microsoft.com/office/powerpoint/2010/main" val="1215709844"/>
      </p:ext>
    </p:extLst>
  </p:cSld>
  <p:clrMapOvr>
    <a:masterClrMapping/>
  </p:clrMapOvr>
</p:sld>
</file>

<file path=ppt/theme/theme1.xml><?xml version="1.0" encoding="utf-8"?>
<a:theme xmlns:a="http://schemas.openxmlformats.org/drawingml/2006/main" name="BNL">
  <a:themeElements>
    <a:clrScheme name="BNL Color Palette">
      <a:dk1>
        <a:srgbClr val="000000"/>
      </a:dk1>
      <a:lt1>
        <a:srgbClr val="FFFFFF"/>
      </a:lt1>
      <a:dk2>
        <a:srgbClr val="000000"/>
      </a:dk2>
      <a:lt2>
        <a:srgbClr val="FFFFFF"/>
      </a:lt2>
      <a:accent1>
        <a:srgbClr val="105C78"/>
      </a:accent1>
      <a:accent2>
        <a:srgbClr val="00ADDC"/>
      </a:accent2>
      <a:accent3>
        <a:srgbClr val="B2D33B"/>
      </a:accent3>
      <a:accent4>
        <a:srgbClr val="F68B1F"/>
      </a:accent4>
      <a:accent5>
        <a:srgbClr val="B72467"/>
      </a:accent5>
      <a:accent6>
        <a:srgbClr val="FFCD34"/>
      </a:accent6>
      <a:hlink>
        <a:srgbClr val="4881C3"/>
      </a:hlink>
      <a:folHlink>
        <a:srgbClr val="51499E"/>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A558A0D9-1E6C-0545-B056-4ABCB0C08B10}" vid="{C4DE843A-9E61-FF4B-A863-C9A32DA6867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11378822-eb24-4592-8eb7-8f72ed701ff5">
      <UserInfo>
        <DisplayName>Davidson, Courtney</DisplayName>
        <AccountId>519</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FECDA4FB42B774A9ACD36B968BC44E0" ma:contentTypeVersion="4" ma:contentTypeDescription="Create a new document." ma:contentTypeScope="" ma:versionID="6faabfdbb882aeb4af6efa112d10a728">
  <xsd:schema xmlns:xsd="http://www.w3.org/2001/XMLSchema" xmlns:xs="http://www.w3.org/2001/XMLSchema" xmlns:p="http://schemas.microsoft.com/office/2006/metadata/properties" xmlns:ns2="ec27e175-f524-4e9d-a445-5321456f3f33" xmlns:ns3="11378822-eb24-4592-8eb7-8f72ed701ff5" targetNamespace="http://schemas.microsoft.com/office/2006/metadata/properties" ma:root="true" ma:fieldsID="10795e240b6bcd1dc6c85c017bbbcdb6" ns2:_="" ns3:_="">
    <xsd:import namespace="ec27e175-f524-4e9d-a445-5321456f3f33"/>
    <xsd:import namespace="11378822-eb24-4592-8eb7-8f72ed701ff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c27e175-f524-4e9d-a445-5321456f3f3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1378822-eb24-4592-8eb7-8f72ed701ff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5852B85-6906-4058-9EE8-A2B9EFB1CBF3}">
  <ds:schemaRefs>
    <ds:schemaRef ds:uri="http://schemas.microsoft.com/sharepoint/v3/contenttype/forms"/>
  </ds:schemaRefs>
</ds:datastoreItem>
</file>

<file path=customXml/itemProps2.xml><?xml version="1.0" encoding="utf-8"?>
<ds:datastoreItem xmlns:ds="http://schemas.openxmlformats.org/officeDocument/2006/customXml" ds:itemID="{687A184C-6CD4-49F1-ADF2-56A775E6AC19}">
  <ds:schemaRefs>
    <ds:schemaRef ds:uri="http://schemas.microsoft.com/office/2006/metadata/properties"/>
    <ds:schemaRef ds:uri="http://schemas.microsoft.com/office/infopath/2007/PartnerControls"/>
    <ds:schemaRef ds:uri="11378822-eb24-4592-8eb7-8f72ed701ff5"/>
  </ds:schemaRefs>
</ds:datastoreItem>
</file>

<file path=customXml/itemProps3.xml><?xml version="1.0" encoding="utf-8"?>
<ds:datastoreItem xmlns:ds="http://schemas.openxmlformats.org/officeDocument/2006/customXml" ds:itemID="{4E8DFCA6-05F2-4B98-A611-7CEC9452CA2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c27e175-f524-4e9d-a445-5321456f3f33"/>
    <ds:schemaRef ds:uri="11378822-eb24-4592-8eb7-8f72ed701ff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BNL</Template>
  <TotalTime>905</TotalTime>
  <Words>878</Words>
  <Application>Microsoft Macintosh PowerPoint</Application>
  <PresentationFormat>On-screen Show (4:3)</PresentationFormat>
  <Paragraphs>73</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Times New Roman</vt:lpstr>
      <vt:lpstr>BNL</vt:lpstr>
      <vt:lpstr>Q and A</vt:lpstr>
      <vt:lpstr>Question #1 </vt:lpstr>
      <vt:lpstr>ASE</vt:lpstr>
      <vt:lpstr>Linac and BLIP </vt:lpstr>
      <vt:lpstr>RHIC and AGS</vt:lpstr>
      <vt:lpstr>Booster and ATR</vt:lpstr>
      <vt:lpstr>Linac User </vt:lpstr>
      <vt:lpstr>Question 2</vt:lpstr>
      <vt:lpstr>Section Break</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subject/>
  <dc:creator>Raparia, Deepak</dc:creator>
  <cp:keywords/>
  <dc:description/>
  <cp:lastModifiedBy>Raparia, Deepak</cp:lastModifiedBy>
  <cp:revision>11</cp:revision>
  <dcterms:created xsi:type="dcterms:W3CDTF">2022-08-09T16:59:55Z</dcterms:created>
  <dcterms:modified xsi:type="dcterms:W3CDTF">2022-09-16T11:57:52Z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0x0101001FECDA4FB42B774A9ACD36B968BC44E0</vt:lpwstr>
  </property>
  <property fmtid="{D5CDD505-2E9C-101B-9397-08002B2CF9AE}" pid="3" name="SharedWithUsers">
    <vt:lpwstr>504;#Fliller, Raymond;#15;#DiFilippo, Lynanne</vt:lpwstr>
  </property>
</Properties>
</file>