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59" r:id="rId2"/>
    <p:sldId id="256" r:id="rId3"/>
    <p:sldId id="257" r:id="rId4"/>
    <p:sldId id="353" r:id="rId5"/>
    <p:sldId id="356" r:id="rId6"/>
    <p:sldId id="360" r:id="rId7"/>
    <p:sldId id="358" r:id="rId8"/>
    <p:sldId id="3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9"/>
    <p:restoredTop sz="93579"/>
  </p:normalViewPr>
  <p:slideViewPr>
    <p:cSldViewPr snapToGrid="0" snapToObjects="1">
      <p:cViewPr varScale="1">
        <p:scale>
          <a:sx n="68" d="100"/>
          <a:sy n="68" d="100"/>
        </p:scale>
        <p:origin x="24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35B03-DEE3-7A4E-A442-0A2A939E5F67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75E5F-9703-9A41-BE93-B04F7CF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6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C64B-8149-6545-AC17-A72B0CE3D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3B405-257B-C346-B8A3-B9BD4D8A4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70A4A-FD27-4D43-93F1-CD20D944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DB1CF-0E4D-5945-83CF-FEF82750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6AD6C-5F20-6142-B9D3-F1A59885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63EA-E340-DF4B-93F8-185D191C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15AF9-2554-3C45-8E85-2E60E3592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11EF6-51B5-3546-96C1-319B0495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A3890-D0E3-4B4A-951D-3520A064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4047E-F406-BF4A-BDCE-3E50EF5E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113A0-50B9-FE44-923B-93E584D86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553DA-D6C4-BF44-9567-774B2B44D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C1CF4-90C9-DE43-A2C0-B162BF33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8F6A9-464F-ED41-B371-287E5277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D6A8-CC21-B44E-9DBA-16272DA0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7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STAR Forward Upgrade Cost and Schedule Review – November 2018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1F87-6E35-1842-9DE0-AA0CF79C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1F82-114F-CA4F-92CB-BE9C2C70C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79799-E3C6-0747-B842-C0F74C7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DF81-C466-A241-8CB8-3809511A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FECBE-5FEA-D34C-81C0-7F5AFDB1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4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F40E-B07C-C340-A097-02BF45A3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3B0A4-957D-D34D-A191-0150A7A68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06E18-AAEE-B149-8583-C8B84C43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BF318-B5B0-BF4C-8399-9BBDB85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C88B4-A207-DB47-BCE4-0AFCF757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3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D4FEC-836C-174B-9306-370E2A96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6737-75B8-5D43-882B-52E2137B2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829DE-C2D9-394C-ABF6-E053CB5E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FDFCC-1B7F-4348-9261-A2238EAC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3AA66-32E3-B248-99AB-EB76343E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0168B-BC82-C242-9A7B-9A7C33E0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7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EDA5-8657-4B44-B9FA-254593F6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278C-9F9A-FB4F-8D04-85A432E73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551FA-3A75-074E-9805-30E0CCD43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61313-F504-BD47-98AA-F33F126F1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006C1-66AB-9C4B-B55B-91212A300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14F6BC-BE39-AA45-8689-C5BE6F1A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8137B-34BA-CA4C-8D45-1AEC725D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A2940-6A5B-6F45-AF00-4BEDB91A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8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9571-CD7C-0C4E-AB66-4D032E9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CA5F4-F754-2045-855E-461603CD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B5DA8-ABDF-8A4A-841C-9950CF01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4DDE7-4574-6643-9F97-F6035493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4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7ABA7-E0C4-6A46-8207-939CE9ED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42C37-7EB3-2044-A91B-6C831FD1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ABFC4-8C95-9248-978B-3CC5E14F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6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4670-618B-264D-B23C-A9D4B9EA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54D28-DE46-3548-96FB-13B8411B4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2A26C-F69C-D44F-981C-0CD9AEBF1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74F4B-2991-9A49-85ED-6308679B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B924D-7912-DD48-AB2D-3A4C7EA5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78853-A6A5-9446-93B6-53D2DDD8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3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4290-E67A-6D43-96EC-0A8B653D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89BE4-5DFF-F847-95A4-B34BFEAB4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2EF0E-B721-3F43-9A0B-BA0DA5A59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AD0B6-6738-A441-893F-42D28D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8D932-12A5-9E42-9CB5-175514F7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EA936-8874-A445-9566-0EB369D0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6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EDF09-4AAD-964E-82C2-61591207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B03EA-7B96-4145-AA33-503CE6928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C46BA-A8F3-FA45-82B4-995FC5455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0D4DF-EED5-0C47-8406-5B35200A133B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78A7A-EE8D-8C4D-9CB5-83C0B6320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2CF0D-2733-E34D-A900-C3D556B13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ECD6B-4C15-C34C-A5D6-9F01D9B73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4715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556752-5739-1F41-9887-3E8513F5C2C5}"/>
              </a:ext>
            </a:extLst>
          </p:cNvPr>
          <p:cNvSpPr txBox="1"/>
          <p:nvPr/>
        </p:nvSpPr>
        <p:spPr>
          <a:xfrm>
            <a:off x="498763" y="290945"/>
            <a:ext cx="114438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ATHENA Calorimetry R&amp;D  (EIC project R&amp;D)                                                                                               </a:t>
            </a:r>
            <a:r>
              <a:rPr lang="en-US" dirty="0" err="1"/>
              <a:t>O.Tsai</a:t>
            </a:r>
            <a:r>
              <a:rPr lang="en-US" dirty="0"/>
              <a:t> (02.09.22)                       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eRD105 – Vladimir  gave update on 02.02.22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eRD106 – </a:t>
            </a:r>
            <a:r>
              <a:rPr lang="en-US" dirty="0" err="1"/>
              <a:t>pECal</a:t>
            </a:r>
            <a:r>
              <a:rPr lang="en-US" dirty="0"/>
              <a:t>  on hold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eRD107 – </a:t>
            </a:r>
            <a:r>
              <a:rPr lang="en-US" dirty="0" err="1"/>
              <a:t>pHCal</a:t>
            </a:r>
            <a:r>
              <a:rPr lang="en-US" dirty="0"/>
              <a:t>  on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eRD110 – </a:t>
            </a:r>
            <a:r>
              <a:rPr lang="en-US" dirty="0" err="1"/>
              <a:t>SiPMs</a:t>
            </a:r>
            <a:r>
              <a:rPr lang="en-US" dirty="0"/>
              <a:t>  on hold</a:t>
            </a:r>
          </a:p>
          <a:p>
            <a:r>
              <a:rPr lang="en-US" dirty="0"/>
              <a:t> https://</a:t>
            </a:r>
            <a:r>
              <a:rPr lang="en-US" dirty="0" err="1"/>
              <a:t>wiki.bnl.gov</a:t>
            </a:r>
            <a:r>
              <a:rPr lang="en-US" dirty="0"/>
              <a:t>/conferences/</a:t>
            </a:r>
            <a:r>
              <a:rPr lang="en-US" dirty="0" err="1"/>
              <a:t>index.php</a:t>
            </a:r>
            <a:r>
              <a:rPr lang="en-US" dirty="0"/>
              <a:t>/ProjectRandDFY22</a:t>
            </a:r>
          </a:p>
          <a:p>
            <a:endParaRPr lang="en-US" dirty="0"/>
          </a:p>
          <a:p>
            <a:r>
              <a:rPr lang="en-US" dirty="0"/>
              <a:t>It was an open meeting on 04.02.22 </a:t>
            </a:r>
            <a:r>
              <a:rPr lang="en-US" dirty="0">
                <a:hlinkClick r:id="rId2"/>
              </a:rPr>
              <a:t>https://indico.bnl.gov/event/14715/</a:t>
            </a:r>
            <a:r>
              <a:rPr lang="en-US" dirty="0"/>
              <a:t> to find common ground between PID/Calorimetry (and between different EIC collaborations ATHENA,ECCE, Core have been shown). For calorimeters this is eRD110</a:t>
            </a:r>
          </a:p>
          <a:p>
            <a:endParaRPr lang="en-US" dirty="0"/>
          </a:p>
          <a:p>
            <a:r>
              <a:rPr lang="en-US" dirty="0"/>
              <a:t>Similarly, for eRD106, eRD107 idea is to call for open meeting in two weeks, and as it was in case of meeting for </a:t>
            </a:r>
            <a:r>
              <a:rPr lang="en-US" dirty="0" err="1"/>
              <a:t>SiPMs</a:t>
            </a:r>
            <a:r>
              <a:rPr lang="en-US" dirty="0"/>
              <a:t> have project to moderate it. </a:t>
            </a:r>
          </a:p>
        </p:txBody>
      </p:sp>
    </p:spTree>
    <p:extLst>
      <p:ext uri="{BB962C8B-B14F-4D97-AF65-F5344CB8AC3E}">
        <p14:creationId xmlns:p14="http://schemas.microsoft.com/office/powerpoint/2010/main" val="279117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92BE65-266E-8F48-8521-CF307A2BD177}"/>
              </a:ext>
            </a:extLst>
          </p:cNvPr>
          <p:cNvSpPr txBox="1"/>
          <p:nvPr/>
        </p:nvSpPr>
        <p:spPr>
          <a:xfrm>
            <a:off x="143741" y="152400"/>
            <a:ext cx="11757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SiPMs</a:t>
            </a:r>
            <a:r>
              <a:rPr lang="en-US" u="sng" dirty="0"/>
              <a:t> for calorimeters. </a:t>
            </a:r>
            <a:r>
              <a:rPr lang="en-US" dirty="0"/>
              <a:t>                                                                                            Discussion 02/04/2022   </a:t>
            </a:r>
            <a:r>
              <a:rPr lang="en-US" dirty="0" err="1"/>
              <a:t>O.Tsai</a:t>
            </a:r>
            <a:r>
              <a:rPr lang="en-US" dirty="0"/>
              <a:t> (UCLA).</a:t>
            </a:r>
          </a:p>
          <a:p>
            <a:endParaRPr lang="en-US" dirty="0"/>
          </a:p>
          <a:p>
            <a:r>
              <a:rPr lang="en-US" sz="1600" dirty="0"/>
              <a:t>Disclaimer:  materials have not been discussed within ATHENA calorimetry group, some results were shown in previous EIC generic R&amp;D meetings/reports.</a:t>
            </a:r>
          </a:p>
        </p:txBody>
      </p:sp>
      <p:sp>
        <p:nvSpPr>
          <p:cNvPr id="5" name="AutoShape 2" descr="image.png">
            <a:extLst>
              <a:ext uri="{FF2B5EF4-FFF2-40B4-BE49-F238E27FC236}">
                <a16:creationId xmlns:a16="http://schemas.microsoft.com/office/drawing/2014/main" id="{3FE96BF8-18BC-2D4E-B73B-FB348D32A8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8800" y="1714500"/>
            <a:ext cx="5994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.png">
            <a:extLst>
              <a:ext uri="{FF2B5EF4-FFF2-40B4-BE49-F238E27FC236}">
                <a16:creationId xmlns:a16="http://schemas.microsoft.com/office/drawing/2014/main" id="{34C9315B-7041-4941-A049-5C01C1F3C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53388" y="1866900"/>
            <a:ext cx="5092212" cy="291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49595-E90B-0247-A1A6-06F94DC5750C}"/>
              </a:ext>
            </a:extLst>
          </p:cNvPr>
          <p:cNvSpPr/>
          <p:nvPr/>
        </p:nvSpPr>
        <p:spPr>
          <a:xfrm>
            <a:off x="157839" y="1503218"/>
            <a:ext cx="1187632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Questions: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we are? – </a:t>
            </a:r>
            <a:r>
              <a:rPr lang="en-US" dirty="0">
                <a:solidFill>
                  <a:srgbClr val="0070C0"/>
                </a:solidFill>
              </a:rPr>
              <a:t>we are using </a:t>
            </a:r>
            <a:r>
              <a:rPr lang="en-US" dirty="0" err="1">
                <a:solidFill>
                  <a:srgbClr val="0070C0"/>
                </a:solidFill>
              </a:rPr>
              <a:t>SiPMs</a:t>
            </a:r>
            <a:r>
              <a:rPr lang="en-US" dirty="0">
                <a:solidFill>
                  <a:srgbClr val="0070C0"/>
                </a:solidFill>
              </a:rPr>
              <a:t> for STAR detector (R&amp;Ds and real detectors) for past 10 years or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the technology has to improve? - </a:t>
            </a:r>
            <a:r>
              <a:rPr lang="en-US" dirty="0">
                <a:solidFill>
                  <a:srgbClr val="0070C0"/>
                </a:solidFill>
              </a:rPr>
              <a:t>current sensors can be used for EIC calorimetry applications as is*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the prospects are? – </a:t>
            </a:r>
            <a:r>
              <a:rPr lang="en-US" dirty="0">
                <a:solidFill>
                  <a:srgbClr val="0070C0"/>
                </a:solidFill>
              </a:rPr>
              <a:t>I don’t expect breakthrough developments**, incremental improvements probably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we can benefit from synergies? - </a:t>
            </a:r>
            <a:r>
              <a:rPr lang="en-US" dirty="0">
                <a:solidFill>
                  <a:srgbClr val="0070C0"/>
                </a:solidFill>
              </a:rPr>
              <a:t>little overlap with PID due to different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 need to focus on? – </a:t>
            </a:r>
            <a:r>
              <a:rPr lang="en-US" dirty="0">
                <a:solidFill>
                  <a:srgbClr val="0070C0"/>
                </a:solidFill>
              </a:rPr>
              <a:t>better define requirements/justifications, continue R&amp;D (eRD105, eRD106, eRD107,eRD110)</a:t>
            </a:r>
          </a:p>
          <a:p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sz="1600" dirty="0">
                <a:solidFill>
                  <a:srgbClr val="0070C0"/>
                </a:solidFill>
              </a:rPr>
              <a:t>Related to ‘requirements’ for </a:t>
            </a:r>
            <a:r>
              <a:rPr lang="en-US" sz="1600" dirty="0" err="1">
                <a:solidFill>
                  <a:srgbClr val="0070C0"/>
                </a:solidFill>
              </a:rPr>
              <a:t>nECal</a:t>
            </a:r>
            <a:r>
              <a:rPr lang="en-US" sz="1600" dirty="0">
                <a:solidFill>
                  <a:srgbClr val="0070C0"/>
                </a:solidFill>
              </a:rPr>
              <a:t> and </a:t>
            </a:r>
            <a:r>
              <a:rPr lang="en-US" sz="1600" dirty="0" err="1">
                <a:solidFill>
                  <a:srgbClr val="0070C0"/>
                </a:solidFill>
              </a:rPr>
              <a:t>pECal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**</a:t>
            </a:r>
            <a:r>
              <a:rPr lang="en-US" sz="1600" dirty="0" err="1">
                <a:solidFill>
                  <a:srgbClr val="0070C0"/>
                </a:solidFill>
              </a:rPr>
              <a:t>SiPM</a:t>
            </a:r>
            <a:r>
              <a:rPr lang="en-US" sz="1600" dirty="0">
                <a:solidFill>
                  <a:srgbClr val="0070C0"/>
                </a:solidFill>
              </a:rPr>
              <a:t> noise due to radiation damages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 concern is increase in noise with 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Minor to No degradation of response due to rad damages. (backup slides)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F90CBA4-22D0-BC4B-A3FD-1B88DFCA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01AD43-7665-4F46-BEFA-8DECD81608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4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8713D5-3624-9448-BBEA-83967F4C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42" y="291193"/>
            <a:ext cx="3103791" cy="2982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53A62-1B2F-FF46-B079-797B76AD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98" y="360465"/>
            <a:ext cx="3600747" cy="2618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0E998-A918-AE4A-8579-895304D65175}"/>
              </a:ext>
            </a:extLst>
          </p:cNvPr>
          <p:cNvSpPr txBox="1"/>
          <p:nvPr/>
        </p:nvSpPr>
        <p:spPr>
          <a:xfrm>
            <a:off x="154924" y="3204641"/>
            <a:ext cx="8989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ATHENA, </a:t>
            </a:r>
            <a:r>
              <a:rPr lang="en-US" sz="1400" dirty="0" err="1"/>
              <a:t>pEndCap</a:t>
            </a:r>
            <a:r>
              <a:rPr lang="en-US" sz="1400" dirty="0"/>
              <a:t> high </a:t>
            </a:r>
            <a:r>
              <a:rPr lang="en-US" sz="1400" dirty="0" err="1"/>
              <a:t>lumi</a:t>
            </a:r>
            <a:r>
              <a:rPr lang="en-US" sz="1400" dirty="0"/>
              <a:t> n fluxes close to STAR pp 500 GeV for Forward Calorimeter System</a:t>
            </a:r>
          </a:p>
          <a:p>
            <a:r>
              <a:rPr lang="en-US" sz="1400" dirty="0"/>
              <a:t>EIC collision rate 500 kHz </a:t>
            </a:r>
            <a:r>
              <a:rPr lang="en-US" sz="1400" dirty="0" err="1"/>
              <a:t>eP</a:t>
            </a:r>
            <a:r>
              <a:rPr lang="en-US" sz="1400" dirty="0"/>
              <a:t>, vs STAR 5-6 MHz pp, but STAR FCS is ~ 7m from IP compare to EIC at 3.5 m</a:t>
            </a:r>
          </a:p>
          <a:p>
            <a:r>
              <a:rPr lang="en-US" sz="1400" dirty="0"/>
              <a:t>ATHENA </a:t>
            </a:r>
            <a:r>
              <a:rPr lang="en-US" sz="1400" dirty="0" err="1"/>
              <a:t>n,bECal</a:t>
            </a:r>
            <a:r>
              <a:rPr lang="en-US" sz="1400" dirty="0"/>
              <a:t> (</a:t>
            </a:r>
            <a:r>
              <a:rPr lang="en-US" sz="1400" dirty="0" err="1"/>
              <a:t>Hcal</a:t>
            </a:r>
            <a:r>
              <a:rPr lang="en-US" sz="1400" dirty="0"/>
              <a:t>) ~ 10</a:t>
            </a:r>
            <a:r>
              <a:rPr lang="en-US" sz="1400" baseline="30000" dirty="0"/>
              <a:t>9 </a:t>
            </a:r>
            <a:r>
              <a:rPr lang="en-US" sz="1400" dirty="0"/>
              <a:t>n(cm</a:t>
            </a:r>
            <a:r>
              <a:rPr lang="en-US" sz="1400" baseline="30000" dirty="0"/>
              <a:t>2</a:t>
            </a:r>
            <a:r>
              <a:rPr lang="en-US" sz="1400" dirty="0"/>
              <a:t>year)    (Plots from Y. </a:t>
            </a:r>
            <a:r>
              <a:rPr lang="en-US" sz="1400" dirty="0" err="1"/>
              <a:t>Fisyak</a:t>
            </a:r>
            <a:r>
              <a:rPr lang="en-US" sz="1400" dirty="0"/>
              <a:t> (BNL))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7358D0-1F6B-2B46-985F-AC18B16AE018}"/>
              </a:ext>
            </a:extLst>
          </p:cNvPr>
          <p:cNvCxnSpPr>
            <a:cxnSpLocks/>
          </p:cNvCxnSpPr>
          <p:nvPr/>
        </p:nvCxnSpPr>
        <p:spPr>
          <a:xfrm flipV="1">
            <a:off x="5653371" y="2536742"/>
            <a:ext cx="914400" cy="667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EST TUNNEL 4-30-18 Oleg T_TOP-2.pdf">
            <a:extLst>
              <a:ext uri="{FF2B5EF4-FFF2-40B4-BE49-F238E27FC236}">
                <a16:creationId xmlns:a16="http://schemas.microsoft.com/office/drawing/2014/main" id="{60D1596C-47F3-F548-ADA5-8471EB82B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1133" y="913843"/>
            <a:ext cx="2265970" cy="350428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564E30-2F29-384F-B7F0-BC23916A2C4F}"/>
              </a:ext>
            </a:extLst>
          </p:cNvPr>
          <p:cNvCxnSpPr/>
          <p:nvPr/>
        </p:nvCxnSpPr>
        <p:spPr>
          <a:xfrm flipH="1">
            <a:off x="6871136" y="2665984"/>
            <a:ext cx="24938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432228-0458-E042-A860-51516BEA3BAF}"/>
              </a:ext>
            </a:extLst>
          </p:cNvPr>
          <p:cNvSpPr txBox="1"/>
          <p:nvPr/>
        </p:nvSpPr>
        <p:spPr>
          <a:xfrm>
            <a:off x="8118045" y="10799"/>
            <a:ext cx="3709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FCS uses more than 10k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mostly S12572 -15 um pixels</a:t>
            </a:r>
          </a:p>
          <a:p>
            <a:r>
              <a:rPr lang="en-US" dirty="0"/>
              <a:t>some are S14160-3015PS</a:t>
            </a:r>
          </a:p>
          <a:p>
            <a:r>
              <a:rPr lang="en-US" dirty="0"/>
              <a:t>No </a:t>
            </a:r>
            <a:r>
              <a:rPr lang="en-US"/>
              <a:t>cooling. </a:t>
            </a:r>
            <a:r>
              <a:rPr lang="en-US" dirty="0"/>
              <a:t> </a:t>
            </a:r>
            <a:r>
              <a:rPr lang="en-US"/>
              <a:t>23 </a:t>
            </a:r>
            <a:r>
              <a:rPr lang="en-US" dirty="0"/>
              <a:t>C in HCAL, 28 C in </a:t>
            </a:r>
            <a:r>
              <a:rPr lang="en-US" dirty="0" err="1"/>
              <a:t>Ecal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EE8AC-2D83-C141-860C-A3C4F42E5A83}"/>
              </a:ext>
            </a:extLst>
          </p:cNvPr>
          <p:cNvSpPr txBox="1"/>
          <p:nvPr/>
        </p:nvSpPr>
        <p:spPr>
          <a:xfrm>
            <a:off x="817418" y="544511"/>
            <a:ext cx="158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 </a:t>
            </a:r>
            <a:r>
              <a:rPr lang="en-US" dirty="0" err="1"/>
              <a:t>pECAL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A562A-F87F-F843-A3F2-8FCA61BD7DAC}"/>
              </a:ext>
            </a:extLst>
          </p:cNvPr>
          <p:cNvSpPr txBox="1"/>
          <p:nvPr/>
        </p:nvSpPr>
        <p:spPr>
          <a:xfrm>
            <a:off x="4708243" y="553252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8596F-719B-744E-A241-9A63CD469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54" y="4070316"/>
            <a:ext cx="3523826" cy="2389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D4255-571A-D040-99B9-4442FE4AA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645" y="4125688"/>
            <a:ext cx="3430585" cy="232648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CB3334-C3B4-BB46-83D3-846AE059B0A6}"/>
              </a:ext>
            </a:extLst>
          </p:cNvPr>
          <p:cNvCxnSpPr/>
          <p:nvPr/>
        </p:nvCxnSpPr>
        <p:spPr>
          <a:xfrm flipV="1">
            <a:off x="5777345" y="3273914"/>
            <a:ext cx="2912558" cy="992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6BE840-25AA-544F-8A14-DA392C9C1FFC}"/>
              </a:ext>
            </a:extLst>
          </p:cNvPr>
          <p:cNvCxnSpPr/>
          <p:nvPr/>
        </p:nvCxnSpPr>
        <p:spPr>
          <a:xfrm flipH="1" flipV="1">
            <a:off x="9601200" y="3727861"/>
            <a:ext cx="210188" cy="53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6B6FCA-0603-0446-BCC5-9CD2462B8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67" y="4125688"/>
            <a:ext cx="3224816" cy="21869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9AE588-C075-7E4D-9E43-E4000BF3013F}"/>
              </a:ext>
            </a:extLst>
          </p:cNvPr>
          <p:cNvSpPr txBox="1"/>
          <p:nvPr/>
        </p:nvSpPr>
        <p:spPr>
          <a:xfrm>
            <a:off x="817418" y="628882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 Runs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B0970-ACE0-6A4B-8BC8-8507F9FB1920}"/>
              </a:ext>
            </a:extLst>
          </p:cNvPr>
          <p:cNvSpPr txBox="1"/>
          <p:nvPr/>
        </p:nvSpPr>
        <p:spPr>
          <a:xfrm>
            <a:off x="6054765" y="6473489"/>
            <a:ext cx="139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Pedestal Run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F221612-305A-324B-92AB-A377768D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01AD43-7665-4F46-BEFA-8DECD816088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EA691C-4767-FA43-8C94-CE42C4487E49}"/>
              </a:ext>
            </a:extLst>
          </p:cNvPr>
          <p:cNvSpPr txBox="1"/>
          <p:nvPr/>
        </p:nvSpPr>
        <p:spPr>
          <a:xfrm>
            <a:off x="2700122" y="-105260"/>
            <a:ext cx="417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But, </a:t>
            </a:r>
            <a:r>
              <a:rPr lang="en-US" dirty="0" err="1"/>
              <a:t>SiPMs</a:t>
            </a:r>
            <a:r>
              <a:rPr lang="en-US" dirty="0"/>
              <a:t> and neutrons are not friends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5FABD8-91A5-4E45-A59A-2DB95AF7D49B}"/>
              </a:ext>
            </a:extLst>
          </p:cNvPr>
          <p:cNvSpPr txBox="1"/>
          <p:nvPr/>
        </p:nvSpPr>
        <p:spPr>
          <a:xfrm>
            <a:off x="4267200" y="1199317"/>
            <a:ext cx="1699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generic R&amp;D</a:t>
            </a:r>
          </a:p>
          <a:p>
            <a:r>
              <a:rPr lang="en-US" dirty="0"/>
              <a:t>2016/17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C33EF65-92DF-3F45-8106-DA7CABCFFC0B}"/>
              </a:ext>
            </a:extLst>
          </p:cNvPr>
          <p:cNvCxnSpPr/>
          <p:nvPr/>
        </p:nvCxnSpPr>
        <p:spPr>
          <a:xfrm flipH="1">
            <a:off x="4314532" y="1722831"/>
            <a:ext cx="768771" cy="867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C6D182-3A46-6149-91FA-4347FE57019F}"/>
              </a:ext>
            </a:extLst>
          </p:cNvPr>
          <p:cNvCxnSpPr/>
          <p:nvPr/>
        </p:nvCxnSpPr>
        <p:spPr>
          <a:xfrm>
            <a:off x="11054491" y="4277779"/>
            <a:ext cx="12244" cy="20223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89C1E9-32CF-E54F-9ED8-2EC89472F6BF}"/>
              </a:ext>
            </a:extLst>
          </p:cNvPr>
          <p:cNvCxnSpPr/>
          <p:nvPr/>
        </p:nvCxnSpPr>
        <p:spPr>
          <a:xfrm>
            <a:off x="7647709" y="6658155"/>
            <a:ext cx="28401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F02AEA-CBE1-8045-99D3-FAB47EDF0428}"/>
              </a:ext>
            </a:extLst>
          </p:cNvPr>
          <p:cNvSpPr txBox="1"/>
          <p:nvPr/>
        </p:nvSpPr>
        <p:spPr>
          <a:xfrm>
            <a:off x="8809466" y="64084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953CAB-D9EA-9745-B08E-83BA666F7282}"/>
              </a:ext>
            </a:extLst>
          </p:cNvPr>
          <p:cNvSpPr txBox="1"/>
          <p:nvPr/>
        </p:nvSpPr>
        <p:spPr>
          <a:xfrm>
            <a:off x="11025878" y="508051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2m</a:t>
            </a:r>
          </a:p>
        </p:txBody>
      </p:sp>
    </p:spTree>
    <p:extLst>
      <p:ext uri="{BB962C8B-B14F-4D97-AF65-F5344CB8AC3E}">
        <p14:creationId xmlns:p14="http://schemas.microsoft.com/office/powerpoint/2010/main" val="55967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4E0C-ACA6-4047-B9BC-90C8509F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8" y="-165820"/>
            <a:ext cx="10447482" cy="1075747"/>
          </a:xfrm>
        </p:spPr>
        <p:txBody>
          <a:bodyPr>
            <a:normAutofit/>
          </a:bodyPr>
          <a:lstStyle/>
          <a:p>
            <a:r>
              <a:rPr lang="en-US" sz="2000" dirty="0"/>
              <a:t>Back to main concern, Noise. R&amp;D 2017, </a:t>
            </a:r>
            <a:r>
              <a:rPr lang="en-US" sz="2000" dirty="0" err="1"/>
              <a:t>Shashlyk</a:t>
            </a:r>
            <a:r>
              <a:rPr lang="en-US" sz="2000" dirty="0"/>
              <a:t> S12572-15 four 3x3 mm </a:t>
            </a:r>
            <a:r>
              <a:rPr lang="en-US" sz="2000" dirty="0" err="1"/>
              <a:t>SiPMs</a:t>
            </a:r>
            <a:r>
              <a:rPr lang="en-US" sz="2000" dirty="0"/>
              <a:t> per tower.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ED13-61F6-A645-9999-1751C94E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mu55_2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9" y="-281497"/>
            <a:ext cx="2696902" cy="43815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5791199" y="609601"/>
            <a:ext cx="60790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Chalkboard"/>
                <a:cs typeface="Chalkboard"/>
              </a:rPr>
              <a:t>Cosmic Muons with un-exposed </a:t>
            </a:r>
            <a:r>
              <a:rPr lang="en-US" sz="1600" dirty="0" err="1">
                <a:latin typeface="Chalkboard"/>
                <a:cs typeface="Chalkboard"/>
              </a:rPr>
              <a:t>SiPMs</a:t>
            </a:r>
            <a:r>
              <a:rPr lang="en-US" sz="1600" dirty="0">
                <a:latin typeface="Chalkboard"/>
                <a:cs typeface="Chalkboard"/>
              </a:rPr>
              <a:t> ENF ~ 1.7 MeV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>
                <a:latin typeface="Chalkboard"/>
                <a:cs typeface="Chalkboard"/>
              </a:rPr>
              <a:t>SiPMs</a:t>
            </a:r>
            <a:r>
              <a:rPr lang="en-US" sz="1600" dirty="0">
                <a:latin typeface="Chalkboard"/>
                <a:cs typeface="Chalkboard"/>
              </a:rPr>
              <a:t> Degrade with exposure (details later in talk).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Chalkboard"/>
                <a:cs typeface="Chalkboard"/>
              </a:rPr>
              <a:t>500 GeV pp (Run 17) was the worst case in terms of exposure.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Chalkboard"/>
                <a:cs typeface="Chalkboard"/>
              </a:rPr>
              <a:t>Cosmic Muons with exposed (Run17) </a:t>
            </a:r>
            <a:r>
              <a:rPr lang="en-US" sz="1600" dirty="0" err="1">
                <a:latin typeface="Chalkboard"/>
                <a:cs typeface="Chalkboard"/>
              </a:rPr>
              <a:t>SiPMs</a:t>
            </a:r>
            <a:r>
              <a:rPr lang="en-US" sz="1600" dirty="0">
                <a:latin typeface="Chalkboard"/>
                <a:cs typeface="Chalkboard"/>
              </a:rPr>
              <a:t>, ENF </a:t>
            </a:r>
            <a:r>
              <a:rPr lang="mr-IN" sz="1600" dirty="0">
                <a:latin typeface="Chalkboard"/>
                <a:cs typeface="Chalkboard"/>
              </a:rPr>
              <a:t>–</a:t>
            </a:r>
            <a:r>
              <a:rPr lang="en-US" sz="1600" dirty="0">
                <a:latin typeface="Chalkboard"/>
                <a:cs typeface="Chalkboard"/>
              </a:rPr>
              <a:t> 10 MeV/tower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>
                <a:latin typeface="Chalkboard"/>
                <a:cs typeface="Chalkboard"/>
              </a:rPr>
              <a:t>Hcal</a:t>
            </a:r>
            <a:r>
              <a:rPr lang="en-US" sz="1600" dirty="0">
                <a:latin typeface="Chalkboard"/>
                <a:cs typeface="Chalkboard"/>
              </a:rPr>
              <a:t> (6 </a:t>
            </a:r>
            <a:r>
              <a:rPr lang="en-US" sz="1600" dirty="0" err="1">
                <a:latin typeface="Chalkboard"/>
                <a:cs typeface="Chalkboard"/>
              </a:rPr>
              <a:t>SiPMs</a:t>
            </a:r>
            <a:r>
              <a:rPr lang="en-US" sz="1600" dirty="0">
                <a:latin typeface="Chalkboard"/>
                <a:cs typeface="Chalkboard"/>
              </a:rPr>
              <a:t>/tower) noise after exposure ~ 100 MeV (100 </a:t>
            </a:r>
            <a:r>
              <a:rPr lang="en-US" sz="1600" dirty="0" err="1">
                <a:latin typeface="Chalkboard"/>
                <a:cs typeface="Chalkboard"/>
              </a:rPr>
              <a:t>uA</a:t>
            </a:r>
            <a:r>
              <a:rPr lang="en-US" sz="1600" dirty="0">
                <a:latin typeface="Chalkboard"/>
                <a:cs typeface="Chalkboard"/>
              </a:rPr>
              <a:t> per </a:t>
            </a:r>
            <a:r>
              <a:rPr lang="en-US" sz="1600" dirty="0" err="1">
                <a:latin typeface="Chalkboard"/>
                <a:cs typeface="Chalkboard"/>
              </a:rPr>
              <a:t>SiPM</a:t>
            </a:r>
            <a:r>
              <a:rPr lang="en-US" sz="1600" dirty="0">
                <a:latin typeface="Chalkboard"/>
                <a:cs typeface="Chalkboard"/>
              </a:rPr>
              <a:t>)</a:t>
            </a:r>
          </a:p>
          <a:p>
            <a:pPr algn="l"/>
            <a:endParaRPr lang="en-US" sz="1600" dirty="0">
              <a:latin typeface="Chalkboard"/>
              <a:cs typeface="Chalkboard"/>
            </a:endParaRPr>
          </a:p>
          <a:p>
            <a:r>
              <a:rPr lang="en-US" sz="1600" dirty="0">
                <a:latin typeface="Chalkboard"/>
                <a:cs typeface="Chalkboard"/>
              </a:rPr>
              <a:t>               </a:t>
            </a:r>
            <a:r>
              <a:rPr lang="en-US" dirty="0">
                <a:latin typeface="Chalkboard"/>
                <a:cs typeface="Chalkboard"/>
              </a:rPr>
              <a:t>N.B. S/N depends on over bias!</a:t>
            </a:r>
            <a:endParaRPr lang="en-US" sz="1600" dirty="0">
              <a:latin typeface="Chalkboard"/>
              <a:cs typeface="Chalkboard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>
            <a:off x="3725333" y="1843657"/>
            <a:ext cx="2065867" cy="1311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3A279F8-688E-FD40-A120-AE649828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70" y="3525218"/>
            <a:ext cx="3290256" cy="2577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4385F7-2991-6545-ABDE-803E294C8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050" y="3525218"/>
            <a:ext cx="3345750" cy="26211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6AE45-5888-0240-AF03-7DE83C2B8B36}"/>
              </a:ext>
            </a:extLst>
          </p:cNvPr>
          <p:cNvSpPr txBox="1"/>
          <p:nvPr/>
        </p:nvSpPr>
        <p:spPr>
          <a:xfrm>
            <a:off x="5369245" y="3158699"/>
            <a:ext cx="5496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FCS 2022, pp 500 GeV. Feb. 3 2022 (~ 1/3 </a:t>
            </a:r>
            <a:r>
              <a:rPr lang="en-US" dirty="0" err="1">
                <a:solidFill>
                  <a:srgbClr val="0070C0"/>
                </a:solidFill>
              </a:rPr>
              <a:t>lumi</a:t>
            </a:r>
            <a:r>
              <a:rPr lang="en-US" dirty="0">
                <a:solidFill>
                  <a:srgbClr val="0070C0"/>
                </a:solidFill>
              </a:rPr>
              <a:t> delivered)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2DB82-1F50-434A-BAE3-24C89B94118C}"/>
              </a:ext>
            </a:extLst>
          </p:cNvPr>
          <p:cNvSpPr txBox="1"/>
          <p:nvPr/>
        </p:nvSpPr>
        <p:spPr>
          <a:xfrm>
            <a:off x="5181600" y="6146353"/>
            <a:ext cx="197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Ecal</a:t>
            </a:r>
            <a:r>
              <a:rPr lang="en-US" dirty="0">
                <a:solidFill>
                  <a:srgbClr val="0070C0"/>
                </a:solidFill>
              </a:rPr>
              <a:t> Noise ~ 3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0C21A-B6C7-8E43-A8AE-BC64FD57FFFC}"/>
              </a:ext>
            </a:extLst>
          </p:cNvPr>
          <p:cNvSpPr txBox="1"/>
          <p:nvPr/>
        </p:nvSpPr>
        <p:spPr>
          <a:xfrm>
            <a:off x="8117690" y="6132372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HCal</a:t>
            </a:r>
            <a:r>
              <a:rPr lang="en-US" dirty="0">
                <a:solidFill>
                  <a:srgbClr val="0070C0"/>
                </a:solidFill>
              </a:rPr>
              <a:t> Noise ~ 16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52EEAA-261D-5346-8087-DD8CCE12C69D}"/>
              </a:ext>
            </a:extLst>
          </p:cNvPr>
          <p:cNvSpPr txBox="1"/>
          <p:nvPr/>
        </p:nvSpPr>
        <p:spPr>
          <a:xfrm>
            <a:off x="6340648" y="6463992"/>
            <a:ext cx="2783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How that related to EIC?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F6922B-7CDD-BB48-B3F3-315A4C7E1C0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7370" y="3452545"/>
            <a:ext cx="4153732" cy="300697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D4640D-1397-AE4D-96D2-199BB77FA1CB}"/>
              </a:ext>
            </a:extLst>
          </p:cNvPr>
          <p:cNvCxnSpPr/>
          <p:nvPr/>
        </p:nvCxnSpPr>
        <p:spPr>
          <a:xfrm flipH="1">
            <a:off x="4182533" y="2302933"/>
            <a:ext cx="1608666" cy="1149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1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4F9654-FE88-554E-A5BE-518665D404AC}"/>
              </a:ext>
            </a:extLst>
          </p:cNvPr>
          <p:cNvGraphicFramePr>
            <a:graphicFrameLocks noGrp="1"/>
          </p:cNvGraphicFramePr>
          <p:nvPr/>
        </p:nvGraphicFramePr>
        <p:xfrm>
          <a:off x="355600" y="575734"/>
          <a:ext cx="9351432" cy="3390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1139">
                  <a:extLst>
                    <a:ext uri="{9D8B030D-6E8A-4147-A177-3AD203B41FA5}">
                      <a16:colId xmlns:a16="http://schemas.microsoft.com/office/drawing/2014/main" val="2526446529"/>
                    </a:ext>
                  </a:extLst>
                </a:gridCol>
                <a:gridCol w="1881139">
                  <a:extLst>
                    <a:ext uri="{9D8B030D-6E8A-4147-A177-3AD203B41FA5}">
                      <a16:colId xmlns:a16="http://schemas.microsoft.com/office/drawing/2014/main" val="3284785970"/>
                    </a:ext>
                  </a:extLst>
                </a:gridCol>
                <a:gridCol w="1389149">
                  <a:extLst>
                    <a:ext uri="{9D8B030D-6E8A-4147-A177-3AD203B41FA5}">
                      <a16:colId xmlns:a16="http://schemas.microsoft.com/office/drawing/2014/main" val="3373422441"/>
                    </a:ext>
                  </a:extLst>
                </a:gridCol>
                <a:gridCol w="1389149">
                  <a:extLst>
                    <a:ext uri="{9D8B030D-6E8A-4147-A177-3AD203B41FA5}">
                      <a16:colId xmlns:a16="http://schemas.microsoft.com/office/drawing/2014/main" val="3328341287"/>
                    </a:ext>
                  </a:extLst>
                </a:gridCol>
                <a:gridCol w="1389149">
                  <a:extLst>
                    <a:ext uri="{9D8B030D-6E8A-4147-A177-3AD203B41FA5}">
                      <a16:colId xmlns:a16="http://schemas.microsoft.com/office/drawing/2014/main" val="1768631104"/>
                    </a:ext>
                  </a:extLst>
                </a:gridCol>
                <a:gridCol w="1421707">
                  <a:extLst>
                    <a:ext uri="{9D8B030D-6E8A-4147-A177-3AD203B41FA5}">
                      <a16:colId xmlns:a16="http://schemas.microsoft.com/office/drawing/2014/main" val="4290667360"/>
                    </a:ext>
                  </a:extLst>
                </a:gridCol>
              </a:tblGrid>
              <a:tr h="788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Sub-system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Readout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Minimal Energy YR Table 10.6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Minimal Practical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Maximum Energy YR Inclusive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Signal Range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432745"/>
                  </a:ext>
                </a:extLst>
              </a:tr>
              <a:tr h="28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n-EMCal PWO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Tower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2.5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5-100k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3234874"/>
                  </a:ext>
                </a:extLst>
              </a:tr>
              <a:tr h="28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n-EMCal SC Glass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Tower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2.5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5-100k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8497885"/>
                  </a:ext>
                </a:extLst>
              </a:tr>
              <a:tr h="52271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n-Hcal (KLM type) (10 layers)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Scint. Tile (individual tile)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500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0.1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10-200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778680"/>
                  </a:ext>
                </a:extLst>
              </a:tr>
              <a:tr h="28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p-EMCal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Tower (sum all fibers)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100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 MeV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5-60k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151426"/>
                  </a:ext>
                </a:extLst>
              </a:tr>
              <a:tr h="28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p-Hcal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Tower (sum 51 tiles)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500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300 MeV 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50-20k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3456222"/>
                  </a:ext>
                </a:extLst>
              </a:tr>
              <a:tr h="28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b-Hcal (KLM Type) (5 layers)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Scint. Tile (individual tile)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500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0.1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10-200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3856249"/>
                  </a:ext>
                </a:extLst>
              </a:tr>
              <a:tr h="3080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b-Ecal (ScFI part)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Sub-Layer (one light guide)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2.5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 GeV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90-40k pixels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4675593"/>
                  </a:ext>
                </a:extLst>
              </a:tr>
              <a:tr h="327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b-Ecal (Si layers)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Pixel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2.5 MeV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985753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192BC3E-174B-1245-8250-7FE7D1E826EA}"/>
              </a:ext>
            </a:extLst>
          </p:cNvPr>
          <p:cNvSpPr/>
          <p:nvPr/>
        </p:nvSpPr>
        <p:spPr>
          <a:xfrm>
            <a:off x="4047066" y="1405466"/>
            <a:ext cx="2760134" cy="524934"/>
          </a:xfrm>
          <a:prstGeom prst="rect">
            <a:avLst/>
          </a:prstGeom>
          <a:solidFill>
            <a:srgbClr val="FF0000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CB346-404B-8F4B-B1AB-9EDCD9CE2F1C}"/>
              </a:ext>
            </a:extLst>
          </p:cNvPr>
          <p:cNvSpPr/>
          <p:nvPr/>
        </p:nvSpPr>
        <p:spPr>
          <a:xfrm>
            <a:off x="4047066" y="2462794"/>
            <a:ext cx="2760134" cy="323744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8422E-D4BA-EC4B-805C-F1E54D2F13CE}"/>
              </a:ext>
            </a:extLst>
          </p:cNvPr>
          <p:cNvSpPr txBox="1"/>
          <p:nvPr/>
        </p:nvSpPr>
        <p:spPr>
          <a:xfrm>
            <a:off x="0" y="3966420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 10.6 YR – requirements table.  </a:t>
            </a:r>
            <a:r>
              <a:rPr lang="en-US" dirty="0" err="1"/>
              <a:t>pEMcal</a:t>
            </a:r>
            <a:r>
              <a:rPr lang="en-US" dirty="0"/>
              <a:t> – min. energy 100 MeV. EM cluster – side tower 5 MeV </a:t>
            </a:r>
          </a:p>
          <a:p>
            <a:endParaRPr lang="en-US" dirty="0"/>
          </a:p>
          <a:p>
            <a:r>
              <a:rPr lang="en-US" dirty="0"/>
              <a:t>For many reasons we want to keep S</a:t>
            </a:r>
            <a:r>
              <a:rPr lang="en-US" baseline="-25000" dirty="0"/>
              <a:t>F</a:t>
            </a:r>
            <a:r>
              <a:rPr lang="en-US" dirty="0"/>
              <a:t> in </a:t>
            </a:r>
            <a:r>
              <a:rPr lang="en-US" dirty="0" err="1"/>
              <a:t>pECal</a:t>
            </a:r>
            <a:r>
              <a:rPr lang="en-US" dirty="0"/>
              <a:t> (</a:t>
            </a:r>
            <a:r>
              <a:rPr lang="en-US" dirty="0" err="1"/>
              <a:t>WScFi</a:t>
            </a:r>
            <a:r>
              <a:rPr lang="en-US" dirty="0"/>
              <a:t>) at ~ 2.8% and not at 12% </a:t>
            </a:r>
          </a:p>
          <a:p>
            <a:r>
              <a:rPr lang="en-US" dirty="0"/>
              <a:t>Light Yield at 1000 </a:t>
            </a:r>
            <a:r>
              <a:rPr lang="en-US" dirty="0" err="1"/>
              <a:t>p.e.</a:t>
            </a:r>
            <a:r>
              <a:rPr lang="en-US" dirty="0"/>
              <a:t>/GeV is possible with </a:t>
            </a:r>
            <a:r>
              <a:rPr lang="en-US" dirty="0" err="1"/>
              <a:t>SiPMs</a:t>
            </a:r>
            <a:r>
              <a:rPr lang="en-US" dirty="0"/>
              <a:t> (that will be close to previous example), BUT we need to move from 3x3 </a:t>
            </a:r>
            <a:r>
              <a:rPr lang="en-US" dirty="0" err="1"/>
              <a:t>SiPMs</a:t>
            </a:r>
            <a:r>
              <a:rPr lang="en-US" dirty="0"/>
              <a:t> to 6x6 </a:t>
            </a:r>
            <a:r>
              <a:rPr lang="en-US" dirty="0" err="1"/>
              <a:t>SiPMs</a:t>
            </a:r>
            <a:r>
              <a:rPr lang="en-US" dirty="0"/>
              <a:t> -&gt; Noise  may reach 2 x 10 MeV = 20 MeV   Unless one  start to cool </a:t>
            </a:r>
            <a:r>
              <a:rPr lang="en-US" dirty="0" err="1"/>
              <a:t>SiPMs</a:t>
            </a:r>
            <a:r>
              <a:rPr lang="en-US" dirty="0"/>
              <a:t> S/N what is listed in 10.6 not reachable.</a:t>
            </a:r>
          </a:p>
          <a:p>
            <a:endParaRPr lang="en-US" dirty="0"/>
          </a:p>
          <a:p>
            <a:r>
              <a:rPr lang="en-US" dirty="0"/>
              <a:t>And during discussions at ATHENA </a:t>
            </a:r>
            <a:r>
              <a:rPr lang="en-US" dirty="0" err="1"/>
              <a:t>calor</a:t>
            </a:r>
            <a:r>
              <a:rPr lang="en-US" dirty="0"/>
              <a:t> meetings it was not clear at all what is justification for 100 MeV minimal energy in </a:t>
            </a:r>
            <a:r>
              <a:rPr lang="en-US" dirty="0" err="1"/>
              <a:t>pECal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 eRD106 is for </a:t>
            </a:r>
            <a:r>
              <a:rPr lang="en-US" dirty="0" err="1"/>
              <a:t>pECal</a:t>
            </a:r>
            <a:r>
              <a:rPr lang="en-US" dirty="0"/>
              <a:t> (tied with eRD107 </a:t>
            </a:r>
            <a:r>
              <a:rPr lang="en-US" dirty="0" err="1"/>
              <a:t>pHCal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B5C20-0140-E647-B94C-D0FEC419AB4A}"/>
              </a:ext>
            </a:extLst>
          </p:cNvPr>
          <p:cNvSpPr txBox="1"/>
          <p:nvPr/>
        </p:nvSpPr>
        <p:spPr>
          <a:xfrm>
            <a:off x="605290" y="91004"/>
            <a:ext cx="385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requirements in YR looks tough,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077CC-3388-924F-8FBA-56F68D21C7B7}"/>
              </a:ext>
            </a:extLst>
          </p:cNvPr>
          <p:cNvSpPr txBox="1"/>
          <p:nvPr/>
        </p:nvSpPr>
        <p:spPr>
          <a:xfrm>
            <a:off x="2897525" y="145555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eRD</a:t>
            </a:r>
            <a:r>
              <a:rPr lang="en-US" dirty="0"/>
              <a:t>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7E194-B0B4-5942-919A-00334D2BC7FF}"/>
              </a:ext>
            </a:extLst>
          </p:cNvPr>
          <p:cNvSpPr txBox="1"/>
          <p:nvPr/>
        </p:nvSpPr>
        <p:spPr>
          <a:xfrm>
            <a:off x="2897524" y="246279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eRD</a:t>
            </a:r>
            <a:r>
              <a:rPr lang="en-US" dirty="0"/>
              <a:t> 106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EE1F9-28F2-D046-AC86-1750A9DFD1BC}"/>
              </a:ext>
            </a:extLst>
          </p:cNvPr>
          <p:cNvSpPr txBox="1"/>
          <p:nvPr/>
        </p:nvSpPr>
        <p:spPr>
          <a:xfrm>
            <a:off x="9990667" y="1168400"/>
            <a:ext cx="14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justified?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4B6F72-93FD-D049-A901-FE39EF55CAA7}"/>
              </a:ext>
            </a:extLst>
          </p:cNvPr>
          <p:cNvCxnSpPr>
            <a:stCxn id="11" idx="1"/>
          </p:cNvCxnSpPr>
          <p:nvPr/>
        </p:nvCxnSpPr>
        <p:spPr>
          <a:xfrm flipH="1">
            <a:off x="6112933" y="1353066"/>
            <a:ext cx="3877734" cy="1109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23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9CA55-AFE5-E445-98F6-4AB2B29E3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2259" y="-911122"/>
            <a:ext cx="6726753" cy="88114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80277A-D3C5-CE42-994D-51241B23BED8}"/>
              </a:ext>
            </a:extLst>
          </p:cNvPr>
          <p:cNvSpPr/>
          <p:nvPr/>
        </p:nvSpPr>
        <p:spPr>
          <a:xfrm>
            <a:off x="5818909" y="1080655"/>
            <a:ext cx="332509" cy="4973781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84AE7-DF09-3840-8257-26AECE4EC605}"/>
              </a:ext>
            </a:extLst>
          </p:cNvPr>
          <p:cNvSpPr txBox="1"/>
          <p:nvPr/>
        </p:nvSpPr>
        <p:spPr>
          <a:xfrm>
            <a:off x="8631381" y="1080655"/>
            <a:ext cx="3562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 Energy 50 MeV from -4 to +4,</a:t>
            </a:r>
          </a:p>
          <a:p>
            <a:r>
              <a:rPr lang="en-US" dirty="0"/>
              <a:t>Looks to me as made up….</a:t>
            </a:r>
          </a:p>
          <a:p>
            <a:endParaRPr lang="en-US" dirty="0"/>
          </a:p>
          <a:p>
            <a:r>
              <a:rPr lang="en-US" dirty="0"/>
              <a:t>For any sampling calorimeter at hadron endcap this is a tough requirements.</a:t>
            </a:r>
          </a:p>
          <a:p>
            <a:endParaRPr lang="en-US" dirty="0"/>
          </a:p>
          <a:p>
            <a:r>
              <a:rPr lang="en-US" dirty="0"/>
              <a:t>We need to clarify this:</a:t>
            </a:r>
          </a:p>
          <a:p>
            <a:r>
              <a:rPr lang="en-US" dirty="0"/>
              <a:t>What is justification?</a:t>
            </a:r>
          </a:p>
          <a:p>
            <a:r>
              <a:rPr lang="en-US" dirty="0"/>
              <a:t>What is requirement?</a:t>
            </a:r>
          </a:p>
          <a:p>
            <a:endParaRPr lang="en-US" dirty="0"/>
          </a:p>
          <a:p>
            <a:r>
              <a:rPr lang="en-US" dirty="0"/>
              <a:t>This goes beyond </a:t>
            </a:r>
            <a:r>
              <a:rPr lang="en-US" dirty="0" err="1"/>
              <a:t>Calor</a:t>
            </a:r>
            <a:r>
              <a:rPr lang="en-US" dirty="0"/>
              <a:t> group.</a:t>
            </a:r>
          </a:p>
          <a:p>
            <a:endParaRPr lang="en-US" dirty="0"/>
          </a:p>
          <a:p>
            <a:r>
              <a:rPr lang="en-US" dirty="0"/>
              <a:t>As an </a:t>
            </a:r>
            <a:r>
              <a:rPr lang="en-US" dirty="0" err="1"/>
              <a:t>acation</a:t>
            </a:r>
            <a:r>
              <a:rPr lang="en-US" dirty="0"/>
              <a:t> item from today’s meeting: put it on agenda  for next </a:t>
            </a:r>
            <a:r>
              <a:rPr lang="en-US" dirty="0" err="1"/>
              <a:t>calor</a:t>
            </a:r>
            <a:r>
              <a:rPr lang="en-US" dirty="0"/>
              <a:t> meeting?</a:t>
            </a:r>
          </a:p>
          <a:p>
            <a:endParaRPr lang="en-US" dirty="0"/>
          </a:p>
          <a:p>
            <a:r>
              <a:rPr lang="en-US" dirty="0"/>
              <a:t>Need volunteer(s) to prepare it.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ADAA3C-58FD-1A41-AE06-D97C13045575}"/>
              </a:ext>
            </a:extLst>
          </p:cNvPr>
          <p:cNvCxnSpPr/>
          <p:nvPr/>
        </p:nvCxnSpPr>
        <p:spPr>
          <a:xfrm flipH="1">
            <a:off x="6151418" y="2667000"/>
            <a:ext cx="2479963" cy="1352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00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321B3-3291-1041-888C-4A4868A3C166}"/>
              </a:ext>
            </a:extLst>
          </p:cNvPr>
          <p:cNvSpPr txBox="1"/>
          <p:nvPr/>
        </p:nvSpPr>
        <p:spPr>
          <a:xfrm>
            <a:off x="270933" y="406400"/>
            <a:ext cx="11633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SiPMs</a:t>
            </a:r>
            <a:r>
              <a:rPr lang="en-US" dirty="0"/>
              <a:t> for calorimetry in eRD110 proposal.</a:t>
            </a:r>
          </a:p>
          <a:p>
            <a:endParaRPr lang="en-US" dirty="0"/>
          </a:p>
          <a:p>
            <a:r>
              <a:rPr lang="en-US" dirty="0"/>
              <a:t>Original plan was:</a:t>
            </a:r>
          </a:p>
          <a:p>
            <a:r>
              <a:rPr lang="en-US" dirty="0"/>
              <a:t>In FY22 plan was to develop needed FEEs for </a:t>
            </a:r>
            <a:r>
              <a:rPr lang="en-US" dirty="0" err="1"/>
              <a:t>pECal</a:t>
            </a:r>
            <a:r>
              <a:rPr lang="en-US" dirty="0"/>
              <a:t> for 6x6 </a:t>
            </a:r>
            <a:r>
              <a:rPr lang="en-US" dirty="0" err="1"/>
              <a:t>SiPMs</a:t>
            </a:r>
            <a:r>
              <a:rPr lang="en-US" dirty="0"/>
              <a:t>, and 16 </a:t>
            </a:r>
            <a:r>
              <a:rPr lang="en-US" dirty="0" err="1"/>
              <a:t>ch</a:t>
            </a:r>
            <a:r>
              <a:rPr lang="en-US" dirty="0"/>
              <a:t> board to match </a:t>
            </a:r>
            <a:r>
              <a:rPr lang="en-US" dirty="0" err="1"/>
              <a:t>EMcal</a:t>
            </a:r>
            <a:r>
              <a:rPr lang="en-US" dirty="0"/>
              <a:t> superblock (eRD106).</a:t>
            </a:r>
          </a:p>
          <a:p>
            <a:r>
              <a:rPr lang="en-US" dirty="0"/>
              <a:t>Production of these boards was assumed in FY23 (eRD106).</a:t>
            </a:r>
          </a:p>
          <a:p>
            <a:endParaRPr lang="en-US" dirty="0"/>
          </a:p>
          <a:p>
            <a:r>
              <a:rPr lang="en-US" dirty="0"/>
              <a:t>As part of eRD110 plan was to submit request in FY23 to buy needed </a:t>
            </a:r>
            <a:r>
              <a:rPr lang="en-US" dirty="0" err="1"/>
              <a:t>SiPMs</a:t>
            </a:r>
            <a:r>
              <a:rPr lang="en-US" dirty="0"/>
              <a:t>. Produce </a:t>
            </a:r>
            <a:r>
              <a:rPr lang="en-US" dirty="0" err="1"/>
              <a:t>SiPM</a:t>
            </a:r>
            <a:r>
              <a:rPr lang="en-US" dirty="0"/>
              <a:t> curry boards, get them exposed.</a:t>
            </a:r>
          </a:p>
          <a:p>
            <a:r>
              <a:rPr lang="en-US" dirty="0"/>
              <a:t>(possible to expose sensors only, then make boards, but as we learned with standard reflow soldering annealing is about 50%)</a:t>
            </a:r>
          </a:p>
          <a:p>
            <a:r>
              <a:rPr lang="en-US" dirty="0"/>
              <a:t>After that compare response of detector with fresh and exposed boards (same approach used for FCS).</a:t>
            </a:r>
          </a:p>
          <a:p>
            <a:endParaRPr lang="en-US" dirty="0"/>
          </a:p>
          <a:p>
            <a:r>
              <a:rPr lang="en-US" dirty="0"/>
              <a:t>All needed information (S/N) can be obtained with </a:t>
            </a:r>
            <a:r>
              <a:rPr lang="en-US" dirty="0" err="1"/>
              <a:t>cosmics</a:t>
            </a:r>
            <a:r>
              <a:rPr lang="en-US" dirty="0"/>
              <a:t>, no need to get to a test run. Although it was also planned a test Run late in FY23, where irradiated boards can be used as well.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used RHIC/STAR to do </a:t>
            </a:r>
            <a:r>
              <a:rPr lang="en-US" dirty="0" err="1"/>
              <a:t>SiPM</a:t>
            </a:r>
            <a:r>
              <a:rPr lang="en-US" dirty="0"/>
              <a:t>/APD/calorimetry studies in 2016/17, which was very useful for both EIC and STAR FCS.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East side of STAR has plenty of space to do such studies until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STAR management was very supportive in the past and I expect if needed we can count on this in future.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</a:p>
          <a:p>
            <a:r>
              <a:rPr lang="en-US" dirty="0"/>
              <a:t>			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7543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F845-FC2B-DA4D-83F2-8F660895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2155825"/>
            <a:ext cx="8382000" cy="1406525"/>
          </a:xfrm>
        </p:spPr>
        <p:txBody>
          <a:bodyPr/>
          <a:lstStyle/>
          <a:p>
            <a:r>
              <a:rPr lang="en-US" dirty="0"/>
              <a:t>End of conveners update.</a:t>
            </a:r>
          </a:p>
        </p:txBody>
      </p:sp>
    </p:spTree>
    <p:extLst>
      <p:ext uri="{BB962C8B-B14F-4D97-AF65-F5344CB8AC3E}">
        <p14:creationId xmlns:p14="http://schemas.microsoft.com/office/powerpoint/2010/main" val="301319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4738</TotalTime>
  <Words>1186</Words>
  <Application>Microsoft Macintosh PowerPoint</Application>
  <PresentationFormat>Widescreen</PresentationFormat>
  <Paragraphs>160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(Body)</vt:lpstr>
      <vt:lpstr>Calibri Light</vt:lpstr>
      <vt:lpstr>Chalkboard</vt:lpstr>
      <vt:lpstr>Wingdings</vt:lpstr>
      <vt:lpstr>Office Theme</vt:lpstr>
      <vt:lpstr>PowerPoint Presentation</vt:lpstr>
      <vt:lpstr>PowerPoint Presentation</vt:lpstr>
      <vt:lpstr>PowerPoint Presentation</vt:lpstr>
      <vt:lpstr>Back to main concern, Noise. R&amp;D 2017, Shashlyk S12572-15 four 3x3 mm SiPMs per tower. </vt:lpstr>
      <vt:lpstr>PowerPoint Presentation</vt:lpstr>
      <vt:lpstr>PowerPoint Presentation</vt:lpstr>
      <vt:lpstr>PowerPoint Presentation</vt:lpstr>
      <vt:lpstr>End of conveners update.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 Tsai</dc:creator>
  <cp:lastModifiedBy>Oleg Tsai</cp:lastModifiedBy>
  <cp:revision>179</cp:revision>
  <cp:lastPrinted>2021-11-13T13:17:47Z</cp:lastPrinted>
  <dcterms:created xsi:type="dcterms:W3CDTF">2021-03-15T23:30:48Z</dcterms:created>
  <dcterms:modified xsi:type="dcterms:W3CDTF">2022-02-09T16:51:15Z</dcterms:modified>
</cp:coreProperties>
</file>