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61" r:id="rId2"/>
    <p:sldId id="921" r:id="rId3"/>
    <p:sldId id="920" r:id="rId4"/>
    <p:sldId id="976" r:id="rId5"/>
    <p:sldId id="978" r:id="rId6"/>
    <p:sldId id="983" r:id="rId7"/>
    <p:sldId id="979" r:id="rId8"/>
    <p:sldId id="980" r:id="rId9"/>
    <p:sldId id="986" r:id="rId10"/>
    <p:sldId id="985" r:id="rId11"/>
    <p:sldId id="984" r:id="rId12"/>
    <p:sldId id="981" r:id="rId13"/>
    <p:sldId id="982" r:id="rId14"/>
    <p:sldId id="887" r:id="rId15"/>
    <p:sldId id="890" r:id="rId16"/>
    <p:sldId id="962" r:id="rId17"/>
    <p:sldId id="963" r:id="rId18"/>
    <p:sldId id="964" r:id="rId19"/>
    <p:sldId id="965" r:id="rId20"/>
    <p:sldId id="966" r:id="rId21"/>
    <p:sldId id="967" r:id="rId22"/>
    <p:sldId id="968" r:id="rId23"/>
    <p:sldId id="969" r:id="rId24"/>
    <p:sldId id="970" r:id="rId25"/>
    <p:sldId id="971" r:id="rId26"/>
    <p:sldId id="972" r:id="rId27"/>
    <p:sldId id="973" r:id="rId28"/>
    <p:sldId id="974" r:id="rId29"/>
    <p:sldId id="975" r:id="rId30"/>
  </p:sldIdLst>
  <p:sldSz cx="9144000" cy="5143500" type="screen16x9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1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21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3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4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5544" algn="l" defTabSz="914219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2650" algn="l" defTabSz="914219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199760" algn="l" defTabSz="914219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6869" algn="l" defTabSz="914219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001"/>
    <a:srgbClr val="0080FF"/>
    <a:srgbClr val="008000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6" autoAdjust="0"/>
    <p:restoredTop sz="99805" autoAdjust="0"/>
  </p:normalViewPr>
  <p:slideViewPr>
    <p:cSldViewPr>
      <p:cViewPr>
        <p:scale>
          <a:sx n="116" d="100"/>
          <a:sy n="116" d="100"/>
        </p:scale>
        <p:origin x="-672" y="-5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2/17/22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2/17/22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8500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6108"/>
            <a:ext cx="5505450" cy="418242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2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43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544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xmlns="" id="{1E90A388-E728-4DE3-A08C-542A8436EB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8275" indent="-218275"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tabLst>
                <a:tab pos="462229" algn="l"/>
                <a:tab pos="924458" algn="l"/>
                <a:tab pos="1386688" algn="l"/>
                <a:tab pos="1848917" algn="l"/>
                <a:tab pos="2311146" algn="l"/>
                <a:tab pos="2773375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4458">
              <a:defRPr/>
            </a:pPr>
            <a:fld id="{EAD3E15B-FCA5-45C8-AFAF-77F64F827860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pPr defTabSz="924458">
                <a:defRPr/>
              </a:pPr>
              <a:t>11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F2A74431-DFFD-47AC-B7B5-417916C9C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0538" y="776288"/>
            <a:ext cx="6818312" cy="3835400"/>
          </a:xfrm>
          <a:solidFill>
            <a:srgbClr val="FFFFFF"/>
          </a:solidFill>
          <a:ln/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C362979A-BCD6-4995-8013-E467FAE64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0576" y="4856401"/>
            <a:ext cx="6239830" cy="46013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14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9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99F26B80-FED6-48BB-808A-0E848E9AA7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3E8BB3E6-EC88-442A-AABC-71B4615E2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8B4FDAE-A6A8-4934-AAA5-368531EAF1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2CAE3-5761-4640-B57F-9E1024E800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4972050"/>
            <a:ext cx="2133600" cy="17145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17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9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9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9" indent="0">
              <a:buNone/>
              <a:defRPr sz="1000"/>
            </a:lvl3pPr>
            <a:lvl4pPr marL="1371328" indent="0">
              <a:buNone/>
              <a:defRPr sz="900"/>
            </a:lvl4pPr>
            <a:lvl5pPr marL="1828439" indent="0">
              <a:buNone/>
              <a:defRPr sz="900"/>
            </a:lvl5pPr>
            <a:lvl6pPr marL="2285544" indent="0">
              <a:buNone/>
              <a:defRPr sz="900"/>
            </a:lvl6pPr>
            <a:lvl7pPr marL="2742650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9" indent="0">
              <a:buNone/>
              <a:defRPr sz="2400"/>
            </a:lvl3pPr>
            <a:lvl4pPr marL="1371328" indent="0">
              <a:buNone/>
              <a:defRPr sz="2000"/>
            </a:lvl4pPr>
            <a:lvl5pPr marL="1828439" indent="0">
              <a:buNone/>
              <a:defRPr sz="2000"/>
            </a:lvl5pPr>
            <a:lvl6pPr marL="2285544" indent="0">
              <a:buNone/>
              <a:defRPr sz="2000"/>
            </a:lvl6pPr>
            <a:lvl7pPr marL="2742650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9" indent="0">
              <a:buNone/>
              <a:defRPr sz="1000"/>
            </a:lvl3pPr>
            <a:lvl4pPr marL="1371328" indent="0">
              <a:buNone/>
              <a:defRPr sz="900"/>
            </a:lvl4pPr>
            <a:lvl5pPr marL="1828439" indent="0">
              <a:buNone/>
              <a:defRPr sz="900"/>
            </a:lvl5pPr>
            <a:lvl6pPr marL="2285544" indent="0">
              <a:buNone/>
              <a:defRPr sz="900"/>
            </a:lvl6pPr>
            <a:lvl7pPr marL="2742650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19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14"/>
            <a:ext cx="2895600" cy="207169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01635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=""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454584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2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32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4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805" indent="-2856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2773" indent="-2285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9880" indent="-2285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6991" indent="-22855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096" indent="-228554" algn="l" defTabSz="914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4" algn="l" defTabSz="914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6" indent="-228554" algn="l" defTabSz="914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4" algn="l" defTabSz="9142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hyperlink" Target="http://tpcpi.physics.sunysb.edu:8080/stream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0049"/>
            <a:ext cx="8229600" cy="546497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sz="3200" dirty="0" smtClean="0"/>
              <a:t>sPHENIX Progress</a:t>
            </a:r>
            <a:endParaRPr lang="en-US" sz="32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6" y="4829826"/>
            <a:ext cx="2588307" cy="31086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400" smtClean="0"/>
              <a:t>PMG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504950"/>
            <a:ext cx="29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Large Support Rings Installed</a:t>
            </a:r>
          </a:p>
        </p:txBody>
      </p:sp>
      <p:pic>
        <p:nvPicPr>
          <p:cNvPr id="4" name="Picture 3" descr="Screen Shot 2022-02-16 at 11.42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895350"/>
            <a:ext cx="5285496" cy="377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971550"/>
            <a:ext cx="3761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Two IHCal sectors on IHCal Barrel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Screen Shot 2022-02-17 at 12.06.23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6" y="895350"/>
            <a:ext cx="3038053" cy="37911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6" y="1276350"/>
            <a:ext cx="255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OHCal Sector 29 Installed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7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85" y="4"/>
            <a:ext cx="8229600" cy="546497"/>
          </a:xfrm>
        </p:spPr>
        <p:txBody>
          <a:bodyPr/>
          <a:lstStyle/>
          <a:p>
            <a:r>
              <a:rPr lang="en-US" dirty="0" smtClean="0"/>
              <a:t>TPC </a:t>
            </a:r>
            <a:r>
              <a:rPr lang="en-US" dirty="0" smtClean="0"/>
              <a:t>Status -continued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" y="666750"/>
            <a:ext cx="3260969" cy="2971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All 72 GEM modules assembled at SBU, HV and QA tested.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/>
              <a:t>Major GEM fab contributions from WSU, Vanderbilt,  Temple and WIS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GEM module calibration </a:t>
            </a:r>
            <a:r>
              <a:rPr lang="en-US" sz="1400" dirty="0" smtClean="0"/>
              <a:t>measurements </a:t>
            </a:r>
            <a:r>
              <a:rPr lang="en-US" sz="1400" dirty="0" smtClean="0"/>
              <a:t>underway </a:t>
            </a:r>
            <a:r>
              <a:rPr lang="en-US" sz="1400" dirty="0" smtClean="0"/>
              <a:t>at SBU for </a:t>
            </a:r>
            <a:r>
              <a:rPr lang="en-US" sz="1400" b="1" dirty="0" smtClean="0"/>
              <a:t>gain</a:t>
            </a:r>
            <a:r>
              <a:rPr lang="en-US" sz="1400" dirty="0" smtClean="0"/>
              <a:t> and</a:t>
            </a:r>
            <a:r>
              <a:rPr lang="en-US" sz="1400" b="1" dirty="0" smtClean="0"/>
              <a:t> IBF </a:t>
            </a:r>
            <a:r>
              <a:rPr lang="en-US" sz="1400" dirty="0" smtClean="0"/>
              <a:t>mapping with X-ray gun test bench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A</a:t>
            </a:r>
            <a:r>
              <a:rPr lang="en-US" sz="1400" dirty="0" smtClean="0"/>
              <a:t>luminum deposition on TPC central membrane underway at SBU.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Test evaporation onto central membrane “pedal”  a success. Clean deposition with sharp edges to the  shape of the stripe.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825210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/>
              <a:t>Cooling blocks for TPC Fee being fabbed at </a:t>
            </a:r>
            <a:r>
              <a:rPr lang="en-US" sz="1400" dirty="0" smtClean="0"/>
              <a:t>Vanderbilt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All TPC FELIX boards complete and tested. Firmware development underway.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All TPC Fee boards assembled and delivered to BNL by vendor</a:t>
            </a:r>
            <a:r>
              <a:rPr lang="en-US" sz="1400" dirty="0" smtClean="0"/>
              <a:t>. Waiting for delivery of PLL chip.  </a:t>
            </a:r>
            <a:r>
              <a:rPr lang="en-US" sz="1400" dirty="0" smtClean="0"/>
              <a:t>Fee</a:t>
            </a:r>
            <a:r>
              <a:rPr lang="en-US" sz="1400" dirty="0" smtClean="0"/>
              <a:t> </a:t>
            </a:r>
            <a:r>
              <a:rPr lang="en-US" sz="1400" dirty="0" smtClean="0"/>
              <a:t>testing underway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Need to produce 30 “JACK” boards. Parts ordered, layout underway.</a:t>
            </a:r>
            <a:endParaRPr lang="en-US" sz="1400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99" y="971550"/>
            <a:ext cx="5935785" cy="25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7430868-99F6-4C9C-9EE2-D1871AF146FF}"/>
              </a:ext>
            </a:extLst>
          </p:cNvPr>
          <p:cNvSpPr txBox="1">
            <a:spLocks/>
          </p:cNvSpPr>
          <p:nvPr/>
        </p:nvSpPr>
        <p:spPr>
          <a:xfrm>
            <a:off x="22823" y="29185"/>
            <a:ext cx="9105786" cy="584016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8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 Arial (Body)"/>
                <a:ea typeface="Cambria" panose="02040503050406030204" pitchFamily="18" charset="0"/>
                <a:cs typeface="Arial" panose="020B0604020202020204" pitchFamily="34" charset="0"/>
              </a:rPr>
              <a:t>Status of the Intermediate Silicon Tracker (INTT)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49DB102-E93F-4987-9FBD-C041E2167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2331" r="7408" b="6936"/>
          <a:stretch/>
        </p:blipFill>
        <p:spPr>
          <a:xfrm>
            <a:off x="5007769" y="634240"/>
            <a:ext cx="4016586" cy="584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C29556-4DC8-45A7-A476-17009429B12B}"/>
              </a:ext>
            </a:extLst>
          </p:cNvPr>
          <p:cNvSpPr txBox="1"/>
          <p:nvPr/>
        </p:nvSpPr>
        <p:spPr>
          <a:xfrm>
            <a:off x="1" y="506044"/>
            <a:ext cx="5079206" cy="41934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300" dirty="0">
              <a:latin typeface=" Arial (Body)"/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 smtClean="0">
                <a:latin typeface=" Arial (Body)"/>
              </a:rPr>
              <a:t>Ladder </a:t>
            </a:r>
            <a:r>
              <a:rPr lang="en-US" sz="1300" dirty="0">
                <a:latin typeface=" Arial (Body)"/>
              </a:rPr>
              <a:t>Mass Production (84) at BNL achieved successfully: </a:t>
            </a:r>
            <a:br>
              <a:rPr lang="en-US" sz="1300" dirty="0">
                <a:latin typeface=" Arial (Body)"/>
              </a:rPr>
            </a:br>
            <a:r>
              <a:rPr lang="en-US" sz="12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rgbClr val="0099FF"/>
                </a:solidFill>
                <a:latin typeface=" Arial (Body)"/>
              </a:rPr>
              <a:t>Ladder assembly done at Physics Department, wire-bonding </a:t>
            </a:r>
            <a:br>
              <a:rPr lang="en-US" sz="1200" dirty="0">
                <a:solidFill>
                  <a:srgbClr val="0099FF"/>
                </a:solidFill>
                <a:latin typeface=" Arial (Body)"/>
              </a:rPr>
            </a:br>
            <a:r>
              <a:rPr lang="en-US" sz="1200" dirty="0">
                <a:solidFill>
                  <a:srgbClr val="0099FF"/>
                </a:solidFill>
                <a:latin typeface=" Arial (Body)"/>
              </a:rPr>
              <a:t>    and encapsulation accomplished at Inst. </a:t>
            </a:r>
            <a:r>
              <a:rPr lang="en-US" sz="1200" dirty="0">
                <a:solidFill>
                  <a:srgbClr val="0099FF"/>
                </a:solidFill>
                <a:latin typeface=" Arial (Body)"/>
              </a:rPr>
              <a:t>Div.</a:t>
            </a:r>
          </a:p>
          <a:p>
            <a:r>
              <a:rPr lang="en-US" sz="12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      Plus 40 spares ladders are in production in Taiwan</a:t>
            </a:r>
            <a:r>
              <a:rPr lang="en-US" sz="1200" dirty="0" smtClean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.</a:t>
            </a:r>
            <a:endParaRPr lang="en-US" sz="1300" dirty="0">
              <a:latin typeface=" Arial (Body)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FDR Barrels Assembly achieved successful May 25</a:t>
            </a:r>
            <a:r>
              <a:rPr lang="en-US" sz="1300" baseline="30000" dirty="0">
                <a:latin typeface=" Arial (Body)"/>
              </a:rPr>
              <a:t>th</a:t>
            </a:r>
            <a:r>
              <a:rPr lang="en-US" sz="1300" dirty="0">
                <a:latin typeface=" Arial (Body)"/>
              </a:rPr>
              <a:t>, 2021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CFC Barrels Support Structure PO submit for the Bid on the SAM.GOV web Site on February 15</a:t>
            </a:r>
            <a:r>
              <a:rPr lang="en-US" sz="1300" baseline="30000" dirty="0">
                <a:latin typeface=" Arial (Body)"/>
              </a:rPr>
              <a:t>th</a:t>
            </a:r>
            <a:r>
              <a:rPr lang="en-US" sz="1300" dirty="0">
                <a:latin typeface=" Arial (Body)"/>
              </a:rPr>
              <a:t>, 2022</a:t>
            </a:r>
            <a:br>
              <a:rPr lang="en-US" sz="1300" dirty="0">
                <a:latin typeface=" Arial (Body)"/>
              </a:rPr>
            </a:br>
            <a:r>
              <a:rPr lang="en-US" sz="12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 There was a delay in submitting the PO due to the INTT funding causing some delay in the schedule. </a:t>
            </a:r>
            <a:endParaRPr lang="en-US" sz="1200" dirty="0">
              <a:solidFill>
                <a:srgbClr val="0099FF"/>
              </a:solidFill>
              <a:latin typeface=" Arial (Body)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PO for Auxiliaries’ parts of Barrels’ assembly PO submitted to </a:t>
            </a:r>
            <a:r>
              <a:rPr lang="en-US" sz="1300" dirty="0" err="1">
                <a:latin typeface=" Arial (Body)"/>
              </a:rPr>
              <a:t>Xometry</a:t>
            </a:r>
            <a:r>
              <a:rPr lang="en-US" sz="1300" dirty="0">
                <a:latin typeface=" Arial (Body)"/>
              </a:rPr>
              <a:t> Co. on February 16th, 2022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Extender bus cables half of production will be delivered in JPY21 and second half will be delivered in JPY22 (May)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Readout Electronic Review achieved successfully July 28, 2021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Readout Electronic using Felix Boards is making excellent progress (manpower and funding were made available)</a:t>
            </a:r>
          </a:p>
          <a:p>
            <a:r>
              <a:rPr lang="en-US" sz="13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      Readout Electronic Review set for March 28</a:t>
            </a:r>
            <a:r>
              <a:rPr lang="en-US" sz="1300" baseline="300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th</a:t>
            </a:r>
            <a:r>
              <a:rPr lang="en-US" sz="13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, 2021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LV/HV systems: two racks were assembled successfully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latin typeface=" Arial (Body)"/>
              </a:rPr>
              <a:t>Beam test at </a:t>
            </a:r>
            <a:r>
              <a:rPr lang="en-US" sz="1300" dirty="0" err="1">
                <a:latin typeface=" Arial (Body)"/>
              </a:rPr>
              <a:t>Tohuko</a:t>
            </a:r>
            <a:r>
              <a:rPr lang="en-US" sz="1300" dirty="0">
                <a:latin typeface=" Arial (Body)"/>
              </a:rPr>
              <a:t> Uni</a:t>
            </a:r>
            <a:r>
              <a:rPr lang="en-US" sz="1300" dirty="0">
                <a:latin typeface=" Arial (Body)"/>
              </a:rPr>
              <a:t> (Japan) using production ladders achieved successfully (Dec 16</a:t>
            </a:r>
            <a:r>
              <a:rPr lang="en-US" sz="1300" baseline="30000" dirty="0">
                <a:latin typeface=" Arial (Body)"/>
              </a:rPr>
              <a:t>th</a:t>
            </a:r>
            <a:r>
              <a:rPr lang="en-US" sz="1300" dirty="0">
                <a:latin typeface=" Arial (Body)"/>
              </a:rPr>
              <a:t>, </a:t>
            </a:r>
            <a:r>
              <a:rPr lang="en-US" sz="1300" dirty="0" smtClean="0">
                <a:latin typeface=" Arial (Body)"/>
              </a:rPr>
              <a:t>2021)</a:t>
            </a:r>
            <a:endParaRPr lang="en-US" dirty="0">
              <a:latin typeface=" Arial (Body)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BCB55574-9EB4-48E3-9ADF-88C728AB1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29136"/>
              </p:ext>
            </p:extLst>
          </p:nvPr>
        </p:nvGraphicFramePr>
        <p:xfrm>
          <a:off x="4979194" y="1372076"/>
          <a:ext cx="4120842" cy="1573530"/>
        </p:xfrm>
        <a:graphic>
          <a:graphicData uri="http://schemas.openxmlformats.org/drawingml/2006/table">
            <a:tbl>
              <a:tblPr/>
              <a:tblGrid>
                <a:gridCol w="1373614">
                  <a:extLst>
                    <a:ext uri="{9D8B030D-6E8A-4147-A177-3AD203B41FA5}">
                      <a16:colId xmlns:a16="http://schemas.microsoft.com/office/drawing/2014/main" xmlns="" val="3868614543"/>
                    </a:ext>
                  </a:extLst>
                </a:gridCol>
                <a:gridCol w="1373614">
                  <a:extLst>
                    <a:ext uri="{9D8B030D-6E8A-4147-A177-3AD203B41FA5}">
                      <a16:colId xmlns:a16="http://schemas.microsoft.com/office/drawing/2014/main" xmlns="" val="143591425"/>
                    </a:ext>
                  </a:extLst>
                </a:gridCol>
                <a:gridCol w="1373614">
                  <a:extLst>
                    <a:ext uri="{9D8B030D-6E8A-4147-A177-3AD203B41FA5}">
                      <a16:colId xmlns:a16="http://schemas.microsoft.com/office/drawing/2014/main" xmlns="" val="4110891715"/>
                    </a:ext>
                  </a:extLst>
                </a:gridCol>
              </a:tblGrid>
              <a:tr h="21676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Classification (BNL ladders)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Barrel 1 (24 needed)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Barrel 2 (32 needed)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7570929"/>
                  </a:ext>
                </a:extLst>
              </a:tr>
              <a:tr h="21676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Class 1 (&lt;= 0.5%)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7461053"/>
                  </a:ext>
                </a:extLst>
              </a:tr>
              <a:tr h="22321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Class 2 (&gt; 0.5% &amp;&amp; &lt;= 1.0%)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116236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Class 3 (&gt; 1.0% &amp;&amp; &lt;= 2.0%)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1434635"/>
                  </a:ext>
                </a:extLst>
              </a:tr>
              <a:tr h="2119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Class 4 (&gt; 2.0% &amp;&amp; &lt;= 3.0%)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8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9142902"/>
                  </a:ext>
                </a:extLst>
              </a:tr>
            </a:tbl>
          </a:graphicData>
        </a:graphic>
      </p:graphicFrame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E3861617-130F-4F4E-BD34-AC7547220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27127"/>
          <a:stretch/>
        </p:blipFill>
        <p:spPr bwMode="auto">
          <a:xfrm>
            <a:off x="6477000" y="3013140"/>
            <a:ext cx="2460931" cy="213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5E20B4A-7844-4CE7-91AD-D9365934A8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4" r="40049"/>
          <a:stretch/>
        </p:blipFill>
        <p:spPr>
          <a:xfrm>
            <a:off x="5079206" y="2952750"/>
            <a:ext cx="808773" cy="22395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B4FDAE-A6A8-4934-AAA5-368531EAF12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64125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F84D647-D79B-B745-90BB-8E8EE5EE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1"/>
            <a:ext cx="7886700" cy="635630"/>
          </a:xfrm>
        </p:spPr>
        <p:txBody>
          <a:bodyPr/>
          <a:lstStyle/>
          <a:p>
            <a:r>
              <a:rPr lang="en-US" sz="3200" dirty="0"/>
              <a:t>MVTX Status, 02/15/2022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50F2BF6-3345-364E-B03D-3F887967D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" y="766053"/>
            <a:ext cx="5186919" cy="4332754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Readout and electrical control system  </a:t>
            </a:r>
          </a:p>
          <a:p>
            <a:pPr lvl="1"/>
            <a:r>
              <a:rPr lang="en-US" dirty="0"/>
              <a:t>Implemented new data format for continuous readout; </a:t>
            </a:r>
          </a:p>
          <a:p>
            <a:pPr lvl="1"/>
            <a:r>
              <a:rPr lang="en-US" dirty="0"/>
              <a:t>Implemented full 8-DMA readout per FELIX, all 6 AMD FELIX servers in hand;</a:t>
            </a:r>
          </a:p>
          <a:p>
            <a:pPr lvl="1"/>
            <a:r>
              <a:rPr lang="en-US" dirty="0"/>
              <a:t>Replacing RU </a:t>
            </a:r>
            <a:r>
              <a:rPr lang="en-US" dirty="0" err="1"/>
              <a:t>VTRx</a:t>
            </a:r>
            <a:r>
              <a:rPr lang="en-US" dirty="0"/>
              <a:t> transceivers flex cables in progress at CERN, complete by May 2022</a:t>
            </a:r>
          </a:p>
          <a:p>
            <a:pPr lvl="1"/>
            <a:r>
              <a:rPr lang="en-US" dirty="0"/>
              <a:t>Most CAEN power system in hand, delays in last a few power module delivery, by March 2022     </a:t>
            </a:r>
          </a:p>
          <a:p>
            <a:pPr lvl="1"/>
            <a:r>
              <a:rPr lang="en-US" dirty="0"/>
              <a:t>Detector safety monitoring and slow control system designed, PLC procurement in progress, some delays in electronics, ETA, Feb. 26 2022 </a:t>
            </a:r>
          </a:p>
          <a:p>
            <a:pPr lvl="1"/>
            <a:r>
              <a:rPr lang="en-US" dirty="0"/>
              <a:t>All inside-detector signal and power cables produced and tested for half-detector assembly, long cables will be delivered in March 2022 </a:t>
            </a:r>
          </a:p>
          <a:p>
            <a:r>
              <a:rPr lang="en-US" b="1" dirty="0"/>
              <a:t>Mechanical system </a:t>
            </a:r>
          </a:p>
          <a:p>
            <a:pPr lvl="1"/>
            <a:r>
              <a:rPr lang="en-US" dirty="0"/>
              <a:t>Carbon Fiber composite structures produced and </a:t>
            </a:r>
            <a:r>
              <a:rPr lang="en-US" dirty="0" err="1"/>
              <a:t>CMM’ed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Assembly jigs fabricated and procedures practiced </a:t>
            </a:r>
          </a:p>
          <a:p>
            <a:pPr lvl="1"/>
            <a:r>
              <a:rPr lang="en-US" dirty="0"/>
              <a:t>Improving out-of-tolerance Al South End-Wheels for final assembly at LBNL, possible delay to complete 2 half-detectors by ~a few weeks (TBD); still on track for on-time installation </a:t>
            </a:r>
          </a:p>
          <a:p>
            <a:r>
              <a:rPr lang="en-US" b="1" dirty="0"/>
              <a:t>Services</a:t>
            </a:r>
          </a:p>
          <a:p>
            <a:pPr lvl="1"/>
            <a:r>
              <a:rPr lang="en-US" dirty="0"/>
              <a:t>Cooling system designed and reviewed, system testing at LANL and MIT </a:t>
            </a:r>
          </a:p>
          <a:p>
            <a:pPr lvl="1"/>
            <a:r>
              <a:rPr lang="en-US" dirty="0"/>
              <a:t>Power system, service cable layout plan developed and reviewed </a:t>
            </a:r>
          </a:p>
          <a:p>
            <a:r>
              <a:rPr lang="en-US" b="1" dirty="0"/>
              <a:t>MVTX detector insertion system prototyped and reviewed </a:t>
            </a:r>
          </a:p>
          <a:p>
            <a:pPr lvl="1"/>
            <a:r>
              <a:rPr lang="en-US" dirty="0"/>
              <a:t>Final design improvement in progress</a:t>
            </a:r>
          </a:p>
          <a:p>
            <a:r>
              <a:rPr lang="en-US" b="1" dirty="0"/>
              <a:t>Detector commissioning plan developed:</a:t>
            </a:r>
          </a:p>
          <a:p>
            <a:pPr lvl="1"/>
            <a:r>
              <a:rPr lang="en-US" dirty="0"/>
              <a:t>Phase-I commissioning plan developed to QA half-detectors at BNL after delivery from LBNL, MVTX experts are working at BNL to setup clean tent for the testing </a:t>
            </a:r>
          </a:p>
          <a:p>
            <a:pPr lvl="1"/>
            <a:r>
              <a:rPr lang="en-US" dirty="0"/>
              <a:t>Phase-II full detector pre-installation commissioning: preliminary plan developed, including full scale detector insertion mockup</a:t>
            </a:r>
          </a:p>
          <a:p>
            <a:pPr lvl="1"/>
            <a:r>
              <a:rPr lang="en-US" dirty="0"/>
              <a:t>Experts’ BNL on-site work plan approved for travel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A0AC89-A6D8-7B4D-84DB-B8A0C5174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8"/>
          <a:stretch/>
        </p:blipFill>
        <p:spPr>
          <a:xfrm>
            <a:off x="6935715" y="2768695"/>
            <a:ext cx="2208286" cy="2365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7FAC85-7E94-AD42-AC02-58888DBFF5AC}"/>
              </a:ext>
            </a:extLst>
          </p:cNvPr>
          <p:cNvSpPr txBox="1"/>
          <p:nvPr/>
        </p:nvSpPr>
        <p:spPr>
          <a:xfrm>
            <a:off x="6935715" y="2581346"/>
            <a:ext cx="2179592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MVTX commissioning phases #1, #2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DB0DF5-4A8A-8148-8C71-5D015F28B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78380" y="149265"/>
            <a:ext cx="2489285" cy="2190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AC2375-B9AA-5F48-9102-2BB597EED907}"/>
              </a:ext>
            </a:extLst>
          </p:cNvPr>
          <p:cNvSpPr txBox="1"/>
          <p:nvPr/>
        </p:nvSpPr>
        <p:spPr>
          <a:xfrm>
            <a:off x="6972324" y="1610644"/>
            <a:ext cx="1776929" cy="83099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MVTX cooling system test: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FF00"/>
                </a:solidFill>
              </a:rPr>
              <a:t>Chiller 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FF00"/>
                </a:solidFill>
              </a:rPr>
              <a:t>Patch panel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FF00"/>
                </a:solidFill>
              </a:rPr>
              <a:t>Cooling plates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B37C78-5419-D645-B110-5AD724327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971" y="324434"/>
            <a:ext cx="1623638" cy="216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2BAA80-376B-434A-AE4B-1BB0F2D63BD1}"/>
              </a:ext>
            </a:extLst>
          </p:cNvPr>
          <p:cNvSpPr txBox="1"/>
          <p:nvPr/>
        </p:nvSpPr>
        <p:spPr>
          <a:xfrm>
            <a:off x="5325894" y="1119177"/>
            <a:ext cx="1507679" cy="12541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Full readout and control integration</a:t>
            </a:r>
          </a:p>
          <a:p>
            <a:r>
              <a:rPr lang="en-US" sz="1100" dirty="0">
                <a:solidFill>
                  <a:srgbClr val="FFFF00"/>
                </a:solidFill>
              </a:rPr>
              <a:t>-Staves</a:t>
            </a:r>
          </a:p>
          <a:p>
            <a:r>
              <a:rPr lang="en-US" sz="1100" dirty="0">
                <a:solidFill>
                  <a:srgbClr val="FFFF00"/>
                </a:solidFill>
              </a:rPr>
              <a:t>-RUs</a:t>
            </a:r>
          </a:p>
          <a:p>
            <a:r>
              <a:rPr lang="en-US" sz="1100" dirty="0">
                <a:solidFill>
                  <a:srgbClr val="FFFF00"/>
                </a:solidFill>
              </a:rPr>
              <a:t>-FELIX/AMD</a:t>
            </a:r>
          </a:p>
          <a:p>
            <a:r>
              <a:rPr lang="en-US" sz="1100" dirty="0">
                <a:solidFill>
                  <a:srgbClr val="FFFF00"/>
                </a:solidFill>
              </a:rPr>
              <a:t>-</a:t>
            </a:r>
            <a:r>
              <a:rPr lang="en-US" sz="1100" dirty="0" err="1">
                <a:solidFill>
                  <a:srgbClr val="FFFF00"/>
                </a:solidFill>
              </a:rPr>
              <a:t>mGTM</a:t>
            </a:r>
            <a:endParaRPr lang="en-US" sz="1100" dirty="0">
              <a:solidFill>
                <a:srgbClr val="FFFF00"/>
              </a:solidFill>
            </a:endParaRPr>
          </a:p>
          <a:p>
            <a:r>
              <a:rPr lang="en-US" sz="1100" dirty="0">
                <a:solidFill>
                  <a:srgbClr val="FFFF00"/>
                </a:solidFill>
              </a:rPr>
              <a:t>-CAEN power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C6A8EB3-0CC8-7E48-A4FD-451FA4C1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258" y="2743771"/>
            <a:ext cx="1861606" cy="13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4F2DD2-A858-0F49-8884-FBFC06857816}"/>
              </a:ext>
            </a:extLst>
          </p:cNvPr>
          <p:cNvSpPr txBox="1"/>
          <p:nvPr/>
        </p:nvSpPr>
        <p:spPr>
          <a:xfrm>
            <a:off x="5092429" y="4155285"/>
            <a:ext cx="1879895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/>
              <a:t>Improving South End-Wheel and CFC structure glue bonding:</a:t>
            </a:r>
          </a:p>
          <a:p>
            <a:r>
              <a:rPr lang="en-US" sz="1100" dirty="0"/>
              <a:t>- work in progress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89FC05-186F-724D-8F27-4F0A80EBC0EC}"/>
              </a:ext>
            </a:extLst>
          </p:cNvPr>
          <p:cNvSpPr txBox="1"/>
          <p:nvPr/>
        </p:nvSpPr>
        <p:spPr>
          <a:xfrm>
            <a:off x="5562034" y="3280828"/>
            <a:ext cx="1472342" cy="4078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South-EW and CFC </a:t>
            </a:r>
          </a:p>
          <a:p>
            <a:r>
              <a:rPr lang="en-US" sz="1100" dirty="0">
                <a:solidFill>
                  <a:srgbClr val="FFFF00"/>
                </a:solidFill>
              </a:rPr>
              <a:t>CMM surveyed at LBNL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xmlns="" id="{523248FF-AAD6-8A49-911B-05A37711E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2/17/22</a:t>
            </a:r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xmlns="" id="{22A697AE-A9C9-3C42-81F2-42576D7C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PMG</a:t>
            </a:r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xmlns="" id="{21D3BB2F-6711-A840-8674-41029EC4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0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F93B7B-814D-724E-9D02-E1C70A56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515350" cy="653747"/>
          </a:xfrm>
        </p:spPr>
        <p:txBody>
          <a:bodyPr/>
          <a:lstStyle/>
          <a:p>
            <a:r>
              <a:rPr lang="en-US" sz="3200" dirty="0" smtClean="0"/>
              <a:t>MVTX: Remaining </a:t>
            </a:r>
            <a:r>
              <a:rPr lang="en-US" sz="3200" dirty="0"/>
              <a:t>Key Tasks and Schedules </a:t>
            </a:r>
          </a:p>
        </p:txBody>
      </p:sp>
      <p:pic>
        <p:nvPicPr>
          <p:cNvPr id="4" name="Google Shape;61;p14">
            <a:extLst>
              <a:ext uri="{FF2B5EF4-FFF2-40B4-BE49-F238E27FC236}">
                <a16:creationId xmlns:a16="http://schemas.microsoft.com/office/drawing/2014/main" xmlns="" id="{CDA33865-E18D-C441-BDD2-A146537E7BB7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537"/>
          <a:stretch/>
        </p:blipFill>
        <p:spPr>
          <a:xfrm>
            <a:off x="0" y="666750"/>
            <a:ext cx="7188663" cy="39133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4AB219-A590-1C4F-A742-592112F77816}"/>
              </a:ext>
            </a:extLst>
          </p:cNvPr>
          <p:cNvSpPr txBox="1"/>
          <p:nvPr/>
        </p:nvSpPr>
        <p:spPr>
          <a:xfrm>
            <a:off x="2895600" y="590550"/>
            <a:ext cx="602385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Schedule presented 1/6/2022</a:t>
            </a:r>
          </a:p>
          <a:p>
            <a:r>
              <a:rPr lang="en-US" dirty="0" err="1"/>
              <a:t>sPHENIX</a:t>
            </a:r>
            <a:r>
              <a:rPr lang="en-US" dirty="0"/>
              <a:t> collaboration meeting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5502C-C922-6141-9CD5-ECFCFC652D77}"/>
              </a:ext>
            </a:extLst>
          </p:cNvPr>
          <p:cNvSpPr txBox="1"/>
          <p:nvPr/>
        </p:nvSpPr>
        <p:spPr>
          <a:xfrm>
            <a:off x="3886200" y="3409950"/>
            <a:ext cx="2597286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Plan to set up a BIG clean tent in the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assembly area in May:</a:t>
            </a:r>
          </a:p>
          <a:p>
            <a:pPr marL="257175" indent="-257175">
              <a:buAutoNum type="arabicParenR"/>
            </a:pPr>
            <a:r>
              <a:rPr lang="en-US" sz="1200" dirty="0"/>
              <a:t>for the full insertion mockup</a:t>
            </a:r>
          </a:p>
          <a:p>
            <a:pPr marL="257175" indent="-257175">
              <a:buAutoNum type="arabicParenR"/>
            </a:pPr>
            <a:r>
              <a:rPr lang="en-US" sz="1200" dirty="0"/>
              <a:t>Full half-detector commissioning 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341C157C-85FD-DF4E-8FCD-727C73E6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2/17/22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025EE40F-8FB0-5644-A3B8-99F3E7E7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PMG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BF36F3EF-30B7-CD47-B8CB-5DB115EF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3204-E27D-BE47-9BF7-E2FEB4203070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8F23C7-6740-324C-A005-8E670C818ADF}"/>
              </a:ext>
            </a:extLst>
          </p:cNvPr>
          <p:cNvSpPr txBox="1"/>
          <p:nvPr/>
        </p:nvSpPr>
        <p:spPr>
          <a:xfrm>
            <a:off x="2686050" y="4429684"/>
            <a:ext cx="577215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</a:t>
            </a:r>
            <a:r>
              <a:rPr lang="en-US" dirty="0" smtClean="0">
                <a:solidFill>
                  <a:srgbClr val="0432FF"/>
                </a:solidFill>
              </a:rPr>
              <a:t>elay </a:t>
            </a:r>
            <a:r>
              <a:rPr lang="en-US" dirty="0">
                <a:solidFill>
                  <a:srgbClr val="0432FF"/>
                </a:solidFill>
              </a:rPr>
              <a:t>in half-detector assembly …  by ~1 month? </a:t>
            </a:r>
          </a:p>
          <a:p>
            <a:r>
              <a:rPr lang="en-US" dirty="0">
                <a:solidFill>
                  <a:srgbClr val="0432FF"/>
                </a:solidFill>
              </a:rPr>
              <a:t>              Still on track for </a:t>
            </a:r>
            <a:r>
              <a:rPr lang="en-US" dirty="0" smtClean="0">
                <a:solidFill>
                  <a:srgbClr val="0432FF"/>
                </a:solidFill>
              </a:rPr>
              <a:t>on time installation  </a:t>
            </a:r>
            <a:endParaRPr lang="en-US" dirty="0">
              <a:solidFill>
                <a:srgbClr val="0432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3375E7-4D3D-CE4F-8930-5B1E66E90C00}"/>
              </a:ext>
            </a:extLst>
          </p:cNvPr>
          <p:cNvCxnSpPr/>
          <p:nvPr/>
        </p:nvCxnSpPr>
        <p:spPr>
          <a:xfrm>
            <a:off x="2641892" y="1230828"/>
            <a:ext cx="0" cy="3436372"/>
          </a:xfrm>
          <a:prstGeom prst="line">
            <a:avLst/>
          </a:prstGeom>
          <a:ln w="4127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ADBADB-5985-CB4F-B852-37E41A4409AD}"/>
              </a:ext>
            </a:extLst>
          </p:cNvPr>
          <p:cNvSpPr txBox="1"/>
          <p:nvPr/>
        </p:nvSpPr>
        <p:spPr>
          <a:xfrm>
            <a:off x="6629400" y="2419350"/>
            <a:ext cx="212156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(Possible delay ~1 month?)</a:t>
            </a:r>
          </a:p>
        </p:txBody>
      </p:sp>
    </p:spTree>
    <p:extLst>
      <p:ext uri="{BB962C8B-B14F-4D97-AF65-F5344CB8AC3E}">
        <p14:creationId xmlns:p14="http://schemas.microsoft.com/office/powerpoint/2010/main" val="205801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EF1412-55EC-40BC-85FB-46A22C2AE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9A0A689-771C-42DE-A122-56A0F2823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14350"/>
            <a:ext cx="9067800" cy="4629150"/>
          </a:xfrm>
        </p:spPr>
        <p:txBody>
          <a:bodyPr/>
          <a:lstStyle/>
          <a:p>
            <a:r>
              <a:rPr lang="en-US" sz="1600" b="1" dirty="0"/>
              <a:t>sPHENIX installation is proceeding well.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 smtClean="0"/>
              <a:t>29/</a:t>
            </a:r>
            <a:r>
              <a:rPr lang="en-US" sz="1600" dirty="0" smtClean="0"/>
              <a:t>32 </a:t>
            </a:r>
            <a:r>
              <a:rPr lang="en-US" sz="1600" dirty="0"/>
              <a:t>OHCal </a:t>
            </a:r>
            <a:r>
              <a:rPr lang="en-US" sz="1600" dirty="0" smtClean="0"/>
              <a:t>sectors </a:t>
            </a:r>
            <a:r>
              <a:rPr lang="en-US" sz="1600" dirty="0" smtClean="0"/>
              <a:t>installed. Number 30 to be installed this week.  </a:t>
            </a:r>
            <a:endParaRPr lang="en-US" sz="1600" dirty="0"/>
          </a:p>
          <a:p>
            <a:pPr lvl="1"/>
            <a:r>
              <a:rPr lang="en-US" sz="1600" dirty="0" smtClean="0"/>
              <a:t> IHCal barrel build has started. </a:t>
            </a:r>
            <a:r>
              <a:rPr lang="en-US" sz="1600" dirty="0" smtClean="0"/>
              <a:t>2/32 IHCal sectors installed.</a:t>
            </a:r>
          </a:p>
          <a:p>
            <a:pPr lvl="1"/>
            <a:r>
              <a:rPr lang="en-US" sz="1600" dirty="0" smtClean="0"/>
              <a:t>EMCal block production done. Sector production 57/64 complete. </a:t>
            </a:r>
            <a:r>
              <a:rPr lang="en-US" sz="1600" dirty="0" smtClean="0"/>
              <a:t>Complete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half of March.</a:t>
            </a:r>
            <a:endParaRPr lang="en-US" sz="1600" dirty="0" smtClean="0"/>
          </a:p>
          <a:p>
            <a:pPr lvl="1"/>
            <a:r>
              <a:rPr lang="en-US" sz="1600" dirty="0" smtClean="0"/>
              <a:t>Most detector components complete.(OHCAL, IHCal, EMCal blocks, TPC electronics, Calorimeter on-detector electronics, DAQ/Trigger network/servers</a:t>
            </a:r>
          </a:p>
          <a:p>
            <a:pPr lvl="1"/>
            <a:r>
              <a:rPr lang="en-US" sz="1600" dirty="0" smtClean="0"/>
              <a:t>Many major </a:t>
            </a:r>
            <a:r>
              <a:rPr lang="en-US" sz="1600" dirty="0"/>
              <a:t>1008 I&amp;F parts are complete or on order.</a:t>
            </a:r>
          </a:p>
          <a:p>
            <a:pPr lvl="1"/>
            <a:r>
              <a:rPr lang="en-US" sz="1600" dirty="0" smtClean="0"/>
              <a:t> We have a small but important subset of I&amp;F orders to place including: </a:t>
            </a:r>
            <a:r>
              <a:rPr lang="en-US" sz="1600" b="0" dirty="0" smtClean="0"/>
              <a:t>Magnet mapping contract w/CERN, TPC installation fixtures, MBD/sEPD/</a:t>
            </a:r>
            <a:r>
              <a:rPr lang="en-US" sz="1600" b="0" dirty="0" err="1"/>
              <a:t>b</a:t>
            </a:r>
            <a:r>
              <a:rPr lang="en-US" sz="1600" b="0" dirty="0" err="1" smtClean="0"/>
              <a:t>eampipe</a:t>
            </a:r>
            <a:r>
              <a:rPr lang="en-US" sz="1600" b="0" dirty="0" smtClean="0"/>
              <a:t>/INTT bracketry, maintenance/access/chiller platforms, HVAC upgrade, fiber optic trunk lines. </a:t>
            </a:r>
            <a:endParaRPr lang="en-US" sz="1600" dirty="0" smtClean="0"/>
          </a:p>
          <a:p>
            <a:r>
              <a:rPr lang="en-US" sz="1600" b="1" dirty="0"/>
              <a:t>We have been successful in borrowing technicians and engineers from other parts of BNL: CAD, IO, SMD, NSLSII</a:t>
            </a:r>
          </a:p>
          <a:p>
            <a:pPr lvl="1"/>
            <a:r>
              <a:rPr lang="en-US" sz="1600" b="0" dirty="0"/>
              <a:t>Need to maintain this level of technical support until the start of RHIC run 2023.</a:t>
            </a:r>
          </a:p>
          <a:p>
            <a:pPr lvl="1"/>
            <a:r>
              <a:rPr lang="en-US" sz="1600" b="0" dirty="0"/>
              <a:t>sPHENIX Collaborators continue to make critical contributions in the factories and home institutions</a:t>
            </a:r>
            <a:r>
              <a:rPr lang="en-US" sz="1600" b="0" dirty="0" smtClean="0"/>
              <a:t>.</a:t>
            </a:r>
            <a:r>
              <a:rPr lang="en-US" sz="1600" dirty="0" smtClean="0"/>
              <a:t> 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3A2B43-FE56-4612-9388-500A9FC8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649651-13F2-459C-BAD0-0067FFC2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310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229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Performance Indices – sPHENIX MIE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5D4301-D3F7-4152-A349-91E55DAEF760}"/>
              </a:ext>
            </a:extLst>
          </p:cNvPr>
          <p:cNvSpPr txBox="1"/>
          <p:nvPr/>
        </p:nvSpPr>
        <p:spPr>
          <a:xfrm>
            <a:off x="511341" y="3658438"/>
            <a:ext cx="24318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50F335E-82B0-441A-8DED-50C1D0D22B78}"/>
              </a:ext>
            </a:extLst>
          </p:cNvPr>
          <p:cNvSpPr/>
          <p:nvPr/>
        </p:nvSpPr>
        <p:spPr>
          <a:xfrm>
            <a:off x="511342" y="3826242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AAAA70B-D131-43A7-90FA-0B360C8DD32D}"/>
              </a:ext>
            </a:extLst>
          </p:cNvPr>
          <p:cNvSpPr/>
          <p:nvPr/>
        </p:nvSpPr>
        <p:spPr>
          <a:xfrm>
            <a:off x="511342" y="3936615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98FED93-97FA-4BCA-AAC6-BFAFA8C7CFD7}"/>
              </a:ext>
            </a:extLst>
          </p:cNvPr>
          <p:cNvSpPr/>
          <p:nvPr/>
        </p:nvSpPr>
        <p:spPr>
          <a:xfrm>
            <a:off x="511340" y="4056861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CB00AF92-DBFE-4EDC-BB53-94F83627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80000"/>
              </p:ext>
            </p:extLst>
          </p:nvPr>
        </p:nvGraphicFramePr>
        <p:xfrm>
          <a:off x="511341" y="3122455"/>
          <a:ext cx="2431884" cy="35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42">
                  <a:extLst>
                    <a:ext uri="{9D8B030D-6E8A-4147-A177-3AD203B41FA5}">
                      <a16:colId xmlns:a16="http://schemas.microsoft.com/office/drawing/2014/main" xmlns="" val="256262324"/>
                    </a:ext>
                  </a:extLst>
                </a:gridCol>
                <a:gridCol w="1215942">
                  <a:extLst>
                    <a:ext uri="{9D8B030D-6E8A-4147-A177-3AD203B41FA5}">
                      <a16:colId xmlns:a16="http://schemas.microsoft.com/office/drawing/2014/main" xmlns="" val="2362584969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SPI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CPI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188752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1.01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90218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5A082FD5-392D-44AC-ACA7-9ADD8EF7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87622"/>
              </p:ext>
            </p:extLst>
          </p:nvPr>
        </p:nvGraphicFramePr>
        <p:xfrm>
          <a:off x="5048294" y="3225146"/>
          <a:ext cx="2748171" cy="1251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205">
                  <a:extLst>
                    <a:ext uri="{9D8B030D-6E8A-4147-A177-3AD203B41FA5}">
                      <a16:colId xmlns:a16="http://schemas.microsoft.com/office/drawing/2014/main" xmlns="" val="2785976325"/>
                    </a:ext>
                  </a:extLst>
                </a:gridCol>
                <a:gridCol w="795966">
                  <a:extLst>
                    <a:ext uri="{9D8B030D-6E8A-4147-A177-3AD203B41FA5}">
                      <a16:colId xmlns:a16="http://schemas.microsoft.com/office/drawing/2014/main" xmlns="" val="1842318650"/>
                    </a:ext>
                  </a:extLst>
                </a:gridCol>
              </a:tblGrid>
              <a:tr h="394335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BCWS (Scheduled)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$24,853.936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66966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BCWP (Performed)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$23,387.375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75247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ACWP (Actual)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$23,044,691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703075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28C4F8-4735-4AFC-917F-B459ECF0EBDA}"/>
              </a:ext>
            </a:extLst>
          </p:cNvPr>
          <p:cNvSpPr/>
          <p:nvPr/>
        </p:nvSpPr>
        <p:spPr>
          <a:xfrm>
            <a:off x="1347536" y="3344328"/>
            <a:ext cx="126332" cy="75073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AA8877B-2DFB-48DC-BB5D-6196FC1BF6BC}"/>
              </a:ext>
            </a:extLst>
          </p:cNvPr>
          <p:cNvSpPr/>
          <p:nvPr/>
        </p:nvSpPr>
        <p:spPr>
          <a:xfrm>
            <a:off x="2568742" y="3344328"/>
            <a:ext cx="126332" cy="75073"/>
          </a:xfrm>
          <a:prstGeom prst="ellipse">
            <a:avLst/>
          </a:prstGeom>
          <a:solidFill>
            <a:srgbClr val="00B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xmlns="" id="{9B0114B7-40C8-4089-A9B9-CD2D410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xmlns="" id="{E0F9F878-5B26-4649-8D53-8DAA42B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9680" y="4963113"/>
            <a:ext cx="7899495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xmlns="" id="{B3294ECD-74BB-49F2-A3C8-F894AAB3E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759"/>
            <a:ext cx="9144000" cy="230949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3901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xmlns="" id="{B679196D-B885-4135-9E21-2A0CC6F5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999"/>
            <a:ext cx="9144000" cy="3735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Cost Performance Report (CPR) – sPHENIX MIE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603BB0E-C5D4-4D9D-9A0B-9C6ED4302350}"/>
              </a:ext>
            </a:extLst>
          </p:cNvPr>
          <p:cNvSpPr/>
          <p:nvPr/>
        </p:nvSpPr>
        <p:spPr>
          <a:xfrm>
            <a:off x="7039781" y="4126096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16B8F53-657B-4EA6-8B18-9A57FCEF642B}"/>
              </a:ext>
            </a:extLst>
          </p:cNvPr>
          <p:cNvSpPr/>
          <p:nvPr/>
        </p:nvSpPr>
        <p:spPr>
          <a:xfrm>
            <a:off x="7039781" y="4244893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FA953B8-B3C0-4651-A2E3-115D6ABDE3D4}"/>
              </a:ext>
            </a:extLst>
          </p:cNvPr>
          <p:cNvSpPr/>
          <p:nvPr/>
        </p:nvSpPr>
        <p:spPr>
          <a:xfrm>
            <a:off x="7039781" y="4374917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D4FAFB7A-3A35-4A07-A80C-26F5DB8C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6B556E-4F11-43E1-9E35-BE09EBA3995D}"/>
              </a:ext>
            </a:extLst>
          </p:cNvPr>
          <p:cNvSpPr txBox="1"/>
          <p:nvPr/>
        </p:nvSpPr>
        <p:spPr>
          <a:xfrm>
            <a:off x="6990309" y="3817905"/>
            <a:ext cx="1886595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750" dirty="0"/>
              <a:t>*Highlights in table above takes variance $ into consideration, not just Indices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xmlns="" id="{BC9F6491-7C19-44C3-B9D8-0064F367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99903"/>
            <a:ext cx="1828800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04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Performance Indices – 1008 Infra and Facility Upgrade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5D4301-D3F7-4152-A349-91E55DAEF760}"/>
              </a:ext>
            </a:extLst>
          </p:cNvPr>
          <p:cNvSpPr txBox="1"/>
          <p:nvPr/>
        </p:nvSpPr>
        <p:spPr>
          <a:xfrm>
            <a:off x="511341" y="3658438"/>
            <a:ext cx="24318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50F335E-82B0-441A-8DED-50C1D0D22B78}"/>
              </a:ext>
            </a:extLst>
          </p:cNvPr>
          <p:cNvSpPr/>
          <p:nvPr/>
        </p:nvSpPr>
        <p:spPr>
          <a:xfrm>
            <a:off x="511342" y="3826242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AAAA70B-D131-43A7-90FA-0B360C8DD32D}"/>
              </a:ext>
            </a:extLst>
          </p:cNvPr>
          <p:cNvSpPr/>
          <p:nvPr/>
        </p:nvSpPr>
        <p:spPr>
          <a:xfrm>
            <a:off x="511342" y="3936615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98FED93-97FA-4BCA-AAC6-BFAFA8C7CFD7}"/>
              </a:ext>
            </a:extLst>
          </p:cNvPr>
          <p:cNvSpPr/>
          <p:nvPr/>
        </p:nvSpPr>
        <p:spPr>
          <a:xfrm>
            <a:off x="511340" y="4056861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CB00AF92-DBFE-4EDC-BB53-94F83627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274423"/>
              </p:ext>
            </p:extLst>
          </p:nvPr>
        </p:nvGraphicFramePr>
        <p:xfrm>
          <a:off x="511341" y="3122455"/>
          <a:ext cx="2431884" cy="35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42">
                  <a:extLst>
                    <a:ext uri="{9D8B030D-6E8A-4147-A177-3AD203B41FA5}">
                      <a16:colId xmlns:a16="http://schemas.microsoft.com/office/drawing/2014/main" xmlns="" val="256262324"/>
                    </a:ext>
                  </a:extLst>
                </a:gridCol>
                <a:gridCol w="1215942">
                  <a:extLst>
                    <a:ext uri="{9D8B030D-6E8A-4147-A177-3AD203B41FA5}">
                      <a16:colId xmlns:a16="http://schemas.microsoft.com/office/drawing/2014/main" xmlns="" val="2362584969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SPI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CPI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188752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0.97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90218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5A082FD5-392D-44AC-ACA7-9ADD8EF7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09247"/>
              </p:ext>
            </p:extLst>
          </p:nvPr>
        </p:nvGraphicFramePr>
        <p:xfrm>
          <a:off x="4779170" y="3275523"/>
          <a:ext cx="2431884" cy="1114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41">
                  <a:extLst>
                    <a:ext uri="{9D8B030D-6E8A-4147-A177-3AD203B41FA5}">
                      <a16:colId xmlns:a16="http://schemas.microsoft.com/office/drawing/2014/main" xmlns="" val="2785976325"/>
                    </a:ext>
                  </a:extLst>
                </a:gridCol>
                <a:gridCol w="768143">
                  <a:extLst>
                    <a:ext uri="{9D8B030D-6E8A-4147-A177-3AD203B41FA5}">
                      <a16:colId xmlns:a16="http://schemas.microsoft.com/office/drawing/2014/main" xmlns="" val="1842318650"/>
                    </a:ext>
                  </a:extLst>
                </a:gridCol>
              </a:tblGrid>
              <a:tr h="360045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Cumulative BCWS (Scheduled)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$27,900,764</a:t>
                      </a:r>
                    </a:p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66966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Cumulative BCWP (Performed)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$23,421,255</a:t>
                      </a:r>
                    </a:p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75247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Cumulative ACWP (Actual)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$24,192,905</a:t>
                      </a:r>
                    </a:p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703075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28C4F8-4735-4AFC-917F-B459ECF0EBDA}"/>
              </a:ext>
            </a:extLst>
          </p:cNvPr>
          <p:cNvSpPr/>
          <p:nvPr/>
        </p:nvSpPr>
        <p:spPr>
          <a:xfrm>
            <a:off x="1347536" y="3344328"/>
            <a:ext cx="126332" cy="75073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AA8877B-2DFB-48DC-BB5D-6196FC1BF6BC}"/>
              </a:ext>
            </a:extLst>
          </p:cNvPr>
          <p:cNvSpPr/>
          <p:nvPr/>
        </p:nvSpPr>
        <p:spPr>
          <a:xfrm>
            <a:off x="2568742" y="3344328"/>
            <a:ext cx="126332" cy="75073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xmlns="" id="{9B0114B7-40C8-4089-A9B9-CD2D410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0516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8B44467-2FFC-4B16-9486-8796274BB846}"/>
              </a:ext>
            </a:extLst>
          </p:cNvPr>
          <p:cNvCxnSpPr/>
          <p:nvPr/>
        </p:nvCxnSpPr>
        <p:spPr>
          <a:xfrm>
            <a:off x="363955" y="490851"/>
            <a:ext cx="8416091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xmlns="" id="{F65CA21E-1AAC-4F53-B810-43BBD7CA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99903"/>
            <a:ext cx="1828800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xmlns="" id="{EC3B9313-2719-46E7-BCD4-F357A593C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53"/>
            <a:ext cx="9144000" cy="23131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238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xmlns="" id="{E9752357-881B-4610-BD71-A1BC0C7EB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070"/>
            <a:ext cx="9144000" cy="3383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58" y="67202"/>
            <a:ext cx="8229600" cy="409873"/>
          </a:xfrm>
        </p:spPr>
        <p:txBody>
          <a:bodyPr/>
          <a:lstStyle/>
          <a:p>
            <a:r>
              <a:rPr lang="en-US" sz="2100" dirty="0"/>
              <a:t>Cost Performance Report (CPR) – 1008 Infra and Facility Upgrade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6B556E-4F11-43E1-9E35-BE09EBA3995D}"/>
              </a:ext>
            </a:extLst>
          </p:cNvPr>
          <p:cNvSpPr txBox="1"/>
          <p:nvPr/>
        </p:nvSpPr>
        <p:spPr>
          <a:xfrm>
            <a:off x="7149420" y="3664181"/>
            <a:ext cx="1886595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r>
              <a:rPr lang="en-US" sz="750" dirty="0"/>
              <a:t>*Highlights in table above takes variance $ into consideration, not just Indices</a:t>
            </a:r>
          </a:p>
          <a:p>
            <a:endParaRPr lang="en-US" sz="7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603BB0E-C5D4-4D9D-9A0B-9C6ED4302350}"/>
              </a:ext>
            </a:extLst>
          </p:cNvPr>
          <p:cNvSpPr/>
          <p:nvPr/>
        </p:nvSpPr>
        <p:spPr>
          <a:xfrm>
            <a:off x="7200900" y="3969885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16B8F53-657B-4EA6-8B18-9A57FCEF642B}"/>
              </a:ext>
            </a:extLst>
          </p:cNvPr>
          <p:cNvSpPr/>
          <p:nvPr/>
        </p:nvSpPr>
        <p:spPr>
          <a:xfrm>
            <a:off x="7200900" y="4086760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FA953B8-B3C0-4651-A2E3-115D6ABDE3D4}"/>
              </a:ext>
            </a:extLst>
          </p:cNvPr>
          <p:cNvSpPr/>
          <p:nvPr/>
        </p:nvSpPr>
        <p:spPr>
          <a:xfrm>
            <a:off x="7200900" y="4193795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D4FAFB7A-3A35-4A07-A80C-26F5DB8C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4DEBCEE-64AC-4883-911D-6C8B25D8385E}"/>
              </a:ext>
            </a:extLst>
          </p:cNvPr>
          <p:cNvCxnSpPr/>
          <p:nvPr/>
        </p:nvCxnSpPr>
        <p:spPr>
          <a:xfrm>
            <a:off x="305854" y="477074"/>
            <a:ext cx="873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F289F0CC-CC89-4D29-89AB-39F3D430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99903"/>
            <a:ext cx="1828800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632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39" y="8402"/>
            <a:ext cx="8328991" cy="574187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sPHENIX MIE Project Overview  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943038"/>
              </p:ext>
            </p:extLst>
          </p:nvPr>
        </p:nvGraphicFramePr>
        <p:xfrm>
          <a:off x="304801" y="666751"/>
          <a:ext cx="8600000" cy="937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4246309965"/>
                    </a:ext>
                  </a:extLst>
                </a:gridCol>
                <a:gridCol w="1622853">
                  <a:extLst>
                    <a:ext uri="{9D8B030D-6E8A-4147-A177-3AD203B41FA5}">
                      <a16:colId xmlns:a16="http://schemas.microsoft.com/office/drawing/2014/main" xmlns="" val="2547196037"/>
                    </a:ext>
                  </a:extLst>
                </a:gridCol>
                <a:gridCol w="1606378">
                  <a:extLst>
                    <a:ext uri="{9D8B030D-6E8A-4147-A177-3AD203B41FA5}">
                      <a16:colId xmlns:a16="http://schemas.microsoft.com/office/drawing/2014/main" xmlns="" val="2906043885"/>
                    </a:ext>
                  </a:extLst>
                </a:gridCol>
                <a:gridCol w="2891482">
                  <a:extLst>
                    <a:ext uri="{9D8B030D-6E8A-4147-A177-3AD203B41FA5}">
                      <a16:colId xmlns:a16="http://schemas.microsoft.com/office/drawing/2014/main" xmlns="" val="2998244554"/>
                    </a:ext>
                  </a:extLst>
                </a:gridCol>
                <a:gridCol w="864972">
                  <a:extLst>
                    <a:ext uri="{9D8B030D-6E8A-4147-A177-3AD203B41FA5}">
                      <a16:colId xmlns:a16="http://schemas.microsoft.com/office/drawing/2014/main" xmlns="" val="859748088"/>
                    </a:ext>
                  </a:extLst>
                </a:gridCol>
                <a:gridCol w="699915">
                  <a:extLst>
                    <a:ext uri="{9D8B030D-6E8A-4147-A177-3AD203B41FA5}">
                      <a16:colId xmlns:a16="http://schemas.microsoft.com/office/drawing/2014/main" xmlns="" val="236952313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TPC</a:t>
                      </a:r>
                    </a:p>
                  </a:txBody>
                  <a:tcPr marT="34290" marB="34290"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Director</a:t>
                      </a:r>
                    </a:p>
                  </a:txBody>
                  <a:tcPr marT="34290" marB="34290"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Last CD Achieved</a:t>
                      </a:r>
                    </a:p>
                  </a:txBody>
                  <a:tcPr marT="34290" marB="34290"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% Complete</a:t>
                      </a:r>
                    </a:p>
                  </a:txBody>
                  <a:tcPr marT="34290" marB="34290"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CPI</a:t>
                      </a:r>
                    </a:p>
                  </a:txBody>
                  <a:tcPr marT="34290" marB="34290"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SPI</a:t>
                      </a:r>
                    </a:p>
                  </a:txBody>
                  <a:tcPr marT="34290" marB="34290">
                    <a:solidFill>
                      <a:srgbClr val="008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64149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/>
                        <a:t>$27.0M</a:t>
                      </a:r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Edward</a:t>
                      </a:r>
                      <a:r>
                        <a:rPr lang="en-US" sz="1400" baseline="0" dirty="0"/>
                        <a:t> O’Brien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PD-2/3</a:t>
                      </a:r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94.1%  </a:t>
                      </a:r>
                      <a:r>
                        <a:rPr lang="en-US" sz="1400" dirty="0"/>
                        <a:t>BCWP/BAC @ </a:t>
                      </a:r>
                      <a:r>
                        <a:rPr lang="en-US" sz="1400" dirty="0" smtClean="0"/>
                        <a:t>1/31/2022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1.01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0.94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0370277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242329" y="1428753"/>
            <a:ext cx="8836242" cy="3714748"/>
          </a:xfrm>
          <a:prstGeom prst="rect">
            <a:avLst/>
          </a:prstGeom>
          <a:solidFill>
            <a:schemeClr val="bg1"/>
          </a:solidFill>
        </p:spPr>
        <p:txBody>
          <a:bodyPr vert="horz" lIns="91418" tIns="45709" rIns="91418" bIns="45709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dirty="0"/>
              <a:t>Scope</a:t>
            </a:r>
          </a:p>
          <a:p>
            <a:pPr lvl="1"/>
            <a:r>
              <a:rPr lang="en-US" sz="3300" dirty="0"/>
              <a:t>Detector systems produced, tested and ready for installation: </a:t>
            </a:r>
            <a:r>
              <a:rPr lang="en-US" sz="3300" dirty="0">
                <a:solidFill>
                  <a:srgbClr val="3399FF"/>
                </a:solidFill>
              </a:rPr>
              <a:t>Time Projection Chamber w/ electronics, Electromagnetic Calorimeter w/ electronics, Hadronic Calorimeter w/ electronics, DAQ/Trigger, Minimum Bias Detector, Project Management</a:t>
            </a:r>
          </a:p>
          <a:p>
            <a:pPr marL="0" indent="0">
              <a:buNone/>
            </a:pPr>
            <a:r>
              <a:rPr lang="en-US" sz="3700" b="1" dirty="0"/>
              <a:t>Not in scope</a:t>
            </a:r>
          </a:p>
          <a:p>
            <a:pPr lvl="1"/>
            <a:r>
              <a:rPr lang="en-US" sz="3300" dirty="0"/>
              <a:t>SC-Magnet, Bldg/Det Infrastructure, Installation and System Commissioning  </a:t>
            </a:r>
          </a:p>
          <a:p>
            <a:pPr marL="0" indent="0">
              <a:buNone/>
            </a:pPr>
            <a:r>
              <a:rPr lang="en-US" sz="3800" b="1" dirty="0"/>
              <a:t>Schedule</a:t>
            </a:r>
          </a:p>
          <a:p>
            <a:pPr lvl="1"/>
            <a:r>
              <a:rPr lang="en-US" sz="2900" dirty="0"/>
              <a:t>CD-0 received Sept 2016</a:t>
            </a:r>
          </a:p>
          <a:p>
            <a:pPr lvl="1"/>
            <a:r>
              <a:rPr lang="en-US" sz="2900" dirty="0"/>
              <a:t>CD-1/3A received Aug 2018</a:t>
            </a:r>
          </a:p>
          <a:p>
            <a:pPr lvl="1"/>
            <a:r>
              <a:rPr lang="en-US" sz="2900" dirty="0"/>
              <a:t>PD-2/3  received Sept </a:t>
            </a:r>
            <a:r>
              <a:rPr lang="en-US" sz="2900" dirty="0" smtClean="0"/>
              <a:t>2019</a:t>
            </a:r>
            <a:endParaRPr lang="en-US" sz="2900" b="1" dirty="0" smtClean="0"/>
          </a:p>
          <a:p>
            <a:pPr lvl="1"/>
            <a:r>
              <a:rPr lang="en-US" sz="2900" b="1" dirty="0" smtClean="0"/>
              <a:t>Early completion  May 2022</a:t>
            </a:r>
            <a:endParaRPr lang="en-US" sz="2900" b="1" dirty="0"/>
          </a:p>
          <a:p>
            <a:pPr lvl="1"/>
            <a:r>
              <a:rPr lang="en-US" sz="2900" dirty="0"/>
              <a:t>PD-4 Dec 2022</a:t>
            </a:r>
          </a:p>
          <a:p>
            <a:pPr marL="0" indent="0">
              <a:buNone/>
            </a:pPr>
            <a:r>
              <a:rPr lang="en-US" sz="3800" b="1" dirty="0"/>
              <a:t>Cost</a:t>
            </a:r>
          </a:p>
          <a:p>
            <a:pPr lvl="1"/>
            <a:r>
              <a:rPr lang="en-US" sz="3300" b="1" dirty="0"/>
              <a:t>$27.0M AY TPC  </a:t>
            </a:r>
            <a:r>
              <a:rPr lang="en-US" sz="3300" b="1" dirty="0" smtClean="0"/>
              <a:t>143% </a:t>
            </a:r>
            <a:r>
              <a:rPr lang="en-US" sz="3300" b="1" dirty="0"/>
              <a:t>contingency on an ETC of </a:t>
            </a:r>
            <a:r>
              <a:rPr lang="en-US" sz="3300" b="1" dirty="0" smtClean="0"/>
              <a:t>$1.50M</a:t>
            </a:r>
            <a:endParaRPr lang="en-US" sz="33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D8087AA-C3CB-4551-9C02-D93B3CA1CF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9705" y="2876550"/>
            <a:ext cx="3191999" cy="338554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Commitments = $1.85 M</a:t>
            </a:r>
          </a:p>
        </p:txBody>
      </p:sp>
      <p:pic>
        <p:nvPicPr>
          <p:cNvPr id="10" name="Picture 9" descr="Screen Shot 2021-09-08 at 12.54.0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07" y="2858478"/>
            <a:ext cx="2336877" cy="192307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7405" y="4248150"/>
            <a:ext cx="472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FF"/>
                </a:solidFill>
              </a:rPr>
              <a:t>The early completion date did not move in December</a:t>
            </a:r>
            <a:endParaRPr lang="en-US" sz="1600" b="1" dirty="0">
              <a:solidFill>
                <a:srgbClr val="008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7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918"/>
            <a:ext cx="8229600" cy="409873"/>
          </a:xfrm>
        </p:spPr>
        <p:txBody>
          <a:bodyPr/>
          <a:lstStyle/>
          <a:p>
            <a:r>
              <a:rPr lang="en-US" sz="2400" dirty="0"/>
              <a:t>Milestones Status – sPHENIX MIE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xmlns="" id="{E2730F8C-314B-4DE9-9F5B-B6AB0AF0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7510" y="4900545"/>
            <a:ext cx="1768979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AE3573D2-0024-4DE4-AA00-18332872F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3"/>
          <a:stretch/>
        </p:blipFill>
        <p:spPr>
          <a:xfrm>
            <a:off x="419100" y="673033"/>
            <a:ext cx="7496030" cy="4400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961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816"/>
            <a:ext cx="8229600" cy="409873"/>
          </a:xfrm>
        </p:spPr>
        <p:txBody>
          <a:bodyPr/>
          <a:lstStyle/>
          <a:p>
            <a:r>
              <a:rPr lang="en-US" sz="2400" dirty="0"/>
              <a:t>Milestones Status – 1008 Infra and Facility Upgrade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670B067-67E8-41BA-BE06-21ADFCBF3854}"/>
              </a:ext>
            </a:extLst>
          </p:cNvPr>
          <p:cNvCxnSpPr/>
          <p:nvPr/>
        </p:nvCxnSpPr>
        <p:spPr>
          <a:xfrm>
            <a:off x="366358" y="551688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xmlns="" id="{B3EFBABC-14F0-4AEB-8BB0-200481F8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779" y="4963113"/>
            <a:ext cx="6716993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1D54AA86-E574-4CE4-B9BD-0649F09A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"/>
          <a:stretch/>
        </p:blipFill>
        <p:spPr>
          <a:xfrm>
            <a:off x="725280" y="819150"/>
            <a:ext cx="8418720" cy="346069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040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917"/>
            <a:ext cx="8229600" cy="409873"/>
          </a:xfrm>
        </p:spPr>
        <p:txBody>
          <a:bodyPr/>
          <a:lstStyle/>
          <a:p>
            <a:r>
              <a:rPr lang="en-US" sz="2400" dirty="0"/>
              <a:t>Summary Schedule – sPHENIX MIE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A94A588E-76FC-46B8-915D-9551A95D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99903"/>
            <a:ext cx="1828800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23433B1A-0E26-4F51-A72A-3975B94A2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086"/>
            <a:ext cx="9144000" cy="33633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203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2"/>
            <a:ext cx="8229600" cy="434309"/>
          </a:xfrm>
        </p:spPr>
        <p:txBody>
          <a:bodyPr/>
          <a:lstStyle/>
          <a:p>
            <a:r>
              <a:rPr lang="en-US" sz="2100" dirty="0"/>
              <a:t>Summary Schedule – sPHENIX MIE and 1008 Infra and Facility Upgrade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36AEA68-9766-481A-A7DB-7E2DDE8E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EA95CDE-3397-44D4-BD4F-72BE3296D1EE}"/>
              </a:ext>
            </a:extLst>
          </p:cNvPr>
          <p:cNvCxnSpPr/>
          <p:nvPr/>
        </p:nvCxnSpPr>
        <p:spPr>
          <a:xfrm>
            <a:off x="198522" y="459320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xmlns="" id="{93681FF0-27A1-4A83-A9ED-B229082B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3390" y="4982748"/>
            <a:ext cx="2059536" cy="155377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E24A426A-547B-413A-B63A-4AD8AAC9A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1" y="335766"/>
            <a:ext cx="8336686" cy="480773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3021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EAC and Contingency Profile – sPHENIX MIE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724BA2F-AD11-4658-967B-CA655EA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148875-9830-4005-9075-C7A1D289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1445" y="4749641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xmlns="" id="{1B611943-D7B7-452D-9264-F949C41F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564356"/>
            <a:ext cx="8420100" cy="40147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789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12"/>
            <a:ext cx="8686800" cy="546497"/>
          </a:xfrm>
        </p:spPr>
        <p:txBody>
          <a:bodyPr/>
          <a:lstStyle/>
          <a:p>
            <a:r>
              <a:rPr lang="en-US" sz="2400" dirty="0"/>
              <a:t>Baseline/Contingency Log and ETC adjustment Log - MIE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C5DB0BB-2D2F-4180-ADC9-2DCA1574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2C8243-708D-482A-A30D-09AC54D6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8" y="4813486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xmlns="" id="{426CAD29-F18D-48B5-AB85-1164CE168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025"/>
            <a:ext cx="9144000" cy="2245965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5469890E-1407-45F4-B5E3-16D2DAC03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502210"/>
              </p:ext>
            </p:extLst>
          </p:nvPr>
        </p:nvGraphicFramePr>
        <p:xfrm>
          <a:off x="1708987" y="2992270"/>
          <a:ext cx="5474240" cy="199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927">
                  <a:extLst>
                    <a:ext uri="{9D8B030D-6E8A-4147-A177-3AD203B41FA5}">
                      <a16:colId xmlns:a16="http://schemas.microsoft.com/office/drawing/2014/main" xmlns="" val="3390971189"/>
                    </a:ext>
                  </a:extLst>
                </a:gridCol>
                <a:gridCol w="902463">
                  <a:extLst>
                    <a:ext uri="{9D8B030D-6E8A-4147-A177-3AD203B41FA5}">
                      <a16:colId xmlns:a16="http://schemas.microsoft.com/office/drawing/2014/main" xmlns="" val="3356385298"/>
                    </a:ext>
                  </a:extLst>
                </a:gridCol>
                <a:gridCol w="721970">
                  <a:extLst>
                    <a:ext uri="{9D8B030D-6E8A-4147-A177-3AD203B41FA5}">
                      <a16:colId xmlns:a16="http://schemas.microsoft.com/office/drawing/2014/main" xmlns="" val="1144594892"/>
                    </a:ext>
                  </a:extLst>
                </a:gridCol>
                <a:gridCol w="721970">
                  <a:extLst>
                    <a:ext uri="{9D8B030D-6E8A-4147-A177-3AD203B41FA5}">
                      <a16:colId xmlns:a16="http://schemas.microsoft.com/office/drawing/2014/main" xmlns="" val="1813027792"/>
                    </a:ext>
                  </a:extLst>
                </a:gridCol>
                <a:gridCol w="721970">
                  <a:extLst>
                    <a:ext uri="{9D8B030D-6E8A-4147-A177-3AD203B41FA5}">
                      <a16:colId xmlns:a16="http://schemas.microsoft.com/office/drawing/2014/main" xmlns="" val="413604152"/>
                    </a:ext>
                  </a:extLst>
                </a:gridCol>
                <a:gridCol w="721970">
                  <a:extLst>
                    <a:ext uri="{9D8B030D-6E8A-4147-A177-3AD203B41FA5}">
                      <a16:colId xmlns:a16="http://schemas.microsoft.com/office/drawing/2014/main" xmlns="" val="2757588958"/>
                    </a:ext>
                  </a:extLst>
                </a:gridCol>
                <a:gridCol w="721970">
                  <a:extLst>
                    <a:ext uri="{9D8B030D-6E8A-4147-A177-3AD203B41FA5}">
                      <a16:colId xmlns:a16="http://schemas.microsoft.com/office/drawing/2014/main" xmlns="" val="1009110954"/>
                    </a:ext>
                  </a:extLst>
                </a:gridCol>
              </a:tblGrid>
              <a:tr h="1943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ETC Adjustments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66003477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800" dirty="0"/>
                        <a:t>Control Account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Aug’21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Sep’21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Oct’21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Nov’21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Dec’21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Jan’22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508260019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1.02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$326,377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$556,377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$716,238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$725,089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$722,064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4121604446"/>
                  </a:ext>
                </a:extLst>
              </a:tr>
              <a:tr h="249208">
                <a:tc>
                  <a:txBody>
                    <a:bodyPr/>
                    <a:lstStyle/>
                    <a:p>
                      <a:r>
                        <a:rPr lang="en-US" sz="800" dirty="0"/>
                        <a:t>1.03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 $34,439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 $18,420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678070955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1.05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$22,833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$22,833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$219,343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$414,468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$250,807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329925008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1.06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$79,352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$79,352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$26,259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-$62,490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-$63,278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715006769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1.07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$25,705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$25,705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$16,041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$16,575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  $8,731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375884304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800" dirty="0"/>
                        <a:t>Total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$454,267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$684,267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$977,880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$1,128,081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$936,744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66786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1439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EAC and Contingency Profile – 1008 Infra and Facility Upgrade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724BA2F-AD11-4658-967B-CA655EA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470AD2A-EA14-43B0-A898-782F8E026DEA}"/>
              </a:ext>
            </a:extLst>
          </p:cNvPr>
          <p:cNvCxnSpPr/>
          <p:nvPr/>
        </p:nvCxnSpPr>
        <p:spPr>
          <a:xfrm>
            <a:off x="275516" y="477892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87F027-F700-4C12-AA18-519652BD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520" y="4853662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xmlns="" id="{99C09ED4-E089-4912-BA19-09E519127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596503"/>
            <a:ext cx="8115300" cy="39504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3671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2"/>
            <a:ext cx="8229600" cy="476901"/>
          </a:xfrm>
        </p:spPr>
        <p:txBody>
          <a:bodyPr/>
          <a:lstStyle/>
          <a:p>
            <a:r>
              <a:rPr lang="en-US" sz="2000" dirty="0"/>
              <a:t>Baseline/Contingency Log and ETC adjustment Log – 2.X</a:t>
            </a:r>
            <a:r>
              <a:rPr lang="en-US" sz="2100" dirty="0"/>
              <a:t>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C5DB0BB-2D2F-4180-ADC9-2DCA1574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A62159B-AE89-4D4E-8F10-C625480F9557}"/>
              </a:ext>
            </a:extLst>
          </p:cNvPr>
          <p:cNvCxnSpPr/>
          <p:nvPr/>
        </p:nvCxnSpPr>
        <p:spPr>
          <a:xfrm>
            <a:off x="432197" y="501912"/>
            <a:ext cx="8279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805D0B-EDE5-417B-92AB-1036AFCB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520" y="4833632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xmlns="" id="{2BCB1284-ADE5-4D7C-95CF-AC0B85CD5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566675"/>
              </p:ext>
            </p:extLst>
          </p:nvPr>
        </p:nvGraphicFramePr>
        <p:xfrm>
          <a:off x="2168665" y="3287813"/>
          <a:ext cx="4656342" cy="1421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112">
                  <a:extLst>
                    <a:ext uri="{9D8B030D-6E8A-4147-A177-3AD203B41FA5}">
                      <a16:colId xmlns:a16="http://schemas.microsoft.com/office/drawing/2014/main" xmlns="" val="3390971189"/>
                    </a:ext>
                  </a:extLst>
                </a:gridCol>
                <a:gridCol w="763046">
                  <a:extLst>
                    <a:ext uri="{9D8B030D-6E8A-4147-A177-3AD203B41FA5}">
                      <a16:colId xmlns:a16="http://schemas.microsoft.com/office/drawing/2014/main" xmlns="" val="1144594892"/>
                    </a:ext>
                  </a:extLst>
                </a:gridCol>
                <a:gridCol w="763046">
                  <a:extLst>
                    <a:ext uri="{9D8B030D-6E8A-4147-A177-3AD203B41FA5}">
                      <a16:colId xmlns:a16="http://schemas.microsoft.com/office/drawing/2014/main" xmlns="" val="227815110"/>
                    </a:ext>
                  </a:extLst>
                </a:gridCol>
                <a:gridCol w="763046">
                  <a:extLst>
                    <a:ext uri="{9D8B030D-6E8A-4147-A177-3AD203B41FA5}">
                      <a16:colId xmlns:a16="http://schemas.microsoft.com/office/drawing/2014/main" xmlns="" val="1677430360"/>
                    </a:ext>
                  </a:extLst>
                </a:gridCol>
                <a:gridCol w="763046">
                  <a:extLst>
                    <a:ext uri="{9D8B030D-6E8A-4147-A177-3AD203B41FA5}">
                      <a16:colId xmlns:a16="http://schemas.microsoft.com/office/drawing/2014/main" xmlns="" val="4281731348"/>
                    </a:ext>
                  </a:extLst>
                </a:gridCol>
                <a:gridCol w="763046">
                  <a:extLst>
                    <a:ext uri="{9D8B030D-6E8A-4147-A177-3AD203B41FA5}">
                      <a16:colId xmlns:a16="http://schemas.microsoft.com/office/drawing/2014/main" xmlns="" val="1606477170"/>
                    </a:ext>
                  </a:extLst>
                </a:gridCol>
              </a:tblGrid>
              <a:tr h="1943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ETC Adjustments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308219665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800" dirty="0"/>
                        <a:t>Control Account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Sep’21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Oct’21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Nov’21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Dec’21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Jan’22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508260019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2.3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$90,775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$70,349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$125,472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$102,957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4121604446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2.4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$70,160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$350,388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$152,069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 $</a:t>
                      </a:r>
                      <a:r>
                        <a:rPr lang="en-US" sz="800" dirty="0"/>
                        <a:t>69,283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329925008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2.5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$73,413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  $63,117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$161,496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3356010135"/>
                  </a:ext>
                </a:extLst>
              </a:tr>
              <a:tr h="226822">
                <a:tc>
                  <a:txBody>
                    <a:bodyPr/>
                    <a:lstStyle/>
                    <a:p>
                      <a:r>
                        <a:rPr lang="en-US" sz="800" dirty="0"/>
                        <a:t>Total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$160,935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$494,150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$340,658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$333,737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0151294"/>
                  </a:ext>
                </a:extLst>
              </a:tr>
            </a:tbl>
          </a:graphicData>
        </a:graphic>
      </p:graphicFrame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xmlns="" id="{EEC9AEF3-D1F2-4FEF-90EF-4822EF6E5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12"/>
            <a:ext cx="9144000" cy="266171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3512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833258"/>
            <a:ext cx="534194" cy="155377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94F4F5-EA43-470D-9854-EF41C371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5574" y="4885050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xmlns="" id="{C54A5E3E-2E33-4ED5-B6A2-B3F3C6E3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11"/>
            <a:ext cx="9144000" cy="43130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822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833258"/>
            <a:ext cx="534194" cy="155377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D7CBC66-876E-44B4-AD76-8AF79DCD2500}"/>
              </a:ext>
            </a:extLst>
          </p:cNvPr>
          <p:cNvCxnSpPr/>
          <p:nvPr/>
        </p:nvCxnSpPr>
        <p:spPr>
          <a:xfrm>
            <a:off x="205665" y="459893"/>
            <a:ext cx="8279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977F58-3A10-434C-99AC-50338FB7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7387" y="4833632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xmlns="" id="{DD769B99-D0BA-4AB9-AD81-C8904A9B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382"/>
            <a:ext cx="9144000" cy="278273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042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144000" cy="471310"/>
          </a:xfrm>
        </p:spPr>
        <p:txBody>
          <a:bodyPr>
            <a:noAutofit/>
          </a:bodyPr>
          <a:lstStyle/>
          <a:p>
            <a:r>
              <a:rPr lang="en-US" sz="3200" b="0" dirty="0"/>
              <a:t>   BNL 1008 Infrastructure &amp; Facility Upgrade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9335" y="1352553"/>
            <a:ext cx="8884209" cy="3735283"/>
          </a:xfrm>
          <a:prstGeom prst="rect">
            <a:avLst/>
          </a:prstGeom>
          <a:solidFill>
            <a:srgbClr val="FFFFFF"/>
          </a:solidFill>
        </p:spPr>
        <p:txBody>
          <a:bodyPr vert="horz" lIns="91434" tIns="45717" rIns="91434" bIns="45717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/>
              <a:t>Scope</a:t>
            </a:r>
          </a:p>
          <a:p>
            <a:pPr lvl="1"/>
            <a:r>
              <a:rPr lang="en-US" sz="1600" dirty="0">
                <a:solidFill>
                  <a:srgbClr val="0080FF"/>
                </a:solidFill>
              </a:rPr>
              <a:t>SC-Magnet support including the Flux Return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80FF"/>
                </a:solidFill>
              </a:rPr>
              <a:t>Cryogenics</a:t>
            </a:r>
            <a:r>
              <a:rPr lang="en-US" sz="1600" dirty="0"/>
              <a:t> into Bldg 1008, </a:t>
            </a:r>
            <a:r>
              <a:rPr lang="en-US" sz="1600" dirty="0">
                <a:solidFill>
                  <a:srgbClr val="0080FF"/>
                </a:solidFill>
              </a:rPr>
              <a:t>Detector Carriage/Cradle</a:t>
            </a:r>
            <a:r>
              <a:rPr lang="en-US" sz="1600" dirty="0"/>
              <a:t>, other </a:t>
            </a:r>
            <a:r>
              <a:rPr lang="en-US" sz="1600" dirty="0">
                <a:solidFill>
                  <a:srgbClr val="0080FF"/>
                </a:solidFill>
              </a:rPr>
              <a:t>Bldg 1008 Infrastructure </a:t>
            </a:r>
            <a:r>
              <a:rPr lang="en-US" sz="1600" dirty="0"/>
              <a:t>improvements</a:t>
            </a:r>
          </a:p>
          <a:p>
            <a:pPr lvl="1"/>
            <a:r>
              <a:rPr lang="en-US" sz="1600" dirty="0"/>
              <a:t>sPHENIX </a:t>
            </a:r>
            <a:r>
              <a:rPr lang="en-US" sz="1600" dirty="0">
                <a:solidFill>
                  <a:srgbClr val="0080FF"/>
                </a:solidFill>
              </a:rPr>
              <a:t>Installation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80FF"/>
                </a:solidFill>
              </a:rPr>
              <a:t>Integration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F80FF"/>
                </a:solidFill>
              </a:rPr>
              <a:t>and </a:t>
            </a:r>
            <a:r>
              <a:rPr lang="en-US" sz="1600" dirty="0">
                <a:solidFill>
                  <a:srgbClr val="0080FF"/>
                </a:solidFill>
              </a:rPr>
              <a:t>Commissioning of each Subsystem  </a:t>
            </a:r>
            <a:r>
              <a:rPr lang="en-US" sz="1600" dirty="0"/>
              <a:t>is part of the scope</a:t>
            </a:r>
          </a:p>
          <a:p>
            <a:pPr marL="0" indent="0">
              <a:buNone/>
            </a:pPr>
            <a:r>
              <a:rPr lang="en-US" sz="1700" b="1" dirty="0"/>
              <a:t>Not in Scope</a:t>
            </a:r>
          </a:p>
          <a:p>
            <a:pPr lvl="1"/>
            <a:r>
              <a:rPr lang="en-US" sz="1600" dirty="0"/>
              <a:t>PreOps prior to RHIC collisions</a:t>
            </a:r>
          </a:p>
          <a:p>
            <a:pPr marL="0" indent="0">
              <a:buNone/>
            </a:pPr>
            <a:r>
              <a:rPr lang="en-US" sz="1700" b="1" dirty="0"/>
              <a:t>Schedule</a:t>
            </a:r>
          </a:p>
          <a:p>
            <a:pPr lvl="1"/>
            <a:r>
              <a:rPr lang="en-US" sz="1600" dirty="0"/>
              <a:t>sPHENIX Ready for Operations (Early Completion)  </a:t>
            </a:r>
            <a:r>
              <a:rPr lang="en-US" sz="1600" dirty="0" smtClean="0"/>
              <a:t>1/19/23</a:t>
            </a:r>
            <a:endParaRPr lang="en-US" sz="1600" dirty="0"/>
          </a:p>
          <a:p>
            <a:pPr lvl="1"/>
            <a:r>
              <a:rPr lang="en-US" sz="1600" dirty="0"/>
              <a:t>First RHIC run of sPHENIX Feb 1, 2023  </a:t>
            </a:r>
          </a:p>
          <a:p>
            <a:pPr lvl="1"/>
            <a:r>
              <a:rPr lang="en-US" sz="1600" dirty="0"/>
              <a:t>0</a:t>
            </a:r>
            <a:r>
              <a:rPr lang="en-US" sz="1600" dirty="0" smtClean="0"/>
              <a:t>.5 </a:t>
            </a:r>
            <a:r>
              <a:rPr lang="en-US" sz="1600" dirty="0"/>
              <a:t>months float in schedule between sPHENIX ORR and </a:t>
            </a:r>
          </a:p>
          <a:p>
            <a:pPr marL="457200" lvl="1" indent="0">
              <a:buNone/>
            </a:pPr>
            <a:r>
              <a:rPr lang="en-US" sz="1600" dirty="0"/>
              <a:t>    nominal start of RHIC 2023 run.</a:t>
            </a:r>
          </a:p>
          <a:p>
            <a:pPr marL="0" indent="0">
              <a:buNone/>
            </a:pPr>
            <a:r>
              <a:rPr lang="en-US" sz="1800" b="1" dirty="0"/>
              <a:t>Cost</a:t>
            </a:r>
          </a:p>
          <a:p>
            <a:pPr lvl="1"/>
            <a:r>
              <a:rPr lang="en-US" sz="1600" b="1" dirty="0"/>
              <a:t>$33.4 M AY  Total Project Cost  with </a:t>
            </a:r>
            <a:r>
              <a:rPr lang="en-US" sz="1600" b="1" dirty="0" smtClean="0"/>
              <a:t>19.6% </a:t>
            </a:r>
            <a:r>
              <a:rPr lang="en-US" sz="1600" b="1" dirty="0"/>
              <a:t>contingency on ETC of </a:t>
            </a:r>
            <a:r>
              <a:rPr lang="en-US" sz="1600" b="1" dirty="0" smtClean="0"/>
              <a:t>$8.4M </a:t>
            </a:r>
            <a:endParaRPr lang="en-US" sz="1600" b="1" dirty="0"/>
          </a:p>
          <a:p>
            <a:pPr marL="457166" lvl="1" indent="0">
              <a:buNone/>
            </a:pPr>
            <a:endParaRPr lang="en-US" b="1" dirty="0">
              <a:solidFill>
                <a:srgbClr val="3399FF"/>
              </a:solidFill>
            </a:endParaRPr>
          </a:p>
          <a:p>
            <a:pPr marL="457166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390780" y="4980333"/>
            <a:ext cx="1683815" cy="140038"/>
          </a:xfrm>
          <a:prstGeom prst="rect">
            <a:avLst/>
          </a:prstGeom>
        </p:spPr>
        <p:txBody>
          <a:bodyPr/>
          <a:lstStyle/>
          <a:p>
            <a:fld id="{D96174C5-6044-42D1-B178-7EA7F4E8CD18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354253"/>
              </p:ext>
            </p:extLst>
          </p:nvPr>
        </p:nvGraphicFramePr>
        <p:xfrm>
          <a:off x="268672" y="590553"/>
          <a:ext cx="8832836" cy="6857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9022">
                  <a:extLst>
                    <a:ext uri="{9D8B030D-6E8A-4147-A177-3AD203B41FA5}">
                      <a16:colId xmlns="" xmlns:a16="http://schemas.microsoft.com/office/drawing/2014/main" val="4246309965"/>
                    </a:ext>
                  </a:extLst>
                </a:gridCol>
                <a:gridCol w="1490170">
                  <a:extLst>
                    <a:ext uri="{9D8B030D-6E8A-4147-A177-3AD203B41FA5}">
                      <a16:colId xmlns="" xmlns:a16="http://schemas.microsoft.com/office/drawing/2014/main" val="2547196037"/>
                    </a:ext>
                  </a:extLst>
                </a:gridCol>
                <a:gridCol w="3274468">
                  <a:extLst>
                    <a:ext uri="{9D8B030D-6E8A-4147-A177-3AD203B41FA5}">
                      <a16:colId xmlns="" xmlns:a16="http://schemas.microsoft.com/office/drawing/2014/main" val="2998244554"/>
                    </a:ext>
                  </a:extLst>
                </a:gridCol>
                <a:gridCol w="1570337">
                  <a:extLst>
                    <a:ext uri="{9D8B030D-6E8A-4147-A177-3AD203B41FA5}">
                      <a16:colId xmlns="" xmlns:a16="http://schemas.microsoft.com/office/drawing/2014/main" val="859748088"/>
                    </a:ext>
                  </a:extLst>
                </a:gridCol>
                <a:gridCol w="1338839">
                  <a:extLst>
                    <a:ext uri="{9D8B030D-6E8A-4147-A177-3AD203B41FA5}">
                      <a16:colId xmlns="" xmlns:a16="http://schemas.microsoft.com/office/drawing/2014/main" val="2369523134"/>
                    </a:ext>
                  </a:extLst>
                </a:gridCol>
              </a:tblGrid>
              <a:tr h="317809">
                <a:tc>
                  <a:txBody>
                    <a:bodyPr/>
                    <a:lstStyle/>
                    <a:p>
                      <a:r>
                        <a:rPr lang="en-US" sz="1200" dirty="0"/>
                        <a:t>TPC</a:t>
                      </a:r>
                    </a:p>
                  </a:txBody>
                  <a:tcPr marT="34290" marB="3429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Director</a:t>
                      </a:r>
                    </a:p>
                  </a:txBody>
                  <a:tcPr marT="34290" marB="3429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% Complete</a:t>
                      </a:r>
                    </a:p>
                  </a:txBody>
                  <a:tcPr marT="34290" marB="3429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CPI </a:t>
                      </a:r>
                    </a:p>
                  </a:txBody>
                  <a:tcPr marT="34290" marB="3429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SPI</a:t>
                      </a:r>
                    </a:p>
                  </a:txBody>
                  <a:tcPr marT="34290" marB="34290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641492"/>
                  </a:ext>
                </a:extLst>
              </a:tr>
              <a:tr h="367988">
                <a:tc>
                  <a:txBody>
                    <a:bodyPr/>
                    <a:lstStyle/>
                    <a:p>
                      <a:r>
                        <a:rPr lang="en-US" sz="1400" dirty="0"/>
                        <a:t>$33.4</a:t>
                      </a:r>
                      <a:r>
                        <a:rPr lang="en-US" sz="1400" baseline="0" dirty="0"/>
                        <a:t> M AY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Edward</a:t>
                      </a:r>
                      <a:r>
                        <a:rPr lang="en-US" sz="1400" baseline="0" dirty="0"/>
                        <a:t> O’Brien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73.8%  </a:t>
                      </a:r>
                      <a:r>
                        <a:rPr lang="en-US" sz="1400" dirty="0"/>
                        <a:t>BCWP/BAC @ </a:t>
                      </a:r>
                      <a:r>
                        <a:rPr lang="en-US" sz="1400" dirty="0" smtClean="0"/>
                        <a:t>1/</a:t>
                      </a:r>
                      <a:r>
                        <a:rPr lang="en-US" sz="1400" dirty="0"/>
                        <a:t>31/</a:t>
                      </a:r>
                      <a:r>
                        <a:rPr lang="en-US" sz="1400" dirty="0" smtClean="0"/>
                        <a:t>2022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0.97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0.84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0370277"/>
                  </a:ext>
                </a:extLst>
              </a:tr>
            </a:tbl>
          </a:graphicData>
        </a:graphic>
      </p:graphicFrame>
      <p:pic>
        <p:nvPicPr>
          <p:cNvPr id="8" name="Picture 7" descr="Screen Shot 2021-09-08 at 12.54.0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470" y="2715849"/>
            <a:ext cx="2393461" cy="1914769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772813" y="2390076"/>
            <a:ext cx="3205480" cy="584776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86.7% </a:t>
            </a:r>
            <a:r>
              <a:rPr lang="en-US" sz="1600" b="1" dirty="0">
                <a:solidFill>
                  <a:schemeClr val="bg1"/>
                </a:solidFill>
              </a:rPr>
              <a:t>Costed and Committed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Commitments = </a:t>
            </a:r>
            <a:r>
              <a:rPr lang="en-US" sz="1600" b="1" dirty="0" smtClean="0">
                <a:solidFill>
                  <a:schemeClr val="bg1"/>
                </a:solidFill>
              </a:rPr>
              <a:t>$3.32M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5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08" y="0"/>
            <a:ext cx="8286750" cy="59055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000" b="0" dirty="0" smtClean="0">
                <a:latin typeface="Calibri"/>
                <a:cs typeface="Calibri"/>
              </a:rPr>
              <a:t>High Priority Issues</a:t>
            </a:r>
            <a:endParaRPr lang="en-US" sz="4000" b="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58" y="717546"/>
            <a:ext cx="8546042" cy="4256617"/>
          </a:xfrm>
          <a:solidFill>
            <a:srgbClr val="FFFFFF"/>
          </a:solidFill>
        </p:spPr>
        <p:txBody>
          <a:bodyPr/>
          <a:lstStyle/>
          <a:p>
            <a:r>
              <a:rPr lang="en-US" sz="1600" dirty="0"/>
              <a:t>I</a:t>
            </a:r>
            <a:r>
              <a:rPr lang="en-US" sz="1600" dirty="0" smtClean="0"/>
              <a:t>nstallation in 1008. </a:t>
            </a:r>
          </a:p>
          <a:p>
            <a:pPr lvl="1"/>
            <a:r>
              <a:rPr lang="en-US" sz="1600" dirty="0" smtClean="0"/>
              <a:t>The OHCal installation continuing (29/32 installed).  Projected end date for OHCal  installation is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week of March</a:t>
            </a:r>
          </a:p>
          <a:p>
            <a:r>
              <a:rPr lang="en-US" sz="1600" dirty="0" smtClean="0"/>
              <a:t>Keep </a:t>
            </a:r>
            <a:r>
              <a:rPr lang="en-US" sz="1600" dirty="0"/>
              <a:t>the EMCal </a:t>
            </a:r>
            <a:r>
              <a:rPr lang="en-US" sz="1600" dirty="0" smtClean="0"/>
              <a:t>Sectors and </a:t>
            </a:r>
            <a:r>
              <a:rPr lang="en-US" sz="1600" dirty="0"/>
              <a:t>IHCal </a:t>
            </a:r>
            <a:r>
              <a:rPr lang="en-US" sz="1600" dirty="0" smtClean="0"/>
              <a:t>barrel on </a:t>
            </a:r>
            <a:r>
              <a:rPr lang="en-US" sz="1600" dirty="0"/>
              <a:t>schedule. </a:t>
            </a:r>
            <a:endParaRPr lang="en-US" sz="1600" b="1" dirty="0" smtClean="0"/>
          </a:p>
          <a:p>
            <a:pPr lvl="1"/>
            <a:r>
              <a:rPr lang="en-US" sz="1600" dirty="0" smtClean="0"/>
              <a:t>UIUC block fab completed. EMCal Sectors (57/64) 89% complete. All IHCal sectors assembled.</a:t>
            </a:r>
          </a:p>
          <a:p>
            <a:pPr lvl="1"/>
            <a:r>
              <a:rPr lang="en-US" sz="1600" dirty="0" smtClean="0"/>
              <a:t>IHCal barrel build is underway.</a:t>
            </a:r>
          </a:p>
          <a:p>
            <a:r>
              <a:rPr lang="en-US" sz="1600" dirty="0" smtClean="0"/>
              <a:t>Maintain the sPHENIX technical work force.  </a:t>
            </a:r>
            <a:endParaRPr lang="en-US" sz="1600" dirty="0"/>
          </a:p>
          <a:p>
            <a:r>
              <a:rPr lang="en-US" sz="1600" dirty="0"/>
              <a:t>Complete TPC Fee slice </a:t>
            </a:r>
            <a:r>
              <a:rPr lang="en-US" sz="1600" dirty="0" smtClean="0"/>
              <a:t>test.</a:t>
            </a:r>
            <a:r>
              <a:rPr lang="en-US" sz="1600" dirty="0"/>
              <a:t> </a:t>
            </a:r>
            <a:r>
              <a:rPr lang="en-US" sz="1600" dirty="0" smtClean="0"/>
              <a:t>Continue </a:t>
            </a:r>
            <a:r>
              <a:rPr lang="en-US" sz="1600" dirty="0"/>
              <a:t>TPC Fee production board </a:t>
            </a:r>
            <a:r>
              <a:rPr lang="en-US" sz="1600" dirty="0" smtClean="0"/>
              <a:t>testing.  Complete development of TPC FELIX and Fee firmware.</a:t>
            </a:r>
          </a:p>
          <a:p>
            <a:r>
              <a:rPr lang="en-US" sz="1600" dirty="0" smtClean="0"/>
              <a:t>Assemble TPC</a:t>
            </a:r>
            <a:endParaRPr lang="en-US" sz="1600" dirty="0"/>
          </a:p>
          <a:p>
            <a:r>
              <a:rPr lang="en-US" sz="1600" dirty="0"/>
              <a:t>Keep </a:t>
            </a:r>
            <a:r>
              <a:rPr lang="en-US" sz="1600" dirty="0" smtClean="0"/>
              <a:t>remaining </a:t>
            </a:r>
            <a:r>
              <a:rPr lang="en-US" sz="1600" dirty="0"/>
              <a:t>electronics on schedule (Cal Digitizers, LL1, </a:t>
            </a:r>
            <a:r>
              <a:rPr lang="en-US" sz="1600" dirty="0" smtClean="0"/>
              <a:t>GL1/GTM, MBD </a:t>
            </a:r>
            <a:r>
              <a:rPr lang="en-US" sz="1600" dirty="0"/>
              <a:t>D/S, </a:t>
            </a:r>
            <a:r>
              <a:rPr lang="en-US" sz="1600" dirty="0" smtClean="0"/>
              <a:t>DCMIIs, </a:t>
            </a:r>
            <a:r>
              <a:rPr lang="en-US" sz="1600" dirty="0" smtClean="0"/>
              <a:t>JACK board (</a:t>
            </a:r>
            <a:r>
              <a:rPr lang="en-US" sz="1600" dirty="0" smtClean="0"/>
              <a:t>TPC controller</a:t>
            </a:r>
            <a:r>
              <a:rPr lang="en-US" sz="1600" dirty="0" smtClean="0"/>
              <a:t>))</a:t>
            </a:r>
            <a:endParaRPr lang="en-US" sz="1600" dirty="0"/>
          </a:p>
          <a:p>
            <a:r>
              <a:rPr lang="en-US" sz="1600" dirty="0"/>
              <a:t>Place Remaining procurements</a:t>
            </a:r>
            <a:endParaRPr lang="en-US" sz="16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19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5" y="666750"/>
            <a:ext cx="4687245" cy="4464057"/>
          </a:xfrm>
          <a:solidFill>
            <a:srgbClr val="FFFFFF"/>
          </a:solidFill>
        </p:spPr>
        <p:txBody>
          <a:bodyPr>
            <a:normAutofit fontScale="92500" lnSpcReduction="20000"/>
          </a:bodyPr>
          <a:lstStyle/>
          <a:p>
            <a:r>
              <a:rPr lang="en-US" sz="1600" b="1" dirty="0" smtClean="0">
                <a:solidFill>
                  <a:srgbClr val="108001"/>
                </a:solidFill>
              </a:rPr>
              <a:t>All OHCal sectors complete, tested and ready to install.</a:t>
            </a:r>
            <a:endParaRPr lang="en-US" sz="1600" dirty="0">
              <a:solidFill>
                <a:srgbClr val="108001"/>
              </a:solidFill>
            </a:endParaRPr>
          </a:p>
          <a:p>
            <a:r>
              <a:rPr lang="en-US" sz="1600" b="1" dirty="0" smtClean="0">
                <a:solidFill>
                  <a:srgbClr val="108001"/>
                </a:solidFill>
              </a:rPr>
              <a:t>All Inner HCal sectors complete and instrumented.  IHCal barrel assembly has started.</a:t>
            </a:r>
            <a:endParaRPr lang="en-US" sz="1600" b="1" dirty="0" smtClean="0">
              <a:solidFill>
                <a:srgbClr val="108001"/>
              </a:solidFill>
              <a:cs typeface="Calibri" panose="020F0502020204030204" pitchFamily="34" charset="0"/>
            </a:endParaRPr>
          </a:p>
          <a:p>
            <a:r>
              <a:rPr lang="en-US" sz="1600" b="1" dirty="0" smtClean="0">
                <a:solidFill>
                  <a:srgbClr val="108001"/>
                </a:solidFill>
              </a:rPr>
              <a:t>All EMCal</a:t>
            </a:r>
            <a:r>
              <a:rPr lang="en-US" sz="1600" dirty="0" smtClean="0">
                <a:solidFill>
                  <a:srgbClr val="108001"/>
                </a:solidFill>
              </a:rPr>
              <a:t> </a:t>
            </a:r>
            <a:r>
              <a:rPr lang="en-US" sz="1600" b="1" dirty="0" smtClean="0">
                <a:solidFill>
                  <a:srgbClr val="108001"/>
                </a:solidFill>
              </a:rPr>
              <a:t>blocks complete at UIUC</a:t>
            </a:r>
            <a:r>
              <a:rPr lang="en-US" sz="1600" b="1" dirty="0">
                <a:solidFill>
                  <a:srgbClr val="108001"/>
                </a:solidFill>
              </a:rPr>
              <a:t> </a:t>
            </a:r>
            <a:r>
              <a:rPr lang="en-US" sz="1600" b="1" dirty="0" smtClean="0">
                <a:solidFill>
                  <a:srgbClr val="108001"/>
                </a:solidFill>
              </a:rPr>
              <a:t>&amp; Chinese collaborating institutions </a:t>
            </a:r>
            <a:endParaRPr lang="en-US" sz="1600" dirty="0" smtClean="0">
              <a:solidFill>
                <a:srgbClr val="108001"/>
              </a:solidFill>
            </a:endParaRPr>
          </a:p>
          <a:p>
            <a:r>
              <a:rPr lang="en-US" sz="1600" b="1" dirty="0" smtClean="0">
                <a:solidFill>
                  <a:srgbClr val="108001"/>
                </a:solidFill>
              </a:rPr>
              <a:t>EMCal </a:t>
            </a:r>
            <a:r>
              <a:rPr lang="en-US" sz="1600" b="1" dirty="0">
                <a:solidFill>
                  <a:srgbClr val="108001"/>
                </a:solidFill>
              </a:rPr>
              <a:t>Sectors </a:t>
            </a:r>
            <a:r>
              <a:rPr lang="en-US" sz="1600" b="1" dirty="0" smtClean="0">
                <a:solidFill>
                  <a:srgbClr val="108001"/>
                </a:solidFill>
              </a:rPr>
              <a:t>89% (57/64)  </a:t>
            </a:r>
            <a:r>
              <a:rPr lang="en-US" sz="1600" b="1" dirty="0">
                <a:solidFill>
                  <a:srgbClr val="108001"/>
                </a:solidFill>
              </a:rPr>
              <a:t>complete at BNL</a:t>
            </a:r>
            <a:r>
              <a:rPr lang="en-US" sz="1600" b="1" dirty="0" smtClean="0">
                <a:solidFill>
                  <a:srgbClr val="108001"/>
                </a:solidFill>
              </a:rPr>
              <a:t>. </a:t>
            </a:r>
            <a:r>
              <a:rPr lang="en-US" sz="1600" dirty="0" smtClean="0"/>
              <a:t>We’ve assembled all </a:t>
            </a:r>
            <a:r>
              <a:rPr lang="en-US" sz="1600" dirty="0"/>
              <a:t>s</a:t>
            </a:r>
            <a:r>
              <a:rPr lang="en-US" sz="1600" dirty="0" smtClean="0"/>
              <a:t>ectors needed for installation prior to the magnet mapping.  </a:t>
            </a:r>
            <a:endParaRPr lang="en-US" sz="1600" dirty="0"/>
          </a:p>
          <a:p>
            <a:r>
              <a:rPr lang="en-US" sz="1600" b="1" dirty="0">
                <a:solidFill>
                  <a:srgbClr val="108001"/>
                </a:solidFill>
              </a:rPr>
              <a:t>All TPC ASICs complete, tested and at BNL</a:t>
            </a:r>
            <a:r>
              <a:rPr lang="en-US" sz="1600" dirty="0">
                <a:solidFill>
                  <a:srgbClr val="108001"/>
                </a:solidFill>
              </a:rPr>
              <a:t>. </a:t>
            </a:r>
            <a:r>
              <a:rPr lang="en-US" sz="1600" b="1" dirty="0">
                <a:solidFill>
                  <a:srgbClr val="108001"/>
                </a:solidFill>
              </a:rPr>
              <a:t>TPC Fee </a:t>
            </a:r>
            <a:r>
              <a:rPr lang="en-US" sz="1600" b="1" dirty="0" smtClean="0">
                <a:solidFill>
                  <a:srgbClr val="108001"/>
                </a:solidFill>
              </a:rPr>
              <a:t>boards &amp; DAM boards 100% assembled. </a:t>
            </a:r>
            <a:r>
              <a:rPr lang="en-US" sz="1600" dirty="0" smtClean="0"/>
              <a:t>Testing and firmware development underway.   </a:t>
            </a:r>
            <a:endParaRPr lang="en-US" sz="1600" dirty="0"/>
          </a:p>
          <a:p>
            <a:r>
              <a:rPr lang="en-US" sz="1600" b="1" dirty="0">
                <a:solidFill>
                  <a:srgbClr val="108001"/>
                </a:solidFill>
              </a:rPr>
              <a:t>All EMCal and OHCal on-detector electronics received at BNL</a:t>
            </a:r>
            <a:r>
              <a:rPr lang="en-US" sz="1600" dirty="0">
                <a:solidFill>
                  <a:srgbClr val="108001"/>
                </a:solidFill>
              </a:rPr>
              <a:t>. </a:t>
            </a:r>
            <a:r>
              <a:rPr lang="en-US" sz="1600" dirty="0"/>
              <a:t> Calorimeter </a:t>
            </a:r>
            <a:r>
              <a:rPr lang="en-US" sz="1600" dirty="0" smtClean="0"/>
              <a:t> </a:t>
            </a:r>
            <a:r>
              <a:rPr lang="en-US" sz="1600" dirty="0" err="1" smtClean="0"/>
              <a:t>digitzer</a:t>
            </a:r>
            <a:r>
              <a:rPr lang="en-US" sz="1600" dirty="0" smtClean="0"/>
              <a:t> assembly has begun at the vendor</a:t>
            </a:r>
            <a:endParaRPr lang="en-US" sz="1600" dirty="0"/>
          </a:p>
          <a:p>
            <a:r>
              <a:rPr lang="en-US" sz="1600" b="1" dirty="0">
                <a:solidFill>
                  <a:srgbClr val="108001"/>
                </a:solidFill>
              </a:rPr>
              <a:t>All GEM framing for TPC </a:t>
            </a:r>
            <a:r>
              <a:rPr lang="en-US" sz="1600" dirty="0">
                <a:solidFill>
                  <a:srgbClr val="108001"/>
                </a:solidFill>
              </a:rPr>
              <a:t>at WSU, WIS, Vanderbilt, Temple</a:t>
            </a:r>
            <a:r>
              <a:rPr lang="en-US" sz="1600" b="1" dirty="0">
                <a:solidFill>
                  <a:srgbClr val="108001"/>
                </a:solidFill>
              </a:rPr>
              <a:t>. Quad-GEM module assembly 100% complete at SBU</a:t>
            </a:r>
          </a:p>
          <a:p>
            <a:r>
              <a:rPr lang="en-US" sz="1600" dirty="0">
                <a:solidFill>
                  <a:srgbClr val="108001"/>
                </a:solidFill>
              </a:rPr>
              <a:t>Major DAQ/Trigger orders: </a:t>
            </a:r>
            <a:r>
              <a:rPr lang="en-US" sz="1600" b="1" dirty="0">
                <a:solidFill>
                  <a:srgbClr val="108001"/>
                </a:solidFill>
              </a:rPr>
              <a:t>Large switch, DAQ computers and Buffer Boxes are delivered to BNL</a:t>
            </a:r>
            <a:r>
              <a:rPr lang="en-US" sz="1600" dirty="0">
                <a:solidFill>
                  <a:srgbClr val="108001"/>
                </a:solidFill>
              </a:rPr>
              <a:t>.</a:t>
            </a:r>
            <a:endParaRPr lang="en-US" sz="1600" b="1" dirty="0">
              <a:solidFill>
                <a:srgbClr val="10800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03" y="5946"/>
            <a:ext cx="9113157" cy="546497"/>
          </a:xfrm>
        </p:spPr>
        <p:txBody>
          <a:bodyPr>
            <a:normAutofit fontScale="90000"/>
          </a:bodyPr>
          <a:lstStyle/>
          <a:p>
            <a:r>
              <a:rPr lang="en-US" sz="3200" b="0" dirty="0"/>
              <a:t>  sPHENIX MIE Status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7" name="Picture 6" descr="Screen Shot 2022-01-21 at 10.16.3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140" y="3086100"/>
            <a:ext cx="4185860" cy="2057400"/>
          </a:xfrm>
          <a:prstGeom prst="rect">
            <a:avLst/>
          </a:prstGeom>
        </p:spPr>
      </p:pic>
      <p:pic>
        <p:nvPicPr>
          <p:cNvPr id="9" name="Picture 8" descr="Screen Shot 2022-01-21 at 10.30.0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67" y="675817"/>
            <a:ext cx="3658681" cy="2505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0200" y="590550"/>
            <a:ext cx="294005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UIUC EMCal Block factory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105150"/>
            <a:ext cx="2438400" cy="369332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IHCal factory at BNL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2571750"/>
            <a:ext cx="182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Final EMCal block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86600" y="1962150"/>
            <a:ext cx="304800" cy="685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1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4" y="2"/>
            <a:ext cx="8807241" cy="546497"/>
          </a:xfrm>
        </p:spPr>
        <p:txBody>
          <a:bodyPr>
            <a:noAutofit/>
          </a:bodyPr>
          <a:lstStyle/>
          <a:p>
            <a:r>
              <a:rPr lang="en-US" sz="2500" dirty="0"/>
              <a:t> </a:t>
            </a:r>
            <a:r>
              <a:rPr lang="en-US" sz="2800" dirty="0"/>
              <a:t>1008 Infrastructure and Facility Upgrade 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66750"/>
            <a:ext cx="8498840" cy="4191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rgbClr val="108001"/>
                </a:solidFill>
              </a:rPr>
              <a:t>Carriage/Cradle assembled in 1008  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XY Carriage tables, Carriage Hydraulics installed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SC- Magnet  installed in 1008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EMCal Installation fixture completed at SBU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IR track reinforcement complete.  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Large Support Rings installed</a:t>
            </a:r>
            <a:endParaRPr lang="en-US" sz="1600" dirty="0"/>
          </a:p>
          <a:p>
            <a:r>
              <a:rPr lang="en-US" sz="1600" b="1" dirty="0">
                <a:solidFill>
                  <a:srgbClr val="108001"/>
                </a:solidFill>
              </a:rPr>
              <a:t>LHe cryo components part delivered installation begun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LN2 &amp; warm piping part delivered installation begun</a:t>
            </a:r>
          </a:p>
          <a:p>
            <a:r>
              <a:rPr lang="en-US" sz="1600" b="1" dirty="0">
                <a:solidFill>
                  <a:srgbClr val="108001"/>
                </a:solidFill>
              </a:rPr>
              <a:t>IHCal assembly fixture complete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/>
              <a:t>Magnet pole tip/end </a:t>
            </a:r>
            <a:r>
              <a:rPr lang="en-US" sz="1600" b="1" dirty="0"/>
              <a:t>cap </a:t>
            </a:r>
            <a:r>
              <a:rPr lang="en-US" sz="1600" dirty="0"/>
              <a:t>in </a:t>
            </a:r>
            <a:r>
              <a:rPr lang="en-US" sz="1600" dirty="0" smtClean="0"/>
              <a:t>production </a:t>
            </a:r>
            <a:r>
              <a:rPr lang="en-US" sz="1600" dirty="0" smtClean="0">
                <a:solidFill>
                  <a:srgbClr val="0080FF"/>
                </a:solidFill>
              </a:rPr>
              <a:t> </a:t>
            </a:r>
            <a:r>
              <a:rPr lang="en-US" sz="1600" dirty="0" smtClean="0"/>
              <a:t>(due at BNL mid-late Feb)</a:t>
            </a:r>
            <a:endParaRPr lang="en-US" sz="1600" dirty="0"/>
          </a:p>
          <a:p>
            <a:r>
              <a:rPr lang="en-US" sz="1600" b="1" dirty="0"/>
              <a:t>Rack Platform </a:t>
            </a:r>
            <a:r>
              <a:rPr lang="en-US" sz="1600" dirty="0"/>
              <a:t>in </a:t>
            </a:r>
            <a:r>
              <a:rPr lang="en-US" sz="1600" dirty="0" smtClean="0"/>
              <a:t>fab (parts due at BNL mid-Feb thru mid-March)</a:t>
            </a:r>
          </a:p>
          <a:p>
            <a:r>
              <a:rPr lang="en-US" sz="1600" b="1" dirty="0"/>
              <a:t>IHCal installation fixtures </a:t>
            </a:r>
            <a:r>
              <a:rPr lang="en-US" sz="1600" dirty="0"/>
              <a:t>in </a:t>
            </a:r>
            <a:r>
              <a:rPr lang="en-US" sz="1600" dirty="0" smtClean="0"/>
              <a:t>production (due at BNL mid-March)</a:t>
            </a:r>
          </a:p>
          <a:p>
            <a:r>
              <a:rPr lang="en-US" sz="1600" b="1" dirty="0"/>
              <a:t>sPHENIX Beam Pipe</a:t>
            </a:r>
            <a:r>
              <a:rPr lang="en-US" sz="1600" dirty="0"/>
              <a:t> at vendor for </a:t>
            </a:r>
            <a:r>
              <a:rPr lang="en-US" sz="1600" dirty="0" smtClean="0"/>
              <a:t>modification (due at BNL mid-April)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z="1100">
                <a:latin typeface="Calibri"/>
                <a:cs typeface="Calibri"/>
              </a:rPr>
              <a:pPr/>
              <a:t>6</a:t>
            </a:fld>
            <a:endParaRPr lang="en-US" altLang="en-US" sz="1100" dirty="0"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8261" y="4924086"/>
            <a:ext cx="2133600" cy="1714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en-US" sz="1100" smtClean="0">
                <a:latin typeface="Calibri"/>
                <a:cs typeface="Calibri"/>
              </a:rPr>
              <a:t>2/17/22</a:t>
            </a:r>
            <a:endParaRPr lang="en-US" altLang="en-US" sz="1100" dirty="0">
              <a:latin typeface="Calibri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71031" y="4914916"/>
            <a:ext cx="2895600" cy="207169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100" smtClean="0">
                <a:latin typeface="Calibri"/>
                <a:cs typeface="Calibri"/>
              </a:rPr>
              <a:t>PMG</a:t>
            </a:r>
            <a:endParaRPr lang="en-US" sz="1100" dirty="0">
              <a:latin typeface="Calibri"/>
              <a:cs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7A330BE-039B-4CE9-8E95-0F229DE24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3"/>
          <a:stretch/>
        </p:blipFill>
        <p:spPr bwMode="auto">
          <a:xfrm>
            <a:off x="5486400" y="590550"/>
            <a:ext cx="2931982" cy="276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54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Remaining Orders: MIE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950"/>
            <a:ext cx="9144000" cy="4267200"/>
          </a:xfrm>
        </p:spPr>
        <p:txBody>
          <a:bodyPr/>
          <a:lstStyle/>
          <a:p>
            <a:r>
              <a:rPr lang="en-US" sz="1800" b="1" dirty="0"/>
              <a:t>DAQ/Trigger</a:t>
            </a:r>
            <a:r>
              <a:rPr lang="en-US" sz="1800" b="1" dirty="0">
                <a:solidFill>
                  <a:srgbClr val="000000"/>
                </a:solidFill>
              </a:rPr>
              <a:t>: </a:t>
            </a:r>
            <a:r>
              <a:rPr lang="en-US" sz="1800" dirty="0">
                <a:solidFill>
                  <a:srgbClr val="000000"/>
                </a:solidFill>
              </a:rPr>
              <a:t>GL1/GTM FFO board </a:t>
            </a:r>
            <a:r>
              <a:rPr lang="en-US" sz="1800" dirty="0" smtClean="0">
                <a:solidFill>
                  <a:srgbClr val="0080FF"/>
                </a:solidFill>
              </a:rPr>
              <a:t>(</a:t>
            </a:r>
            <a:r>
              <a:rPr lang="en-US" sz="1800" dirty="0">
                <a:solidFill>
                  <a:srgbClr val="0080FF"/>
                </a:solidFill>
              </a:rPr>
              <a:t>O</a:t>
            </a:r>
            <a:r>
              <a:rPr lang="en-US" sz="1800" dirty="0" smtClean="0">
                <a:solidFill>
                  <a:srgbClr val="0080FF"/>
                </a:solidFill>
              </a:rPr>
              <a:t>rder started. Due date April) </a:t>
            </a:r>
            <a:r>
              <a:rPr lang="en-US" sz="1800" b="1" dirty="0" smtClean="0">
                <a:solidFill>
                  <a:srgbClr val="0080FF"/>
                </a:solidFill>
              </a:rPr>
              <a:t> </a:t>
            </a:r>
            <a:endParaRPr lang="en-US" sz="1800" dirty="0">
              <a:solidFill>
                <a:srgbClr val="0080FF"/>
              </a:solidFill>
            </a:endParaRPr>
          </a:p>
          <a:p>
            <a:r>
              <a:rPr lang="en-US" sz="1800" b="1" dirty="0"/>
              <a:t>TPC: </a:t>
            </a:r>
            <a:r>
              <a:rPr lang="en-US" sz="1800" dirty="0"/>
              <a:t>JACK board </a:t>
            </a:r>
            <a:r>
              <a:rPr lang="en-US" sz="1800" dirty="0">
                <a:solidFill>
                  <a:srgbClr val="0080FF"/>
                </a:solidFill>
              </a:rPr>
              <a:t>( Parts ordered. PCB being laid</a:t>
            </a:r>
            <a:r>
              <a:rPr lang="mr-IN" sz="1800" dirty="0">
                <a:solidFill>
                  <a:srgbClr val="0080FF"/>
                </a:solidFill>
              </a:rPr>
              <a:t>–</a:t>
            </a:r>
            <a:r>
              <a:rPr lang="en-US" sz="1800" dirty="0">
                <a:solidFill>
                  <a:srgbClr val="0080FF"/>
                </a:solidFill>
              </a:rPr>
              <a:t>out. </a:t>
            </a:r>
            <a:r>
              <a:rPr lang="en-US" sz="1800" dirty="0" smtClean="0">
                <a:solidFill>
                  <a:srgbClr val="0080FF"/>
                </a:solidFill>
              </a:rPr>
              <a:t>Assembly not </a:t>
            </a:r>
            <a:r>
              <a:rPr lang="en-US" sz="1800" dirty="0">
                <a:solidFill>
                  <a:srgbClr val="0080FF"/>
                </a:solidFill>
              </a:rPr>
              <a:t>yet ordered) </a:t>
            </a:r>
            <a:r>
              <a:rPr lang="en-US" sz="1800" b="1" dirty="0">
                <a:solidFill>
                  <a:srgbClr val="0080FF"/>
                </a:solidFill>
              </a:rPr>
              <a:t>   </a:t>
            </a:r>
          </a:p>
          <a:p>
            <a:r>
              <a:rPr lang="en-US" sz="1800" b="1" dirty="0"/>
              <a:t>TPC</a:t>
            </a:r>
            <a:r>
              <a:rPr lang="en-US" sz="1800" dirty="0"/>
              <a:t>: Laser servomotors and mechanics (line laser)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3399FF"/>
                </a:solidFill>
              </a:rPr>
              <a:t>SBU contract amendment </a:t>
            </a:r>
            <a:r>
              <a:rPr lang="en-US" sz="1800" dirty="0" smtClean="0">
                <a:solidFill>
                  <a:srgbClr val="0080FF"/>
                </a:solidFill>
              </a:rPr>
              <a:t>submitted to PPM </a:t>
            </a:r>
            <a:r>
              <a:rPr lang="en-US" sz="1800" dirty="0" smtClean="0"/>
              <a:t>) </a:t>
            </a:r>
            <a:r>
              <a:rPr lang="en-US" sz="1800" b="1" dirty="0" smtClean="0"/>
              <a:t> </a:t>
            </a:r>
            <a:endParaRPr lang="en-US" sz="1800" b="1" dirty="0"/>
          </a:p>
          <a:p>
            <a:r>
              <a:rPr lang="en-US" sz="1800" b="1" dirty="0"/>
              <a:t>TPC: </a:t>
            </a:r>
            <a:r>
              <a:rPr lang="en-US" sz="1800" dirty="0"/>
              <a:t>optical fibers </a:t>
            </a:r>
            <a:r>
              <a:rPr lang="en-US" sz="1800" dirty="0" smtClean="0"/>
              <a:t>(</a:t>
            </a:r>
            <a:r>
              <a:rPr lang="en-US" sz="1800" dirty="0">
                <a:solidFill>
                  <a:srgbClr val="0080FF"/>
                </a:solidFill>
              </a:rPr>
              <a:t>C</a:t>
            </a:r>
            <a:r>
              <a:rPr lang="en-US" sz="1800" dirty="0" smtClean="0">
                <a:solidFill>
                  <a:srgbClr val="0080FF"/>
                </a:solidFill>
              </a:rPr>
              <a:t>ommercial </a:t>
            </a:r>
            <a:r>
              <a:rPr lang="en-US" sz="1800" dirty="0">
                <a:solidFill>
                  <a:srgbClr val="0080FF"/>
                </a:solidFill>
              </a:rPr>
              <a:t>order to be placed. First article </a:t>
            </a:r>
            <a:r>
              <a:rPr lang="en-US" sz="1800" dirty="0" smtClean="0">
                <a:solidFill>
                  <a:srgbClr val="0080FF"/>
                </a:solidFill>
              </a:rPr>
              <a:t>to be delivered this week) </a:t>
            </a:r>
            <a:r>
              <a:rPr lang="en-US" sz="1800" b="1" dirty="0" smtClean="0">
                <a:solidFill>
                  <a:srgbClr val="0080FF"/>
                </a:solidFill>
              </a:rPr>
              <a:t> </a:t>
            </a:r>
            <a:endParaRPr lang="en-US" sz="1800" b="1" dirty="0">
              <a:solidFill>
                <a:srgbClr val="0080FF"/>
              </a:solidFill>
            </a:endParaRPr>
          </a:p>
          <a:p>
            <a:r>
              <a:rPr lang="en-US" sz="1800" b="1" dirty="0"/>
              <a:t>TPC:</a:t>
            </a:r>
            <a:r>
              <a:rPr lang="en-US" sz="1800" dirty="0"/>
              <a:t> Fiber sort-out box </a:t>
            </a:r>
            <a:r>
              <a:rPr lang="en-US" sz="1800" dirty="0" smtClean="0"/>
              <a:t>(</a:t>
            </a:r>
            <a:r>
              <a:rPr lang="en-US" sz="1800" dirty="0">
                <a:solidFill>
                  <a:srgbClr val="0080FF"/>
                </a:solidFill>
              </a:rPr>
              <a:t>F</a:t>
            </a:r>
            <a:r>
              <a:rPr lang="en-US" sz="1800" dirty="0" smtClean="0">
                <a:solidFill>
                  <a:srgbClr val="0080FF"/>
                </a:solidFill>
              </a:rPr>
              <a:t>irst article ordered. Production boxes not </a:t>
            </a:r>
            <a:r>
              <a:rPr lang="en-US" sz="1800" dirty="0">
                <a:solidFill>
                  <a:srgbClr val="0080FF"/>
                </a:solidFill>
              </a:rPr>
              <a:t>yet ordered) </a:t>
            </a:r>
          </a:p>
          <a:p>
            <a:r>
              <a:rPr lang="en-US" sz="1800" b="1" dirty="0" smtClean="0"/>
              <a:t>Additional laser parts </a:t>
            </a:r>
            <a:r>
              <a:rPr lang="en-US" sz="1800" dirty="0" smtClean="0">
                <a:solidFill>
                  <a:srgbClr val="0080FF"/>
                </a:solidFill>
              </a:rPr>
              <a:t>(Will order soon) </a:t>
            </a:r>
            <a:endParaRPr lang="en-US" sz="1800" dirty="0">
              <a:solidFill>
                <a:srgbClr val="0080FF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80FF"/>
                </a:solidFill>
              </a:rPr>
              <a:t> </a:t>
            </a:r>
          </a:p>
          <a:p>
            <a:endParaRPr lang="en-US" sz="1400" dirty="0"/>
          </a:p>
          <a:p>
            <a:endParaRPr lang="en-US" sz="1400" b="1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4" y="4095750"/>
            <a:ext cx="6216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Need all of these items to complete the MIE deliverables</a:t>
            </a:r>
          </a:p>
        </p:txBody>
      </p:sp>
    </p:spTree>
    <p:extLst>
      <p:ext uri="{BB962C8B-B14F-4D97-AF65-F5344CB8AC3E}">
        <p14:creationId xmlns:p14="http://schemas.microsoft.com/office/powerpoint/2010/main" val="366850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2000" cy="546497"/>
          </a:xfrm>
        </p:spPr>
        <p:txBody>
          <a:bodyPr/>
          <a:lstStyle/>
          <a:p>
            <a:r>
              <a:rPr lang="en-US" dirty="0"/>
              <a:t>Key Remaining Orders: 1008 I&amp;F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950"/>
            <a:ext cx="9144000" cy="4267200"/>
          </a:xfrm>
        </p:spPr>
        <p:txBody>
          <a:bodyPr/>
          <a:lstStyle/>
          <a:p>
            <a:r>
              <a:rPr lang="en-US" sz="1800" b="1" dirty="0"/>
              <a:t>TPC installation fixtures and </a:t>
            </a:r>
            <a:r>
              <a:rPr lang="en-US" sz="1800" b="1" dirty="0" err="1"/>
              <a:t>bracketry</a:t>
            </a:r>
            <a:r>
              <a:rPr lang="en-US" sz="1800" b="1" dirty="0"/>
              <a:t> </a:t>
            </a:r>
            <a:r>
              <a:rPr lang="en-US" sz="1800" dirty="0" smtClean="0">
                <a:solidFill>
                  <a:srgbClr val="0080FF"/>
                </a:solidFill>
              </a:rPr>
              <a:t>(SBU order . Waiting for SBU docs)</a:t>
            </a:r>
            <a:endParaRPr lang="en-US" sz="1800" dirty="0">
              <a:solidFill>
                <a:srgbClr val="0080FF"/>
              </a:solidFill>
            </a:endParaRPr>
          </a:p>
          <a:p>
            <a:r>
              <a:rPr lang="en-US" sz="1800" b="1" dirty="0"/>
              <a:t>INTT brackets and installation fixtures </a:t>
            </a:r>
            <a:r>
              <a:rPr lang="en-US" sz="1800" dirty="0" smtClean="0">
                <a:solidFill>
                  <a:srgbClr val="0080FF"/>
                </a:solidFill>
              </a:rPr>
              <a:t>(SBU order. Waiting for SBU docs) </a:t>
            </a:r>
            <a:endParaRPr lang="en-US" sz="1800" dirty="0">
              <a:solidFill>
                <a:srgbClr val="0080FF"/>
              </a:solidFill>
            </a:endParaRPr>
          </a:p>
          <a:p>
            <a:r>
              <a:rPr lang="en-US" sz="1800" b="1" dirty="0"/>
              <a:t>Beam pipe, MBD, sEPD supports, N&amp;S platforms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80FF"/>
                </a:solidFill>
              </a:rPr>
              <a:t>(Designs in process)</a:t>
            </a:r>
          </a:p>
          <a:p>
            <a:r>
              <a:rPr lang="en-US" sz="1800" b="1" dirty="0"/>
              <a:t>Magnet Mapping </a:t>
            </a:r>
            <a:r>
              <a:rPr lang="en-US" sz="1800" dirty="0" smtClean="0">
                <a:solidFill>
                  <a:srgbClr val="0080FF"/>
                </a:solidFill>
              </a:rPr>
              <a:t>(</a:t>
            </a:r>
            <a:r>
              <a:rPr lang="en-US" sz="1800" dirty="0">
                <a:solidFill>
                  <a:srgbClr val="0080FF"/>
                </a:solidFill>
              </a:rPr>
              <a:t>D</a:t>
            </a:r>
            <a:r>
              <a:rPr lang="en-US" sz="1800" dirty="0" smtClean="0">
                <a:solidFill>
                  <a:srgbClr val="0080FF"/>
                </a:solidFill>
              </a:rPr>
              <a:t>raft </a:t>
            </a:r>
            <a:r>
              <a:rPr lang="en-US" sz="1800" dirty="0">
                <a:solidFill>
                  <a:srgbClr val="0080FF"/>
                </a:solidFill>
              </a:rPr>
              <a:t>SOW exists) </a:t>
            </a:r>
          </a:p>
          <a:p>
            <a:r>
              <a:rPr lang="en-US" sz="1800" b="1" dirty="0"/>
              <a:t>Fiber Optics trunk cables </a:t>
            </a:r>
            <a:r>
              <a:rPr lang="en-US" sz="1800" dirty="0">
                <a:solidFill>
                  <a:srgbClr val="0080FF"/>
                </a:solidFill>
              </a:rPr>
              <a:t>(commercial order to be placed. First article ordered) </a:t>
            </a:r>
            <a:r>
              <a:rPr lang="en-US" sz="1800" b="1" dirty="0"/>
              <a:t>  </a:t>
            </a:r>
            <a:r>
              <a:rPr lang="en-US" sz="1800" dirty="0"/>
              <a:t> </a:t>
            </a:r>
          </a:p>
          <a:p>
            <a:r>
              <a:rPr lang="en-US" sz="1800" b="1" dirty="0"/>
              <a:t>HVAC Improvements </a:t>
            </a:r>
            <a:r>
              <a:rPr lang="en-US" sz="1800" dirty="0">
                <a:solidFill>
                  <a:srgbClr val="0080FF"/>
                </a:solidFill>
              </a:rPr>
              <a:t>(scope of work define, vendor identified, need to place </a:t>
            </a:r>
            <a:r>
              <a:rPr lang="en-US" sz="1800" dirty="0" err="1">
                <a:solidFill>
                  <a:srgbClr val="0080FF"/>
                </a:solidFill>
              </a:rPr>
              <a:t>req</a:t>
            </a:r>
            <a:r>
              <a:rPr lang="en-US" sz="1800" dirty="0">
                <a:solidFill>
                  <a:srgbClr val="0080FF"/>
                </a:solidFill>
              </a:rPr>
              <a:t>)</a:t>
            </a:r>
          </a:p>
          <a:p>
            <a:r>
              <a:rPr lang="en-US" sz="1800" b="1" dirty="0"/>
              <a:t>Seismic restraints </a:t>
            </a:r>
            <a:r>
              <a:rPr lang="en-US" sz="1800" dirty="0">
                <a:solidFill>
                  <a:srgbClr val="0080FF"/>
                </a:solidFill>
              </a:rPr>
              <a:t>(design mature, needed late in schedule)</a:t>
            </a:r>
          </a:p>
          <a:p>
            <a:endParaRPr lang="en-US" sz="1600" b="1" dirty="0"/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b="1" dirty="0">
                <a:solidFill>
                  <a:srgbClr val="0080FF"/>
                </a:solidFill>
              </a:rPr>
              <a:t> </a:t>
            </a:r>
          </a:p>
          <a:p>
            <a:endParaRPr lang="en-US" sz="1400" dirty="0"/>
          </a:p>
          <a:p>
            <a:endParaRPr lang="en-US" sz="1400" b="1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2/17/22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40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977DA0-064F-4026-8210-8EC0B094D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189" y="798297"/>
            <a:ext cx="1630224" cy="118444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r>
              <a:rPr lang="en-US" dirty="0"/>
              <a:t>Module assembly &amp; HV test done.</a:t>
            </a:r>
          </a:p>
          <a:p>
            <a:r>
              <a:rPr lang="en-US" dirty="0" err="1"/>
              <a:t>Xray</a:t>
            </a:r>
            <a:r>
              <a:rPr lang="en-US" dirty="0"/>
              <a:t> </a:t>
            </a:r>
            <a:r>
              <a:rPr lang="en-US" dirty="0" smtClean="0"/>
              <a:t>calibration ongoing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C35AD-8E8A-406A-8F90-8B61658A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47" y="762861"/>
            <a:ext cx="1692126" cy="1270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A46C96-9949-4810-91A1-AC7A0B4A87FC}"/>
              </a:ext>
            </a:extLst>
          </p:cNvPr>
          <p:cNvSpPr txBox="1"/>
          <p:nvPr/>
        </p:nvSpPr>
        <p:spPr>
          <a:xfrm>
            <a:off x="168520" y="2039436"/>
            <a:ext cx="358081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dirty="0"/>
              <a:t>FEE cooling blocks Vanderbilt (SBU too busy)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8A977B-BDDA-44E1-BB1C-C819E29EA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6" y="2475487"/>
            <a:ext cx="831308" cy="1478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01190B-CF75-4F4F-B84C-43151C401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19" y="761775"/>
            <a:ext cx="1944628" cy="1276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9C9530-BC5A-435E-9457-7F11435DAC99}"/>
              </a:ext>
            </a:extLst>
          </p:cNvPr>
          <p:cNvSpPr txBox="1"/>
          <p:nvPr/>
        </p:nvSpPr>
        <p:spPr>
          <a:xfrm>
            <a:off x="1081214" y="3668836"/>
            <a:ext cx="3484808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Central Membrane Petals 30/36 finished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Critical Path for field cage completion.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u="sng" dirty="0"/>
              <a:t>QE verified each evap. on absolute scale</a:t>
            </a:r>
            <a:r>
              <a:rPr lang="en-US" sz="1200" dirty="0"/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Assembly in BNL Instrumentation ~March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B7259A-5397-40BA-8373-09FA3A3C9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73"/>
          <a:stretch/>
        </p:blipFill>
        <p:spPr>
          <a:xfrm>
            <a:off x="4201142" y="673609"/>
            <a:ext cx="1311806" cy="11361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C65D210-FDF7-496D-B425-204DE54933C6}"/>
              </a:ext>
            </a:extLst>
          </p:cNvPr>
          <p:cNvSpPr/>
          <p:nvPr/>
        </p:nvSpPr>
        <p:spPr>
          <a:xfrm>
            <a:off x="108959" y="726208"/>
            <a:ext cx="3832789" cy="161694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FFEFA5-1AF4-4D42-8662-04A3C3A7BB3B}"/>
              </a:ext>
            </a:extLst>
          </p:cNvPr>
          <p:cNvSpPr txBox="1"/>
          <p:nvPr/>
        </p:nvSpPr>
        <p:spPr>
          <a:xfrm>
            <a:off x="279272" y="3453644"/>
            <a:ext cx="772575" cy="500137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Rotating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Carousel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2443973-D441-48F3-B943-ADA06EE59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276" y="2472904"/>
            <a:ext cx="1540234" cy="110040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720B35-C10D-4DBC-88F7-BB8516CCC02C}"/>
              </a:ext>
            </a:extLst>
          </p:cNvPr>
          <p:cNvSpPr txBox="1"/>
          <p:nvPr/>
        </p:nvSpPr>
        <p:spPr>
          <a:xfrm>
            <a:off x="4057775" y="1760997"/>
            <a:ext cx="175406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dirty="0"/>
              <a:t>Installation package</a:t>
            </a:r>
            <a:br>
              <a:rPr lang="en-US" sz="1400" dirty="0"/>
            </a:br>
            <a:r>
              <a:rPr lang="en-US" sz="1400" dirty="0"/>
              <a:t>goes out ~next </a:t>
            </a:r>
            <a:r>
              <a:rPr lang="en-US" sz="1400" dirty="0" err="1"/>
              <a:t>wk</a:t>
            </a:r>
            <a:r>
              <a:rPr lang="en-US" sz="1400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51E822B-ED47-4E71-B76E-90CE7E67A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965" y="2451977"/>
            <a:ext cx="1443786" cy="1121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720B323-ECAD-4BCD-9CE4-B724AFB5DC42}"/>
              </a:ext>
            </a:extLst>
          </p:cNvPr>
          <p:cNvSpPr/>
          <p:nvPr/>
        </p:nvSpPr>
        <p:spPr>
          <a:xfrm>
            <a:off x="196752" y="2419350"/>
            <a:ext cx="4135658" cy="202403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077D85-D160-4319-B8FA-1392AB37A584}"/>
              </a:ext>
            </a:extLst>
          </p:cNvPr>
          <p:cNvSpPr/>
          <p:nvPr/>
        </p:nvSpPr>
        <p:spPr>
          <a:xfrm>
            <a:off x="3994901" y="650008"/>
            <a:ext cx="1754064" cy="1616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CDF050F-E536-473A-8943-783BDE58A6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92" r="25552"/>
          <a:stretch/>
        </p:blipFill>
        <p:spPr>
          <a:xfrm>
            <a:off x="5859361" y="655517"/>
            <a:ext cx="802458" cy="15902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2BA58FC-8238-4930-ADA4-BCBD937DF8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58" r="6662" b="19253"/>
          <a:stretch/>
        </p:blipFill>
        <p:spPr>
          <a:xfrm>
            <a:off x="6661819" y="868636"/>
            <a:ext cx="805889" cy="11488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E10EA22-AACA-4DCA-8C53-9722F59D40EE}"/>
              </a:ext>
            </a:extLst>
          </p:cNvPr>
          <p:cNvSpPr/>
          <p:nvPr/>
        </p:nvSpPr>
        <p:spPr>
          <a:xfrm>
            <a:off x="5859360" y="650008"/>
            <a:ext cx="3255604" cy="161694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030D66-0E6C-4119-B812-9CFA2CF76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8498" y="2395267"/>
            <a:ext cx="1929678" cy="1700483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361FB115-E3A3-4A51-9128-DC65103D040E}"/>
              </a:ext>
            </a:extLst>
          </p:cNvPr>
          <p:cNvSpPr txBox="1">
            <a:spLocks/>
          </p:cNvSpPr>
          <p:nvPr/>
        </p:nvSpPr>
        <p:spPr>
          <a:xfrm>
            <a:off x="6385811" y="2419351"/>
            <a:ext cx="2561437" cy="1676399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FEE tests of fixed </a:t>
            </a:r>
            <a:r>
              <a:rPr lang="en-US" sz="1000" dirty="0" err="1" smtClean="0"/>
              <a:t>Xtal</a:t>
            </a:r>
            <a:r>
              <a:rPr lang="en-US" sz="1000" dirty="0" err="1"/>
              <a:t>l</a:t>
            </a:r>
            <a:endParaRPr lang="en-US" sz="1000" dirty="0"/>
          </a:p>
          <a:p>
            <a:pPr marL="557784" lvl="1" indent="-192024">
              <a:lnSpc>
                <a:spcPct val="50000"/>
              </a:lnSpc>
              <a:spcBef>
                <a:spcPts val="400"/>
              </a:spcBef>
              <a:buFont typeface="Wingdings" charset="2"/>
              <a:buChar char="Ø"/>
            </a:pPr>
            <a:r>
              <a:rPr lang="en-US" sz="1000" dirty="0"/>
              <a:t>Unsatisfactory.</a:t>
            </a:r>
          </a:p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Switch to PLL</a:t>
            </a:r>
          </a:p>
          <a:p>
            <a:pPr lvl="1"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Fully robust/tested</a:t>
            </a:r>
          </a:p>
          <a:p>
            <a:pPr lvl="1"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Remove two components</a:t>
            </a:r>
          </a:p>
          <a:p>
            <a:pPr lvl="1"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Place one component.</a:t>
            </a:r>
          </a:p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Use outside rework house.</a:t>
            </a:r>
          </a:p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Order now…</a:t>
            </a:r>
          </a:p>
          <a:p>
            <a:pPr lvl="1">
              <a:lnSpc>
                <a:spcPct val="50000"/>
              </a:lnSpc>
              <a:buFont typeface="Wingdings" charset="2"/>
              <a:buChar char="Ø"/>
            </a:pPr>
            <a:r>
              <a:rPr lang="en-US" sz="1000" dirty="0"/>
              <a:t>Supply chain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02B2967-5F97-407A-AEE3-8905523D98AE}"/>
              </a:ext>
            </a:extLst>
          </p:cNvPr>
          <p:cNvSpPr/>
          <p:nvPr/>
        </p:nvSpPr>
        <p:spPr>
          <a:xfrm>
            <a:off x="4478500" y="2343149"/>
            <a:ext cx="4468748" cy="175186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1B1866CB-6EAF-411C-A5A7-9E89EAC3DC2E}"/>
              </a:ext>
            </a:extLst>
          </p:cNvPr>
          <p:cNvSpPr txBox="1">
            <a:spLocks/>
          </p:cNvSpPr>
          <p:nvPr/>
        </p:nvSpPr>
        <p:spPr>
          <a:xfrm>
            <a:off x="168519" y="4476750"/>
            <a:ext cx="5902270" cy="670781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FEE is the critical path item (next closest: central membrane)</a:t>
            </a:r>
          </a:p>
          <a:p>
            <a:r>
              <a:rPr lang="en-US" dirty="0"/>
              <a:t>Optical fiber splitter (chosen fiber bubbled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known good alternative)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1C2BCE6-C266-43F0-B931-2A1A496676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8794" y="4194262"/>
            <a:ext cx="1268009" cy="890438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4276FF26-ADC4-4AFB-94F4-294F8277140E}"/>
              </a:ext>
            </a:extLst>
          </p:cNvPr>
          <p:cNvSpPr txBox="1">
            <a:spLocks/>
          </p:cNvSpPr>
          <p:nvPr/>
        </p:nvSpPr>
        <p:spPr>
          <a:xfrm>
            <a:off x="7467707" y="4194261"/>
            <a:ext cx="1376015" cy="80791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Peizo</a:t>
            </a:r>
            <a:r>
              <a:rPr lang="en-US" dirty="0"/>
              <a:t> motor test stand</a:t>
            </a:r>
          </a:p>
          <a:p>
            <a:r>
              <a:rPr lang="en-US" dirty="0">
                <a:hlinkClick r:id="rId12"/>
              </a:rPr>
              <a:t>Live Link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CB2EE5A-EDC8-4BCF-AC5D-CCE4DE864646}"/>
              </a:ext>
            </a:extLst>
          </p:cNvPr>
          <p:cNvSpPr/>
          <p:nvPr/>
        </p:nvSpPr>
        <p:spPr>
          <a:xfrm>
            <a:off x="6119447" y="4173056"/>
            <a:ext cx="2776171" cy="941769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546497"/>
          </a:xfrm>
        </p:spPr>
        <p:txBody>
          <a:bodyPr/>
          <a:lstStyle/>
          <a:p>
            <a:r>
              <a:rPr lang="en-US" dirty="0" smtClean="0"/>
              <a:t>TPC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43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191103</TotalTime>
  <Words>2564</Words>
  <Application>Microsoft Macintosh PowerPoint</Application>
  <PresentationFormat>On-screen Show (16:9)</PresentationFormat>
  <Paragraphs>454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sPHENIX Progress</vt:lpstr>
      <vt:lpstr>sPHENIX MIE Project Overview   </vt:lpstr>
      <vt:lpstr>   BNL 1008 Infrastructure &amp; Facility Upgrade  </vt:lpstr>
      <vt:lpstr> High Priority Issues</vt:lpstr>
      <vt:lpstr>  sPHENIX MIE Status  </vt:lpstr>
      <vt:lpstr> 1008 Infrastructure and Facility Upgrade  Status</vt:lpstr>
      <vt:lpstr>Key Remaining Orders: MIE</vt:lpstr>
      <vt:lpstr>Key Remaining Orders: 1008 I&amp;F</vt:lpstr>
      <vt:lpstr>TPC Status</vt:lpstr>
      <vt:lpstr>TPC Status -continued</vt:lpstr>
      <vt:lpstr>PowerPoint Presentation</vt:lpstr>
      <vt:lpstr>MVTX Status, 02/15/2022</vt:lpstr>
      <vt:lpstr>MVTX: Remaining Key Tasks and Schedules </vt:lpstr>
      <vt:lpstr>Summary</vt:lpstr>
      <vt:lpstr>Back Up</vt:lpstr>
      <vt:lpstr>Performance Indices – sPHENIX MIE</vt:lpstr>
      <vt:lpstr>Cost Performance Report (CPR) – sPHENIX MIE</vt:lpstr>
      <vt:lpstr>Performance Indices – 1008 Infra and Facility Upgrade</vt:lpstr>
      <vt:lpstr>Cost Performance Report (CPR) – 1008 Infra and Facility Upgrade</vt:lpstr>
      <vt:lpstr>Milestones Status – sPHENIX MIE</vt:lpstr>
      <vt:lpstr>Milestones Status – 1008 Infra and Facility Upgrade</vt:lpstr>
      <vt:lpstr>Summary Schedule – sPHENIX MIE</vt:lpstr>
      <vt:lpstr>Summary Schedule – sPHENIX MIE and 1008 Infra and Facility Upgrade</vt:lpstr>
      <vt:lpstr>EAC and Contingency Profile – sPHENIX MIE</vt:lpstr>
      <vt:lpstr>Baseline/Contingency Log and ETC adjustment Log - MIE</vt:lpstr>
      <vt:lpstr>EAC and Contingency Profile – 1008 Infra and Facility Upgrade </vt:lpstr>
      <vt:lpstr>Baseline/Contingency Log and ETC adjustment Log – 2.X </vt:lpstr>
      <vt:lpstr>Critical Path (1x, 2x and 3x Combined)</vt:lpstr>
      <vt:lpstr>Critical Path (1x, 2x and 3x Combined)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Edward O'Brien</cp:lastModifiedBy>
  <cp:revision>1296</cp:revision>
  <cp:lastPrinted>2017-10-23T16:33:50Z</cp:lastPrinted>
  <dcterms:created xsi:type="dcterms:W3CDTF">2015-10-24T00:32:43Z</dcterms:created>
  <dcterms:modified xsi:type="dcterms:W3CDTF">2022-02-17T15:30:15Z</dcterms:modified>
</cp:coreProperties>
</file>