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7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2/15/2022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2/15/2022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February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February 17,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January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February 17,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February 17,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$1.500M as of January 2022 (5.6% of $27M total)</a:t>
            </a:r>
          </a:p>
          <a:p>
            <a:pPr lvl="1"/>
            <a:r>
              <a:rPr lang="en-US" dirty="0"/>
              <a:t>12% of this BCWR consists of Baseline M&amp;S orders yet to be placed</a:t>
            </a:r>
          </a:p>
          <a:p>
            <a:pPr marL="457200" lvl="1" indent="0">
              <a:buNone/>
            </a:pPr>
            <a:endParaRPr lang="en-US" dirty="0"/>
          </a:p>
          <a:p>
            <a:r>
              <a:rPr lang="en-US" dirty="0"/>
              <a:t>I&amp;F BCWR is $8.407M as of January 2022 (25% of $33.4M total)</a:t>
            </a:r>
          </a:p>
          <a:p>
            <a:pPr lvl="1"/>
            <a:r>
              <a:rPr lang="en-US" dirty="0"/>
              <a:t>Of this BCWR, some $3.241M is for M&amp;S (10% of $33.4M total)</a:t>
            </a:r>
          </a:p>
          <a:p>
            <a:pPr lvl="1"/>
            <a:r>
              <a:rPr lang="en-US" dirty="0"/>
              <a:t>21% of this latter amount consists of Baseline M&amp;S orders yet to be placed</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7" name="Picture 6">
            <a:extLst>
              <a:ext uri="{FF2B5EF4-FFF2-40B4-BE49-F238E27FC236}">
                <a16:creationId xmlns:a16="http://schemas.microsoft.com/office/drawing/2014/main" id="{8E67AB0C-614A-480F-AE15-226AF381DB64}"/>
              </a:ext>
            </a:extLst>
          </p:cNvPr>
          <p:cNvPicPr>
            <a:picLocks noChangeAspect="1"/>
          </p:cNvPicPr>
          <p:nvPr/>
        </p:nvPicPr>
        <p:blipFill>
          <a:blip r:embed="rId2"/>
          <a:stretch>
            <a:fillRect/>
          </a:stretch>
        </p:blipFill>
        <p:spPr>
          <a:xfrm>
            <a:off x="264319" y="862865"/>
            <a:ext cx="8609806" cy="3704783"/>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7" name="Picture 6">
            <a:extLst>
              <a:ext uri="{FF2B5EF4-FFF2-40B4-BE49-F238E27FC236}">
                <a16:creationId xmlns:a16="http://schemas.microsoft.com/office/drawing/2014/main" id="{C37FF592-7037-4B22-8E9F-38CE25C2F0B2}"/>
              </a:ext>
            </a:extLst>
          </p:cNvPr>
          <p:cNvPicPr>
            <a:picLocks noChangeAspect="1"/>
          </p:cNvPicPr>
          <p:nvPr/>
        </p:nvPicPr>
        <p:blipFill>
          <a:blip r:embed="rId2"/>
          <a:stretch>
            <a:fillRect/>
          </a:stretch>
        </p:blipFill>
        <p:spPr>
          <a:xfrm>
            <a:off x="423870" y="913342"/>
            <a:ext cx="8229600" cy="3692947"/>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3" name="Picture 2">
            <a:extLst>
              <a:ext uri="{FF2B5EF4-FFF2-40B4-BE49-F238E27FC236}">
                <a16:creationId xmlns:a16="http://schemas.microsoft.com/office/drawing/2014/main" id="{F68F9E05-4203-4387-A195-0FFFC9EF5821}"/>
              </a:ext>
            </a:extLst>
          </p:cNvPr>
          <p:cNvPicPr>
            <a:picLocks noChangeAspect="1"/>
          </p:cNvPicPr>
          <p:nvPr/>
        </p:nvPicPr>
        <p:blipFill>
          <a:blip r:embed="rId2"/>
          <a:stretch>
            <a:fillRect/>
          </a:stretch>
        </p:blipFill>
        <p:spPr>
          <a:xfrm>
            <a:off x="181425" y="959665"/>
            <a:ext cx="8766629" cy="3369201"/>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7" name="Picture 6">
            <a:extLst>
              <a:ext uri="{FF2B5EF4-FFF2-40B4-BE49-F238E27FC236}">
                <a16:creationId xmlns:a16="http://schemas.microsoft.com/office/drawing/2014/main" id="{73BD1D2C-2269-49CC-BE9B-2977A8A8EFB7}"/>
              </a:ext>
            </a:extLst>
          </p:cNvPr>
          <p:cNvPicPr>
            <a:picLocks noChangeAspect="1"/>
          </p:cNvPicPr>
          <p:nvPr/>
        </p:nvPicPr>
        <p:blipFill>
          <a:blip r:embed="rId2"/>
          <a:stretch>
            <a:fillRect/>
          </a:stretch>
        </p:blipFill>
        <p:spPr>
          <a:xfrm>
            <a:off x="116112" y="1026349"/>
            <a:ext cx="8911771" cy="3411935"/>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3" name="Picture 2">
            <a:extLst>
              <a:ext uri="{FF2B5EF4-FFF2-40B4-BE49-F238E27FC236}">
                <a16:creationId xmlns:a16="http://schemas.microsoft.com/office/drawing/2014/main" id="{567F038B-74B3-4AC8-96B8-1CEDC4223CA9}"/>
              </a:ext>
            </a:extLst>
          </p:cNvPr>
          <p:cNvPicPr>
            <a:picLocks noChangeAspect="1"/>
          </p:cNvPicPr>
          <p:nvPr/>
        </p:nvPicPr>
        <p:blipFill>
          <a:blip r:embed="rId3"/>
          <a:stretch>
            <a:fillRect/>
          </a:stretch>
        </p:blipFill>
        <p:spPr>
          <a:xfrm>
            <a:off x="586740" y="1786890"/>
            <a:ext cx="7970520" cy="156972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7" name="Picture 6">
            <a:extLst>
              <a:ext uri="{FF2B5EF4-FFF2-40B4-BE49-F238E27FC236}">
                <a16:creationId xmlns:a16="http://schemas.microsoft.com/office/drawing/2014/main" id="{B1211BF0-4A1C-448A-BC3A-22324390E4CD}"/>
              </a:ext>
            </a:extLst>
          </p:cNvPr>
          <p:cNvPicPr>
            <a:picLocks noChangeAspect="1"/>
          </p:cNvPicPr>
          <p:nvPr/>
        </p:nvPicPr>
        <p:blipFill>
          <a:blip r:embed="rId3"/>
          <a:stretch>
            <a:fillRect/>
          </a:stretch>
        </p:blipFill>
        <p:spPr>
          <a:xfrm>
            <a:off x="403860" y="886895"/>
            <a:ext cx="8336280" cy="362712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14380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p:txBody>
          <a:bodyPr/>
          <a:lstStyle/>
          <a:p>
            <a:r>
              <a:rPr lang="en-US" dirty="0"/>
              <a:t>We have two known must-have additions in the MIE</a:t>
            </a:r>
          </a:p>
          <a:p>
            <a:pPr lvl="1"/>
            <a:r>
              <a:rPr lang="en-US" dirty="0"/>
              <a:t>JACK board needed as an ancillary board for the TPC FEE</a:t>
            </a:r>
          </a:p>
          <a:p>
            <a:pPr lvl="1"/>
            <a:r>
              <a:rPr lang="en-US" dirty="0"/>
              <a:t>Diffuse &amp; Line Laser support items – optics, fiber links, controls</a:t>
            </a:r>
          </a:p>
          <a:p>
            <a:pPr lvl="1"/>
            <a:r>
              <a:rPr lang="en-US" dirty="0"/>
              <a:t>We have reduced the remaining amounts for these as required orders have been placed, since these become known open contracts</a:t>
            </a:r>
          </a:p>
          <a:p>
            <a:r>
              <a:rPr lang="en-US" dirty="0"/>
              <a:t>We have presently no known further additions for the I&amp;F</a:t>
            </a:r>
          </a:p>
          <a:p>
            <a:pPr lvl="1"/>
            <a:r>
              <a:rPr lang="en-US" dirty="0"/>
              <a:t>The recent ones tied to Inner </a:t>
            </a:r>
            <a:r>
              <a:rPr lang="en-US" dirty="0" err="1"/>
              <a:t>Hcal</a:t>
            </a:r>
            <a:r>
              <a:rPr lang="en-US" dirty="0"/>
              <a:t> assembly and installation fixtures and tooling are now included in the Open Commitments</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3-5%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February 17,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9203</TotalTime>
  <Words>965</Words>
  <Application>Microsoft Office PowerPoint</Application>
  <PresentationFormat>On-screen Show (16:9)</PresentationFormat>
  <Paragraphs>119</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 sPHENIX Estimate At Completion MIE and I&amp;F  from January 2022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45</cp:revision>
  <cp:lastPrinted>2022-01-24T20:29:17Z</cp:lastPrinted>
  <dcterms:created xsi:type="dcterms:W3CDTF">2015-10-24T00:32:43Z</dcterms:created>
  <dcterms:modified xsi:type="dcterms:W3CDTF">2022-02-15T17:41:19Z</dcterms:modified>
</cp:coreProperties>
</file>