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8" r:id="rId3"/>
    <p:sldId id="3866" r:id="rId4"/>
    <p:sldId id="3892" r:id="rId5"/>
    <p:sldId id="3795" r:id="rId6"/>
    <p:sldId id="3845" r:id="rId7"/>
    <p:sldId id="38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049CE-5252-5841-BFE0-C64B59DB2756}" v="12" dt="2022-02-24T13:20:5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DB0D-018B-934E-8D26-791A553F14C2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9959-0603-7147-8C90-D51945708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10FB5-4D6F-42F5-A809-7A1093A9D7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9CEA-EE91-D349-9274-6817273B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472D-3A27-014D-B658-C42612111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7C8A4-A98F-D44E-AE1A-1C16682D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3C50-E3F2-E947-AA7D-1A23B536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3E826-D79F-B543-957E-3F810A9F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91B0-76C0-5E46-99E1-3B32F076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FEAF6-DA1B-A940-9EF3-5F85F32B1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8574-955F-1548-A3DC-C8B46A59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AC0A-011E-EF4D-BE15-C05245EB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98B8-E472-104C-9247-88F987D5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1FB29-F998-324B-B76A-3CC5198AC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A4AD4-8CB4-4B42-930A-3544BD6BD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0796-9932-7146-BDA0-5826F52A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A6069-EB8A-734B-B570-579EBE65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FA04F-FF7E-FC40-A0E3-943C87D5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1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0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4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5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3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A987-AFBB-D540-A3B9-C53E346F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2683-2B05-C045-98A8-DE6AC534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822B-3FB2-E745-B015-F2AAEF31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B3F6-6CE8-F842-A7F5-0181F66D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416B-967B-FE49-87AA-74EF7F0E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58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80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BBFF-C5C0-1640-B6C4-987ABDEA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E8FF1-0664-554F-83F3-1EDE87C7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FE268-3DDF-0342-9C82-EFF5A914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23474-77EB-0745-9A8B-F869A96F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B36D-C697-EF4F-9CBE-552FFC53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89B1-82E3-0B4D-90C1-610A8FCE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A361-43BF-7144-BAAC-B8ABE2AE1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3D2C9-1705-C542-AD0D-29409FFF5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43641-68AB-564C-A8C7-0F50A5CB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0C542-F976-EA4B-86C5-675D3C15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6C4B4-24D3-2244-B3F1-67E3D5BD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5310-494C-E64F-8AE9-C2B9FA46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FCCFC-F2AC-8542-A0D4-554852C8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97F3-35DF-F74D-878D-14960439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3928C-0131-8449-8F06-0736D239E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BE570-B81B-7440-9234-EA512AEA9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3D857-0C44-B842-8659-A4CE381C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6DCE1-7654-534B-9C8E-4AE649DD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971BF-F9DE-BB47-8E2D-05A2CDB8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574B-EEAD-124B-A5FD-6D42CC2F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3EC5D-E820-3B4E-B5C0-3CB50C20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47B9D-AA17-DC43-A180-1F5C9AB6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6A667-5D9C-B642-90E0-F0EFAF65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95DE5-AB8D-CE4B-AC2D-455A388A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5C0F5-9057-2A4E-A256-BAB6FE09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A7273-BD28-4743-AAB1-8A237177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85FA-2727-9442-A231-2F651D35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F852-671F-0E48-B639-0B732327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F6FF3-1C3B-7E4E-8D83-59661DF6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4A2C4-7000-D745-928B-37E58D6A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401BE-6F2C-EC46-B688-21131083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E02D8-5947-5B4E-A89D-E6024F44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8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E71A-F0C5-254F-8D23-0367FE5B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539BF-4ED0-8A43-B7CA-18E77606C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C17F6-C7B6-3347-ABE1-ADBB19282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2DC7B-9384-764E-9048-BD9754C3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B2FB0-6141-864B-81CB-35D31FE7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58A7E-77F9-9449-8D8B-0AA9AE26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51F21-17D9-4C48-ACDA-3540517C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AD30E-A7CE-7B44-9812-23B6FA887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457B-8340-FD4A-9104-1593A0694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FE17-C103-7649-B4E9-3D652B4CEAA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2FDA6-687A-1D4B-884B-1CCDECC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76F7-DFA6-564F-A768-6BD9261F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9EC0-4EC2-8746-B266-498766D6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211" y="1323988"/>
            <a:ext cx="8666571" cy="1782567"/>
          </a:xfrm>
        </p:spPr>
        <p:txBody>
          <a:bodyPr>
            <a:normAutofit/>
          </a:bodyPr>
          <a:lstStyle/>
          <a:p>
            <a:r>
              <a:rPr lang="en-US" b="1" dirty="0"/>
              <a:t>Steps Beyond DPAP:</a:t>
            </a:r>
            <a:br>
              <a:rPr lang="en-US" b="1" dirty="0"/>
            </a:br>
            <a:r>
              <a:rPr lang="en-US" b="1" dirty="0"/>
              <a:t>Project Updates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6" t="42804" r="31578" b="42693"/>
          <a:stretch/>
        </p:blipFill>
        <p:spPr>
          <a:xfrm>
            <a:off x="8815756" y="6247856"/>
            <a:ext cx="1289538" cy="26431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6C3EA13-BC72-E04E-80D4-EFF4BB07DD4E}"/>
              </a:ext>
            </a:extLst>
          </p:cNvPr>
          <p:cNvSpPr txBox="1">
            <a:spLocks/>
          </p:cNvSpPr>
          <p:nvPr/>
        </p:nvSpPr>
        <p:spPr>
          <a:xfrm>
            <a:off x="5958092" y="3718055"/>
            <a:ext cx="5538690" cy="1569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Jim Yeck, EIC ALD and Project Director</a:t>
            </a:r>
          </a:p>
          <a:p>
            <a:endParaRPr lang="en-US" dirty="0"/>
          </a:p>
          <a:p>
            <a:r>
              <a:rPr lang="en-US" dirty="0"/>
              <a:t>ATHENA Bi-weekly Meeting</a:t>
            </a:r>
          </a:p>
          <a:p>
            <a:r>
              <a:rPr lang="en-US" dirty="0"/>
              <a:t>24 February 2022</a:t>
            </a:r>
          </a:p>
          <a:p>
            <a:endParaRPr lang="en-US" dirty="0"/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8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DE6C-FD54-4F1B-9EE7-ED570829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8" y="137780"/>
            <a:ext cx="7338425" cy="1075588"/>
          </a:xfrm>
        </p:spPr>
        <p:txBody>
          <a:bodyPr/>
          <a:lstStyle/>
          <a:p>
            <a:r>
              <a:rPr lang="en-US" dirty="0"/>
              <a:t>Project Schedule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F1E2-0CA2-4F38-99FE-FA7CAFA9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296" y="1213368"/>
            <a:ext cx="10411987" cy="4992141"/>
          </a:xfrm>
        </p:spPr>
        <p:txBody>
          <a:bodyPr>
            <a:normAutofit/>
          </a:bodyPr>
          <a:lstStyle/>
          <a:p>
            <a:r>
              <a:rPr lang="en-US" dirty="0"/>
              <a:t>Technical Progress with the Resources Available</a:t>
            </a:r>
          </a:p>
          <a:p>
            <a:pPr lvl="1"/>
            <a:r>
              <a:rPr lang="en-US" dirty="0"/>
              <a:t>Conventional Construction</a:t>
            </a:r>
          </a:p>
          <a:p>
            <a:pPr lvl="2"/>
            <a:r>
              <a:rPr lang="en-US" dirty="0"/>
              <a:t>Establish Requirements for Preliminary Design</a:t>
            </a:r>
          </a:p>
          <a:p>
            <a:pPr lvl="2"/>
            <a:r>
              <a:rPr lang="en-US" dirty="0"/>
              <a:t>Secure NYS Funding</a:t>
            </a:r>
          </a:p>
          <a:p>
            <a:pPr lvl="2"/>
            <a:r>
              <a:rPr lang="en-US" dirty="0"/>
              <a:t>Award A/E Contract</a:t>
            </a:r>
          </a:p>
          <a:p>
            <a:pPr lvl="1"/>
            <a:r>
              <a:rPr lang="en-US" dirty="0"/>
              <a:t>Accelerator Design Maturity &amp; Risk Reduction</a:t>
            </a:r>
          </a:p>
          <a:p>
            <a:pPr lvl="2"/>
            <a:r>
              <a:rPr lang="en-US" dirty="0"/>
              <a:t>Prepare and Complete Technical Reviews and Requirements Definition</a:t>
            </a:r>
          </a:p>
          <a:p>
            <a:pPr lvl="2"/>
            <a:r>
              <a:rPr lang="en-US" dirty="0"/>
              <a:t>R&amp;D, Strong Hadron Cooling</a:t>
            </a:r>
          </a:p>
          <a:p>
            <a:pPr lvl="1"/>
            <a:r>
              <a:rPr lang="en-US" dirty="0"/>
              <a:t>Detector</a:t>
            </a:r>
          </a:p>
          <a:p>
            <a:pPr lvl="2"/>
            <a:r>
              <a:rPr lang="en-US" dirty="0"/>
              <a:t>Decision on Project Detector and Promoting Collaboration</a:t>
            </a:r>
          </a:p>
          <a:p>
            <a:pPr lvl="2"/>
            <a:r>
              <a:rPr lang="en-US" dirty="0"/>
              <a:t>Prepare Detailed Plan for CD-2/3A</a:t>
            </a:r>
          </a:p>
          <a:p>
            <a:r>
              <a:rPr lang="en-US" dirty="0"/>
              <a:t>Preparing for CD-2/3A</a:t>
            </a:r>
          </a:p>
          <a:p>
            <a:pPr lvl="1"/>
            <a:r>
              <a:rPr lang="en-US" sz="2000" dirty="0"/>
              <a:t>DOE Meeting in April and Status Review in June to assess progress </a:t>
            </a:r>
            <a:r>
              <a:rPr lang="en-US" sz="2000"/>
              <a:t>and plans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48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CFD2-0B00-304A-A6AA-88AFC270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24" y="124462"/>
            <a:ext cx="7886700" cy="1325563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926E-CB89-724A-928E-A28EB12D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96" y="1461668"/>
            <a:ext cx="10367995" cy="4351338"/>
          </a:xfrm>
        </p:spPr>
        <p:txBody>
          <a:bodyPr/>
          <a:lstStyle/>
          <a:p>
            <a:r>
              <a:rPr lang="en-US" dirty="0"/>
              <a:t>Funding:  DOE ONP Funding Uncertainties, Growth Needed</a:t>
            </a:r>
          </a:p>
          <a:p>
            <a:r>
              <a:rPr lang="en-US" dirty="0"/>
              <a:t>RHIC to EIC Transition:  Funding Re-directed to EIC, Staffing Plans, Conclusion of RHIC ops/Access to Accelerator Complex</a:t>
            </a:r>
          </a:p>
          <a:p>
            <a:r>
              <a:rPr lang="en-US" dirty="0"/>
              <a:t>Launching Project Detector:  Collaboration Strength and Path to CD-2/3A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74358-2F0F-D740-AACF-48472191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3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EF88-EEBD-4555-9486-2376B00E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Current Planning Assumptions Due to Impact of Continuing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CCFE-75A3-4C56-8221-BB643629F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344" y="192521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Critical Decisions </a:t>
            </a:r>
            <a:r>
              <a:rPr lang="en-US" dirty="0">
                <a:solidFill>
                  <a:srgbClr val="FF0000"/>
                </a:solidFill>
              </a:rPr>
              <a:t>+6 months due to CR Impacts </a:t>
            </a:r>
          </a:p>
          <a:p>
            <a:pPr lvl="1"/>
            <a:r>
              <a:rPr lang="en-US" dirty="0"/>
              <a:t>CD-2/3A: October 2023 </a:t>
            </a:r>
            <a:r>
              <a:rPr lang="en-US" dirty="0">
                <a:solidFill>
                  <a:srgbClr val="FF0000"/>
                </a:solidFill>
              </a:rPr>
              <a:t>(Originally April 2023)</a:t>
            </a:r>
          </a:p>
          <a:p>
            <a:pPr lvl="1"/>
            <a:r>
              <a:rPr lang="en-US" dirty="0"/>
              <a:t>CD-3: January 2025</a:t>
            </a:r>
          </a:p>
          <a:p>
            <a:pPr lvl="1"/>
            <a:r>
              <a:rPr lang="en-US" dirty="0"/>
              <a:t>CD-4A EF: January 2031</a:t>
            </a:r>
          </a:p>
          <a:p>
            <a:pPr lvl="1"/>
            <a:r>
              <a:rPr lang="en-US" dirty="0"/>
              <a:t>CD-4: January 2032</a:t>
            </a:r>
          </a:p>
          <a:p>
            <a:pPr lvl="1"/>
            <a:r>
              <a:rPr lang="en-US" dirty="0"/>
              <a:t>CD-4 EF: January 2032</a:t>
            </a:r>
          </a:p>
          <a:p>
            <a:pPr lvl="1"/>
            <a:r>
              <a:rPr lang="en-US" dirty="0"/>
              <a:t>CD-4:  January 2034</a:t>
            </a:r>
          </a:p>
          <a:p>
            <a:r>
              <a:rPr lang="en-US" dirty="0"/>
              <a:t>These dates are for our planning purposes only.  We will adjust when DOE ONP FY2022 budget is final - March 11, and the DOE ONP Budget Request for FY2023 is released.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E5B-051A-4E9A-9D4D-549371F3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17A3-F228-DD49-A88F-D062ABD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7" y="280734"/>
            <a:ext cx="9901939" cy="1049931"/>
          </a:xfrm>
        </p:spPr>
        <p:txBody>
          <a:bodyPr>
            <a:noAutofit/>
          </a:bodyPr>
          <a:lstStyle/>
          <a:p>
            <a:r>
              <a:rPr lang="en-US" dirty="0"/>
              <a:t>Key Project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9F5E8-5CA0-2F46-9FEE-4F47220B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77" y="1573306"/>
            <a:ext cx="1062113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Cost:  affordability, </a:t>
            </a:r>
            <a:r>
              <a:rPr lang="en-US" b="1" dirty="0"/>
              <a:t>funding</a:t>
            </a:r>
            <a:r>
              <a:rPr lang="en-US" dirty="0"/>
              <a:t> profile, in-kind, escalation</a:t>
            </a:r>
          </a:p>
          <a:p>
            <a:pPr lvl="1"/>
            <a:r>
              <a:rPr lang="en-US" dirty="0"/>
              <a:t>Project cost control must remain a top priority</a:t>
            </a:r>
          </a:p>
          <a:p>
            <a:r>
              <a:rPr lang="en-US" dirty="0"/>
              <a:t>Accelerator Science &amp; Technology</a:t>
            </a:r>
          </a:p>
          <a:p>
            <a:pPr lvl="1"/>
            <a:r>
              <a:rPr lang="en-US" dirty="0"/>
              <a:t>Complex machine (high luminosity, polarization,…) requiring a collaborative approach to identify and address the technical issues</a:t>
            </a:r>
          </a:p>
          <a:p>
            <a:pPr lvl="1"/>
            <a:r>
              <a:rPr lang="en-US" dirty="0"/>
              <a:t>BNL and </a:t>
            </a:r>
            <a:r>
              <a:rPr lang="en-US" dirty="0" err="1"/>
              <a:t>JLab</a:t>
            </a:r>
            <a:r>
              <a:rPr lang="en-US" dirty="0"/>
              <a:t> are working to engage international and domestic partners in these efforts</a:t>
            </a:r>
          </a:p>
          <a:p>
            <a:r>
              <a:rPr lang="en-US" dirty="0"/>
              <a:t>Infrastructure Schedule</a:t>
            </a:r>
          </a:p>
          <a:p>
            <a:pPr lvl="1"/>
            <a:r>
              <a:rPr lang="en-US" dirty="0"/>
              <a:t>Initial pacing scope for the project with significant NYS funding</a:t>
            </a:r>
          </a:p>
          <a:p>
            <a:pPr lvl="1"/>
            <a:r>
              <a:rPr lang="en-US" dirty="0"/>
              <a:t>Requires EIC technical teams to deliver timely requirements</a:t>
            </a:r>
          </a:p>
          <a:p>
            <a:r>
              <a:rPr lang="en-US" dirty="0"/>
              <a:t>Project Detector Baseline</a:t>
            </a:r>
          </a:p>
          <a:p>
            <a:pPr lvl="1"/>
            <a:r>
              <a:rPr lang="en-US" dirty="0"/>
              <a:t>Need commitment to engage the EIC user community and clarity in the next six months on the detector scope, cost, schedule, collaboration and institutional responsibilities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4A7C4-F4A5-3841-AD72-F29EBEF9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17A3-F228-DD49-A88F-D062ABD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153191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9F5E8-5CA0-2F46-9FEE-4F47220B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3" y="1566498"/>
            <a:ext cx="803213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CD-1 approval was a major accomplishment</a:t>
            </a:r>
          </a:p>
          <a:p>
            <a:r>
              <a:rPr lang="en-US" sz="2400" dirty="0"/>
              <a:t>CD-2 and CD-3A approval will be an even bigger challenge</a:t>
            </a:r>
          </a:p>
          <a:p>
            <a:pPr lvl="1"/>
            <a:r>
              <a:rPr lang="en-US" sz="2000" dirty="0"/>
              <a:t>Highly dependent on funding</a:t>
            </a:r>
          </a:p>
          <a:p>
            <a:pPr lvl="1"/>
            <a:r>
              <a:rPr lang="en-US" sz="2000" dirty="0"/>
              <a:t>Overall design maturity at preliminary design level, detailed for CD-3A long lead procurements</a:t>
            </a:r>
          </a:p>
          <a:p>
            <a:pPr lvl="1"/>
            <a:r>
              <a:rPr lang="en-US" sz="2000" dirty="0"/>
              <a:t>Organization clarified including partners</a:t>
            </a:r>
          </a:p>
          <a:p>
            <a:pPr lvl="1"/>
            <a:r>
              <a:rPr lang="en-US" sz="2000" dirty="0"/>
              <a:t>Plan for the project detector including collaboration, in-kind plans</a:t>
            </a:r>
          </a:p>
          <a:p>
            <a:endParaRPr lang="en-US" sz="2400" dirty="0"/>
          </a:p>
          <a:p>
            <a:r>
              <a:rPr lang="en-US" sz="2400" dirty="0"/>
              <a:t>EIC technical progress currently constrained by the lack of funding, both NYS (pending grant) and DOE (FY2022 Continuing Resolution).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4A7C4-F4A5-3841-AD72-F29EBEF9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409</Words>
  <Application>Microsoft Macintosh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Steps Beyond DPAP: Project Updates</vt:lpstr>
      <vt:lpstr>Project Schedule Priorities</vt:lpstr>
      <vt:lpstr>Issues</vt:lpstr>
      <vt:lpstr>Current Planning Assumptions Due to Impact of Continuing Resolution</vt:lpstr>
      <vt:lpstr>Key Project Challenges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Beyond DPAP: Project Updates</dc:title>
  <dc:creator>Yeck, Jim</dc:creator>
  <cp:lastModifiedBy>Yeck, Jim</cp:lastModifiedBy>
  <cp:revision>1</cp:revision>
  <dcterms:created xsi:type="dcterms:W3CDTF">2022-02-23T22:43:55Z</dcterms:created>
  <dcterms:modified xsi:type="dcterms:W3CDTF">2022-02-24T13:34:33Z</dcterms:modified>
</cp:coreProperties>
</file>