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eb7a9b67ad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eb7a9b67ad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164c3cb67d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164c3cb67d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456fcd24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1456fcd24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13d72e6bf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13d72e6bf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3d72e6bf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13d72e6bf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13d72e6bf7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13d72e6bf7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13d72e6bf7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13d72e6bf7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source: </a:t>
            </a:r>
            <a:r>
              <a:rPr lang="en"/>
              <a:t>https://indico.cern.ch/event/1129245/contributions/4739110/attachments/2394069/4093122/Statistical_Models_for_the_Overhead_of_Thread_Divergence_in_Variable_Length_Workloads_on_SIMT_Architectures.pdf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13d72e6bf7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13d72e6bf7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164c3cb67d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164c3cb67d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13d72e6bf7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13d72e6bf7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13d72e6bf7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13d72e6bf7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164c3cb67d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164c3cb67d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164c3cb67d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164c3cb67d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164c3cb67d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164c3cb67d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64c3cb67d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64c3cb67d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64c3cb67d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164c3cb67d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164c3cb67d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164c3cb67d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64c3cb67d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164c3cb67d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3d72e6bf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13d72e6bf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64c3cb67d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164c3cb67d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0150" y="90139"/>
            <a:ext cx="741000" cy="92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" name="Google Shape;5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0150" y="90139"/>
            <a:ext cx="741000" cy="92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0150" y="90139"/>
            <a:ext cx="741000" cy="92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0150" y="90139"/>
            <a:ext cx="741000" cy="92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" name="Google Shape;2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0150" y="90139"/>
            <a:ext cx="741000" cy="92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" name="Google Shape;3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0150" y="90139"/>
            <a:ext cx="741000" cy="92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" name="Google Shape;3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0150" y="90139"/>
            <a:ext cx="741000" cy="92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" name="Google Shape;4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0150" y="90139"/>
            <a:ext cx="741000" cy="92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" name="Google Shape;4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0150" y="90139"/>
            <a:ext cx="741000" cy="92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" name="Google Shape;5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0150" y="90139"/>
            <a:ext cx="741000" cy="92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hyperlink" Target="https://indico.jlab.org/event/505/contributions/9207/attachments/7478/10398/pivarski-jlab-history-programming-languages.pdf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eicweb.phy.anl.gov/EIC/eicd/-/blob/master/eic_data.yaml" TargetMode="External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6" Type="http://schemas.openxmlformats.org/officeDocument/2006/relationships/hyperlink" Target="https://eicweb.phy.anl.gov/EIC/juggl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5165100" y="2349700"/>
            <a:ext cx="3978900" cy="11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380">
                <a:solidFill>
                  <a:schemeClr val="dk2"/>
                </a:solidFill>
              </a:rPr>
              <a:t>Bi-Weekly Meeting</a:t>
            </a:r>
            <a:br>
              <a:rPr i="1" lang="en" sz="1380">
                <a:solidFill>
                  <a:schemeClr val="dk2"/>
                </a:solidFill>
              </a:rPr>
            </a:br>
            <a:r>
              <a:rPr i="1" lang="en" sz="1380">
                <a:solidFill>
                  <a:schemeClr val="dk2"/>
                </a:solidFill>
              </a:rPr>
              <a:t>Thursday</a:t>
            </a:r>
            <a:r>
              <a:rPr i="1" lang="en" sz="1380">
                <a:solidFill>
                  <a:schemeClr val="dk2"/>
                </a:solidFill>
              </a:rPr>
              <a:t> 2022-02-24</a:t>
            </a:r>
            <a:endParaRPr i="1" sz="1380">
              <a:solidFill>
                <a:schemeClr val="dk2"/>
              </a:solidFill>
            </a:endParaRPr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5665100" y="3661325"/>
            <a:ext cx="3274500" cy="10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b="1" lang="en" sz="1040"/>
              <a:t>The Software and Computing WG Conveners:</a:t>
            </a:r>
            <a:br>
              <a:rPr lang="en" sz="1040"/>
            </a:br>
            <a:r>
              <a:rPr lang="en" sz="1040"/>
              <a:t>Andrea Bressan (University of Trieste and INFN) , </a:t>
            </a:r>
            <a:br>
              <a:rPr lang="en" sz="1040"/>
            </a:br>
            <a:r>
              <a:rPr lang="en" sz="1040"/>
              <a:t>Dmitry Romanov (Jefferson lab) , </a:t>
            </a:r>
            <a:br>
              <a:rPr lang="en" sz="1040"/>
            </a:br>
            <a:r>
              <a:rPr lang="en" sz="1040"/>
              <a:t>Sylvester Joosten</a:t>
            </a:r>
            <a:r>
              <a:rPr lang="en" sz="1040"/>
              <a:t> (Argonne National Laboratory) , </a:t>
            </a:r>
            <a:br>
              <a:rPr lang="en" sz="1040"/>
            </a:br>
            <a:r>
              <a:rPr lang="en" sz="1040"/>
              <a:t>Whitney Armstrong (Argonne National Laboratory) , </a:t>
            </a:r>
            <a:br>
              <a:rPr lang="en" sz="1040"/>
            </a:br>
            <a:r>
              <a:rPr lang="en" sz="1040"/>
              <a:t>Wouter Deconinck</a:t>
            </a:r>
            <a:r>
              <a:rPr lang="en" sz="1040"/>
              <a:t> (The University of Manitoba)</a:t>
            </a:r>
            <a:endParaRPr sz="1040"/>
          </a:p>
        </p:txBody>
      </p:sp>
      <p:sp>
        <p:nvSpPr>
          <p:cNvPr id="66" name="Google Shape;6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0125" y="458000"/>
            <a:ext cx="1384450" cy="173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 rotWithShape="1">
          <a:blip r:embed="rId4">
            <a:alphaModFix/>
          </a:blip>
          <a:srcRect b="0" l="0" r="13830" t="0"/>
          <a:stretch/>
        </p:blipFill>
        <p:spPr>
          <a:xfrm>
            <a:off x="152400" y="152400"/>
            <a:ext cx="5353599" cy="473119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152475" y="4883600"/>
            <a:ext cx="5353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u="sng">
                <a:solidFill>
                  <a:srgbClr val="B7B7B7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https://indico.jlab.org/event/505/contributions/9207/attachments/7478/10398/pivarski-jlab-history-programming-languages.pdf</a:t>
            </a:r>
            <a:endParaRPr sz="600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161603" cy="403696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/>
          <p:nvPr>
            <p:ph type="title"/>
          </p:nvPr>
        </p:nvSpPr>
        <p:spPr>
          <a:xfrm>
            <a:off x="50" y="4036950"/>
            <a:ext cx="8161500" cy="1106700"/>
          </a:xfrm>
          <a:prstGeom prst="rect">
            <a:avLst/>
          </a:prstGeom>
          <a:solidFill>
            <a:srgbClr val="EEEEEE">
              <a:alpha val="88270"/>
            </a:srgbClr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Infrastructure updates</a:t>
            </a:r>
            <a:endParaRPr/>
          </a:p>
        </p:txBody>
      </p:sp>
      <p:sp>
        <p:nvSpPr>
          <p:cNvPr id="147" name="Google Shape;14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(Internal notes)</a:t>
            </a:r>
            <a:endParaRPr/>
          </a:p>
        </p:txBody>
      </p:sp>
      <p:sp>
        <p:nvSpPr>
          <p:cNvPr id="153" name="Google Shape;153;p23"/>
          <p:cNvSpPr txBox="1"/>
          <p:nvPr>
            <p:ph idx="1" type="body"/>
          </p:nvPr>
        </p:nvSpPr>
        <p:spPr>
          <a:xfrm>
            <a:off x="311700" y="1152475"/>
            <a:ext cx="8520600" cy="49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Software updates and what it buys us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Acts 15 -&gt; 17: eta-binned chi2 limits, off-axis cylinders for B0, improved ITK seed finder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DD4hep 1.18 -&gt; 1.20: diquark bugfixes, optical </a:t>
            </a:r>
            <a:r>
              <a:rPr lang="en"/>
              <a:t>materials</a:t>
            </a:r>
            <a:r>
              <a:rPr lang="en"/>
              <a:t>, geant4 11+ support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Podio 0.14 -&gt; 0.15: mutable types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Transition to EDM4hep data model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Simulations up to start of reconstruction: mcparticles -&gt; MCParticles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Reconstruction starting with digitization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Far forward updates: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ZDC clustering enabled now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GPU acceleration: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CUDA on eicweb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Concurrent gaudi tests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ML </a:t>
            </a:r>
            <a:r>
              <a:rPr lang="en"/>
              <a:t>integration</a:t>
            </a:r>
            <a:r>
              <a:rPr lang="en"/>
              <a:t> in reconstruction: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Tensorflow Lite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Vertex seeding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PID IRT algorithms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Multiple containers like eic-shell (eic-shell </a:t>
            </a:r>
            <a:r>
              <a:rPr lang="en"/>
              <a:t>--xl, eic-shell --ml)</a:t>
            </a:r>
            <a:endParaRPr/>
          </a:p>
        </p:txBody>
      </p:sp>
      <p:sp>
        <p:nvSpPr>
          <p:cNvPr id="154" name="Google Shape;15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Dependency Upgrades</a:t>
            </a:r>
            <a:endParaRPr/>
          </a:p>
        </p:txBody>
      </p:sp>
      <p:sp>
        <p:nvSpPr>
          <p:cNvPr id="160" name="Google Shape;160;p24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base system: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debian version December 2021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new gcc@11 compiler (from gcc@10)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acts@15 (from @17)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eta-binned chi2 limits, off-axis cylinders for B0, improved ITK seed finder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DD4hep@1.20 (from @1.18)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diquark bug fixes, optical materials, geant4 11+ support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podio@0.15 (from @0.14)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separation of const and mutable codes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used by </a:t>
            </a:r>
            <a:r>
              <a:rPr lang="en"/>
              <a:t>current</a:t>
            </a:r>
            <a:r>
              <a:rPr lang="en"/>
              <a:t> EDM4hep data model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Development of a </a:t>
            </a:r>
            <a:r>
              <a:rPr lang="en"/>
              <a:t>multiple</a:t>
            </a:r>
            <a:r>
              <a:rPr lang="en"/>
              <a:t> eic-shell containers, e.g.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eic-shell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--ml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1" name="Google Shape;16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2" name="Google Shape;162;p24"/>
          <p:cNvSpPr/>
          <p:nvPr/>
        </p:nvSpPr>
        <p:spPr>
          <a:xfrm>
            <a:off x="5629150" y="1308025"/>
            <a:ext cx="2988900" cy="310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4"/>
          <p:cNvSpPr/>
          <p:nvPr/>
        </p:nvSpPr>
        <p:spPr>
          <a:xfrm>
            <a:off x="5936950" y="1524475"/>
            <a:ext cx="2373300" cy="1347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Dependencies:</a:t>
            </a:r>
            <a:br>
              <a:rPr lang="en"/>
            </a:br>
            <a:r>
              <a:rPr lang="en"/>
              <a:t>spack.yaml</a:t>
            </a:r>
            <a:endParaRPr/>
          </a:p>
        </p:txBody>
      </p:sp>
      <p:sp>
        <p:nvSpPr>
          <p:cNvPr id="164" name="Google Shape;164;p24"/>
          <p:cNvSpPr/>
          <p:nvPr/>
        </p:nvSpPr>
        <p:spPr>
          <a:xfrm>
            <a:off x="6196750" y="1767488"/>
            <a:ext cx="1853700" cy="51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Debian “bookworm”</a:t>
            </a:r>
            <a:endParaRPr/>
          </a:p>
        </p:txBody>
      </p:sp>
      <p:sp>
        <p:nvSpPr>
          <p:cNvPr id="165" name="Google Shape;165;p24"/>
          <p:cNvSpPr/>
          <p:nvPr/>
        </p:nvSpPr>
        <p:spPr>
          <a:xfrm>
            <a:off x="5936950" y="3036050"/>
            <a:ext cx="1094400" cy="1231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ATHENA software</a:t>
            </a:r>
            <a:endParaRPr/>
          </a:p>
        </p:txBody>
      </p:sp>
      <p:sp>
        <p:nvSpPr>
          <p:cNvPr id="166" name="Google Shape;166;p24"/>
          <p:cNvSpPr/>
          <p:nvPr/>
        </p:nvSpPr>
        <p:spPr>
          <a:xfrm>
            <a:off x="7215850" y="3036050"/>
            <a:ext cx="1094400" cy="1231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ATHENA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geometry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to EDM4hep</a:t>
            </a:r>
            <a:endParaRPr/>
          </a:p>
        </p:txBody>
      </p:sp>
      <p:sp>
        <p:nvSpPr>
          <p:cNvPr id="172" name="Google Shape;172;p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Aspects involved in this transition: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Different output from geant4 simulations: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dd4pod.yml to edm4hep.yml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mcparticles to MCParticles (more than just a change to uppercase, </a:t>
            </a:r>
            <a:r>
              <a:rPr lang="en"/>
              <a:t>though</a:t>
            </a:r>
            <a:r>
              <a:rPr lang="en"/>
              <a:t>)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*Hits collections are different, but </a:t>
            </a:r>
            <a:r>
              <a:rPr lang="en"/>
              <a:t>primarily</a:t>
            </a:r>
            <a:r>
              <a:rPr lang="en"/>
              <a:t> needs changed support in digitization algorithms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Different output from reconstruction: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eicd.yml to edm4hep.yml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Most algorithms need modifications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Most written data structures will have minor to major changes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Status: </a:t>
            </a:r>
            <a:r>
              <a:rPr lang="en"/>
              <a:t>writing</a:t>
            </a:r>
            <a:r>
              <a:rPr lang="en"/>
              <a:t> .edm4hep.root files, algorithm conversion nearing completion, completion early next week</a:t>
            </a:r>
            <a:endParaRPr/>
          </a:p>
        </p:txBody>
      </p:sp>
      <p:sp>
        <p:nvSpPr>
          <p:cNvPr id="173" name="Google Shape;17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7" y="1152463"/>
            <a:ext cx="4037503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Heterogeneous Computing (GPUs)</a:t>
            </a:r>
            <a:endParaRPr/>
          </a:p>
        </p:txBody>
      </p:sp>
      <p:sp>
        <p:nvSpPr>
          <p:cNvPr id="180" name="Google Shape;180;p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Hardware: eicweb GPU acceleration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dual Nvidia T4 (2 x 2560 cores)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eicweb now has GPUs accessible to jobs (tag: gpu)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use for tensorflow training (x50 faster training for imaging_shower_ML benchmarks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Check with `nvidia-smi` whether your jobs is GPU-enabled</a:t>
            </a:r>
            <a:endParaRPr/>
          </a:p>
        </p:txBody>
      </p:sp>
      <p:sp>
        <p:nvSpPr>
          <p:cNvPr id="181" name="Google Shape;181;p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Software: CUDA containerization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proof of concept of running jug_xl with CUDA acceleration inside the container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large develop environment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small runtime environment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software that currently supports CUDA ‘out of the box’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acts</a:t>
            </a:r>
            <a:r>
              <a:rPr lang="en"/>
              <a:t>, veccore, vecgeom</a:t>
            </a:r>
            <a:r>
              <a:rPr lang="en"/>
              <a:t>, vecmem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benchmarking of run times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u</a:t>
            </a:r>
            <a:r>
              <a:rPr lang="en"/>
              <a:t>nlikely</a:t>
            </a:r>
            <a:r>
              <a:rPr lang="en"/>
              <a:t> to speed up enormously with current scop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operational issues to explore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OSG running on disparate hardware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future directions where it does matter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calorimetry clustering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AI/ML training and inference</a:t>
            </a:r>
            <a:endParaRPr/>
          </a:p>
        </p:txBody>
      </p:sp>
      <p:sp>
        <p:nvSpPr>
          <p:cNvPr id="182" name="Google Shape;18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3" name="Google Shape;18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2525" y="3755037"/>
            <a:ext cx="1698725" cy="127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800" y="3755025"/>
            <a:ext cx="1698725" cy="1274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Heterogeneous Computing (Avalanche Scheduler)</a:t>
            </a:r>
            <a:endParaRPr/>
          </a:p>
        </p:txBody>
      </p:sp>
      <p:sp>
        <p:nvSpPr>
          <p:cNvPr id="190" name="Google Shape;190;p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main goal of using Gaudi: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claim all cores on a node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let Gaudi schedule tasks to occupy all cores simultaneously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</a:t>
            </a:r>
            <a:r>
              <a:rPr lang="en"/>
              <a:t>ptimization</a:t>
            </a:r>
            <a:r>
              <a:rPr lang="en"/>
              <a:t> through small algorithms that allow flexibility in their scheduling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</a:t>
            </a:r>
            <a:r>
              <a:rPr lang="en"/>
              <a:t>equires thread-safe algorithms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Our actual use of Gaudi until now: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single threaded running, linear operations</a:t>
            </a:r>
            <a:endParaRPr/>
          </a:p>
        </p:txBody>
      </p:sp>
      <p:sp>
        <p:nvSpPr>
          <p:cNvPr id="191" name="Google Shape;191;p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Near term goals: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verify thread-safety of algorithms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start running with </a:t>
            </a:r>
            <a:r>
              <a:rPr lang="en"/>
              <a:t>avalanche scheduler by default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stricter rejection of algorithms that are thread-unsafe</a:t>
            </a:r>
            <a:endParaRPr/>
          </a:p>
        </p:txBody>
      </p:sp>
      <p:sp>
        <p:nvSpPr>
          <p:cNvPr id="192" name="Google Shape;19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3" name="Google Shape;19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1" y="2865850"/>
            <a:ext cx="2819950" cy="227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Artificial Intelligence and Machine Learning</a:t>
            </a:r>
            <a:endParaRPr/>
          </a:p>
        </p:txBody>
      </p:sp>
      <p:sp>
        <p:nvSpPr>
          <p:cNvPr id="199" name="Google Shape;199;p2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Platform of choice (training): tensorflow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well aligned with POD data model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supported by data science community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Status of implementation: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Currently `pip install tensorflow` inside CI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Working on </a:t>
            </a:r>
            <a:r>
              <a:rPr lang="en"/>
              <a:t>development</a:t>
            </a:r>
            <a:r>
              <a:rPr lang="en"/>
              <a:t> of jug_ml container that has tensorflow preinstalled</a:t>
            </a:r>
            <a:endParaRPr/>
          </a:p>
        </p:txBody>
      </p:sp>
      <p:sp>
        <p:nvSpPr>
          <p:cNvPr id="200" name="Google Shape;200;p2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Platform of choice (inference): tensorflow-lite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only does inference, no training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intended for microcontrollers, embedded systems, predictable running times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GPU acceleration using OpenCL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requires tflite model conversion, not full tensorflow model, some limitations on available operations (e.g. no SeLU)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Status of implementation: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proof of concept gaudi algorithm for imaging calorimeter PID implemented</a:t>
            </a:r>
            <a:endParaRPr/>
          </a:p>
        </p:txBody>
      </p:sp>
      <p:sp>
        <p:nvSpPr>
          <p:cNvPr id="201" name="Google Shape;201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7" name="Google Shape;20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" y="0"/>
            <a:ext cx="78964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9"/>
          <p:cNvSpPr txBox="1"/>
          <p:nvPr>
            <p:ph type="title"/>
          </p:nvPr>
        </p:nvSpPr>
        <p:spPr>
          <a:xfrm>
            <a:off x="-25" y="2051875"/>
            <a:ext cx="7896600" cy="11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Software support and training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Office Hours and Spack Helpdesk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5" name="Google Shape;21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718" y="1900050"/>
            <a:ext cx="3370755" cy="211852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0"/>
          <p:cNvSpPr txBox="1"/>
          <p:nvPr/>
        </p:nvSpPr>
        <p:spPr>
          <a:xfrm>
            <a:off x="3745475" y="1900050"/>
            <a:ext cx="5023800" cy="211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Regular office hours</a:t>
            </a:r>
            <a:r>
              <a:rPr lang="en">
                <a:solidFill>
                  <a:schemeClr val="dk1"/>
                </a:solidFill>
              </a:rPr>
              <a:t> (3x/week), 2pm Eastern on MWF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Please ask </a:t>
            </a:r>
            <a:r>
              <a:rPr lang="en">
                <a:solidFill>
                  <a:schemeClr val="dk1"/>
                </a:solidFill>
              </a:rPr>
              <a:t>questions</a:t>
            </a:r>
            <a:r>
              <a:rPr lang="en">
                <a:solidFill>
                  <a:schemeClr val="dk1"/>
                </a:solidFill>
              </a:rPr>
              <a:t> in spack </a:t>
            </a:r>
            <a:r>
              <a:rPr b="1" lang="en">
                <a:solidFill>
                  <a:schemeClr val="dk1"/>
                </a:solidFill>
              </a:rPr>
              <a:t>#software-helpdesk</a:t>
            </a:r>
            <a:r>
              <a:rPr lang="en">
                <a:solidFill>
                  <a:schemeClr val="dk1"/>
                </a:solidFill>
              </a:rPr>
              <a:t> (</a:t>
            </a:r>
            <a:r>
              <a:rPr lang="en">
                <a:solidFill>
                  <a:schemeClr val="dk1"/>
                </a:solidFill>
              </a:rPr>
              <a:t>preferably</a:t>
            </a:r>
            <a:r>
              <a:rPr lang="en">
                <a:solidFill>
                  <a:schemeClr val="dk1"/>
                </a:solidFill>
              </a:rPr>
              <a:t> not the #general channel since that is sometimes perceived as noise by others)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/>
          <p:nvPr>
            <p:ph idx="2" type="body"/>
          </p:nvPr>
        </p:nvSpPr>
        <p:spPr>
          <a:xfrm>
            <a:off x="4387100" y="2741575"/>
            <a:ext cx="3798600" cy="22701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Tutorial timeline</a:t>
            </a:r>
            <a:endParaRPr/>
          </a:p>
          <a:p>
            <a:pPr indent="-31083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Friday March 4</a:t>
            </a:r>
            <a:endParaRPr b="1"/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10am EST</a:t>
            </a:r>
            <a:r>
              <a:rPr lang="en"/>
              <a:t>, 9am CST, 7am PST, 4pm CET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Tentative agenda</a:t>
            </a:r>
            <a:endParaRPr/>
          </a:p>
          <a:p>
            <a:pPr indent="-31083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Running DD4hep with current geometry</a:t>
            </a:r>
            <a:endParaRPr/>
          </a:p>
          <a:p>
            <a:pPr indent="-29908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No additional geometry coding</a:t>
            </a:r>
            <a:endParaRPr/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Running Gaudi with existing algorithms</a:t>
            </a:r>
            <a:endParaRPr/>
          </a:p>
        </p:txBody>
      </p:sp>
      <p:sp>
        <p:nvSpPr>
          <p:cNvPr id="222" name="Google Shape;22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Trainings and Tutorials</a:t>
            </a:r>
            <a:endParaRPr/>
          </a:p>
        </p:txBody>
      </p:sp>
      <p:sp>
        <p:nvSpPr>
          <p:cNvPr id="223" name="Google Shape;223;p3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Planning new software tutorials after the conversion to EDM4hep is complete and functional.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Need input from all WGs </a:t>
            </a:r>
            <a:r>
              <a:rPr b="1" lang="en"/>
              <a:t>by this weekend</a:t>
            </a:r>
            <a:endParaRPr b="1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Contact person for each WG who can help with </a:t>
            </a:r>
            <a:r>
              <a:rPr lang="en"/>
              <a:t>tutorial</a:t>
            </a:r>
            <a:r>
              <a:rPr lang="en"/>
              <a:t> facilitation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List of specific training use cases to aid in prioritization between the following: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DD4hep geometry coding in xml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DD4hep plugins in c++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Running small-scale simulations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Adding Gaudi </a:t>
            </a:r>
            <a:r>
              <a:rPr lang="en"/>
              <a:t>algorithms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Tuning Acts track strategies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…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Many other topics are possible</a:t>
            </a:r>
            <a:endParaRPr/>
          </a:p>
        </p:txBody>
      </p:sp>
      <p:sp>
        <p:nvSpPr>
          <p:cNvPr id="224" name="Google Shape;224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5" name="Google Shape;22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7225" y="445025"/>
            <a:ext cx="3798548" cy="229655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1"/>
          <p:cNvSpPr txBox="1"/>
          <p:nvPr>
            <p:ph type="title"/>
          </p:nvPr>
        </p:nvSpPr>
        <p:spPr>
          <a:xfrm>
            <a:off x="5051450" y="1115525"/>
            <a:ext cx="246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520">
                <a:solidFill>
                  <a:schemeClr val="lt1"/>
                </a:solidFill>
              </a:rPr>
              <a:t>ATHENA SOFTWARE TUTORIAL</a:t>
            </a:r>
            <a:br>
              <a:rPr lang="en" sz="1520">
                <a:solidFill>
                  <a:schemeClr val="lt1"/>
                </a:solidFill>
              </a:rPr>
            </a:br>
            <a:r>
              <a:rPr lang="en" sz="1520">
                <a:solidFill>
                  <a:schemeClr val="lt1"/>
                </a:solidFill>
              </a:rPr>
              <a:t>March 4, 2022, 10am EST</a:t>
            </a:r>
            <a:endParaRPr sz="152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4"/>
          <p:cNvPicPr preferRelativeResize="0"/>
          <p:nvPr/>
        </p:nvPicPr>
        <p:blipFill rotWithShape="1">
          <a:blip r:embed="rId3">
            <a:alphaModFix/>
          </a:blip>
          <a:srcRect b="644" l="0" r="10039" t="168"/>
          <a:stretch/>
        </p:blipFill>
        <p:spPr>
          <a:xfrm>
            <a:off x="227025" y="914025"/>
            <a:ext cx="8003625" cy="404919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solidFill>
            <a:srgbClr val="EEEEEE">
              <a:alpha val="54189"/>
            </a:srgbClr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 status</a:t>
            </a:r>
            <a:endParaRPr/>
          </a:p>
        </p:txBody>
      </p:sp>
      <p:sp>
        <p:nvSpPr>
          <p:cNvPr id="76" name="Google Shape;7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Useful dates and meetings</a:t>
            </a:r>
            <a:endParaRPr/>
          </a:p>
        </p:txBody>
      </p:sp>
      <p:sp>
        <p:nvSpPr>
          <p:cNvPr id="232" name="Google Shape;232;p32"/>
          <p:cNvSpPr txBox="1"/>
          <p:nvPr>
            <p:ph idx="1" type="body"/>
          </p:nvPr>
        </p:nvSpPr>
        <p:spPr>
          <a:xfrm>
            <a:off x="232525" y="1305550"/>
            <a:ext cx="3999900" cy="28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(Almost) weekly ACTS meeting Monday’s at 10:30am EST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NA-friendly key4HEP meeting on Tuesday March 1 at 10:00am EST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SWG will resume bi-weekly </a:t>
            </a:r>
            <a:r>
              <a:rPr b="1" lang="en"/>
              <a:t>meetings</a:t>
            </a:r>
            <a:r>
              <a:rPr b="1" lang="en"/>
              <a:t> Thursday March 3 at 12:00pm EST</a:t>
            </a:r>
            <a:endParaRPr b="1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SWG Tutorial session March 4 at 10:00 am EST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"/>
              <a:t>… and SWG office </a:t>
            </a:r>
            <a:r>
              <a:rPr i="1" lang="en"/>
              <a:t>hours every Monday-Wednesday-Friday at 2:00pm EST</a:t>
            </a:r>
            <a:endParaRPr i="1"/>
          </a:p>
        </p:txBody>
      </p:sp>
      <p:sp>
        <p:nvSpPr>
          <p:cNvPr id="233" name="Google Shape;233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4" name="Google Shape;23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2426" y="1359644"/>
            <a:ext cx="4899323" cy="2746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Simulation status: central calorimetry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311700" y="2088925"/>
            <a:ext cx="3999900" cy="16614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</a:rPr>
              <a:t>✅🚧Electromagnetic calorimetry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✅ nECal ❌ nECal support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✅🚧 bECal minor tweaks for realism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🚧pECal realism and performance tweaks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 </a:t>
            </a:r>
            <a:r>
              <a:rPr b="1" lang="en" sz="1000">
                <a:solidFill>
                  <a:schemeClr val="dk1"/>
                </a:solidFill>
              </a:rPr>
              <a:t>🚧 Hadronic calorimetry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🚧 holistic pECal + pHCal validation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🚧 bHCal and nHCal validation and improved realism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7150" y="1502750"/>
            <a:ext cx="4527600" cy="28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 status: central PID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311700" y="2029575"/>
            <a:ext cx="3999900" cy="22791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✅ RICH detectors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✅ dRICH and pfRICH fully functional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 </a:t>
            </a:r>
            <a:r>
              <a:rPr b="1" lang="en" sz="1000">
                <a:solidFill>
                  <a:schemeClr val="dk1"/>
                </a:solidFill>
              </a:rPr>
              <a:t>🚧 DIRC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✅ Still using material stand-in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🚧 Finalization of realistic DIRC plugin (fix overlaps and final validation with DIRC experts)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✅ </a:t>
            </a:r>
            <a:r>
              <a:rPr lang="en" sz="1000">
                <a:solidFill>
                  <a:schemeClr val="dk1"/>
                </a:solidFill>
              </a:rPr>
              <a:t>❌ </a:t>
            </a:r>
            <a:r>
              <a:rPr b="1" lang="en" sz="1000">
                <a:solidFill>
                  <a:schemeClr val="dk1"/>
                </a:solidFill>
              </a:rPr>
              <a:t>bTOF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✅ Realistic detector 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❌ bTOF support and services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❌ Holistic reoptimization of bTOF + tracking system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000" y="1170125"/>
            <a:ext cx="4527598" cy="3138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 status: central tracking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290575" y="1203700"/>
            <a:ext cx="3999900" cy="36216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✅🚧 Vertex tracker</a:t>
            </a:r>
            <a:endParaRPr b="1" sz="1100">
              <a:solidFill>
                <a:schemeClr val="dk1"/>
              </a:solidFill>
            </a:endParaRPr>
          </a:p>
          <a:p>
            <a:pPr indent="-28797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100">
                <a:solidFill>
                  <a:schemeClr val="dk1"/>
                </a:solidFill>
              </a:rPr>
              <a:t>✅ Approximate implementation due to (older) ACTS limitations</a:t>
            </a:r>
            <a:endParaRPr sz="1100">
              <a:solidFill>
                <a:schemeClr val="dk1"/>
              </a:solidFill>
            </a:endParaRPr>
          </a:p>
          <a:p>
            <a:pPr indent="-28797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 sz="1100">
                <a:solidFill>
                  <a:schemeClr val="dk1"/>
                </a:solidFill>
              </a:rPr>
              <a:t>🚧 </a:t>
            </a:r>
            <a:r>
              <a:rPr lang="en" sz="1100">
                <a:solidFill>
                  <a:schemeClr val="dk1"/>
                </a:solidFill>
              </a:rPr>
              <a:t>Proper cylindrical implementation</a:t>
            </a:r>
            <a:endParaRPr sz="1100">
              <a:solidFill>
                <a:schemeClr val="dk1"/>
              </a:solidFill>
            </a:endParaRPr>
          </a:p>
          <a:p>
            <a:pPr indent="-28797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100">
                <a:solidFill>
                  <a:schemeClr val="dk1"/>
                </a:solidFill>
              </a:rPr>
              <a:t>❌ Additional details: foam rings, connection to tracker services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 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✅ Silicon trackers</a:t>
            </a:r>
            <a:r>
              <a:rPr lang="en" sz="1100">
                <a:solidFill>
                  <a:schemeClr val="dk1"/>
                </a:solidFill>
              </a:rPr>
              <a:t> </a:t>
            </a:r>
            <a:endParaRPr b="1" sz="1100">
              <a:solidFill>
                <a:schemeClr val="dk1"/>
              </a:solidFill>
            </a:endParaRPr>
          </a:p>
          <a:p>
            <a:pPr indent="-28797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100">
                <a:solidFill>
                  <a:schemeClr val="dk1"/>
                </a:solidFill>
              </a:rPr>
              <a:t>✅ Realistic implementation including services</a:t>
            </a:r>
            <a:endParaRPr sz="1100">
              <a:solidFill>
                <a:schemeClr val="dk1"/>
              </a:solidFill>
            </a:endParaRPr>
          </a:p>
          <a:p>
            <a:pPr indent="-28797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100">
                <a:solidFill>
                  <a:schemeClr val="dk1"/>
                </a:solidFill>
              </a:rPr>
              <a:t>❌ Additional details: connect detectors to services/support (service rings), mechanical support connected to rest of detector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 ✅</a:t>
            </a:r>
            <a:r>
              <a:rPr b="1" lang="en" sz="1100">
                <a:solidFill>
                  <a:schemeClr val="dk1"/>
                </a:solidFill>
              </a:rPr>
              <a:t>🚧 MPGD rings</a:t>
            </a:r>
            <a:endParaRPr b="1" sz="1100">
              <a:solidFill>
                <a:schemeClr val="dk1"/>
              </a:solidFill>
            </a:endParaRPr>
          </a:p>
          <a:p>
            <a:pPr indent="-28797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100">
                <a:solidFill>
                  <a:schemeClr val="dk1"/>
                </a:solidFill>
              </a:rPr>
              <a:t>✅ Trapezoid implementation</a:t>
            </a:r>
            <a:endParaRPr sz="1100">
              <a:solidFill>
                <a:schemeClr val="dk1"/>
              </a:solidFill>
            </a:endParaRPr>
          </a:p>
          <a:p>
            <a:pPr indent="-28797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100">
                <a:solidFill>
                  <a:schemeClr val="dk1"/>
                </a:solidFill>
              </a:rPr>
              <a:t>🚧 Minor geometry optimization (rounded inner radius, better support)</a:t>
            </a:r>
            <a:endParaRPr sz="1100">
              <a:solidFill>
                <a:schemeClr val="dk1"/>
              </a:solidFill>
            </a:endParaRPr>
          </a:p>
          <a:p>
            <a:pPr indent="-28797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100">
                <a:solidFill>
                  <a:schemeClr val="dk1"/>
                </a:solidFill>
              </a:rPr>
              <a:t>❌ </a:t>
            </a:r>
            <a:r>
              <a:rPr i="1" lang="en" sz="1100">
                <a:solidFill>
                  <a:schemeClr val="dk1"/>
                </a:solidFill>
              </a:rPr>
              <a:t>Additional support details?</a:t>
            </a:r>
            <a:endParaRPr i="1"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❌ </a:t>
            </a:r>
            <a:r>
              <a:rPr b="1" lang="en" sz="1100">
                <a:solidFill>
                  <a:schemeClr val="dk1"/>
                </a:solidFill>
              </a:rPr>
              <a:t>bTOF (See PID)</a:t>
            </a:r>
            <a:endParaRPr b="1" sz="1100">
              <a:solidFill>
                <a:schemeClr val="dk1"/>
              </a:solidFill>
            </a:endParaRPr>
          </a:p>
          <a:p>
            <a:pPr indent="-28797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100">
                <a:solidFill>
                  <a:schemeClr val="dk1"/>
                </a:solidFill>
              </a:rPr>
              <a:t>❌ </a:t>
            </a:r>
            <a:r>
              <a:rPr lang="en" sz="1100">
                <a:solidFill>
                  <a:schemeClr val="dk1"/>
                </a:solidFill>
              </a:rPr>
              <a:t>Integrate bTOF into tracker services/support </a:t>
            </a:r>
            <a:endParaRPr sz="1100">
              <a:solidFill>
                <a:schemeClr val="dk1"/>
              </a:solidFill>
            </a:endParaRPr>
          </a:p>
          <a:p>
            <a:pPr indent="-28797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100">
                <a:solidFill>
                  <a:schemeClr val="dk1"/>
                </a:solidFill>
              </a:rPr>
              <a:t>❌ Holistic reoptimization of bTOF + tracking system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❌ </a:t>
            </a:r>
            <a:r>
              <a:rPr b="1" lang="en" sz="1100">
                <a:solidFill>
                  <a:schemeClr val="dk1"/>
                </a:solidFill>
              </a:rPr>
              <a:t>bECAL imaging layer 1</a:t>
            </a:r>
            <a:endParaRPr b="1" sz="1100">
              <a:solidFill>
                <a:schemeClr val="dk1"/>
              </a:solidFill>
            </a:endParaRPr>
          </a:p>
          <a:p>
            <a:pPr indent="-28797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100">
                <a:solidFill>
                  <a:schemeClr val="dk1"/>
                </a:solidFill>
              </a:rPr>
              <a:t>❌ Integrate first imaging layer into ACTS tracking geometry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99" name="Google Shape;9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8550" y="2099700"/>
            <a:ext cx="4832399" cy="1979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 status: central beamline and far-forward/backward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89813"/>
            <a:ext cx="9144001" cy="196702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311700" y="1404300"/>
            <a:ext cx="3999900" cy="19377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✅ Beamline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✅ Direct translation from project CAD (Be + Au)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 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✅ Far-forward instrumentation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✅ Magnet system accurately reproduces machine lattice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✅ Beampipe and drift section between B1apf and B2apf consistent with preliminary design concept.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✅ RPs and OMDs with service/support (including RF shielding)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✅ Realistic ZDC ECal &amp; HCal implementation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❌ Additional details: motors and detector frames (require more mature magnet design)</a:t>
            </a:r>
            <a:endParaRPr b="1" sz="1000">
              <a:solidFill>
                <a:schemeClr val="dk1"/>
              </a:solidFill>
            </a:endParaRPr>
          </a:p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4572000" y="1404300"/>
            <a:ext cx="3999900" cy="11193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❌ </a:t>
            </a:r>
            <a:r>
              <a:rPr b="1" lang="en" sz="1000">
                <a:solidFill>
                  <a:schemeClr val="dk1"/>
                </a:solidFill>
              </a:rPr>
              <a:t> Far-backward instrumentation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✅ Stand-alone DD4hep implementation in Far-Backward working group (</a:t>
            </a:r>
            <a:r>
              <a:rPr b="1" lang="en" sz="1000">
                <a:solidFill>
                  <a:schemeClr val="dk1"/>
                </a:solidFill>
              </a:rPr>
              <a:t>not</a:t>
            </a:r>
            <a:r>
              <a:rPr lang="en" sz="1000">
                <a:solidFill>
                  <a:schemeClr val="dk1"/>
                </a:solidFill>
              </a:rPr>
              <a:t> under umbrella of SWG)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❌ </a:t>
            </a:r>
            <a:r>
              <a:rPr b="1" lang="en" sz="1000">
                <a:solidFill>
                  <a:schemeClr val="dk1"/>
                </a:solidFill>
              </a:rPr>
              <a:t> </a:t>
            </a:r>
            <a:r>
              <a:rPr lang="en" sz="1000">
                <a:solidFill>
                  <a:schemeClr val="dk1"/>
                </a:solidFill>
              </a:rPr>
              <a:t>Urgent TODO: needs to be merged into the rest of the ATHENA geometry for completeness!</a:t>
            </a:r>
            <a:endParaRPr b="1"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0017" y="31675"/>
            <a:ext cx="668395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>
            <p:ph type="title"/>
          </p:nvPr>
        </p:nvSpPr>
        <p:spPr>
          <a:xfrm>
            <a:off x="0" y="2102700"/>
            <a:ext cx="9144000" cy="938100"/>
          </a:xfrm>
          <a:prstGeom prst="rect">
            <a:avLst/>
          </a:prstGeom>
          <a:solidFill>
            <a:srgbClr val="D9D9D9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Reconstruction status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Track Reconstruction</a:t>
            </a:r>
            <a:endParaRPr/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Regular meetings with Acts developers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Monday 10:30 Eastern (~weekly)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Attended by team of 5 core Acts developers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Recent </a:t>
            </a:r>
            <a:r>
              <a:rPr lang="en"/>
              <a:t>discussions</a:t>
            </a:r>
            <a:r>
              <a:rPr lang="en"/>
              <a:t>: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Vertex finder (</a:t>
            </a:r>
            <a:r>
              <a:rPr lang="en"/>
              <a:t>Wenqing Fan, </a:t>
            </a:r>
            <a:r>
              <a:rPr lang="en"/>
              <a:t>Yue Shi Lai)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B0 tracker support (Sakib Rahman)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Data model representation for Acts objects (Sylvester Joosten)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Main goals: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Sandbox </a:t>
            </a:r>
            <a:r>
              <a:rPr lang="en"/>
              <a:t>development</a:t>
            </a:r>
            <a:r>
              <a:rPr lang="en"/>
              <a:t> of vertex finding must be integrated into main repository</a:t>
            </a:r>
            <a:endParaRPr/>
          </a:p>
        </p:txBody>
      </p:sp>
      <p:sp>
        <p:nvSpPr>
          <p:cNvPr id="123" name="Google Shape;12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000" y="1170125"/>
            <a:ext cx="4527601" cy="2610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Reconstruction status</a:t>
            </a:r>
            <a:endParaRPr/>
          </a:p>
        </p:txBody>
      </p:sp>
      <p:sp>
        <p:nvSpPr>
          <p:cNvPr id="130" name="Google Shape;13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1" name="Google Shape;131;p21"/>
          <p:cNvSpPr txBox="1"/>
          <p:nvPr/>
        </p:nvSpPr>
        <p:spPr>
          <a:xfrm>
            <a:off x="0" y="1156800"/>
            <a:ext cx="4760700" cy="398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Status (incomplete)</a:t>
            </a:r>
            <a:endParaRPr b="1" sz="9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000">
                <a:solidFill>
                  <a:schemeClr val="dk1"/>
                </a:solidFill>
              </a:rPr>
              <a:t>✅</a:t>
            </a:r>
            <a:r>
              <a:rPr lang="en" sz="1000">
                <a:solidFill>
                  <a:schemeClr val="dk1"/>
                </a:solidFill>
              </a:rPr>
              <a:t>🚧</a:t>
            </a:r>
            <a:r>
              <a:rPr lang="en" sz="1000">
                <a:solidFill>
                  <a:schemeClr val="dk1"/>
                </a:solidFill>
              </a:rPr>
              <a:t> Basic calorimeter reconstruction</a:t>
            </a:r>
            <a:endParaRPr sz="10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000">
                <a:solidFill>
                  <a:schemeClr val="dk1"/>
                </a:solidFill>
              </a:rPr>
              <a:t>🚧 Validate/improve ECal calorimetry reconstruction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</a:pPr>
            <a:r>
              <a:rPr lang="en" sz="1000">
                <a:solidFill>
                  <a:schemeClr val="dk1"/>
                </a:solidFill>
              </a:rPr>
              <a:t>🚧 HCal reconstruction and particle flow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</a:pPr>
            <a:r>
              <a:rPr lang="en" sz="1000">
                <a:solidFill>
                  <a:schemeClr val="dk1"/>
                </a:solidFill>
              </a:rPr>
              <a:t>🚧 Integrate AI algorithms in main reconstruction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✅ Tracking with ACTS working well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</a:pPr>
            <a:r>
              <a:rPr lang="en" sz="1000">
                <a:solidFill>
                  <a:schemeClr val="dk1"/>
                </a:solidFill>
              </a:rPr>
              <a:t>🚧 Provisions for B0 geometry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</a:pPr>
            <a:r>
              <a:rPr lang="en" sz="1000">
                <a:solidFill>
                  <a:schemeClr val="dk1"/>
                </a:solidFill>
              </a:rPr>
              <a:t>🚧 Arbitrary track projections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</a:pPr>
            <a:r>
              <a:rPr lang="en" sz="1000">
                <a:solidFill>
                  <a:schemeClr val="dk1"/>
                </a:solidFill>
              </a:rPr>
              <a:t>🚧 Realistic track seeding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</a:pPr>
            <a:r>
              <a:rPr lang="en" sz="1000">
                <a:solidFill>
                  <a:schemeClr val="dk1"/>
                </a:solidFill>
              </a:rPr>
              <a:t>🚧 Realistic vertexing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✅ Basic neutral particle reconstruction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🚧 Realistic PID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</a:pPr>
            <a:r>
              <a:rPr lang="en" sz="1000">
                <a:solidFill>
                  <a:schemeClr val="dk1"/>
                </a:solidFill>
              </a:rPr>
              <a:t>✅ Truth PID for all particles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</a:pPr>
            <a:r>
              <a:rPr lang="en" sz="1000">
                <a:solidFill>
                  <a:schemeClr val="dk1"/>
                </a:solidFill>
              </a:rPr>
              <a:t>🚧 Integrate IRT for dRICH/pfRICH in main framework (major effort)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</a:pPr>
            <a:r>
              <a:rPr lang="en" sz="1000">
                <a:solidFill>
                  <a:schemeClr val="dk1"/>
                </a:solidFill>
              </a:rPr>
              <a:t>❌ DIRC reconstruction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</a:pPr>
            <a:r>
              <a:rPr lang="en" sz="1000">
                <a:solidFill>
                  <a:schemeClr val="dk1"/>
                </a:solidFill>
              </a:rPr>
              <a:t>❌ Realistic </a:t>
            </a:r>
            <a:r>
              <a:rPr lang="en" sz="1000">
                <a:solidFill>
                  <a:schemeClr val="dk1"/>
                </a:solidFill>
              </a:rPr>
              <a:t>e/π separation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🚧 kinematic reconstruction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</a:pPr>
            <a:r>
              <a:rPr lang="en" sz="1000">
                <a:solidFill>
                  <a:schemeClr val="dk1"/>
                </a:solidFill>
              </a:rPr>
              <a:t>🚧 Tune algorithms for inclusive kinematics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</a:pPr>
            <a:r>
              <a:rPr lang="en" sz="1000">
                <a:solidFill>
                  <a:schemeClr val="dk1"/>
                </a:solidFill>
              </a:rPr>
              <a:t>❌ Integrate SIDIS reconstruction, particle flow, …</a:t>
            </a:r>
            <a:endParaRPr sz="10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000">
                <a:solidFill>
                  <a:schemeClr val="dk1"/>
                </a:solidFill>
              </a:rPr>
              <a:t>🚧 FF reconstruction</a:t>
            </a:r>
            <a:endParaRPr sz="10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000">
                <a:solidFill>
                  <a:schemeClr val="dk1"/>
                </a:solidFill>
              </a:rPr>
              <a:t>✅ Fast FF reconstruction</a:t>
            </a:r>
            <a:endParaRPr sz="10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000">
                <a:solidFill>
                  <a:schemeClr val="dk1"/>
                </a:solidFill>
              </a:rPr>
              <a:t>✅ RP/OMD proton reconstruction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</a:pPr>
            <a:r>
              <a:rPr lang="en" sz="1000">
                <a:solidFill>
                  <a:schemeClr val="dk1"/>
                </a:solidFill>
              </a:rPr>
              <a:t>✅ </a:t>
            </a:r>
            <a:r>
              <a:rPr lang="en" sz="1000">
                <a:solidFill>
                  <a:schemeClr val="dk1"/>
                </a:solidFill>
              </a:rPr>
              <a:t>ZDC reconstruction (NEW!)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1014950" y="125525"/>
            <a:ext cx="4185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hlinkClick r:id="rId3"/>
              </a:rPr>
              <a:t>https://eicweb.phy.anl.gov/EIC/eicd/-/blob/master/eic_data.yaml</a:t>
            </a:r>
            <a:endParaRPr sz="700"/>
          </a:p>
        </p:txBody>
      </p:sp>
      <p:sp>
        <p:nvSpPr>
          <p:cNvPr id="133" name="Google Shape;133;p21"/>
          <p:cNvSpPr txBox="1"/>
          <p:nvPr/>
        </p:nvSpPr>
        <p:spPr>
          <a:xfrm>
            <a:off x="4770625" y="0"/>
            <a:ext cx="3136800" cy="67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</a:rPr>
              <a:t>LEGEND:</a:t>
            </a:r>
            <a:endParaRPr b="1" sz="800">
              <a:solidFill>
                <a:schemeClr val="dk1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✅ : done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🚧 : ongoing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❌ : task not allocated to anyone or not fully defined</a:t>
            </a:r>
            <a:endParaRPr b="1" sz="800">
              <a:solidFill>
                <a:schemeClr val="dk1"/>
              </a:solidFill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175" y="65425"/>
            <a:ext cx="350175" cy="35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/>
          <p:nvPr/>
        </p:nvSpPr>
        <p:spPr>
          <a:xfrm>
            <a:off x="13925" y="363750"/>
            <a:ext cx="706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JUGGLER</a:t>
            </a:r>
            <a:endParaRPr sz="600"/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770" y="65420"/>
            <a:ext cx="350175" cy="35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/>
        </p:nvSpPr>
        <p:spPr>
          <a:xfrm>
            <a:off x="626450" y="363750"/>
            <a:ext cx="706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GAUDI</a:t>
            </a:r>
            <a:endParaRPr sz="600"/>
          </a:p>
        </p:txBody>
      </p:sp>
      <p:sp>
        <p:nvSpPr>
          <p:cNvPr id="138" name="Google Shape;138;p21"/>
          <p:cNvSpPr txBox="1"/>
          <p:nvPr/>
        </p:nvSpPr>
        <p:spPr>
          <a:xfrm>
            <a:off x="1014950" y="259063"/>
            <a:ext cx="3000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hlinkClick r:id="rId6"/>
              </a:rPr>
              <a:t>https://eicweb.phy.anl.gov/EIC/juggler</a:t>
            </a:r>
            <a:endParaRPr sz="700"/>
          </a:p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4873125" y="2046125"/>
            <a:ext cx="3999900" cy="20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Will discuss </a:t>
            </a:r>
            <a:r>
              <a:rPr lang="en"/>
              <a:t>reconstruction</a:t>
            </a:r>
            <a:r>
              <a:rPr lang="en"/>
              <a:t> work prioritization and task distribution during </a:t>
            </a:r>
            <a:r>
              <a:rPr lang="en"/>
              <a:t>next</a:t>
            </a:r>
            <a:r>
              <a:rPr lang="en"/>
              <a:t> SWG meeting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(</a:t>
            </a:r>
            <a:r>
              <a:rPr lang="en"/>
              <a:t>SWG will resume bi-weekly meetings Thursday March 3 at 12:00pm EST)</a:t>
            </a:r>
            <a:endParaRPr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